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94" r:id="rId3"/>
  </p:sldMasterIdLst>
  <p:notesMasterIdLst>
    <p:notesMasterId r:id="rId41"/>
  </p:notesMasterIdLst>
  <p:sldIdLst>
    <p:sldId id="355" r:id="rId4"/>
    <p:sldId id="257" r:id="rId5"/>
    <p:sldId id="375" r:id="rId6"/>
    <p:sldId id="376" r:id="rId7"/>
    <p:sldId id="377" r:id="rId8"/>
    <p:sldId id="380" r:id="rId9"/>
    <p:sldId id="385" r:id="rId10"/>
    <p:sldId id="387" r:id="rId11"/>
    <p:sldId id="378" r:id="rId12"/>
    <p:sldId id="386" r:id="rId13"/>
    <p:sldId id="388" r:id="rId14"/>
    <p:sldId id="390" r:id="rId15"/>
    <p:sldId id="379" r:id="rId16"/>
    <p:sldId id="389" r:id="rId17"/>
    <p:sldId id="391" r:id="rId18"/>
    <p:sldId id="392" r:id="rId19"/>
    <p:sldId id="393" r:id="rId20"/>
    <p:sldId id="394" r:id="rId21"/>
    <p:sldId id="395" r:id="rId22"/>
    <p:sldId id="381" r:id="rId23"/>
    <p:sldId id="397" r:id="rId24"/>
    <p:sldId id="398" r:id="rId25"/>
    <p:sldId id="396" r:id="rId26"/>
    <p:sldId id="400" r:id="rId27"/>
    <p:sldId id="399" r:id="rId28"/>
    <p:sldId id="401" r:id="rId29"/>
    <p:sldId id="382" r:id="rId30"/>
    <p:sldId id="403" r:id="rId31"/>
    <p:sldId id="402" r:id="rId32"/>
    <p:sldId id="404" r:id="rId33"/>
    <p:sldId id="383" r:id="rId34"/>
    <p:sldId id="405" r:id="rId35"/>
    <p:sldId id="406" r:id="rId36"/>
    <p:sldId id="407" r:id="rId37"/>
    <p:sldId id="384" r:id="rId38"/>
    <p:sldId id="357" r:id="rId39"/>
    <p:sldId id="356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727" autoAdjust="0"/>
  </p:normalViewPr>
  <p:slideViewPr>
    <p:cSldViewPr snapToObjects="1">
      <p:cViewPr>
        <p:scale>
          <a:sx n="103" d="100"/>
          <a:sy n="103" d="100"/>
        </p:scale>
        <p:origin x="-104" y="-80"/>
      </p:cViewPr>
      <p:guideLst>
        <p:guide orient="horz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6ECE3-FD69-FE4C-B5B3-E9526994F809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68CC-110C-4346-A0AE-B1FBECAA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57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49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49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49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3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Untitled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038225"/>
            <a:ext cx="21971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532063"/>
            <a:ext cx="7772400" cy="11906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03263" y="4554538"/>
            <a:ext cx="77644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59401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44183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61950" y="3952875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592638" y="3952875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2596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6063"/>
            <a:ext cx="4040188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41550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6063"/>
            <a:ext cx="4041775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41550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40482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68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0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68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10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8957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4799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38957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4645025" y="44799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4737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1405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008314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765676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841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6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025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19625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224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34975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4619625" y="30035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4756150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3919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67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54317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08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254317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3120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13366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3052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39655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3877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95425"/>
            <a:ext cx="5486400" cy="3232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6258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37329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5763"/>
            <a:ext cx="6297613" cy="585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61950" y="1600200"/>
            <a:ext cx="8308975" cy="491648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7417144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7D37F41-EDC7-484B-BB3F-2BF3F48B2064}" type="datetimeFigureOut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10/14/12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161645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3E402D1-871A-4F49-988F-991EA69C6ED8}" type="slidenum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95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8334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8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869399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812002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16374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4" name="Picture 2" descr="F:\prezentacjav3\szblonu\kwadra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85750"/>
            <a:ext cx="1000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az 16" descr="prezentacja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0"/>
            <a:ext cx="89296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24"/>
          <p:cNvSpPr/>
          <p:nvPr/>
        </p:nvSpPr>
        <p:spPr>
          <a:xfrm flipH="1">
            <a:off x="8724900" y="2427288"/>
            <a:ext cx="246063" cy="1920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3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1917101"/>
          </a:xfrm>
        </p:spPr>
        <p:txBody>
          <a:bodyPr/>
          <a:lstStyle>
            <a:lvl1pPr marL="0" indent="0" algn="r">
              <a:spcAft>
                <a:spcPts val="0"/>
              </a:spcAft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98011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1625" y="1158876"/>
            <a:ext cx="8651875" cy="25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197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"/>
          <p:cNvSpPr/>
          <p:nvPr/>
        </p:nvSpPr>
        <p:spPr>
          <a:xfrm>
            <a:off x="257175" y="374650"/>
            <a:ext cx="885825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Prostokąt 32"/>
          <p:cNvSpPr/>
          <p:nvPr/>
        </p:nvSpPr>
        <p:spPr>
          <a:xfrm flipH="1">
            <a:off x="508000" y="1392238"/>
            <a:ext cx="177800" cy="792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Prostokąt 33"/>
          <p:cNvSpPr/>
          <p:nvPr/>
        </p:nvSpPr>
        <p:spPr>
          <a:xfrm flipH="1">
            <a:off x="504825" y="2257425"/>
            <a:ext cx="184150" cy="7985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Prostokąt 34"/>
          <p:cNvSpPr/>
          <p:nvPr/>
        </p:nvSpPr>
        <p:spPr>
          <a:xfrm flipH="1">
            <a:off x="501650" y="3121025"/>
            <a:ext cx="184150" cy="790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Prostokąt 46"/>
          <p:cNvSpPr/>
          <p:nvPr/>
        </p:nvSpPr>
        <p:spPr>
          <a:xfrm flipH="1">
            <a:off x="501650" y="3986213"/>
            <a:ext cx="184150" cy="785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Prostokąt 47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9" name="Symbol zastępczy tekstu 41"/>
          <p:cNvSpPr>
            <a:spLocks noGrp="1"/>
          </p:cNvSpPr>
          <p:nvPr>
            <p:ph type="body" sz="quarter" idx="27"/>
          </p:nvPr>
        </p:nvSpPr>
        <p:spPr>
          <a:xfrm>
            <a:off x="736526" y="1392585"/>
            <a:ext cx="3388936" cy="79216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Symbol zastępczy tekstu 43"/>
          <p:cNvSpPr>
            <a:spLocks noGrp="1"/>
          </p:cNvSpPr>
          <p:nvPr>
            <p:ph type="body" sz="quarter" idx="28"/>
          </p:nvPr>
        </p:nvSpPr>
        <p:spPr>
          <a:xfrm>
            <a:off x="4268338" y="1623630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ymbol zastępczy tekstu 41"/>
          <p:cNvSpPr>
            <a:spLocks noGrp="1"/>
          </p:cNvSpPr>
          <p:nvPr>
            <p:ph type="body" sz="quarter" idx="29"/>
          </p:nvPr>
        </p:nvSpPr>
        <p:spPr>
          <a:xfrm>
            <a:off x="736526" y="2257028"/>
            <a:ext cx="3388936" cy="79948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Symbol zastępczy tekstu 41"/>
          <p:cNvSpPr>
            <a:spLocks noGrp="1"/>
          </p:cNvSpPr>
          <p:nvPr>
            <p:ph type="body" sz="quarter" idx="30"/>
          </p:nvPr>
        </p:nvSpPr>
        <p:spPr>
          <a:xfrm>
            <a:off x="736526" y="3120455"/>
            <a:ext cx="3388936" cy="78402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ymbol zastępczy tekstu 41"/>
          <p:cNvSpPr>
            <a:spLocks noGrp="1"/>
          </p:cNvSpPr>
          <p:nvPr>
            <p:ph type="body" sz="quarter" idx="31"/>
          </p:nvPr>
        </p:nvSpPr>
        <p:spPr>
          <a:xfrm>
            <a:off x="736526" y="3982907"/>
            <a:ext cx="3388936" cy="7790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ymbol zastępczy tekstu 41"/>
          <p:cNvSpPr>
            <a:spLocks noGrp="1"/>
          </p:cNvSpPr>
          <p:nvPr>
            <p:ph type="body" sz="quarter" idx="35"/>
          </p:nvPr>
        </p:nvSpPr>
        <p:spPr>
          <a:xfrm>
            <a:off x="736526" y="4841508"/>
            <a:ext cx="3388936" cy="79989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4268338" y="24917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4268338" y="33474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4268338" y="420740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ymbol zastępczy tekstu 43"/>
          <p:cNvSpPr>
            <a:spLocks noGrp="1"/>
          </p:cNvSpPr>
          <p:nvPr>
            <p:ph type="body" sz="quarter" idx="44"/>
          </p:nvPr>
        </p:nvSpPr>
        <p:spPr>
          <a:xfrm>
            <a:off x="4268338" y="5076419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168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n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" name="Prostokąt 13"/>
          <p:cNvSpPr/>
          <p:nvPr/>
        </p:nvSpPr>
        <p:spPr>
          <a:xfrm>
            <a:off x="501650" y="1268413"/>
            <a:ext cx="2728913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1" name="Prostokąt 14"/>
          <p:cNvSpPr/>
          <p:nvPr/>
        </p:nvSpPr>
        <p:spPr>
          <a:xfrm>
            <a:off x="6191250" y="1268413"/>
            <a:ext cx="2662238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2" name="Prostokąt 15"/>
          <p:cNvSpPr/>
          <p:nvPr/>
        </p:nvSpPr>
        <p:spPr>
          <a:xfrm>
            <a:off x="3354388" y="1268413"/>
            <a:ext cx="2728912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7" name="Symbol zastępczy tekstu 29"/>
          <p:cNvSpPr>
            <a:spLocks noGrp="1"/>
          </p:cNvSpPr>
          <p:nvPr>
            <p:ph type="body" sz="quarter" idx="23"/>
          </p:nvPr>
        </p:nvSpPr>
        <p:spPr>
          <a:xfrm>
            <a:off x="501650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29"/>
          <p:cNvSpPr>
            <a:spLocks noGrp="1"/>
          </p:cNvSpPr>
          <p:nvPr>
            <p:ph type="body" sz="quarter" idx="24"/>
          </p:nvPr>
        </p:nvSpPr>
        <p:spPr>
          <a:xfrm>
            <a:off x="6191816" y="1296312"/>
            <a:ext cx="2662315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ymbol zastępczy tekstu 29"/>
          <p:cNvSpPr>
            <a:spLocks noGrp="1"/>
          </p:cNvSpPr>
          <p:nvPr>
            <p:ph type="body" sz="quarter" idx="25"/>
          </p:nvPr>
        </p:nvSpPr>
        <p:spPr>
          <a:xfrm>
            <a:off x="3355075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501650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3355075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6191816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5565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/>
          <p:cNvSpPr>
            <a:spLocks noGrp="1"/>
          </p:cNvSpPr>
          <p:nvPr>
            <p:ph type="pic" sz="quarter" idx="22"/>
          </p:nvPr>
        </p:nvSpPr>
        <p:spPr>
          <a:xfrm>
            <a:off x="285720" y="1047750"/>
            <a:ext cx="4718050" cy="5505450"/>
          </a:xfrm>
        </p:spPr>
        <p:txBody>
          <a:bodyPr rtlCol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pl-PL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172075" y="1047749"/>
            <a:ext cx="3810000" cy="549592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2028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0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4757738" y="1047750"/>
            <a:ext cx="4249737" cy="5514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95275" y="1047750"/>
            <a:ext cx="4343400" cy="55245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9650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285720" y="1085849"/>
            <a:ext cx="8705850" cy="2847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85719" y="4048075"/>
            <a:ext cx="8715405" cy="248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2662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1506537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pic>
        <p:nvPicPr>
          <p:cNvPr id="9" name="Picture 19" descr="3 Quadr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qr-cod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486025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3455719" y="2427158"/>
            <a:ext cx="5294398" cy="1505898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 smtClean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622009" y="535348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583285" y="4279379"/>
            <a:ext cx="4152991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rgbClr val="F36E2B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ymbol zastępczy tekstu 5"/>
          <p:cNvSpPr>
            <a:spLocks noGrp="1"/>
          </p:cNvSpPr>
          <p:nvPr>
            <p:ph type="body" sz="quarter" idx="13"/>
          </p:nvPr>
        </p:nvSpPr>
        <p:spPr>
          <a:xfrm>
            <a:off x="4622009" y="570431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ymbol zastępczy tekstu 5"/>
          <p:cNvSpPr>
            <a:spLocks noGrp="1"/>
          </p:cNvSpPr>
          <p:nvPr>
            <p:ph type="body" sz="quarter" idx="14"/>
          </p:nvPr>
        </p:nvSpPr>
        <p:spPr>
          <a:xfrm>
            <a:off x="4622009" y="606435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641564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theme" Target="../theme/theme2.xml"/><Relationship Id="rId23" Type="http://schemas.openxmlformats.org/officeDocument/2006/relationships/image" Target="../media/image1.png"/><Relationship Id="rId24" Type="http://schemas.openxmlformats.org/officeDocument/2006/relationships/image" Target="../media/image2.png"/><Relationship Id="rId2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theme" Target="../theme/theme3.xml"/><Relationship Id="rId13" Type="http://schemas.openxmlformats.org/officeDocument/2006/relationships/image" Target="../media/image3.jpeg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EDCB-5B64-3143-AFED-AA1357A092FA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pot_footer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4463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385763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pic>
        <p:nvPicPr>
          <p:cNvPr id="4101" name="Picture 10" descr="pot_footer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103" name="Picture 5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57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93" r:id="rId21"/>
  </p:sldLayoutIdLst>
  <p:transition xmlns:p14="http://schemas.microsoft.com/office/powerpoint/2010/main" spd="slow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  <a:cs typeface="+mn-cs"/>
        </a:defRPr>
      </a:lvl1pPr>
      <a:lvl2pPr marL="574675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2pPr>
      <a:lvl3pPr marL="863600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</a:defRPr>
      </a:lvl3pPr>
      <a:lvl4pPr marL="1150938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4pPr>
      <a:lvl5pPr marL="1439863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•"/>
        <a:defRPr>
          <a:solidFill>
            <a:srgbClr val="00408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84163" y="1038225"/>
            <a:ext cx="869791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Rectangle 280"/>
          <p:cNvSpPr txBox="1">
            <a:spLocks noChangeArrowheads="1"/>
          </p:cNvSpPr>
          <p:nvPr/>
        </p:nvSpPr>
        <p:spPr bwMode="auto">
          <a:xfrm>
            <a:off x="8316913" y="6627813"/>
            <a:ext cx="731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86CD268A-08D2-5840-87BA-3620CE9B4724}" type="slidenum">
              <a:rPr lang="en-US" sz="1100" smtClean="0">
                <a:latin typeface="Myriad Pro" charset="0"/>
                <a:cs typeface="+mn-cs"/>
              </a:rPr>
              <a:pPr algn="r" eaLnBrk="1" hangingPunct="1">
                <a:defRPr/>
              </a:pPr>
              <a:t>‹#›</a:t>
            </a:fld>
            <a:r>
              <a:rPr lang="en-US" sz="1200" smtClean="0">
                <a:latin typeface="Myriad Pro" charset="0"/>
                <a:cs typeface="+mn-cs"/>
              </a:rPr>
              <a:t> </a:t>
            </a:r>
          </a:p>
        </p:txBody>
      </p:sp>
      <p:sp>
        <p:nvSpPr>
          <p:cNvPr id="1029" name="TextBox 1"/>
          <p:cNvSpPr txBox="1">
            <a:spLocks noChangeArrowheads="1"/>
          </p:cNvSpPr>
          <p:nvPr/>
        </p:nvSpPr>
        <p:spPr bwMode="auto">
          <a:xfrm rot="-5400000">
            <a:off x="-647700" y="5994400"/>
            <a:ext cx="1477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© Luxoft Training 2012</a:t>
            </a:r>
          </a:p>
        </p:txBody>
      </p:sp>
      <p:sp>
        <p:nvSpPr>
          <p:cNvPr id="1030" name="Title Placeholder 2"/>
          <p:cNvSpPr>
            <a:spLocks noGrp="1"/>
          </p:cNvSpPr>
          <p:nvPr>
            <p:ph type="title"/>
          </p:nvPr>
        </p:nvSpPr>
        <p:spPr bwMode="auto">
          <a:xfrm>
            <a:off x="282575" y="123825"/>
            <a:ext cx="82296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Wingdings" charset="0"/>
        <a:buChar char="§"/>
        <a:defRPr>
          <a:solidFill>
            <a:schemeClr val="tx1"/>
          </a:solidFill>
          <a:latin typeface="+mj-lt"/>
          <a:ea typeface="ＭＳ Ｐゴシック" charset="0"/>
          <a:cs typeface="Arial" pitchFamily="34" charset="0"/>
        </a:defRPr>
      </a:lvl1pPr>
      <a:lvl2pPr marL="574675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2pPr>
      <a:lvl3pPr marL="863600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3pPr>
      <a:lvl4pPr marL="11509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36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4" Type="http://schemas.openxmlformats.org/officeDocument/2006/relationships/slideLayout" Target="../slideLayouts/slideLayout36.xml"/><Relationship Id="rId5" Type="http://schemas.openxmlformats.org/officeDocument/2006/relationships/hyperlink" Target="http://static.springsource.org/spring/docs/3.0.x/reference/testing.html" TargetMode="External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slideLayout" Target="../slideLayouts/slideLayout36.xml"/><Relationship Id="rId5" Type="http://schemas.openxmlformats.org/officeDocument/2006/relationships/hyperlink" Target="http://static.springsource.org/spring/docs/2.5.x/api/org/springframework/test/context/junit4/package-summary.html" TargetMode="External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4" Type="http://schemas.openxmlformats.org/officeDocument/2006/relationships/hyperlink" Target="http://static.springsource.org/spring/docs/2.5.x/api/org/springframework/test/context/junit4/package-summary.html" TargetMode="External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tags" Target="../tags/tag21.xml"/><Relationship Id="rId3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36.xml"/><Relationship Id="rId3" Type="http://schemas.openxmlformats.org/officeDocument/2006/relationships/notesSlide" Target="../notesSlides/notesSlid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36.xml"/><Relationship Id="rId3" Type="http://schemas.openxmlformats.org/officeDocument/2006/relationships/notesSlide" Target="../notesSlides/notesSlide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hyperlink" Target="http://maven.apache.org/" TargetMode="External"/><Relationship Id="rId5" Type="http://schemas.openxmlformats.org/officeDocument/2006/relationships/hyperlink" Target="http://hsqldb.org/" TargetMode="External"/><Relationship Id="rId6" Type="http://schemas.openxmlformats.org/officeDocument/2006/relationships/hyperlink" Target="http://www.hibernate.org/" TargetMode="External"/><Relationship Id="rId7" Type="http://schemas.openxmlformats.org/officeDocument/2006/relationships/hyperlink" Target="http://www.springsource.org/" TargetMode="External"/><Relationship Id="rId8" Type="http://schemas.openxmlformats.org/officeDocument/2006/relationships/hyperlink" Target="http://www.junit.org/" TargetMode="External"/><Relationship Id="rId1" Type="http://schemas.openxmlformats.org/officeDocument/2006/relationships/tags" Target="../tags/tag24.xml"/><Relationship Id="rId2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Test Driven Development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Integration Tests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Ivan Dyachenko &lt;IDyachenko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@</a:t>
            </a:r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luxoft.com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&gt;</a:t>
            </a:r>
            <a:endParaRPr lang="ru-RU" dirty="0">
              <a:solidFill>
                <a:srgbClr val="FF6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492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37248" y="1533673"/>
            <a:ext cx="2827894" cy="1869927"/>
            <a:chOff x="2184400" y="1384300"/>
            <a:chExt cx="2641600" cy="1295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184400" y="1703208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3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226904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/>
                <a:t>AccountRepository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255580" y="1862354"/>
              <a:ext cx="2491305" cy="716362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a-DK" sz="1800" b="0" dirty="0" err="1"/>
                <a:t>findById</a:t>
              </a:r>
              <a:r>
                <a:rPr lang="cs-CZ" sz="1800" b="0" dirty="0" smtClean="0"/>
                <a:t>(</a:t>
              </a:r>
              <a:r>
                <a:rPr lang="it-IT" sz="1800" b="0" dirty="0" err="1" smtClean="0"/>
                <a:t>String</a:t>
              </a:r>
              <a:r>
                <a:rPr lang="it-IT" sz="1800" b="0" dirty="0" smtClean="0"/>
                <a:t>):Account</a:t>
              </a:r>
              <a:endParaRPr lang="cs-CZ" sz="1800" b="0" dirty="0" smtClean="0"/>
            </a:p>
            <a:p>
              <a:r>
                <a:rPr lang="en-US" sz="1800" b="0" dirty="0" smtClean="0">
                  <a:latin typeface="+mn-lt"/>
                </a:rPr>
                <a:t>update(Account) a</a:t>
              </a:r>
              <a:r>
                <a:rPr lang="nb-NO" sz="1800" b="0" dirty="0" err="1" smtClean="0">
                  <a:latin typeface="+mn-lt"/>
                </a:rPr>
                <a:t>dd</a:t>
              </a:r>
              <a:r>
                <a:rPr lang="nb-NO" sz="1800" b="0" dirty="0" smtClean="0">
                  <a:latin typeface="+mn-lt"/>
                </a:rPr>
                <a:t>(</a:t>
              </a:r>
              <a:r>
                <a:rPr lang="nb-NO" sz="1800" b="0" dirty="0" err="1" smtClean="0">
                  <a:latin typeface="+mn-lt"/>
                </a:rPr>
                <a:t>Account</a:t>
              </a:r>
              <a:r>
                <a:rPr lang="nb-NO" sz="1800" b="0" dirty="0" smtClean="0">
                  <a:latin typeface="+mn-lt"/>
                </a:rPr>
                <a:t>) </a:t>
              </a:r>
            </a:p>
            <a:p>
              <a:r>
                <a:rPr lang="da-DK" sz="1800" b="0" dirty="0" err="1" smtClean="0">
                  <a:latin typeface="+mn-lt"/>
                </a:rPr>
                <a:t>findAll</a:t>
              </a:r>
              <a:r>
                <a:rPr lang="da-DK" sz="1800" b="0" dirty="0" smtClean="0">
                  <a:latin typeface="+mn-lt"/>
                </a:rPr>
                <a:t>():Set&lt;</a:t>
              </a:r>
              <a:r>
                <a:rPr lang="da-DK" sz="1800" b="0" dirty="0" err="1" smtClean="0">
                  <a:latin typeface="+mn-lt"/>
                </a:rPr>
                <a:t>Account</a:t>
              </a:r>
              <a:r>
                <a:rPr lang="da-DK" sz="1800" b="0" dirty="0" smtClean="0">
                  <a:latin typeface="+mn-lt"/>
                </a:rPr>
                <a:t>&gt;</a:t>
              </a:r>
              <a:endParaRPr lang="en-US" sz="1800" b="0" dirty="0" smtClean="0">
                <a:latin typeface="+mn-lt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2085048" y="3400703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43570" y="3612219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account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26293" y="3981551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52975" y="4400164"/>
            <a:ext cx="2865994" cy="1713142"/>
            <a:chOff x="2184400" y="1384299"/>
            <a:chExt cx="2641600" cy="1713142"/>
          </a:xfrm>
        </p:grpSpPr>
        <p:grpSp>
          <p:nvGrpSpPr>
            <p:cNvPr id="27" name="Group 26"/>
            <p:cNvGrpSpPr/>
            <p:nvPr/>
          </p:nvGrpSpPr>
          <p:grpSpPr>
            <a:xfrm>
              <a:off x="2184400" y="1384299"/>
              <a:ext cx="2641600" cy="1713142"/>
              <a:chOff x="2184400" y="1384299"/>
              <a:chExt cx="2641600" cy="1713142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184400" y="1384299"/>
                <a:ext cx="2641600" cy="1713142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8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 smtClean="0"/>
                <a:t>Account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9" name="Title 1"/>
            <p:cNvSpPr txBox="1">
              <a:spLocks/>
            </p:cNvSpPr>
            <p:nvPr/>
          </p:nvSpPr>
          <p:spPr bwMode="auto">
            <a:xfrm>
              <a:off x="2295922" y="2009632"/>
              <a:ext cx="2113755" cy="852715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 smtClean="0"/>
                <a:t>getId</a:t>
              </a:r>
              <a:r>
                <a:rPr lang="de-DE" sz="1800" b="0" dirty="0" smtClean="0"/>
                <a:t>():String</a:t>
              </a:r>
            </a:p>
            <a:p>
              <a:r>
                <a:rPr lang="de-DE" sz="1800" b="0" dirty="0" err="1" smtClean="0"/>
                <a:t>getBalance</a:t>
              </a:r>
              <a:r>
                <a:rPr lang="de-DE" sz="1800" b="0" dirty="0" smtClean="0"/>
                <a:t>():double</a:t>
              </a:r>
            </a:p>
            <a:p>
              <a:r>
                <a:rPr lang="de-DE" sz="1800" b="0" dirty="0" err="1" smtClean="0"/>
                <a:t>debit</a:t>
              </a:r>
              <a:r>
                <a:rPr lang="de-DE" sz="1800" b="0" dirty="0" smtClean="0"/>
                <a:t>(double) </a:t>
              </a:r>
              <a:r>
                <a:rPr lang="de-DE" sz="1800" b="0" dirty="0" err="1" smtClean="0"/>
                <a:t>credit</a:t>
              </a:r>
              <a:r>
                <a:rPr lang="de-DE" sz="1800" b="0" dirty="0" smtClean="0"/>
                <a:t>(double)</a:t>
              </a:r>
              <a:endParaRPr lang="de-DE" sz="1800" b="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866156" y="1524000"/>
            <a:ext cx="3962399" cy="1295400"/>
            <a:chOff x="2184400" y="1384300"/>
            <a:chExt cx="2641600" cy="1295400"/>
          </a:xfrm>
        </p:grpSpPr>
        <p:grpSp>
          <p:nvGrpSpPr>
            <p:cNvPr id="33" name="Group 3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/>
                <a:t>TransferService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/>
                <a:t>Transfer(double, String, String)</a:t>
              </a:r>
              <a:endParaRPr lang="en-US" sz="1800" b="0" dirty="0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flipH="1">
            <a:off x="3465142" y="2362200"/>
            <a:ext cx="14010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Rounded Rectangular Callout 38"/>
          <p:cNvSpPr/>
          <p:nvPr/>
        </p:nvSpPr>
        <p:spPr>
          <a:xfrm>
            <a:off x="4114801" y="3581400"/>
            <a:ext cx="2819399" cy="1103173"/>
          </a:xfrm>
          <a:prstGeom prst="wedgeRoundRectCallout">
            <a:avLst>
              <a:gd name="adj1" fmla="val -63956"/>
              <a:gd name="adj2" fmla="val -1007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err="1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AccountRepository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– </a:t>
            </a:r>
            <a:r>
              <a:rPr lang="ru-RU" dirty="0" err="1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репозиторий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счетов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. 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089881"/>
      </p:ext>
    </p:extLst>
  </p:cSld>
  <p:clrMapOvr>
    <a:masterClrMapping/>
  </p:clrMapOvr>
  <p:transition xmlns:p14="http://schemas.microsoft.com/office/powerpoint/2010/main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Необходимо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368425" y="3042947"/>
            <a:ext cx="6407150" cy="772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</a:rPr>
              <a:t>Протестировать работу сервиса в интеграции с </a:t>
            </a:r>
            <a:r>
              <a:rPr lang="en-US" dirty="0" err="1" smtClean="0">
                <a:solidFill>
                  <a:srgbClr val="004080"/>
                </a:solidFill>
              </a:rPr>
              <a:t>AccountRepository</a:t>
            </a:r>
            <a:r>
              <a:rPr lang="ru-RU" dirty="0" smtClean="0">
                <a:solidFill>
                  <a:srgbClr val="004080"/>
                </a:solidFill>
              </a:rPr>
              <a:t> и </a:t>
            </a:r>
            <a:r>
              <a:rPr lang="en-US" dirty="0" smtClean="0">
                <a:solidFill>
                  <a:srgbClr val="004080"/>
                </a:solidFill>
              </a:rPr>
              <a:t>Account.</a:t>
            </a:r>
            <a:r>
              <a:rPr lang="ru-RU" dirty="0" smtClean="0">
                <a:solidFill>
                  <a:srgbClr val="004080"/>
                </a:solidFill>
              </a:rPr>
              <a:t> </a:t>
            </a:r>
            <a:endParaRPr lang="ru-RU" dirty="0">
              <a:solidFill>
                <a:srgbClr val="004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947226"/>
      </p:ext>
    </p:extLst>
  </p:cSld>
  <p:clrMapOvr>
    <a:masterClrMapping/>
  </p:clrMapOvr>
  <p:transition xmlns:p14="http://schemas.microsoft.com/office/powerpoint/2010/main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тестировать?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94368" y="1243528"/>
            <a:ext cx="8610600" cy="772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</a:rPr>
              <a:t>Надо </a:t>
            </a:r>
            <a:r>
              <a:rPr lang="ru-RU" dirty="0">
                <a:solidFill>
                  <a:srgbClr val="004080"/>
                </a:solidFill>
              </a:rPr>
              <a:t>п</a:t>
            </a:r>
            <a:r>
              <a:rPr lang="ru-RU" dirty="0" smtClean="0">
                <a:solidFill>
                  <a:srgbClr val="004080"/>
                </a:solidFill>
              </a:rPr>
              <a:t>ротестировать работу сервиса на простом переводе средств с одного аккаунта на другой</a:t>
            </a:r>
            <a:r>
              <a:rPr lang="en-US" dirty="0" smtClean="0">
                <a:solidFill>
                  <a:srgbClr val="004080"/>
                </a:solidFill>
              </a:rPr>
              <a:t>.</a:t>
            </a:r>
            <a:r>
              <a:rPr lang="ru-RU" dirty="0" smtClean="0">
                <a:solidFill>
                  <a:srgbClr val="004080"/>
                </a:solidFill>
              </a:rPr>
              <a:t> </a:t>
            </a:r>
            <a:endParaRPr lang="ru-RU" dirty="0">
              <a:solidFill>
                <a:srgbClr val="00408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26453" y="2461790"/>
            <a:ext cx="4090737" cy="19016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Account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A123 - $1000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Account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C456 - $0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AccountRepository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- [A123, C456]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494923" y="2461790"/>
            <a:ext cx="3002547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Account A123 - $900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Account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C456 - $100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453" y="2015635"/>
            <a:ext cx="2010610" cy="495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ru-RU" b="1" dirty="0" smtClean="0">
                <a:solidFill>
                  <a:srgbClr val="004080"/>
                </a:solidFill>
              </a:rPr>
              <a:t>1) Дано</a:t>
            </a:r>
            <a:r>
              <a:rPr lang="en-US" b="1" dirty="0" smtClean="0">
                <a:solidFill>
                  <a:srgbClr val="004080"/>
                </a:solidFill>
              </a:rPr>
              <a:t>:</a:t>
            </a:r>
            <a:endParaRPr lang="ru-RU" b="1" dirty="0">
              <a:solidFill>
                <a:srgbClr val="00408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94923" y="2015635"/>
            <a:ext cx="2514600" cy="495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ru-RU" b="1" dirty="0" smtClean="0">
                <a:solidFill>
                  <a:srgbClr val="004080"/>
                </a:solidFill>
              </a:rPr>
              <a:t>3) Проверить что</a:t>
            </a:r>
            <a:r>
              <a:rPr lang="en-US" b="1" dirty="0" smtClean="0">
                <a:solidFill>
                  <a:srgbClr val="004080"/>
                </a:solidFill>
              </a:rPr>
              <a:t>:</a:t>
            </a:r>
            <a:endParaRPr lang="ru-RU" b="1" dirty="0">
              <a:solidFill>
                <a:srgbClr val="00408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4796790"/>
            <a:ext cx="8116469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Перевести с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Account A123 - $1000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на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Account C456 - $0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сумму в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$100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9127" y="4363397"/>
            <a:ext cx="2161673" cy="495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ru-RU" b="1" dirty="0" smtClean="0">
                <a:solidFill>
                  <a:srgbClr val="004080"/>
                </a:solidFill>
              </a:rPr>
              <a:t>2) Необходимо</a:t>
            </a:r>
            <a:r>
              <a:rPr lang="en-US" b="1" dirty="0" smtClean="0">
                <a:solidFill>
                  <a:srgbClr val="004080"/>
                </a:solidFill>
              </a:rPr>
              <a:t>:</a:t>
            </a:r>
            <a:endParaRPr lang="ru-RU" b="1" dirty="0">
              <a:solidFill>
                <a:srgbClr val="00408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6400" y="5408961"/>
            <a:ext cx="701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Menlo"/>
              </a:rPr>
              <a:t>transferService.transfer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08773124"/>
      </p:ext>
    </p:extLst>
  </p:cSld>
  <p:clrMapOvr>
    <a:masterClrMapping/>
  </p:clrMapOvr>
  <p:transition xmlns:p14="http://schemas.microsoft.com/office/powerpoint/2010/main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48490" y="3032195"/>
            <a:ext cx="7252368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Ч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аще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всего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для написания интеграционных тестов используются те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же библиотеки для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тестирования,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что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и для модульных тестов.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857334"/>
      </p:ext>
    </p:extLst>
  </p:cSld>
  <p:clrMapOvr>
    <a:masterClrMapping/>
  </p:clrMapOvr>
  <p:transition xmlns:p14="http://schemas.microsoft.com/office/powerpoint/2010/main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Пишем тест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2575" y="1371600"/>
            <a:ext cx="89916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fi-FI" sz="1400" b="1" dirty="0" err="1">
                <a:solidFill>
                  <a:srgbClr val="000080"/>
                </a:solidFill>
                <a:latin typeface="Menlo"/>
              </a:rPr>
              <a:t>public</a:t>
            </a:r>
            <a:r>
              <a:rPr lang="fi-FI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sz="1400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sz="14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400" dirty="0">
                <a:solidFill>
                  <a:srgbClr val="000000"/>
                </a:solidFill>
                <a:latin typeface="Menlo"/>
              </a:rPr>
              <a:t>transfer100Dollars() {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create instances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InMemoryAccountRepository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TransferServiceImpl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create accounts to test against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check account balances before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perform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transferService.transfer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check account balances after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1560620"/>
      </p:ext>
    </p:extLst>
  </p:cSld>
  <p:clrMapOvr>
    <a:masterClrMapping/>
  </p:clrMapOvr>
  <p:transition xmlns:p14="http://schemas.microsoft.com/office/powerpoint/2010/main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09600" y="1905000"/>
            <a:ext cx="8534400" cy="762000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Пишем тест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371600"/>
            <a:ext cx="89916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fi-FI" sz="1400" b="1" dirty="0" err="1">
                <a:solidFill>
                  <a:srgbClr val="000080"/>
                </a:solidFill>
                <a:latin typeface="Menlo"/>
              </a:rPr>
              <a:t>public</a:t>
            </a:r>
            <a:r>
              <a:rPr lang="fi-FI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sz="1400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sz="14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400" dirty="0">
                <a:solidFill>
                  <a:srgbClr val="000000"/>
                </a:solidFill>
                <a:latin typeface="Menlo"/>
              </a:rPr>
              <a:t>transfer100Dollars() {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create instances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InMemoryAccountRepository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TransferServiceImpl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create accounts to test against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check account balances before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perform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transferService.transfer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check account balances after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200400" y="807453"/>
            <a:ext cx="3810000" cy="838200"/>
          </a:xfrm>
          <a:prstGeom prst="wedgeRoundRectCallout">
            <a:avLst>
              <a:gd name="adj1" fmla="val -3225"/>
              <a:gd name="adj2" fmla="val 792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Создаем классы и </a:t>
            </a:r>
            <a:r>
              <a:rPr lang="ru-RU" dirty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устанавливаем их зависимость</a:t>
            </a:r>
            <a:r>
              <a:rPr lang="en-US" dirty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ru-RU" dirty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2204972"/>
      </p:ext>
    </p:extLst>
  </p:cSld>
  <p:clrMapOvr>
    <a:masterClrMapping/>
  </p:clrMapOvr>
  <p:transition xmlns:p14="http://schemas.microsoft.com/office/powerpoint/2010/main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366253"/>
            <a:ext cx="89916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fi-FI" sz="1400" b="1" dirty="0" err="1">
                <a:solidFill>
                  <a:srgbClr val="000080"/>
                </a:solidFill>
                <a:latin typeface="Menlo"/>
              </a:rPr>
              <a:t>public</a:t>
            </a:r>
            <a:r>
              <a:rPr lang="fi-FI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sz="1400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sz="14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400" dirty="0">
                <a:solidFill>
                  <a:srgbClr val="000000"/>
                </a:solidFill>
                <a:latin typeface="Menlo"/>
              </a:rPr>
              <a:t>transfer100Dollars() {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create instances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InMemoryAccountRepository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TransferServiceImpl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create accounts to test against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check account balances before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perform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transferService.transfer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check account balances after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4958" y="2737853"/>
            <a:ext cx="5807242" cy="762000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Пишем тест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953000" y="1785353"/>
            <a:ext cx="3810000" cy="838200"/>
          </a:xfrm>
          <a:prstGeom prst="wedgeRoundRectCallout">
            <a:avLst>
              <a:gd name="adj1" fmla="val -35155"/>
              <a:gd name="adj2" fmla="val 72870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Создаем два счета на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$1000 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и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$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0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061027"/>
      </p:ext>
    </p:extLst>
  </p:cSld>
  <p:clrMapOvr>
    <a:masterClrMapping/>
  </p:clrMapOvr>
  <p:transition xmlns:p14="http://schemas.microsoft.com/office/powerpoint/2010/main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366253"/>
            <a:ext cx="89916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fi-FI" sz="1400" b="1" dirty="0" err="1">
                <a:solidFill>
                  <a:srgbClr val="000080"/>
                </a:solidFill>
                <a:latin typeface="Menlo"/>
              </a:rPr>
              <a:t>public</a:t>
            </a:r>
            <a:r>
              <a:rPr lang="fi-FI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sz="1400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sz="14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400" dirty="0">
                <a:solidFill>
                  <a:srgbClr val="000000"/>
                </a:solidFill>
                <a:latin typeface="Menlo"/>
              </a:rPr>
              <a:t>transfer100Dollars() {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create instances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InMemoryAccountRepository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TransferServiceImpl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create accounts to test against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check account balances before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perform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transferService.transfer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check account balances after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81000" y="3499853"/>
            <a:ext cx="8580354" cy="762000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Пишем тест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581400" y="2438399"/>
            <a:ext cx="4930775" cy="528053"/>
          </a:xfrm>
          <a:prstGeom prst="wedgeRoundRectCallout">
            <a:avLst>
              <a:gd name="adj1" fmla="val -5681"/>
              <a:gd name="adj2" fmla="val 133932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Проверяем состояние счетов до перевода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89653"/>
      </p:ext>
    </p:extLst>
  </p:cSld>
  <p:clrMapOvr>
    <a:masterClrMapping/>
  </p:clrMapOvr>
  <p:transition xmlns:p14="http://schemas.microsoft.com/office/powerpoint/2010/main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366253"/>
            <a:ext cx="89916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fi-FI" sz="1400" b="1" dirty="0" err="1">
                <a:solidFill>
                  <a:srgbClr val="000080"/>
                </a:solidFill>
                <a:latin typeface="Menlo"/>
              </a:rPr>
              <a:t>public</a:t>
            </a:r>
            <a:r>
              <a:rPr lang="fi-FI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sz="1400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sz="14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400" dirty="0">
                <a:solidFill>
                  <a:srgbClr val="000000"/>
                </a:solidFill>
                <a:latin typeface="Menlo"/>
              </a:rPr>
              <a:t>transfer100Dollars() {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create instances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InMemoryAccountRepository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TransferServiceImpl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create accounts to test against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check account balances before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perform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transferService.transfer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check account balances after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83674" y="4419600"/>
            <a:ext cx="5407526" cy="533400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Пишем тест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581400" y="3581400"/>
            <a:ext cx="4930775" cy="685800"/>
          </a:xfrm>
          <a:prstGeom prst="wedgeRoundRectCallout">
            <a:avLst>
              <a:gd name="adj1" fmla="val -33606"/>
              <a:gd name="adj2" fmla="val 79249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Переводим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$100 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с одного счета на другой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109476"/>
      </p:ext>
    </p:extLst>
  </p:cSld>
  <p:clrMapOvr>
    <a:masterClrMapping/>
  </p:clrMapOvr>
  <p:transition xmlns:p14="http://schemas.microsoft.com/office/powerpoint/2010/main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366253"/>
            <a:ext cx="89916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fi-FI" sz="1400" b="1" dirty="0" err="1">
                <a:solidFill>
                  <a:srgbClr val="000080"/>
                </a:solidFill>
                <a:latin typeface="Menlo"/>
              </a:rPr>
              <a:t>public</a:t>
            </a:r>
            <a:r>
              <a:rPr lang="fi-FI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sz="1400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sz="14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400" dirty="0">
                <a:solidFill>
                  <a:srgbClr val="000000"/>
                </a:solidFill>
                <a:latin typeface="Menlo"/>
              </a:rPr>
              <a:t>transfer100Dollars() {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create instances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InMemoryAccountRepository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TransferServiceImpl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create accounts to test against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check account balances before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perform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transferService.transfer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check account balances after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3032" y="5029200"/>
            <a:ext cx="8580354" cy="762000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Пишем тест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2819400" y="5982901"/>
            <a:ext cx="5334000" cy="457200"/>
          </a:xfrm>
          <a:prstGeom prst="wedgeRoundRectCallout">
            <a:avLst>
              <a:gd name="adj1" fmla="val 8161"/>
              <a:gd name="adj2" fmla="val -96455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Проверяем состояние счетов после перевода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699635"/>
      </p:ext>
    </p:extLst>
  </p:cSld>
  <p:clrMapOvr>
    <a:masterClrMapping/>
  </p:clrMapOvr>
  <p:transition xmlns:p14="http://schemas.microsoft.com/office/powerpoint/2010/main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Для кого этот тренинг?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62075" y="1988656"/>
            <a:ext cx="6419850" cy="3229939"/>
            <a:chOff x="1352550" y="2035583"/>
            <a:chExt cx="6419850" cy="3229939"/>
          </a:xfrm>
        </p:grpSpPr>
        <p:sp>
          <p:nvSpPr>
            <p:cNvPr id="15" name="Rectangle 14"/>
            <p:cNvSpPr/>
            <p:nvPr/>
          </p:nvSpPr>
          <p:spPr>
            <a:xfrm>
              <a:off x="2219325" y="433778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19325" y="319986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19325" y="2035583"/>
              <a:ext cx="5553075" cy="960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19325" y="3167482"/>
              <a:ext cx="5553075" cy="9601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b="1" dirty="0" smtClean="0">
                  <a:solidFill>
                    <a:srgbClr val="004080"/>
                  </a:solidFill>
                </a:rPr>
                <a:t>Intermediate</a:t>
              </a:r>
              <a:endParaRPr lang="en-US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Поможет лучше всё структурировать в голове и объяснять коллегам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6000" y="2129590"/>
              <a:ext cx="5438775" cy="772107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de-DE" b="1" dirty="0" smtClean="0">
                  <a:solidFill>
                    <a:srgbClr val="004080"/>
                  </a:solidFill>
                </a:rPr>
                <a:t>Beginner</a:t>
              </a:r>
              <a:endParaRPr lang="ru-RU" b="1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Хорошая</a:t>
              </a:r>
              <a:r>
                <a:rPr lang="de-DE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точка входа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19326" y="4305402"/>
              <a:ext cx="5505450" cy="9601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b="1" dirty="0" smtClean="0">
                  <a:solidFill>
                    <a:srgbClr val="004080"/>
                  </a:solidFill>
                </a:rPr>
                <a:t>Advanced </a:t>
              </a:r>
              <a:endParaRPr lang="ru-RU" b="1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Можно использовать для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обучения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и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проверки других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52550" y="430540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52550" y="316748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52550" y="2035583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1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1471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AnnotationConfigApplicationContext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45816" y="2755196"/>
            <a:ext cx="7252368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Перепишем тест с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созданием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Spring Context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используя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AppConfig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и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AnnotationConfigApplicationContext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406591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AppConfig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371600"/>
            <a:ext cx="9296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600" dirty="0">
                <a:solidFill>
                  <a:srgbClr val="808000"/>
                </a:solidFill>
                <a:latin typeface="Menlo"/>
              </a:rPr>
              <a:t>@Configuration</a:t>
            </a:r>
          </a:p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AppConfig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808000"/>
                </a:solidFill>
                <a:latin typeface="Menlo"/>
              </a:rPr>
              <a:t>@Bean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return 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TransferServiceImpl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808000"/>
                </a:solidFill>
                <a:latin typeface="Menlo"/>
              </a:rPr>
              <a:t>@Bean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return 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InMemoryAccountRepository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8298387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004888"/>
            <a:ext cx="8750968" cy="4524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fi-FI" sz="1200" b="1" dirty="0" err="1">
                <a:solidFill>
                  <a:srgbClr val="000080"/>
                </a:solidFill>
                <a:latin typeface="Menlo"/>
              </a:rPr>
              <a:t>public</a:t>
            </a:r>
            <a:r>
              <a:rPr lang="fi-FI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sz="1200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sz="12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200" dirty="0">
                <a:solidFill>
                  <a:srgbClr val="000000"/>
                </a:solidFill>
                <a:latin typeface="Menlo"/>
              </a:rPr>
              <a:t>transfer100Dollars() {</a:t>
            </a: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i="1" dirty="0">
                <a:solidFill>
                  <a:srgbClr val="BFBFBF"/>
                </a:solidFill>
                <a:latin typeface="Menlo"/>
              </a:rPr>
              <a:t>// create the spring container using the </a:t>
            </a:r>
            <a:r>
              <a:rPr lang="en-US" sz="1200" i="1" dirty="0" err="1">
                <a:solidFill>
                  <a:srgbClr val="BFBFBF"/>
                </a:solidFill>
                <a:latin typeface="Menlo"/>
              </a:rPr>
              <a:t>AppConfig</a:t>
            </a:r>
            <a:r>
              <a:rPr lang="en-US" sz="1200" i="1" dirty="0">
                <a:solidFill>
                  <a:srgbClr val="BFBFBF"/>
                </a:solidFill>
                <a:latin typeface="Menlo"/>
              </a:rPr>
              <a:t> @Configuration class</a:t>
            </a:r>
            <a:endParaRPr lang="en-US" sz="1200" dirty="0">
              <a:solidFill>
                <a:srgbClr val="BFBFBF"/>
              </a:solidFill>
              <a:latin typeface="Menl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ApplicationContext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ctx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AnnotationConfigApplicationContext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AppConfig.</a:t>
            </a:r>
            <a:r>
              <a:rPr lang="en-US" sz="12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i="1" dirty="0">
                <a:solidFill>
                  <a:srgbClr val="BFBFBF"/>
                </a:solidFill>
                <a:latin typeface="Menlo"/>
              </a:rPr>
              <a:t>// retrieve the beans we'll use during </a:t>
            </a:r>
            <a:r>
              <a:rPr lang="en-US" sz="1200" i="1" dirty="0" err="1">
                <a:solidFill>
                  <a:srgbClr val="BFBFBF"/>
                </a:solidFill>
                <a:latin typeface="Menlo"/>
              </a:rPr>
              <a:t>tesddting</a:t>
            </a:r>
            <a:endParaRPr lang="en-US" sz="1200" dirty="0">
              <a:solidFill>
                <a:srgbClr val="BFBFBF"/>
              </a:solidFill>
              <a:latin typeface="Menl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ctx.getBean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</a:t>
            </a:r>
            <a:r>
              <a:rPr lang="en-US" sz="12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ctx.getBean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TransferService.</a:t>
            </a:r>
            <a:r>
              <a:rPr lang="en-US" sz="12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i="1" dirty="0">
                <a:solidFill>
                  <a:srgbClr val="BFBFBF"/>
                </a:solidFill>
                <a:latin typeface="Menlo"/>
              </a:rPr>
              <a:t>// create accounts to test against</a:t>
            </a:r>
            <a:endParaRPr lang="en-US" sz="1200" dirty="0">
              <a:solidFill>
                <a:srgbClr val="BFBFBF"/>
              </a:solidFill>
              <a:latin typeface="Menl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i="1" dirty="0">
                <a:solidFill>
                  <a:srgbClr val="BFBFBF"/>
                </a:solidFill>
                <a:latin typeface="Menlo"/>
              </a:rPr>
              <a:t>// check account balances before transfer</a:t>
            </a:r>
            <a:endParaRPr lang="en-US" sz="1200" dirty="0">
              <a:solidFill>
                <a:srgbClr val="BFBFBF"/>
              </a:solidFill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i="1" dirty="0">
                <a:solidFill>
                  <a:srgbClr val="BFBFBF"/>
                </a:solidFill>
                <a:latin typeface="Menlo"/>
              </a:rPr>
              <a:t>// perform transfer</a:t>
            </a:r>
            <a:endParaRPr lang="en-US" sz="1200" dirty="0">
              <a:solidFill>
                <a:srgbClr val="BFBFBF"/>
              </a:solidFill>
              <a:latin typeface="Menl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transferService.transfer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i="1" dirty="0">
                <a:solidFill>
                  <a:srgbClr val="BFBFBF"/>
                </a:solidFill>
                <a:latin typeface="Menlo"/>
              </a:rPr>
              <a:t>// check account balances after transfer</a:t>
            </a:r>
            <a:endParaRPr lang="en-US" sz="1200" dirty="0">
              <a:solidFill>
                <a:srgbClr val="BFBFBF"/>
              </a:solidFill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900.00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62000" y="1371600"/>
            <a:ext cx="7620000" cy="1295400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Пишем тест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2667000" y="457200"/>
            <a:ext cx="5334000" cy="685800"/>
          </a:xfrm>
          <a:prstGeom prst="wedgeRoundRectCallout">
            <a:avLst>
              <a:gd name="adj1" fmla="val 1644"/>
              <a:gd name="adj2" fmla="val 79958"/>
              <a:gd name="adj3" fmla="val 16667"/>
            </a:avLst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Мы использовали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Spring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для создания классов и их зависимостей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(DI)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755082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</a:t>
            </a:r>
            <a:r>
              <a:rPr lang="en-US" dirty="0" err="1" smtClean="0"/>
              <a:t>Tesitng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45816" y="2755196"/>
            <a:ext cx="7252368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Тестирование чёрного ящика или поведенческое тестирование — стратегия (метод) тестирования функционального поведения объекта (программы, системы) с точки зрения внешнего мира, при котором не используется знание о внутреннем устройстве тестируемого объекта.</a:t>
            </a:r>
          </a:p>
        </p:txBody>
      </p:sp>
    </p:spTree>
    <p:extLst>
      <p:ext uri="{BB962C8B-B14F-4D97-AF65-F5344CB8AC3E}">
        <p14:creationId xmlns:p14="http://schemas.microsoft.com/office/powerpoint/2010/main" val="2647150690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/>
              <a:t>I</a:t>
            </a:r>
            <a:r>
              <a:rPr lang="en-US" dirty="0" smtClean="0"/>
              <a:t>ntegration </a:t>
            </a:r>
            <a:r>
              <a:rPr lang="en-US" dirty="0"/>
              <a:t>T</a:t>
            </a:r>
            <a:r>
              <a:rPr lang="en-US" dirty="0" smtClean="0"/>
              <a:t>esting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2514600"/>
            <a:ext cx="8534400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Spring's integration testing support has the following goals: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6295" y="1477506"/>
            <a:ext cx="3168984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b="1" dirty="0">
                <a:solidFill>
                  <a:srgbClr val="004080"/>
                </a:solidFill>
                <a:cs typeface="Tahoma" charset="0"/>
              </a:rPr>
              <a:t>Goals of integration </a:t>
            </a:r>
            <a:r>
              <a:rPr lang="en-US" b="1" dirty="0" smtClean="0">
                <a:solidFill>
                  <a:srgbClr val="004080"/>
                </a:solidFill>
                <a:cs typeface="Tahoma" charset="0"/>
              </a:rPr>
              <a:t>testing:</a:t>
            </a:r>
            <a:endParaRPr lang="ru-RU" b="1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2" name="Rectangle 1">
            <a:hlinkClick r:id="rId5"/>
          </p:cNvPr>
          <p:cNvSpPr/>
          <p:nvPr/>
        </p:nvSpPr>
        <p:spPr>
          <a:xfrm>
            <a:off x="381000" y="1905000"/>
            <a:ext cx="16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u="sng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Spring</a:t>
            </a:r>
            <a:r>
              <a:rPr lang="fr-FR" sz="1400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400" u="sng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ＭＳ Ｐゴシック" charset="0"/>
                <a:cs typeface="+mj-cs"/>
              </a:rPr>
              <a:t>Testing</a:t>
            </a:r>
            <a:endParaRPr lang="en-US" sz="1400" u="sng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  <a:ea typeface="ＭＳ Ｐゴシック" charset="0"/>
              <a:cs typeface="+mj-cs"/>
            </a:endParaRPr>
          </a:p>
        </p:txBody>
      </p:sp>
      <p:sp>
        <p:nvSpPr>
          <p:cNvPr id="10" name="Rectangle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1053" y="3276600"/>
            <a:ext cx="8534400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Spring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IoC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container caching between test execution.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Dependency Injection of test fixture instances.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Transaction management appropriate to integration testing.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Spring-specific support classes that are useful in writing integration tests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945467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Специализированные классы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2100084"/>
            <a:ext cx="5334000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de-DE" dirty="0">
                <a:solidFill>
                  <a:srgbClr val="004080"/>
                </a:solidFill>
                <a:cs typeface="Tahoma" charset="0"/>
              </a:rPr>
              <a:t>AbstractJUnit4SpringContextTests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AbstractTransactionalJUnit4SpringContextTests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o-RO" dirty="0">
                <a:solidFill>
                  <a:srgbClr val="004080"/>
                </a:solidFill>
                <a:cs typeface="Tahoma" charset="0"/>
              </a:rPr>
              <a:t>SpringJUnit4ClassRunner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7" name="Rectangle 6">
            <a:hlinkClick r:id="rId5"/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6248400"/>
            <a:ext cx="2667000" cy="45505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sz="1400" u="sng" dirty="0">
                <a:solidFill>
                  <a:srgbClr val="1A8CFF"/>
                </a:solidFill>
                <a:cs typeface="Tahoma" charset="0"/>
              </a:rPr>
              <a:t>Spring Framework API 2.5</a:t>
            </a:r>
            <a:endParaRPr lang="ru-RU" sz="1400" u="sng" dirty="0">
              <a:solidFill>
                <a:srgbClr val="1A8CFF"/>
              </a:solidFill>
              <a:cs typeface="Tahoma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1388388"/>
            <a:ext cx="3168984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b="1" dirty="0" smtClean="0">
                <a:solidFill>
                  <a:srgbClr val="004080"/>
                </a:solidFill>
                <a:cs typeface="Tahoma" charset="0"/>
              </a:rPr>
              <a:t>JUnit4 support:</a:t>
            </a:r>
            <a:endParaRPr lang="ru-RU" b="1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71867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</a:t>
            </a:r>
            <a:r>
              <a:rPr lang="de-DE" dirty="0" err="1"/>
              <a:t>Testing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7253" y="1447800"/>
            <a:ext cx="7239000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Что бы воспользоваться этими классами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,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нам надо д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обавить артефакт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spring-test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в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pom.xml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7" name="Rectangle 6">
            <a:hlinkClick r:id="rId4"/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6248400"/>
            <a:ext cx="2667000" cy="45505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sz="1400" u="sng" dirty="0">
                <a:solidFill>
                  <a:srgbClr val="1A8CFF"/>
                </a:solidFill>
                <a:cs typeface="Tahoma" charset="0"/>
              </a:rPr>
              <a:t>Spring Framework API 2.5</a:t>
            </a:r>
            <a:endParaRPr lang="ru-RU" sz="1400" u="sng" dirty="0">
              <a:solidFill>
                <a:srgbClr val="1A8CFF"/>
              </a:solidFill>
              <a:cs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7116" y="3161436"/>
            <a:ext cx="82696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  <a:latin typeface="Menlo"/>
              </a:rPr>
              <a:t>&lt;dependency&gt;</a:t>
            </a:r>
          </a:p>
          <a:p>
            <a:r>
              <a:rPr lang="ru-RU" sz="1600" b="1" dirty="0" smtClean="0">
                <a:solidFill>
                  <a:srgbClr val="004080"/>
                </a:solidFill>
                <a:latin typeface="Menlo"/>
              </a:rPr>
              <a:t>   </a:t>
            </a:r>
            <a:r>
              <a:rPr lang="en-US" sz="1600" b="1" dirty="0" smtClean="0">
                <a:solidFill>
                  <a:srgbClr val="004080"/>
                </a:solidFill>
                <a:latin typeface="Menlo"/>
              </a:rPr>
              <a:t>&lt;</a:t>
            </a:r>
            <a:r>
              <a:rPr lang="en-US" sz="1600" b="1" dirty="0" err="1">
                <a:solidFill>
                  <a:srgbClr val="004080"/>
                </a:solidFill>
                <a:latin typeface="Menlo"/>
              </a:rPr>
              <a:t>groupId</a:t>
            </a:r>
            <a:r>
              <a:rPr lang="en-US" sz="1600" b="1" dirty="0">
                <a:solidFill>
                  <a:srgbClr val="004080"/>
                </a:solidFill>
                <a:latin typeface="Menlo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org.springframework</a:t>
            </a:r>
            <a:r>
              <a:rPr lang="en-US" sz="1600" b="1" dirty="0">
                <a:solidFill>
                  <a:srgbClr val="004080"/>
                </a:solidFill>
                <a:latin typeface="Menlo"/>
              </a:rPr>
              <a:t>&lt;/</a:t>
            </a:r>
            <a:r>
              <a:rPr lang="en-US" sz="1600" b="1" dirty="0" err="1">
                <a:solidFill>
                  <a:srgbClr val="004080"/>
                </a:solidFill>
                <a:latin typeface="Menlo"/>
              </a:rPr>
              <a:t>groupId</a:t>
            </a:r>
            <a:r>
              <a:rPr lang="en-US" sz="1600" b="1" dirty="0">
                <a:solidFill>
                  <a:srgbClr val="004080"/>
                </a:solidFill>
                <a:latin typeface="Menlo"/>
              </a:rPr>
              <a:t>&gt;</a:t>
            </a:r>
          </a:p>
          <a:p>
            <a:r>
              <a:rPr lang="ru-RU" sz="1600" b="1" dirty="0" smtClean="0">
                <a:solidFill>
                  <a:srgbClr val="004080"/>
                </a:solidFill>
                <a:latin typeface="Menlo"/>
              </a:rPr>
              <a:t>   </a:t>
            </a:r>
            <a:r>
              <a:rPr lang="is-IS" sz="1600" b="1" dirty="0" smtClean="0">
                <a:solidFill>
                  <a:srgbClr val="004080"/>
                </a:solidFill>
                <a:latin typeface="Menlo"/>
              </a:rPr>
              <a:t>&lt;</a:t>
            </a:r>
            <a:r>
              <a:rPr lang="is-IS" sz="1600" b="1" dirty="0">
                <a:solidFill>
                  <a:srgbClr val="004080"/>
                </a:solidFill>
                <a:latin typeface="Menlo"/>
              </a:rPr>
              <a:t>artifactId&gt;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spring-test</a:t>
            </a:r>
            <a:r>
              <a:rPr lang="is-IS" sz="1600" b="1" dirty="0">
                <a:solidFill>
                  <a:srgbClr val="004080"/>
                </a:solidFill>
                <a:latin typeface="Menlo"/>
              </a:rPr>
              <a:t>&lt;/artifactId&gt;</a:t>
            </a:r>
          </a:p>
          <a:p>
            <a:r>
              <a:rPr lang="ru-RU" sz="1600" b="1" dirty="0" smtClean="0">
                <a:solidFill>
                  <a:srgbClr val="004080"/>
                </a:solidFill>
                <a:latin typeface="Menlo"/>
              </a:rPr>
              <a:t>   </a:t>
            </a:r>
            <a:r>
              <a:rPr lang="en-US" sz="1600" b="1" dirty="0" smtClean="0">
                <a:solidFill>
                  <a:srgbClr val="004080"/>
                </a:solidFill>
                <a:latin typeface="Menlo"/>
              </a:rPr>
              <a:t>&lt;</a:t>
            </a:r>
            <a:r>
              <a:rPr lang="en-US" sz="1600" b="1" dirty="0">
                <a:solidFill>
                  <a:srgbClr val="004080"/>
                </a:solidFill>
                <a:latin typeface="Menlo"/>
              </a:rPr>
              <a:t>version&gt;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${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org.springframework.version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  <a:r>
              <a:rPr lang="en-US" sz="1600" b="1" dirty="0">
                <a:solidFill>
                  <a:srgbClr val="004080"/>
                </a:solidFill>
                <a:latin typeface="Menlo"/>
              </a:rPr>
              <a:t>&lt;/version&gt;</a:t>
            </a:r>
          </a:p>
          <a:p>
            <a:r>
              <a:rPr lang="en-US" sz="1600" b="1" dirty="0">
                <a:solidFill>
                  <a:srgbClr val="004080"/>
                </a:solidFill>
                <a:latin typeface="Menlo"/>
              </a:rPr>
              <a:t>&lt;/dependency</a:t>
            </a:r>
            <a:r>
              <a:rPr lang="en-US" sz="1600" b="1" dirty="0" smtClean="0">
                <a:solidFill>
                  <a:srgbClr val="004080"/>
                </a:solidFill>
                <a:latin typeface="Menlo"/>
              </a:rPr>
              <a:t>&gt;</a:t>
            </a:r>
            <a:r>
              <a:rPr lang="ru-RU" sz="1600" b="1" dirty="0" smtClean="0">
                <a:solidFill>
                  <a:srgbClr val="004080"/>
                </a:solidFill>
                <a:latin typeface="Menlo"/>
              </a:rPr>
              <a:t> </a:t>
            </a:r>
            <a:endParaRPr lang="en-US" sz="1600" b="1" dirty="0">
              <a:solidFill>
                <a:srgbClr val="00408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187731908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Пишем тест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008759"/>
            <a:ext cx="8152442" cy="6001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08000"/>
                </a:solidFill>
                <a:latin typeface="Menlo"/>
              </a:rPr>
              <a:t>@</a:t>
            </a:r>
            <a:r>
              <a:rPr lang="en-US" sz="1200" dirty="0" err="1">
                <a:solidFill>
                  <a:srgbClr val="808000"/>
                </a:solidFill>
                <a:latin typeface="Menlo"/>
              </a:rPr>
              <a:t>ContextConfiguration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(locations = {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</a:t>
            </a:r>
            <a:r>
              <a:rPr lang="en-US" sz="1200" b="1" dirty="0" err="1">
                <a:solidFill>
                  <a:srgbClr val="009900"/>
                </a:solidFill>
                <a:latin typeface="Menlo"/>
              </a:rPr>
              <a:t>classpath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:/</a:t>
            </a:r>
            <a:r>
              <a:rPr lang="en-US" sz="1200" b="1" dirty="0" err="1">
                <a:solidFill>
                  <a:srgbClr val="009900"/>
                </a:solidFill>
                <a:latin typeface="Menlo"/>
              </a:rPr>
              <a:t>applicationContext.xml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})</a:t>
            </a:r>
          </a:p>
          <a:p>
            <a:r>
              <a:rPr lang="en-US" sz="1200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TransferServiceContextTest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extends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AbstractJUnit4SpringContextTests {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>
                <a:solidFill>
                  <a:srgbClr val="808000"/>
                </a:solidFill>
                <a:latin typeface="Menlo"/>
              </a:rPr>
              <a:t>@</a:t>
            </a:r>
            <a:r>
              <a:rPr lang="en-US" sz="1200" dirty="0" err="1">
                <a:solidFill>
                  <a:srgbClr val="808000"/>
                </a:solidFill>
                <a:latin typeface="Menlo"/>
              </a:rPr>
              <a:t>Autowired</a:t>
            </a:r>
            <a:endParaRPr lang="en-US" sz="1200" dirty="0">
              <a:solidFill>
                <a:srgbClr val="808000"/>
              </a:solidFill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ApplicationContext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context;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>
                <a:solidFill>
                  <a:srgbClr val="808000"/>
                </a:solidFill>
                <a:latin typeface="Menlo"/>
              </a:rPr>
              <a:t>@</a:t>
            </a:r>
            <a:r>
              <a:rPr lang="en-US" sz="1200" dirty="0" err="1">
                <a:solidFill>
                  <a:srgbClr val="808000"/>
                </a:solidFill>
                <a:latin typeface="Menlo"/>
              </a:rPr>
              <a:t>Autowired</a:t>
            </a:r>
            <a:endParaRPr lang="en-US" sz="1200" dirty="0">
              <a:solidFill>
                <a:srgbClr val="808000"/>
              </a:solidFill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>
                <a:solidFill>
                  <a:srgbClr val="808000"/>
                </a:solidFill>
                <a:latin typeface="Menlo"/>
              </a:rPr>
              <a:t>@</a:t>
            </a:r>
            <a:r>
              <a:rPr lang="en-US" sz="1200" dirty="0" err="1">
                <a:solidFill>
                  <a:srgbClr val="808000"/>
                </a:solidFill>
                <a:latin typeface="Menlo"/>
              </a:rPr>
              <a:t>Autowired</a:t>
            </a:r>
            <a:endParaRPr lang="en-US" sz="1200" dirty="0">
              <a:solidFill>
                <a:srgbClr val="808000"/>
              </a:solidFill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fi-FI" sz="1200" dirty="0">
                <a:latin typeface="Menlo"/>
              </a:rPr>
              <a:t>    </a:t>
            </a:r>
            <a:r>
              <a:rPr lang="fi-FI" sz="1200" b="1" dirty="0" err="1">
                <a:solidFill>
                  <a:srgbClr val="000080"/>
                </a:solidFill>
                <a:latin typeface="Menlo"/>
              </a:rPr>
              <a:t>public</a:t>
            </a:r>
            <a:r>
              <a:rPr lang="fi-FI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sz="1200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sz="12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200" dirty="0">
                <a:solidFill>
                  <a:srgbClr val="000000"/>
                </a:solidFill>
                <a:latin typeface="Menlo"/>
              </a:rPr>
              <a:t>transfer100Dollars() {</a:t>
            </a:r>
          </a:p>
          <a:p>
            <a:r>
              <a:rPr lang="en-US" sz="1200" dirty="0">
                <a:latin typeface="Menlo"/>
              </a:rPr>
              <a:t>        </a:t>
            </a:r>
            <a:r>
              <a:rPr lang="en-US" sz="1200" i="1" dirty="0">
                <a:solidFill>
                  <a:srgbClr val="BFBFBF"/>
                </a:solidFill>
                <a:latin typeface="Menlo"/>
              </a:rPr>
              <a:t>// create accounts to test against</a:t>
            </a:r>
            <a:endParaRPr lang="en-US" sz="1200" dirty="0">
              <a:solidFill>
                <a:srgbClr val="BFBFBF"/>
              </a:solidFill>
              <a:latin typeface="Menl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    </a:t>
            </a:r>
            <a:r>
              <a:rPr lang="en-US" sz="1200" i="1" dirty="0">
                <a:solidFill>
                  <a:srgbClr val="BFBFBF"/>
                </a:solidFill>
                <a:latin typeface="Menlo"/>
              </a:rPr>
              <a:t>// check account balances before transfer</a:t>
            </a:r>
            <a:endParaRPr lang="en-US" sz="1200" dirty="0">
              <a:solidFill>
                <a:srgbClr val="BFBFBF"/>
              </a:solidFill>
              <a:latin typeface="Menlo"/>
            </a:endParaRPr>
          </a:p>
          <a:p>
            <a:r>
              <a:rPr lang="en-US" sz="1200" dirty="0">
                <a:latin typeface="Menl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200" dirty="0">
                <a:latin typeface="Menl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    </a:t>
            </a:r>
            <a:r>
              <a:rPr lang="en-US" sz="1200" i="1" dirty="0">
                <a:solidFill>
                  <a:srgbClr val="BFBFBF"/>
                </a:solidFill>
                <a:latin typeface="Menlo"/>
              </a:rPr>
              <a:t>// perform transfer</a:t>
            </a:r>
            <a:endParaRPr lang="en-US" sz="1200" dirty="0">
              <a:solidFill>
                <a:srgbClr val="BFBFBF"/>
              </a:solidFill>
              <a:latin typeface="Menl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transferService.transfer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    </a:t>
            </a:r>
            <a:r>
              <a:rPr lang="en-US" sz="1200" i="1" dirty="0">
                <a:solidFill>
                  <a:srgbClr val="BFBFBF"/>
                </a:solidFill>
                <a:latin typeface="Menlo"/>
              </a:rPr>
              <a:t>// check account balances after transfer</a:t>
            </a:r>
            <a:endParaRPr lang="en-US" sz="1200" dirty="0">
              <a:solidFill>
                <a:srgbClr val="BFBFBF"/>
              </a:solidFill>
              <a:latin typeface="Menlo"/>
            </a:endParaRPr>
          </a:p>
          <a:p>
            <a:r>
              <a:rPr lang="en-US" sz="1200" dirty="0">
                <a:latin typeface="Menl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900.00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200" dirty="0">
                <a:latin typeface="Menl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16391942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Типичный шаблон интеграционного</a:t>
            </a:r>
            <a:br>
              <a:rPr lang="ru-RU" dirty="0" smtClean="0"/>
            </a:br>
            <a:r>
              <a:rPr lang="ru-RU" dirty="0" smtClean="0"/>
              <a:t>теста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95400" y="2616696"/>
            <a:ext cx="6553200" cy="19016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Перепишем тест с использованием </a:t>
            </a:r>
            <a:r>
              <a:rPr lang="ro-RO" b="1" dirty="0" smtClean="0">
                <a:solidFill>
                  <a:schemeClr val="accent6"/>
                </a:solidFill>
                <a:cs typeface="Tahoma" charset="0"/>
              </a:rPr>
              <a:t>SpringJUnit4ClassRunner</a:t>
            </a:r>
            <a:r>
              <a:rPr lang="ru-RU" dirty="0" smtClean="0">
                <a:solidFill>
                  <a:schemeClr val="accent6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и декомпозицией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метода </a:t>
            </a:r>
            <a:r>
              <a:rPr lang="fi-FI" b="1" dirty="0">
                <a:solidFill>
                  <a:srgbClr val="212167"/>
                </a:solidFill>
                <a:cs typeface="Tahoma" charset="0"/>
              </a:rPr>
              <a:t>transfer100Dollars</a:t>
            </a:r>
            <a:r>
              <a:rPr lang="ru-RU" dirty="0">
                <a:solidFill>
                  <a:srgbClr val="212167"/>
                </a:solidFill>
                <a:cs typeface="Tahoma" charset="0"/>
              </a:rPr>
              <a:t>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на отдельные 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Use Cases. 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А также вынесем логику по созданию и добавлению счетов в </a:t>
            </a:r>
            <a:r>
              <a:rPr lang="en-US" b="1" dirty="0" err="1">
                <a:solidFill>
                  <a:srgbClr val="212167"/>
                </a:solidFill>
                <a:cs typeface="Tahoma" charset="0"/>
              </a:rPr>
              <a:t>AccountRepository</a:t>
            </a:r>
            <a:r>
              <a:rPr lang="ru-RU" dirty="0">
                <a:solidFill>
                  <a:srgbClr val="212167"/>
                </a:solidFill>
                <a:cs typeface="Tahoma" charset="0"/>
              </a:rPr>
              <a:t>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 отдельный метод </a:t>
            </a:r>
            <a:r>
              <a:rPr lang="en-US" b="1" dirty="0" err="1">
                <a:solidFill>
                  <a:srgbClr val="212167"/>
                </a:solidFill>
                <a:cs typeface="Tahoma" charset="0"/>
              </a:rPr>
              <a:t>setUp</a:t>
            </a:r>
            <a:endParaRPr lang="ru-RU" b="1" dirty="0">
              <a:solidFill>
                <a:srgbClr val="212167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240242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1000" y="0"/>
            <a:ext cx="8152442" cy="6924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08000"/>
                </a:solidFill>
                <a:latin typeface="Menlo"/>
              </a:rPr>
              <a:t>@</a:t>
            </a:r>
            <a:r>
              <a:rPr lang="en-US" sz="1200" dirty="0" err="1">
                <a:solidFill>
                  <a:srgbClr val="808000"/>
                </a:solidFill>
                <a:latin typeface="Menlo"/>
              </a:rPr>
              <a:t>RunWith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(SpringJUnit4ClassRunner.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en-US" sz="1200" dirty="0">
                <a:solidFill>
                  <a:srgbClr val="808000"/>
                </a:solidFill>
                <a:latin typeface="Menlo"/>
              </a:rPr>
              <a:t>@</a:t>
            </a:r>
            <a:r>
              <a:rPr lang="en-US" sz="1200" dirty="0" err="1">
                <a:solidFill>
                  <a:srgbClr val="808000"/>
                </a:solidFill>
                <a:latin typeface="Menlo"/>
              </a:rPr>
              <a:t>ContextConfiguration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(locations = {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</a:t>
            </a:r>
            <a:r>
              <a:rPr lang="en-US" sz="1200" b="1" dirty="0" err="1">
                <a:solidFill>
                  <a:srgbClr val="009900"/>
                </a:solidFill>
                <a:latin typeface="Menlo"/>
              </a:rPr>
              <a:t>classpath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:/</a:t>
            </a:r>
            <a:r>
              <a:rPr lang="en-US" sz="1200" b="1" dirty="0" err="1">
                <a:solidFill>
                  <a:srgbClr val="009900"/>
                </a:solidFill>
                <a:latin typeface="Menlo"/>
              </a:rPr>
              <a:t>applicationContext.xml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})</a:t>
            </a:r>
          </a:p>
          <a:p>
            <a:r>
              <a:rPr lang="en-US" sz="1200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TransferServiceClassRunnerTest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>
                <a:solidFill>
                  <a:srgbClr val="808000"/>
                </a:solidFill>
                <a:latin typeface="Menlo"/>
              </a:rPr>
              <a:t>@</a:t>
            </a:r>
            <a:r>
              <a:rPr lang="en-US" sz="1200" dirty="0" err="1">
                <a:solidFill>
                  <a:srgbClr val="808000"/>
                </a:solidFill>
                <a:latin typeface="Menlo"/>
              </a:rPr>
              <a:t>Autowired</a:t>
            </a:r>
            <a:endParaRPr lang="en-US" sz="1200" dirty="0">
              <a:solidFill>
                <a:srgbClr val="808000"/>
              </a:solidFill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>
                <a:solidFill>
                  <a:srgbClr val="808000"/>
                </a:solidFill>
                <a:latin typeface="Menlo"/>
              </a:rPr>
              <a:t>@</a:t>
            </a:r>
            <a:r>
              <a:rPr lang="en-US" sz="1200" dirty="0" err="1">
                <a:solidFill>
                  <a:srgbClr val="808000"/>
                </a:solidFill>
                <a:latin typeface="Menlo"/>
              </a:rPr>
              <a:t>Autowired</a:t>
            </a:r>
            <a:endParaRPr lang="en-US" sz="1200" dirty="0">
              <a:solidFill>
                <a:srgbClr val="808000"/>
              </a:solidFill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>
                <a:solidFill>
                  <a:srgbClr val="808000"/>
                </a:solidFill>
                <a:latin typeface="Menlo"/>
              </a:rPr>
              <a:t>@Before</a:t>
            </a:r>
          </a:p>
          <a:p>
            <a:r>
              <a:rPr lang="fi-FI" sz="1200" dirty="0">
                <a:latin typeface="Menlo"/>
              </a:rPr>
              <a:t>    </a:t>
            </a:r>
            <a:r>
              <a:rPr lang="fi-FI" sz="1200" b="1" dirty="0" err="1">
                <a:solidFill>
                  <a:srgbClr val="000080"/>
                </a:solidFill>
                <a:latin typeface="Menlo"/>
              </a:rPr>
              <a:t>public</a:t>
            </a:r>
            <a:r>
              <a:rPr lang="fi-FI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sz="1200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sz="12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Menlo"/>
              </a:rPr>
              <a:t>setUp</a:t>
            </a:r>
            <a:r>
              <a:rPr lang="fi-FI" sz="12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200" dirty="0">
              <a:latin typeface="Menlo"/>
            </a:endParaRP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>
                <a:solidFill>
                  <a:srgbClr val="808000"/>
                </a:solidFill>
                <a:latin typeface="Menlo"/>
              </a:rPr>
              <a:t>@After</a:t>
            </a: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tearDown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accountRepository.clear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shouldHaveCorrectInitialState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200" dirty="0">
                <a:latin typeface="Menl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200" dirty="0" err="1" smtClean="0">
                <a:solidFill>
                  <a:srgbClr val="000000"/>
                </a:solidFill>
                <a:latin typeface="Menlo"/>
              </a:rPr>
              <a:t>shouldTransferMoneyBetweenAccounts</a:t>
            </a:r>
            <a:r>
              <a:rPr lang="en-US" sz="12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r>
              <a:rPr lang="en-US" sz="1200" dirty="0">
                <a:latin typeface="Menlo"/>
              </a:rPr>
              <a:t>        </a:t>
            </a:r>
            <a:r>
              <a:rPr lang="en-US" sz="1200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sz="1200" dirty="0">
              <a:solidFill>
                <a:srgbClr val="BFBFBF"/>
              </a:solidFill>
              <a:latin typeface="Menl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transferService.transfer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200" dirty="0">
                <a:latin typeface="Menlo"/>
              </a:rPr>
              <a:t>        </a:t>
            </a:r>
            <a:r>
              <a:rPr lang="en-US" sz="1200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sz="1200" dirty="0">
              <a:solidFill>
                <a:srgbClr val="BFBFBF"/>
              </a:solidFill>
              <a:latin typeface="Menlo"/>
            </a:endParaRPr>
          </a:p>
          <a:p>
            <a:r>
              <a:rPr lang="en-US" sz="1200" dirty="0">
                <a:latin typeface="Menl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900.00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200" dirty="0">
                <a:latin typeface="Menl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62000" y="1828800"/>
            <a:ext cx="5257800" cy="990600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4572000" y="3038742"/>
            <a:ext cx="3505200" cy="923658"/>
          </a:xfrm>
          <a:prstGeom prst="wedgeRoundRectCallout">
            <a:avLst>
              <a:gd name="adj1" fmla="val -55642"/>
              <a:gd name="adj2" fmla="val -88132"/>
              <a:gd name="adj3" fmla="val 16667"/>
            </a:avLst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Инициализация и отчистка данных для каждого тестового метода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62000" y="3048000"/>
            <a:ext cx="2971800" cy="914400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69062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Arial" charset="0"/>
              </a:rPr>
              <a:t>Содержание</a:t>
            </a:r>
            <a:endParaRPr lang="ru-RU" dirty="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9526" y="1469617"/>
            <a:ext cx="6419849" cy="542925"/>
            <a:chOff x="1352551" y="3432175"/>
            <a:chExt cx="6419849" cy="542925"/>
          </a:xfrm>
        </p:grpSpPr>
        <p:sp>
          <p:nvSpPr>
            <p:cNvPr id="25" name="Rectangle 2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Интеграционные тесты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79526" y="2103778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rgbClr val="004080"/>
                  </a:solidFill>
                </a:rPr>
                <a:t>Black-box </a:t>
              </a:r>
              <a:r>
                <a:rPr lang="ru-RU" dirty="0" smtClean="0">
                  <a:solidFill>
                    <a:srgbClr val="004080"/>
                  </a:solidFill>
                </a:rPr>
                <a:t>тестирование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79526" y="2737939"/>
            <a:ext cx="6419849" cy="542925"/>
            <a:chOff x="1352551" y="3432175"/>
            <a:chExt cx="6419849" cy="542925"/>
          </a:xfrm>
        </p:grpSpPr>
        <p:sp>
          <p:nvSpPr>
            <p:cNvPr id="33" name="Rectangle 3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>
                  <a:solidFill>
                    <a:srgbClr val="004080"/>
                  </a:solidFill>
                </a:rPr>
                <a:t>Test-driving DB layer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79526" y="3372100"/>
            <a:ext cx="6419849" cy="542925"/>
            <a:chOff x="1352551" y="3432175"/>
            <a:chExt cx="6419849" cy="542925"/>
          </a:xfrm>
        </p:grpSpPr>
        <p:sp>
          <p:nvSpPr>
            <p:cNvPr id="37" name="Rectangle 3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>
                  <a:solidFill>
                    <a:srgbClr val="004080"/>
                  </a:solidFill>
                </a:rPr>
                <a:t>Test-driving UI layer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79526" y="4640422"/>
            <a:ext cx="6419849" cy="542925"/>
            <a:chOff x="1352551" y="3432175"/>
            <a:chExt cx="6419849" cy="542925"/>
          </a:xfrm>
        </p:grpSpPr>
        <p:sp>
          <p:nvSpPr>
            <p:cNvPr id="41" name="Rectangle 4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6</a:t>
              </a:r>
              <a:endParaRPr lang="ru-RU" sz="3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>
                  <a:solidFill>
                    <a:srgbClr val="004080"/>
                  </a:solidFill>
                </a:rPr>
                <a:t>Workshop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79526" y="4006261"/>
            <a:ext cx="6419849" cy="542925"/>
            <a:chOff x="1352551" y="3432175"/>
            <a:chExt cx="6419849" cy="542925"/>
          </a:xfrm>
        </p:grpSpPr>
        <p:sp>
          <p:nvSpPr>
            <p:cNvPr id="45" name="Rectangle 4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>
                  <a:solidFill>
                    <a:srgbClr val="004080"/>
                  </a:solidFill>
                </a:rPr>
                <a:t>Test-driving </a:t>
              </a:r>
              <a:r>
                <a:rPr lang="en-US" dirty="0" smtClean="0">
                  <a:solidFill>
                    <a:srgbClr val="004080"/>
                  </a:solidFill>
                </a:rPr>
                <a:t>API layer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79526" y="5274582"/>
            <a:ext cx="6419849" cy="542925"/>
            <a:chOff x="1352551" y="3432175"/>
            <a:chExt cx="6419849" cy="542925"/>
          </a:xfrm>
        </p:grpSpPr>
        <p:sp>
          <p:nvSpPr>
            <p:cNvPr id="49" name="Rectangle 4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7</a:t>
              </a:r>
              <a:endParaRPr lang="ru-RU" sz="32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Плюсы и минусы интеграционных тестов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42775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Test-driving DB </a:t>
            </a:r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2900" y="3170694"/>
            <a:ext cx="8458200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Взаимодействие с источниками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данных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89440"/>
      </p:ext>
    </p:extLst>
  </p:cSld>
  <p:clrMapOvr>
    <a:masterClrMapping/>
  </p:clrMapOvr>
  <p:transition xmlns:p14="http://schemas.microsoft.com/office/powerpoint/2010/main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с источниками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данных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219200"/>
            <a:ext cx="8458200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Интеграционные тесты, которые изменяют данные в базе данных, должны откатывать состоянии базы данных к тому, которое было до запуска теста, даже если тест не прошёл. 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Для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этого часто применяются следующие техники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: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3124200"/>
            <a:ext cx="8534400" cy="35636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Метод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TearDown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присутствующий в большинстве библиотек для тестирования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.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T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ry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–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C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atch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-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Fi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nally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структуры обработки исключений, там где они доступны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.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Транзакции баз данных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.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Создание снимка (англ.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snapshot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) базы данных перед запуском тестов и откат к нему после окончания тестирования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.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Сброс базы данных в чистое состояние перед тестом, а не после них. Это может быть удобно, если интересно посмотреть состояние базы данных, оставшееся после не прошедшего теста.</a:t>
            </a:r>
          </a:p>
        </p:txBody>
      </p:sp>
    </p:spTree>
    <p:extLst>
      <p:ext uri="{BB962C8B-B14F-4D97-AF65-F5344CB8AC3E}">
        <p14:creationId xmlns:p14="http://schemas.microsoft.com/office/powerpoint/2010/main" val="2894662985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0200" y="2893695"/>
            <a:ext cx="5943600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Протестировать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поведение класса в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spring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-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приложении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взаимодействующим с базой данных,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дополнительно необходимо вручную управлять транзакциями.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61724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</a:t>
            </a:r>
            <a:r>
              <a:rPr lang="ru-RU" dirty="0" smtClean="0"/>
              <a:t>ермины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647200"/>
            <a:ext cx="8534400" cy="35636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b="1" dirty="0" err="1">
                <a:solidFill>
                  <a:srgbClr val="004080"/>
                </a:solidFill>
                <a:cs typeface="Tahoma" charset="0"/>
              </a:rPr>
              <a:t>Application</a:t>
            </a:r>
            <a:r>
              <a:rPr lang="ru-RU" b="1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b="1" dirty="0" err="1">
                <a:solidFill>
                  <a:srgbClr val="004080"/>
                </a:solidFill>
                <a:cs typeface="Tahoma" charset="0"/>
              </a:rPr>
              <a:t>context</a:t>
            </a:r>
            <a:r>
              <a:rPr lang="ru-RU" b="1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b="1" dirty="0" err="1">
                <a:solidFill>
                  <a:srgbClr val="004080"/>
                </a:solidFill>
                <a:cs typeface="Tahoma" charset="0"/>
              </a:rPr>
              <a:t>config</a:t>
            </a:r>
            <a:r>
              <a:rPr lang="ru-RU" b="1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— конфигурационный файл в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XML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формате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для описания структуры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spring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приложения. 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b="1" dirty="0">
                <a:solidFill>
                  <a:srgbClr val="004080"/>
                </a:solidFill>
                <a:cs typeface="Tahoma" charset="0"/>
              </a:rPr>
              <a:t>DAO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— объект доступа к данным или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D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ata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A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cess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O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bject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. Основное предназначение этого шаблона проектирования: связать вместе БД и наше приложение. 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b="1" dirty="0" smtClean="0">
                <a:solidFill>
                  <a:srgbClr val="004080"/>
                </a:solidFill>
                <a:cs typeface="Tahoma" charset="0"/>
              </a:rPr>
              <a:t>Транзакция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— группа последовательных операций, которая представляет собой логическую единицу работы с данными. Транзакция может быть выполнена либо целиком и успешно, соблюдая целостность данных и независимо от параллельно идущих других транзакций, либо не выполнена вообще и тогда она не должна произвести никакого эффекта. 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03905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в приложении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647200"/>
            <a:ext cx="8534400" cy="30096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>
                <a:solidFill>
                  <a:srgbClr val="004080"/>
                </a:solidFill>
                <a:cs typeface="Tahoma" charset="0"/>
              </a:rPr>
              <a:t>Средство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сборки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компиляции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—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Tahoma" charset="0"/>
                <a:hlinkClick r:id="rId4"/>
              </a:rPr>
              <a:t>Apache Maven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.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>
                <a:solidFill>
                  <a:srgbClr val="004080"/>
                </a:solidFill>
                <a:cs typeface="Tahoma" charset="0"/>
              </a:rPr>
              <a:t>База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данных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— </a:t>
            </a:r>
            <a:r>
              <a:rPr lang="en-US" dirty="0">
                <a:solidFill>
                  <a:srgbClr val="004080"/>
                </a:solidFill>
                <a:cs typeface="Tahoma" charset="0"/>
                <a:hlinkClick r:id="rId5"/>
              </a:rPr>
              <a:t>HSQLDB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.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>
                <a:solidFill>
                  <a:srgbClr val="004080"/>
                </a:solidFill>
                <a:cs typeface="Tahoma" charset="0"/>
              </a:rPr>
              <a:t>Средство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для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отображения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классов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в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базу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данных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(Object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Relation Mapping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) — </a:t>
            </a:r>
            <a:r>
              <a:rPr lang="en-US" dirty="0">
                <a:solidFill>
                  <a:srgbClr val="004080"/>
                </a:solidFill>
                <a:cs typeface="Tahoma" charset="0"/>
                <a:hlinkClick r:id="rId6"/>
              </a:rPr>
              <a:t>Hibernate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.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>
                <a:solidFill>
                  <a:srgbClr val="004080"/>
                </a:solidFill>
                <a:cs typeface="Tahoma" charset="0"/>
              </a:rPr>
              <a:t>Средство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для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конфигурирования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приложения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— </a:t>
            </a:r>
            <a:r>
              <a:rPr lang="en-US" dirty="0">
                <a:solidFill>
                  <a:srgbClr val="004080"/>
                </a:solidFill>
                <a:cs typeface="Tahoma" charset="0"/>
                <a:hlinkClick r:id="rId7"/>
              </a:rPr>
              <a:t>Spring </a:t>
            </a:r>
            <a:r>
              <a:rPr lang="en-US" dirty="0" smtClean="0">
                <a:solidFill>
                  <a:srgbClr val="004080"/>
                </a:solidFill>
                <a:cs typeface="Tahoma" charset="0"/>
                <a:hlinkClick r:id="rId7"/>
              </a:rPr>
              <a:t>Framework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.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>
                <a:solidFill>
                  <a:srgbClr val="004080"/>
                </a:solidFill>
                <a:cs typeface="Tahoma" charset="0"/>
              </a:rPr>
              <a:t>Средство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для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создания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unit-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тестов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— </a:t>
            </a:r>
            <a:r>
              <a:rPr lang="en-US" dirty="0" err="1">
                <a:solidFill>
                  <a:srgbClr val="004080"/>
                </a:solidFill>
                <a:cs typeface="Tahoma" charset="0"/>
                <a:hlinkClick r:id="rId8"/>
              </a:rPr>
              <a:t>JUnit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.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708430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smtClean="0"/>
              <a:t>Asynchronous </a:t>
            </a:r>
            <a:r>
              <a:rPr lang="en-US" dirty="0"/>
              <a:t>P</a:t>
            </a:r>
            <a:r>
              <a:rPr lang="en-US" dirty="0" smtClean="0"/>
              <a:t>rocesses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55174" y="2654082"/>
            <a:ext cx="7252368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http://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stackoverflow.com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/questions/631598/how-to-use-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junit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-to-test-asynchronous-processes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970300"/>
      </p:ext>
    </p:extLst>
  </p:cSld>
  <p:clrMapOvr>
    <a:masterClrMapping/>
  </p:clrMapOvr>
  <p:transition xmlns:p14="http://schemas.microsoft.com/office/powerpoint/2010/main"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576293"/>
          </a:xfrm>
        </p:spPr>
        <p:txBody>
          <a:bodyPr/>
          <a:lstStyle/>
          <a:p>
            <a:r>
              <a:rPr lang="ru-RU" dirty="0" smtClean="0"/>
              <a:t>Вопросы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071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err="1"/>
              <a:t>Trainings.git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IDyachenko@luxoft.com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smtClean="0"/>
              <a:t>Trainings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4761"/>
      </p:ext>
    </p:extLst>
  </p:cSld>
  <p:clrMapOvr>
    <a:masterClrMapping/>
  </p:clrMapOvr>
  <p:transition xmlns:p14="http://schemas.microsoft.com/office/powerpoint/2010/main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Arial"/>
                <a:cs typeface="Arial"/>
              </a:rPr>
              <a:t>Интеграционное тестирование</a:t>
            </a:r>
            <a:endParaRPr lang="en-US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2893695"/>
            <a:ext cx="7252368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Интеграционное тестирование —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одна из фаз тестирования программного обеспечения, при которой отдельные программные модули объединяются и тестируются в группе.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53634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</a:t>
            </a:r>
            <a:r>
              <a:rPr lang="ru-RU" dirty="0"/>
              <a:t>архитектуры системы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2478197"/>
            <a:ext cx="7252368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Интеграционное тестирование называют еще тестированием архитектуры системы. 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Результаты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выполнения интеграционных тестов – один из основных источников информации для процесса улучшения и уточнения архитектуры системы, межмодульных и межкомпонентных интерфейсов. Т.е. с интеграционные тесты проверяют корректность взаимодействия компонент системы. </a:t>
            </a:r>
          </a:p>
        </p:txBody>
      </p:sp>
    </p:spTree>
    <p:extLst>
      <p:ext uri="{BB962C8B-B14F-4D97-AF65-F5344CB8AC3E}">
        <p14:creationId xmlns:p14="http://schemas.microsoft.com/office/powerpoint/2010/main" val="3605313394"/>
      </p:ext>
    </p:extLst>
  </p:cSld>
  <p:clrMapOvr>
    <a:masterClrMapping/>
  </p:clrMapOvr>
  <p:transition xmlns:p14="http://schemas.microsoft.com/office/powerpoint/2010/main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2"/>
                </a:solidFill>
                <a:latin typeface="Arial"/>
                <a:cs typeface="Arial"/>
              </a:rPr>
              <a:t>И</a:t>
            </a:r>
            <a:r>
              <a:rPr lang="ru-RU" dirty="0" smtClean="0">
                <a:solidFill>
                  <a:schemeClr val="tx2"/>
                </a:solidFill>
                <a:latin typeface="Arial"/>
                <a:cs typeface="Arial"/>
              </a:rPr>
              <a:t>теративный </a:t>
            </a:r>
            <a:r>
              <a:rPr lang="ru-RU" dirty="0">
                <a:solidFill>
                  <a:schemeClr val="tx2"/>
                </a:solidFill>
                <a:latin typeface="Arial"/>
                <a:cs typeface="Arial"/>
              </a:rPr>
              <a:t>процесс</a:t>
            </a:r>
            <a:endParaRPr lang="en-US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2893695"/>
            <a:ext cx="7252368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Интеграционное тестирование, как правило, представляет собой итеративный процесс, при котором проверяется функциональность все более и более увеличивающейся в размерах совокупности модулей.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328756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05" y="4800600"/>
            <a:ext cx="4203700" cy="368300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2643655" y="1508126"/>
            <a:ext cx="3962399" cy="1295400"/>
            <a:chOff x="2184400" y="1384300"/>
            <a:chExt cx="2641600" cy="1295400"/>
          </a:xfrm>
        </p:grpSpPr>
        <p:grpSp>
          <p:nvGrpSpPr>
            <p:cNvPr id="33" name="Group 3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/>
                <a:t>TransferService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t</a:t>
              </a:r>
              <a:r>
                <a:rPr lang="en-US" sz="1800" b="0" dirty="0" smtClean="0"/>
                <a:t>ransfer(double, String, String)</a:t>
              </a:r>
              <a:endParaRPr lang="en-US" sz="1800" b="0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368425" y="3443288"/>
            <a:ext cx="6407150" cy="772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rgbClr val="004080"/>
                </a:solidFill>
              </a:rPr>
              <a:t>TransferService</a:t>
            </a:r>
            <a:r>
              <a:rPr lang="en-US" dirty="0" smtClean="0">
                <a:solidFill>
                  <a:srgbClr val="004080"/>
                </a:solidFill>
              </a:rPr>
              <a:t> – </a:t>
            </a:r>
            <a:r>
              <a:rPr lang="ru-RU" dirty="0" smtClean="0">
                <a:solidFill>
                  <a:srgbClr val="004080"/>
                </a:solidFill>
              </a:rPr>
              <a:t>сервис для перевода средств с одного счета на другой</a:t>
            </a:r>
            <a:r>
              <a:rPr lang="en-US" dirty="0" smtClean="0">
                <a:solidFill>
                  <a:srgbClr val="004080"/>
                </a:solidFill>
              </a:rPr>
              <a:t>.</a:t>
            </a:r>
            <a:endParaRPr lang="ru-RU" dirty="0">
              <a:solidFill>
                <a:srgbClr val="004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14980"/>
      </p:ext>
    </p:extLst>
  </p:cSld>
  <p:clrMapOvr>
    <a:masterClrMapping/>
  </p:clrMapOvr>
  <p:transition xmlns:p14="http://schemas.microsoft.com/office/powerpoint/2010/main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106764" y="1532720"/>
            <a:ext cx="3962399" cy="1295400"/>
            <a:chOff x="2184400" y="1384300"/>
            <a:chExt cx="2641600" cy="1295400"/>
          </a:xfrm>
        </p:grpSpPr>
        <p:grpSp>
          <p:nvGrpSpPr>
            <p:cNvPr id="33" name="Group 3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/>
                <a:t>TransferService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t</a:t>
              </a:r>
              <a:r>
                <a:rPr lang="en-US" sz="1800" b="0" dirty="0" smtClean="0"/>
                <a:t>ransfer(double, String, String)</a:t>
              </a:r>
              <a:endParaRPr lang="en-US" sz="1800" b="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06764" y="3605994"/>
            <a:ext cx="3962399" cy="1295400"/>
            <a:chOff x="2184400" y="1384300"/>
            <a:chExt cx="2641600" cy="1295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3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 smtClean="0"/>
                <a:t>TransferServiceImpl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t</a:t>
              </a:r>
              <a:r>
                <a:rPr lang="en-US" sz="1800" b="0" dirty="0" smtClean="0"/>
                <a:t>ransfer(double, String, String)</a:t>
              </a:r>
              <a:endParaRPr lang="en-US" sz="1800" b="0" dirty="0"/>
            </a:p>
          </p:txBody>
        </p:sp>
      </p:grpSp>
      <p:cxnSp>
        <p:nvCxnSpPr>
          <p:cNvPr id="17" name="Straight Arrow Connector 16"/>
          <p:cNvCxnSpPr>
            <a:stCxn id="15" idx="0"/>
            <a:endCxn id="36" idx="2"/>
          </p:cNvCxnSpPr>
          <p:nvPr/>
        </p:nvCxnSpPr>
        <p:spPr>
          <a:xfrm flipV="1">
            <a:off x="3087964" y="2828120"/>
            <a:ext cx="0" cy="77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" name="Rounded Rectangular Callout 21"/>
          <p:cNvSpPr/>
          <p:nvPr/>
        </p:nvSpPr>
        <p:spPr>
          <a:xfrm>
            <a:off x="4944406" y="2850484"/>
            <a:ext cx="3810000" cy="1103173"/>
          </a:xfrm>
          <a:prstGeom prst="wedgeRoundRectCallout">
            <a:avLst>
              <a:gd name="adj1" fmla="val -48617"/>
              <a:gd name="adj2" fmla="val 907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err="1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TransferServiceImpl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–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конкретная реализация</a:t>
            </a:r>
            <a:r>
              <a:rPr lang="en-US" dirty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TransferService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63973"/>
      </p:ext>
    </p:extLst>
  </p:cSld>
  <p:clrMapOvr>
    <a:masterClrMapping/>
  </p:clrMapOvr>
  <p:transition xmlns:p14="http://schemas.microsoft.com/office/powerpoint/2010/main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37248" y="1533673"/>
            <a:ext cx="2827894" cy="1869927"/>
            <a:chOff x="2184400" y="1384300"/>
            <a:chExt cx="2641600" cy="1295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184400" y="1703208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3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226904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/>
                <a:t>AccountRepository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255580" y="1862354"/>
              <a:ext cx="2491305" cy="716362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a-DK" sz="1800" b="0" dirty="0" err="1"/>
                <a:t>findById</a:t>
              </a:r>
              <a:r>
                <a:rPr lang="cs-CZ" sz="1800" b="0" dirty="0" smtClean="0"/>
                <a:t>(</a:t>
              </a:r>
              <a:r>
                <a:rPr lang="it-IT" sz="1800" b="0" dirty="0" err="1" smtClean="0"/>
                <a:t>String</a:t>
              </a:r>
              <a:r>
                <a:rPr lang="it-IT" sz="1800" b="0" dirty="0" smtClean="0"/>
                <a:t>):Account</a:t>
              </a:r>
              <a:endParaRPr lang="cs-CZ" sz="1800" b="0" dirty="0" smtClean="0"/>
            </a:p>
            <a:p>
              <a:r>
                <a:rPr lang="en-US" sz="1800" b="0" dirty="0" smtClean="0">
                  <a:latin typeface="+mn-lt"/>
                </a:rPr>
                <a:t>update(Account) a</a:t>
              </a:r>
              <a:r>
                <a:rPr lang="nb-NO" sz="1800" b="0" dirty="0" err="1" smtClean="0">
                  <a:latin typeface="+mn-lt"/>
                </a:rPr>
                <a:t>dd</a:t>
              </a:r>
              <a:r>
                <a:rPr lang="nb-NO" sz="1800" b="0" dirty="0" smtClean="0">
                  <a:latin typeface="+mn-lt"/>
                </a:rPr>
                <a:t>(</a:t>
              </a:r>
              <a:r>
                <a:rPr lang="nb-NO" sz="1800" b="0" dirty="0" err="1" smtClean="0">
                  <a:latin typeface="+mn-lt"/>
                </a:rPr>
                <a:t>Account</a:t>
              </a:r>
              <a:r>
                <a:rPr lang="nb-NO" sz="1800" b="0" dirty="0" smtClean="0">
                  <a:latin typeface="+mn-lt"/>
                </a:rPr>
                <a:t>) </a:t>
              </a:r>
            </a:p>
            <a:p>
              <a:r>
                <a:rPr lang="da-DK" sz="1800" b="0" dirty="0" err="1" smtClean="0">
                  <a:latin typeface="+mn-lt"/>
                </a:rPr>
                <a:t>findAll</a:t>
              </a:r>
              <a:r>
                <a:rPr lang="da-DK" sz="1800" b="0" dirty="0" smtClean="0">
                  <a:latin typeface="+mn-lt"/>
                </a:rPr>
                <a:t>():Set&lt;</a:t>
              </a:r>
              <a:r>
                <a:rPr lang="da-DK" sz="1800" b="0" dirty="0" err="1" smtClean="0">
                  <a:latin typeface="+mn-lt"/>
                </a:rPr>
                <a:t>Account</a:t>
              </a:r>
              <a:r>
                <a:rPr lang="da-DK" sz="1800" b="0" dirty="0" smtClean="0">
                  <a:latin typeface="+mn-lt"/>
                </a:rPr>
                <a:t>&gt;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866156" y="1524000"/>
            <a:ext cx="3962399" cy="1295400"/>
            <a:chOff x="2184400" y="1384300"/>
            <a:chExt cx="2641600" cy="1295400"/>
          </a:xfrm>
        </p:grpSpPr>
        <p:grpSp>
          <p:nvGrpSpPr>
            <p:cNvPr id="33" name="Group 3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 smtClean="0"/>
                <a:t>TransferServiceImpl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/>
                <a:t>Transfer(double, String, String)</a:t>
              </a:r>
              <a:endParaRPr lang="en-US" sz="1800" b="0" dirty="0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flipH="1">
            <a:off x="3465142" y="2362200"/>
            <a:ext cx="14010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1" name="Rounded Rectangular Callout 40"/>
          <p:cNvSpPr/>
          <p:nvPr/>
        </p:nvSpPr>
        <p:spPr>
          <a:xfrm>
            <a:off x="4114801" y="3581400"/>
            <a:ext cx="4370854" cy="1103173"/>
          </a:xfrm>
          <a:prstGeom prst="wedgeRoundRectCallout">
            <a:avLst>
              <a:gd name="adj1" fmla="val 7002"/>
              <a:gd name="adj2" fmla="val -1007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err="1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TransferServiceImpl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–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использует </a:t>
            </a:r>
            <a:r>
              <a:rPr lang="en-US" dirty="0" err="1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AccountRepository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для работы со счетами (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Account)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188516"/>
      </p:ext>
    </p:extLst>
  </p:cSld>
  <p:clrMapOvr>
    <a:masterClrMapping/>
  </p:clrMapOvr>
  <p:transition xmlns:p14="http://schemas.microsoft.com/office/powerpoint/2010/main">
    <p:zo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ux_new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ux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_LuxTraining2012_v4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Luxoft Fonts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18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8629</TotalTime>
  <Words>2860</Words>
  <Application>Microsoft Macintosh PowerPoint</Application>
  <PresentationFormat>On-screen Show (4:3)</PresentationFormat>
  <Paragraphs>413</Paragraphs>
  <Slides>37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Office Theme</vt:lpstr>
      <vt:lpstr>Lux_new</vt:lpstr>
      <vt:lpstr>_LuxTraining2012_v4</vt:lpstr>
      <vt:lpstr>Разработка через тестирование Integration Tests</vt:lpstr>
      <vt:lpstr>Для кого этот тренинг?</vt:lpstr>
      <vt:lpstr>Содержание</vt:lpstr>
      <vt:lpstr>Интеграционное тестирование</vt:lpstr>
      <vt:lpstr>Тестирование архитектуры системы</vt:lpstr>
      <vt:lpstr>Итеративный процесс</vt:lpstr>
      <vt:lpstr>Пример</vt:lpstr>
      <vt:lpstr>Пример</vt:lpstr>
      <vt:lpstr>Пример</vt:lpstr>
      <vt:lpstr>Пример</vt:lpstr>
      <vt:lpstr>Необходимо</vt:lpstr>
      <vt:lpstr>Как тестировать?</vt:lpstr>
      <vt:lpstr>JUnit</vt:lpstr>
      <vt:lpstr>Пишем тест</vt:lpstr>
      <vt:lpstr>Пишем тест</vt:lpstr>
      <vt:lpstr>Пишем тест</vt:lpstr>
      <vt:lpstr>Пишем тест</vt:lpstr>
      <vt:lpstr>Пишем тест</vt:lpstr>
      <vt:lpstr>Пишем тест</vt:lpstr>
      <vt:lpstr>AnnotationConfigApplicationContext</vt:lpstr>
      <vt:lpstr>AppConfig</vt:lpstr>
      <vt:lpstr>Пишем тест</vt:lpstr>
      <vt:lpstr>Black Box Tesitng</vt:lpstr>
      <vt:lpstr>Spring Integration Testing</vt:lpstr>
      <vt:lpstr>Специализированные классы</vt:lpstr>
      <vt:lpstr>Spring Testing</vt:lpstr>
      <vt:lpstr>Пишем тест</vt:lpstr>
      <vt:lpstr>Типичный шаблон интеграционного теста</vt:lpstr>
      <vt:lpstr>PowerPoint Presentation</vt:lpstr>
      <vt:lpstr>Test-driving DB layer</vt:lpstr>
      <vt:lpstr>Взаимодействие с источниками  данных</vt:lpstr>
      <vt:lpstr>Цель</vt:lpstr>
      <vt:lpstr>Термины</vt:lpstr>
      <vt:lpstr>Технологии в приложении </vt:lpstr>
      <vt:lpstr>Test Asynchronous Processes</vt:lpstr>
      <vt:lpstr>PowerPoint Presentation</vt:lpstr>
      <vt:lpstr>PowerPoint Presentation</vt:lpstr>
    </vt:vector>
  </TitlesOfParts>
  <Manager/>
  <Company>Luxoft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через тестирование Test Driven Development</dc:title>
  <dc:subject/>
  <dc:creator>Ivan D.</dc:creator>
  <cp:keywords>TDD</cp:keywords>
  <dc:description/>
  <cp:lastModifiedBy>Ivan D.</cp:lastModifiedBy>
  <cp:revision>179</cp:revision>
  <dcterms:created xsi:type="dcterms:W3CDTF">2012-04-24T17:52:52Z</dcterms:created>
  <dcterms:modified xsi:type="dcterms:W3CDTF">2012-10-14T22:06:13Z</dcterms:modified>
  <cp:category/>
</cp:coreProperties>
</file>