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18"/>
  </p:notesMasterIdLst>
  <p:sldIdLst>
    <p:sldId id="355" r:id="rId4"/>
    <p:sldId id="257" r:id="rId5"/>
    <p:sldId id="375" r:id="rId6"/>
    <p:sldId id="376" r:id="rId7"/>
    <p:sldId id="377" r:id="rId8"/>
    <p:sldId id="380" r:id="rId9"/>
    <p:sldId id="378" r:id="rId10"/>
    <p:sldId id="379" r:id="rId11"/>
    <p:sldId id="381" r:id="rId12"/>
    <p:sldId id="382" r:id="rId13"/>
    <p:sldId id="383" r:id="rId14"/>
    <p:sldId id="384" r:id="rId15"/>
    <p:sldId id="357" r:id="rId16"/>
    <p:sldId id="35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384" y="-192"/>
      </p:cViewPr>
      <p:guideLst>
        <p:guide orient="horz" pos="672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10/7/12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Integration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Test-driving DB layer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2667000"/>
            <a:ext cx="6213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 источниками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данных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Интеграционные тесты на базу данных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Транзакции в тестировании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91942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источниками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45820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Интеграционные тесты, которые изменяют данные в базе данных, должны откатывать состоянии базы данных к тому, которое было до запуска теста, даже если тест не прошёл.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этого часто применяются следующие техники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: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3124200"/>
            <a:ext cx="8534400" cy="35636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Метод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TearDown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присутствующий в большинстве библиотек для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ry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catch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finally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структуры обработки исключений, там где они доступны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Транзакции баз данных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Создание снимка (англ.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snapshot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) базы данных перед запуском тестов и откат к нему после окончания тестирования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Сброс базы данных в чистое состояние перед тестом, а не после них. Это может быть удобно, если интересно посмотреть состояние базы данных, оставшееся после не прошедшего теста.</a:t>
            </a:r>
          </a:p>
        </p:txBody>
      </p:sp>
    </p:spTree>
    <p:extLst>
      <p:ext uri="{BB962C8B-B14F-4D97-AF65-F5344CB8AC3E}">
        <p14:creationId xmlns:p14="http://schemas.microsoft.com/office/powerpoint/2010/main" val="2894662985"/>
      </p:ext>
    </p:extLst>
  </p:cSld>
  <p:clrMapOvr>
    <a:masterClrMapping/>
  </p:clrMapOvr>
  <p:transition xmlns:p14="http://schemas.microsoft.com/office/powerpoint/2010/main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asynchronous processes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5174" y="2654082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http://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stackoverflow.com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/questions/631598/how-to-use-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junit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-to-test-asynchronous-processes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70300"/>
      </p:ext>
    </p:extLst>
  </p:cSld>
  <p:clrMapOvr>
    <a:masterClrMapping/>
  </p:clrMapOvr>
  <p:transition xmlns:p14="http://schemas.microsoft.com/office/powerpoint/2010/main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Интеграционные тесты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Black-box </a:t>
              </a:r>
              <a:r>
                <a:rPr lang="ru-RU" dirty="0" smtClean="0">
                  <a:solidFill>
                    <a:srgbClr val="004080"/>
                  </a:solidFill>
                </a:rPr>
                <a:t>тестирование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DB layer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UI layer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Workshop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>
                  <a:solidFill>
                    <a:srgbClr val="004080"/>
                  </a:solidFill>
                </a:rPr>
                <a:t>Test-driving </a:t>
              </a:r>
              <a:r>
                <a:rPr lang="en-US" dirty="0" smtClean="0">
                  <a:solidFill>
                    <a:srgbClr val="004080"/>
                  </a:solidFill>
                </a:rPr>
                <a:t>API layer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интеграционных тестов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Интеграционное тестирование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 —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одна из фаз тестирования программного обеспечения, при которой отдельные программные модули объединяются и тестируются в группе.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53634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ru-RU" dirty="0"/>
              <a:t>архитектуры системы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478197"/>
            <a:ext cx="7252368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Интеграционное тестирование называют еще тестированием архитектуры системы. 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Результаты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выполнения интеграционных тестов – один из основных источников информации для процесса улучшения и уточнения архитектуры системы, межмодульных и межкомпонентных интерфейсов. Т.е. с интеграционные тесты проверяют корректность взаимодействия компонент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605313394"/>
      </p:ext>
    </p:extLst>
  </p:cSld>
  <p:clrMapOvr>
    <a:masterClrMapping/>
  </p:clrMapOvr>
  <p:transition xmlns:p14="http://schemas.microsoft.com/office/powerpoint/2010/main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И</a:t>
            </a:r>
            <a:r>
              <a:rPr lang="ru-RU" dirty="0" smtClean="0">
                <a:solidFill>
                  <a:schemeClr val="tx2"/>
                </a:solidFill>
                <a:latin typeface="Arial"/>
                <a:cs typeface="Arial"/>
              </a:rPr>
              <a:t>теративный </a:t>
            </a:r>
            <a:r>
              <a:rPr lang="ru-RU" dirty="0">
                <a:solidFill>
                  <a:schemeClr val="tx2"/>
                </a:solidFill>
                <a:latin typeface="Arial"/>
                <a:cs typeface="Arial"/>
              </a:rPr>
              <a:t>процесс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893695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Интеграционное тестирование, как правило, представляет собой итеративный процесс, при котором проверяется функциональность все более и более увеличивающейся в размерах совокупности модулей.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28756"/>
      </p:ext>
    </p:extLst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55" y="6248400"/>
            <a:ext cx="4203700" cy="3683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37248" y="1533673"/>
            <a:ext cx="2827894" cy="1869927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03208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226904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AccountRepository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255580" y="1862354"/>
              <a:ext cx="2491305" cy="716362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/>
                <a:t>findById</a:t>
              </a:r>
              <a:r>
                <a:rPr lang="cs-CZ" sz="1800" b="0" dirty="0" smtClean="0"/>
                <a:t>(</a:t>
              </a:r>
              <a:r>
                <a:rPr lang="it-IT" sz="1800" b="0" dirty="0" err="1" smtClean="0"/>
                <a:t>String</a:t>
              </a:r>
              <a:r>
                <a:rPr lang="it-IT" sz="1800" b="0" dirty="0" smtClean="0"/>
                <a:t>):Account</a:t>
              </a:r>
              <a:endParaRPr lang="cs-CZ" sz="1800" b="0" dirty="0" smtClean="0"/>
            </a:p>
            <a:p>
              <a:r>
                <a:rPr lang="en-US" sz="1800" b="0" dirty="0" smtClean="0">
                  <a:latin typeface="+mn-lt"/>
                </a:rPr>
                <a:t>update(Account) a</a:t>
              </a:r>
              <a:r>
                <a:rPr lang="nb-NO" sz="1800" b="0" dirty="0" err="1" smtClean="0">
                  <a:latin typeface="+mn-lt"/>
                </a:rPr>
                <a:t>dd</a:t>
              </a:r>
              <a:r>
                <a:rPr lang="nb-NO" sz="1800" b="0" dirty="0" smtClean="0">
                  <a:latin typeface="+mn-lt"/>
                </a:rPr>
                <a:t>(</a:t>
              </a:r>
              <a:r>
                <a:rPr lang="nb-NO" sz="1800" b="0" dirty="0" err="1" smtClean="0">
                  <a:latin typeface="+mn-lt"/>
                </a:rPr>
                <a:t>Account</a:t>
              </a:r>
              <a:r>
                <a:rPr lang="nb-NO" sz="1800" b="0" dirty="0" smtClean="0">
                  <a:latin typeface="+mn-lt"/>
                </a:rPr>
                <a:t>) </a:t>
              </a:r>
            </a:p>
            <a:p>
              <a:r>
                <a:rPr lang="da-DK" sz="1800" b="0" dirty="0" err="1" smtClean="0">
                  <a:latin typeface="+mn-lt"/>
                </a:rPr>
                <a:t>findAll</a:t>
              </a:r>
              <a:r>
                <a:rPr lang="da-DK" sz="1800" b="0" dirty="0" smtClean="0">
                  <a:latin typeface="+mn-lt"/>
                </a:rPr>
                <a:t>():Set&lt;</a:t>
              </a:r>
              <a:r>
                <a:rPr lang="da-DK" sz="1800" b="0" dirty="0" err="1" smtClean="0">
                  <a:latin typeface="+mn-lt"/>
                </a:rPr>
                <a:t>Account</a:t>
              </a:r>
              <a:r>
                <a:rPr lang="da-DK" sz="1800" b="0" dirty="0" smtClean="0">
                  <a:latin typeface="+mn-lt"/>
                </a:rPr>
                <a:t>&gt;</a:t>
              </a:r>
              <a:endParaRPr lang="en-US" sz="1800" b="0" dirty="0" smtClean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085048" y="340070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43570" y="361221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account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26293" y="3981551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52975" y="4400164"/>
            <a:ext cx="2865994" cy="1713142"/>
            <a:chOff x="2184400" y="1384299"/>
            <a:chExt cx="2641600" cy="1713142"/>
          </a:xfrm>
        </p:grpSpPr>
        <p:grpSp>
          <p:nvGrpSpPr>
            <p:cNvPr id="27" name="Group 26"/>
            <p:cNvGrpSpPr/>
            <p:nvPr/>
          </p:nvGrpSpPr>
          <p:grpSpPr>
            <a:xfrm>
              <a:off x="2184400" y="1384299"/>
              <a:ext cx="2641600" cy="1713142"/>
              <a:chOff x="2184400" y="1384299"/>
              <a:chExt cx="2641600" cy="17131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84400" y="1384299"/>
                <a:ext cx="2641600" cy="1713142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 smtClean="0"/>
                <a:t>Account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295922" y="2009632"/>
              <a:ext cx="2113755" cy="852715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 smtClean="0"/>
                <a:t>getId</a:t>
              </a:r>
              <a:r>
                <a:rPr lang="de-DE" sz="1800" b="0" dirty="0" smtClean="0"/>
                <a:t>():String</a:t>
              </a:r>
            </a:p>
            <a:p>
              <a:r>
                <a:rPr lang="de-DE" sz="1800" b="0" dirty="0" err="1" smtClean="0"/>
                <a:t>getBalance</a:t>
              </a:r>
              <a:r>
                <a:rPr lang="de-DE" sz="1800" b="0" dirty="0" smtClean="0"/>
                <a:t>():double</a:t>
              </a:r>
            </a:p>
            <a:p>
              <a:r>
                <a:rPr lang="de-DE" sz="1800" b="0" dirty="0" err="1" smtClean="0"/>
                <a:t>debit</a:t>
              </a:r>
              <a:r>
                <a:rPr lang="de-DE" sz="1800" b="0" dirty="0" smtClean="0"/>
                <a:t>(double) </a:t>
              </a:r>
              <a:r>
                <a:rPr lang="de-DE" sz="1800" b="0" dirty="0" err="1" smtClean="0"/>
                <a:t>credit</a:t>
              </a:r>
              <a:r>
                <a:rPr lang="de-DE" sz="1800" b="0" dirty="0" smtClean="0"/>
                <a:t>(double)</a:t>
              </a:r>
              <a:endParaRPr lang="de-DE" sz="1800" b="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6156" y="1524000"/>
            <a:ext cx="3962399" cy="1295400"/>
            <a:chOff x="2184400" y="1384300"/>
            <a:chExt cx="2641600" cy="1295400"/>
          </a:xfrm>
        </p:grpSpPr>
        <p:grpSp>
          <p:nvGrpSpPr>
            <p:cNvPr id="33" name="Group 3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/>
                <a:t>TransferService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Transfer(double, String, String)</a:t>
              </a:r>
              <a:endParaRPr lang="en-US" sz="1800" b="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3465142" y="2311271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88516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5174" y="2654082"/>
            <a:ext cx="7252368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 качестве инструмента мы все еще используем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JUnit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!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48490" y="3240505"/>
            <a:ext cx="7252368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аще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всего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написания интеграционных тестов используются те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же библиотеки для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тестирования,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что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 для модульных тестов.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57334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</a:t>
            </a:r>
            <a:r>
              <a:rPr lang="en-US" dirty="0" err="1" smtClean="0"/>
              <a:t>Tesitng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5816" y="2755196"/>
            <a:ext cx="7252368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Тестирование чёрного ящика или поведенческое тестирование — стратегия (метод) тестирования функционального поведения объекта (программы, системы) с точки зрения внешнего мира, при котором не используется знание о внутреннем устройстве тестируемого объекта.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06591"/>
      </p:ext>
    </p:extLst>
  </p:cSld>
  <p:clrMapOvr>
    <a:masterClrMapping/>
  </p:clrMapOvr>
  <p:transition xmlns:p14="http://schemas.microsoft.com/office/powerpoint/2010/main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496</Words>
  <Application>Microsoft Macintosh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Lux_new</vt:lpstr>
      <vt:lpstr>_LuxTraining2012_v4</vt:lpstr>
      <vt:lpstr>Разработка через тестирование Integration Tests</vt:lpstr>
      <vt:lpstr>Для кого этот тренинг?</vt:lpstr>
      <vt:lpstr>Содержание</vt:lpstr>
      <vt:lpstr>Интеграционное тестирование</vt:lpstr>
      <vt:lpstr>Тестирование архитектуры системы</vt:lpstr>
      <vt:lpstr>Итеративный процесс</vt:lpstr>
      <vt:lpstr>Пример</vt:lpstr>
      <vt:lpstr>JUnit</vt:lpstr>
      <vt:lpstr>Black Box Tesitng</vt:lpstr>
      <vt:lpstr>Test-driving DB layer</vt:lpstr>
      <vt:lpstr>Взаимодействие с источниками  данных</vt:lpstr>
      <vt:lpstr>Test asynchronous processes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160</cp:revision>
  <dcterms:created xsi:type="dcterms:W3CDTF">2012-04-24T17:52:52Z</dcterms:created>
  <dcterms:modified xsi:type="dcterms:W3CDTF">2012-10-07T20:06:52Z</dcterms:modified>
  <cp:category/>
</cp:coreProperties>
</file>