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79"/>
  </p:notesMasterIdLst>
  <p:sldIdLst>
    <p:sldId id="355" r:id="rId4"/>
    <p:sldId id="257" r:id="rId5"/>
    <p:sldId id="375" r:id="rId6"/>
    <p:sldId id="359" r:id="rId7"/>
    <p:sldId id="360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3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1" r:id="rId54"/>
    <p:sldId id="412" r:id="rId55"/>
    <p:sldId id="414" r:id="rId56"/>
    <p:sldId id="413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  <p:sldId id="430" r:id="rId73"/>
    <p:sldId id="431" r:id="rId74"/>
    <p:sldId id="358" r:id="rId75"/>
    <p:sldId id="374" r:id="rId76"/>
    <p:sldId id="357" r:id="rId77"/>
    <p:sldId id="356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85" d="100"/>
          <a:sy n="85" d="100"/>
        </p:scale>
        <p:origin x="-1640" y="-368"/>
      </p:cViewPr>
      <p:guideLst>
        <p:guide orient="horz" pos="528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7/30/12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7/30/12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1.png"/><Relationship Id="rId3" Type="http://schemas.openxmlformats.org/officeDocument/2006/relationships/hyperlink" Target="http://www.slideshare.net/bibigin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36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44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4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36.xml"/><Relationship Id="rId5" Type="http://schemas.openxmlformats.org/officeDocument/2006/relationships/image" Target="../media/image18.emf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43000"/>
                </a:schemeClr>
              </a:solidFill>
              <a:ln w="31750">
                <a:solidFill>
                  <a:srgbClr val="800000">
                    <a:alpha val="40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42836" y="3943797"/>
            <a:ext cx="3127464" cy="1103173"/>
          </a:xfrm>
          <a:prstGeom prst="wedgeRoundRectCallout">
            <a:avLst>
              <a:gd name="adj1" fmla="val 18992"/>
              <a:gd name="adj2" fmla="val -94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Передает деталь следующему рабочему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18653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3 и берет все оставшиеся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7005"/>
      </p:ext>
    </p:extLst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Второй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рабочие обрабатывают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708800" y="4072987"/>
            <a:ext cx="1974700" cy="795116"/>
          </a:xfrm>
          <a:prstGeom prst="wedgeRoundRectCallout">
            <a:avLst>
              <a:gd name="adj1" fmla="val -47987"/>
              <a:gd name="adj2" fmla="val -123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chemeClr val="accent4"/>
                </a:solidFill>
              </a:rPr>
              <a:t>lifeTime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== 2</a:t>
            </a:r>
            <a:endParaRPr lang="ru-RU" dirty="0">
              <a:solidFill>
                <a:schemeClr val="accent4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59990"/>
      </p:ext>
    </p:extLst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Передают детали дальше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734423" y="243009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 rot="9494067">
            <a:off x="2734423" y="356214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304350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3048758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2508364" y="419559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3870"/>
      </p:ext>
    </p:extLst>
  </p:cSld>
  <p:clrMapOvr>
    <a:masterClrMapping/>
  </p:clrMapOvr>
  <p:transition xmlns:p14="http://schemas.microsoft.com/office/powerpoint/2010/main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1301572"/>
            <a:ext cx="3746500" cy="4987541"/>
            <a:chOff x="825500" y="1063625"/>
            <a:chExt cx="3746500" cy="4987541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3993348" y="5537584"/>
              <a:ext cx="339725" cy="513582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34747" y="4549920"/>
            <a:ext cx="2775039" cy="1530205"/>
          </a:xfrm>
          <a:prstGeom prst="wedgeRoundRectCallout">
            <a:avLst>
              <a:gd name="adj1" fmla="val -55802"/>
              <a:gd name="adj2" fmla="val 73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dirty="0">
                <a:solidFill>
                  <a:srgbClr val="004080"/>
                </a:solidFill>
              </a:rPr>
              <a:t>То, что обработал </a:t>
            </a:r>
            <a:r>
              <a:rPr lang="ru-RU" dirty="0" smtClean="0">
                <a:solidFill>
                  <a:srgbClr val="004080"/>
                </a:solidFill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</a:rPr>
              <a:t>конвейера </a:t>
            </a:r>
            <a:r>
              <a:rPr lang="ru-RU" dirty="0">
                <a:solidFill>
                  <a:srgbClr val="004080"/>
                </a:solidFill>
              </a:rPr>
              <a:t>за </a:t>
            </a:r>
            <a:r>
              <a:rPr lang="ru-RU" dirty="0" smtClean="0">
                <a:solidFill>
                  <a:srgbClr val="004080"/>
                </a:solidFill>
              </a:rPr>
              <a:t>соответствующий </a:t>
            </a:r>
            <a:r>
              <a:rPr lang="ru-RU" dirty="0">
                <a:solidFill>
                  <a:srgbClr val="004080"/>
                </a:solidFill>
              </a:rPr>
              <a:t>цикл </a:t>
            </a: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975671" y="4667092"/>
            <a:ext cx="2201310" cy="320183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530650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5311765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5417970" y="6379222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>
            <a:off x="5095390" y="4175728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5417970" y="4180986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gular Pentagon 43"/>
          <p:cNvSpPr/>
          <p:nvPr/>
        </p:nvSpPr>
        <p:spPr>
          <a:xfrm>
            <a:off x="5417970" y="5311765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227"/>
      </p:ext>
    </p:extLst>
  </p:cSld>
  <p:clrMapOvr>
    <a:masterClrMapping/>
  </p:clrMapOvr>
  <p:transition xmlns:p14="http://schemas.microsoft.com/office/powerpoint/2010/main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Надо написать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51200" y="1419226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1270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65300"/>
                <a:ext cx="2641600" cy="254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Conveyor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8425" y="3443288"/>
            <a:ext cx="6407150" cy="243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Написать </a:t>
            </a:r>
            <a:r>
              <a:rPr lang="ru-RU" dirty="0">
                <a:solidFill>
                  <a:srgbClr val="004080"/>
                </a:solidFill>
              </a:rPr>
              <a:t>класс </a:t>
            </a:r>
            <a:r>
              <a:rPr lang="en-US" dirty="0">
                <a:solidFill>
                  <a:schemeClr val="accent4"/>
                </a:solidFill>
              </a:rPr>
              <a:t>Conveyor</a:t>
            </a:r>
            <a:r>
              <a:rPr lang="en-US" dirty="0" smtClean="0">
                <a:solidFill>
                  <a:srgbClr val="004080"/>
                </a:solidFill>
              </a:rPr>
              <a:t>, </a:t>
            </a:r>
            <a:r>
              <a:rPr lang="ru-RU" dirty="0" smtClean="0">
                <a:solidFill>
                  <a:srgbClr val="004080"/>
                </a:solidFill>
              </a:rPr>
              <a:t>который имеет один метод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cs-CZ" dirty="0" err="1">
                <a:solidFill>
                  <a:srgbClr val="004080"/>
                </a:solidFill>
              </a:rPr>
              <a:t>tick</a:t>
            </a:r>
            <a:r>
              <a:rPr lang="cs-CZ" dirty="0">
                <a:solidFill>
                  <a:srgbClr val="004080"/>
                </a:solidFill>
              </a:rPr>
              <a:t>(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[*]):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 </a:t>
            </a:r>
            <a:r>
              <a:rPr lang="en-US" dirty="0">
                <a:solidFill>
                  <a:srgbClr val="004080"/>
                </a:solidFill>
              </a:rPr>
              <a:t> </a:t>
            </a:r>
            <a:r>
              <a:rPr lang="en-US" dirty="0" smtClean="0">
                <a:solidFill>
                  <a:srgbClr val="004080"/>
                </a:solidFill>
              </a:rPr>
              <a:t>– </a:t>
            </a:r>
            <a:r>
              <a:rPr lang="ru-RU" dirty="0" smtClean="0">
                <a:solidFill>
                  <a:srgbClr val="004080"/>
                </a:solidFill>
              </a:rPr>
              <a:t>вызывается каждый такт</a:t>
            </a:r>
            <a:r>
              <a:rPr lang="en-US" dirty="0" smtClean="0">
                <a:solidFill>
                  <a:srgbClr val="004080"/>
                </a:solidFill>
              </a:rPr>
              <a:t>. </a:t>
            </a:r>
            <a:r>
              <a:rPr lang="ru-RU" dirty="0" smtClean="0">
                <a:solidFill>
                  <a:srgbClr val="004080"/>
                </a:solidFill>
              </a:rPr>
              <a:t>Параметром передается детали на входную очередь первого рабочего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endParaRPr lang="ru-RU" dirty="0" smtClean="0">
              <a:solidFill>
                <a:srgbClr val="004080"/>
              </a:solidFill>
            </a:endParaRP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 smtClean="0">
                <a:solidFill>
                  <a:srgbClr val="004080"/>
                </a:solidFill>
              </a:rPr>
              <a:t>Возвращает массив обработанных деталей - выход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за </a:t>
            </a:r>
            <a:r>
              <a:rPr lang="ru-RU" dirty="0" err="1">
                <a:solidFill>
                  <a:srgbClr val="004080"/>
                </a:solidFill>
              </a:rPr>
              <a:t>соответствующии</a:t>
            </a:r>
            <a:r>
              <a:rPr lang="ru-RU" dirty="0">
                <a:solidFill>
                  <a:srgbClr val="004080"/>
                </a:solidFill>
              </a:rPr>
              <a:t>̆ </a:t>
            </a:r>
            <a:r>
              <a:rPr lang="ru-RU" dirty="0" smtClean="0">
                <a:solidFill>
                  <a:srgbClr val="004080"/>
                </a:solidFill>
              </a:rPr>
              <a:t>цикл 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31" name="Rounded Rectangular Callout 30"/>
          <p:cNvSpPr/>
          <p:nvPr/>
        </p:nvSpPr>
        <p:spPr>
          <a:xfrm>
            <a:off x="4251236" y="1871673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Надо написать класс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251236" y="4186249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 –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содержит массив рабочих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9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387972" y="2503500"/>
            <a:ext cx="3349628" cy="1133346"/>
          </a:xfrm>
          <a:prstGeom prst="wedgeRoundRectCallout">
            <a:avLst>
              <a:gd name="adj1" fmla="val 4529"/>
              <a:gd name="adj2" fmla="val 91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за один такт обрабатывают детали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которые были поданы ему в очередь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2073" y="3800841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1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8950" y="1158876"/>
            <a:ext cx="6305550" cy="83174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4080"/>
                </a:solidFill>
              </a:rPr>
              <a:t>У вновь </a:t>
            </a:r>
            <a:r>
              <a:rPr lang="ru-RU" dirty="0" smtClean="0">
                <a:solidFill>
                  <a:srgbClr val="004080"/>
                </a:solidFill>
              </a:rPr>
              <a:t>созданной </a:t>
            </a:r>
            <a:r>
              <a:rPr lang="ru-RU" dirty="0">
                <a:solidFill>
                  <a:srgbClr val="004080"/>
                </a:solidFill>
              </a:rPr>
              <a:t>детали </a:t>
            </a:r>
            <a:endParaRPr lang="ru-RU" dirty="0" smtClean="0">
              <a:solidFill>
                <a:srgbClr val="00408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4080"/>
                </a:solidFill>
              </a:rPr>
              <a:t>время </a:t>
            </a:r>
            <a:r>
              <a:rPr lang="ru-RU" dirty="0">
                <a:solidFill>
                  <a:srgbClr val="004080"/>
                </a:solidFill>
              </a:rPr>
              <a:t>жизни должно равняться нулю 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запрашиваем у нее время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жизни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тогда: получаем в результате 0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754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700" y="1310144"/>
            <a:ext cx="86233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80"/>
                </a:solidFill>
                <a:latin typeface="Menlo"/>
              </a:rPr>
              <a:t>package</a:t>
            </a:r>
            <a:r>
              <a:rPr lang="tr-TR" dirty="0">
                <a:solidFill>
                  <a:srgbClr val="000080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Menlo"/>
              </a:rPr>
              <a:t>conveyor</a:t>
            </a:r>
            <a:r>
              <a:rPr lang="tr-T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org.junit.Test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 static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org.fest.assertions.Assertions.assertThat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shouldHaveZeroLifeTimeAfterCreation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58463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/>
              <a:t>Fixtures for Easy Software Testing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5971352"/>
            <a:ext cx="4316248" cy="71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801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removed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employees.removeFired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removed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&lt;Employee&gt;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employees.hired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(TODAY);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hasSize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"/>
              </a:rPr>
              <a:t>                        .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frodo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sam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yoda</a:t>
            </a:r>
            <a:r>
              <a:rPr lang="pl-PL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isInstanceOf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Jedi.</a:t>
            </a:r>
            <a:r>
              <a:rPr lang="pl-PL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foundJedi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isNotEqualTo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foundSith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5530149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«</a:t>
            </a:r>
            <a:r>
              <a:rPr lang="ru-RU" b="0" dirty="0" smtClean="0">
                <a:latin typeface="Arial" charset="0"/>
              </a:rPr>
              <a:t>вырожденны</a:t>
            </a:r>
            <a:r>
              <a:rPr lang="ru-RU" b="0" dirty="0">
                <a:latin typeface="Arial" charset="0"/>
              </a:rPr>
              <a:t>й</a:t>
            </a:r>
            <a:r>
              <a:rPr lang="ru-RU" b="0" dirty="0" smtClean="0">
                <a:latin typeface="Arial" charset="0"/>
              </a:rPr>
              <a:t>» </a:t>
            </a:r>
            <a:r>
              <a:rPr lang="ru-RU" b="0" dirty="0">
                <a:latin typeface="Arial" charset="0"/>
              </a:rPr>
              <a:t>тест 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53320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минимум кода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3847619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5700" y="965200"/>
            <a:ext cx="4419600" cy="5321300"/>
            <a:chOff x="2425700" y="965200"/>
            <a:chExt cx="4419600" cy="5321300"/>
          </a:xfrm>
        </p:grpSpPr>
        <p:sp>
          <p:nvSpPr>
            <p:cNvPr id="3" name="Folded Corner 2"/>
            <p:cNvSpPr/>
            <p:nvPr/>
          </p:nvSpPr>
          <p:spPr>
            <a:xfrm>
              <a:off x="2425700" y="965200"/>
              <a:ext cx="4419600" cy="53213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 bwMode="auto">
            <a:xfrm>
              <a:off x="2578588" y="1168400"/>
              <a:ext cx="4266712" cy="440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fr-FR" u="sng" dirty="0" err="1" smtClean="0">
                  <a:solidFill>
                    <a:schemeClr val="tx2"/>
                  </a:solidFill>
                  <a:latin typeface="Arial" charset="0"/>
                </a:rPr>
                <a:t>Дано</a:t>
              </a:r>
              <a:r>
                <a:rPr lang="fr-FR" u="sng" dirty="0" smtClean="0">
                  <a:solidFill>
                    <a:schemeClr val="tx2"/>
                  </a:solidFill>
                  <a:latin typeface="Arial" charset="0"/>
                </a:rPr>
                <a:t>:</a:t>
              </a:r>
              <a:endParaRPr lang="fr-FR" u="sng" dirty="0">
                <a:solidFill>
                  <a:schemeClr val="tx2"/>
                </a:solidFill>
                <a:latin typeface="Arial" charset="0"/>
              </a:endParaRPr>
            </a:p>
            <a:p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+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1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=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6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</a:t>
              </a:r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?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Решение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</a:t>
              </a:r>
            </a:p>
            <a:p>
              <a:endParaRPr lang="en-US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en-US" b="0" dirty="0" smtClean="0">
                  <a:solidFill>
                    <a:schemeClr val="tx2"/>
                  </a:solidFill>
                  <a:latin typeface="Arial" charset="0"/>
                </a:rPr>
                <a:t>x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+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1 = 6</a:t>
              </a:r>
            </a:p>
            <a:p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x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= 6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– 1 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5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Ответ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5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endParaRPr lang="ru-RU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385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Шаблон</a:t>
            </a:r>
            <a:r>
              <a:rPr lang="en-US" dirty="0" smtClean="0"/>
              <a:t> </a:t>
            </a:r>
            <a:r>
              <a:rPr lang="ru-RU" dirty="0" smtClean="0"/>
              <a:t>теста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Test... 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Arrange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Action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err="1" smtClean="0">
                <a:solidFill>
                  <a:srgbClr val="008000"/>
                </a:solidFill>
                <a:latin typeface="Menlo"/>
              </a:rPr>
              <a:t>Assetion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03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Should...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Given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When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Then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4831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38125"/>
            <a:ext cx="7718426" cy="1273175"/>
          </a:xfrm>
        </p:spPr>
        <p:txBody>
          <a:bodyPr/>
          <a:lstStyle/>
          <a:p>
            <a:r>
              <a:rPr lang="ru-RU" dirty="0"/>
              <a:t>Критерий</a:t>
            </a:r>
            <a:br>
              <a:rPr lang="ru-RU" dirty="0"/>
            </a:br>
            <a:r>
              <a:rPr lang="ru-RU" dirty="0"/>
              <a:t>хорошо оформленного теста </a:t>
            </a:r>
            <a:br>
              <a:rPr lang="ru-RU" dirty="0"/>
            </a:b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131288"/>
            <a:ext cx="5111750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Содержательное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название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Короткое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тело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(max = 20-30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строк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По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шаблону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AAA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GIVEN-WHEN-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THEN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циклов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ветвлении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if-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case-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Должен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легко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читаться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(literate programming)</a:t>
            </a:r>
          </a:p>
        </p:txBody>
      </p:sp>
    </p:spTree>
    <p:extLst>
      <p:ext uri="{BB962C8B-B14F-4D97-AF65-F5344CB8AC3E}">
        <p14:creationId xmlns:p14="http://schemas.microsoft.com/office/powerpoint/2010/main" val="111080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тест</a:t>
            </a:r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88950" y="1158876"/>
            <a:ext cx="6305550" cy="140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3296" tIns="46648" rIns="93296" bIns="4664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4080"/>
                </a:solidFill>
              </a:rPr>
              <a:t>Оповещение о том, что прошел такт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должно увеличивать значение времени жизни на один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оповещаем ее о такте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конвейера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тогда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: время жизни становится 1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4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7581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shouldIncrementLifeTimeDuringTick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cs-CZ" dirty="0">
                <a:solidFill>
                  <a:srgbClr val="000000"/>
                </a:solidFill>
                <a:latin typeface="Menlo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Menlo"/>
              </a:rPr>
              <a:t>item.tick</a:t>
            </a:r>
            <a:r>
              <a:rPr lang="cs-CZ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>
                <a:solidFill>
                  <a:srgbClr val="0000FF"/>
                </a:solidFill>
                <a:latin typeface="Menlo"/>
              </a:rPr>
              <a:t>1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96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 и на состояние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Workshop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Уровни качества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Пирамида </a:t>
              </a:r>
              <a:r>
                <a:rPr lang="ru-RU" dirty="0" smtClean="0">
                  <a:solidFill>
                    <a:srgbClr val="004080"/>
                  </a:solidFill>
                </a:rPr>
                <a:t>автоматизации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7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</a:t>
            </a:r>
            <a:r>
              <a:rPr lang="ru-RU" b="0" dirty="0" smtClean="0">
                <a:latin typeface="Arial" charset="0"/>
              </a:rPr>
              <a:t>примитивный пример</a:t>
            </a:r>
          </a:p>
          <a:p>
            <a:pPr algn="ctr"/>
            <a:r>
              <a:rPr lang="ru-RU" dirty="0" smtClean="0">
                <a:latin typeface="Arial" charset="0"/>
              </a:rPr>
              <a:t>теста </a:t>
            </a:r>
            <a:r>
              <a:rPr lang="ru-RU" dirty="0">
                <a:latin typeface="Arial" charset="0"/>
              </a:rPr>
              <a:t>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327227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ru-RU" dirty="0" smtClean="0"/>
              <a:t>Пишем код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800" y="11366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tick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5621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452" y="381932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Переходим к </a:t>
            </a:r>
            <a:r>
              <a:rPr lang="en-US" dirty="0" smtClean="0"/>
              <a:t>Worker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888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0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Рабочий ничего не обрабатывает, если нет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У вновь созданного рабочего входная очередь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пуста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57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866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shouldReturnNothingIfNothingToDo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isEmpty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83125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большее количества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рабочиий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обрабатывает все детали в очереди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(и больше ничего)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13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0273" y="4519423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1506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441633" y="4343400"/>
            <a:ext cx="2111424" cy="714400"/>
          </a:xfrm>
          <a:prstGeom prst="wedgeRoundRectCallout">
            <a:avLst>
              <a:gd name="adj1" fmla="val -47801"/>
              <a:gd name="adj2" fmla="val -187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Dice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87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51200" y="2484448"/>
            <a:ext cx="2641600" cy="1889103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38444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0519"/>
              <a:ext cx="1999455" cy="312737"/>
            </a:xfrm>
            <a:prstGeom prst="rect">
              <a:avLst/>
            </a:prstGeom>
            <a:noFill/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939463"/>
              <a:ext cx="2113755" cy="680273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 smtClean="0">
                  <a:solidFill>
                    <a:schemeClr val="accent5"/>
                  </a:solidFill>
                </a:rPr>
                <a:t>Worker</a:t>
              </a:r>
              <a:r>
                <a:rPr lang="da-DK" sz="1800" b="0" dirty="0" smtClean="0">
                  <a:solidFill>
                    <a:schemeClr val="accent5"/>
                  </a:solidFill>
                </a:rPr>
                <a:t>(</a:t>
              </a:r>
              <a:r>
                <a:rPr lang="da-DK" sz="1800" b="0" dirty="0" err="1" smtClean="0">
                  <a:solidFill>
                    <a:schemeClr val="accent5"/>
                  </a:solidFill>
                </a:rPr>
                <a:t>Dic</a:t>
              </a:r>
              <a:r>
                <a:rPr lang="da-DK" sz="1800" b="0" dirty="0" err="1" smtClean="0">
                  <a:solidFill>
                    <a:srgbClr val="FF0000"/>
                  </a:solidFill>
                </a:rPr>
                <a:t>e</a:t>
              </a:r>
              <a:r>
                <a:rPr lang="da-DK" sz="1800" b="0" dirty="0" smtClean="0">
                  <a:solidFill>
                    <a:srgbClr val="FF0000"/>
                  </a:solidFill>
                </a:rPr>
                <a:t>) </a:t>
              </a:r>
              <a:r>
                <a:rPr lang="de-DE" sz="1800" b="0" dirty="0" err="1" smtClean="0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6260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Dependency Injection (DI) через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конструктор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8150" y="2660650"/>
            <a:ext cx="5727700" cy="1536700"/>
          </a:xfrm>
        </p:spPr>
        <p:txBody>
          <a:bodyPr/>
          <a:lstStyle/>
          <a:p>
            <a:pPr algn="ctr"/>
            <a:r>
              <a:rPr lang="ru-RU" sz="2400" b="0" dirty="0">
                <a:solidFill>
                  <a:srgbClr val="004080"/>
                </a:solidFill>
              </a:rPr>
              <a:t>Тесты на поведение </a:t>
            </a:r>
            <a:r>
              <a:rPr lang="en-US" sz="2400" b="0" dirty="0">
                <a:solidFill>
                  <a:srgbClr val="004080"/>
                </a:solidFill>
              </a:rPr>
              <a:t/>
            </a:r>
            <a:br>
              <a:rPr lang="en-US" sz="2400" b="0" dirty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супротив </a:t>
            </a:r>
            <a:r>
              <a:rPr lang="en-US" sz="2400" b="0" dirty="0" smtClean="0">
                <a:solidFill>
                  <a:srgbClr val="004080"/>
                </a:solidFill>
              </a:rPr>
              <a:t/>
            </a:r>
            <a:br>
              <a:rPr lang="en-US" sz="2400" b="0" dirty="0" smtClean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тестов </a:t>
            </a:r>
            <a:r>
              <a:rPr lang="ru-RU" sz="2400" b="0" dirty="0">
                <a:solidFill>
                  <a:srgbClr val="004080"/>
                </a:solidFill>
              </a:rPr>
              <a:t>на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1620977471"/>
      </p:ext>
    </p:extLst>
  </p:cSld>
  <p:clrMapOvr>
    <a:masterClrMapping/>
  </p:clrMapOvr>
  <p:transition xmlns:p14="http://schemas.microsoft.com/office/powerpoint/2010/main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3915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shouldProcessNotGreaterThanItemsInQueue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789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0584" y="1523822"/>
            <a:ext cx="3682215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75305" y="19182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369335" y="15873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1056155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1395880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3844440" y="18533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4186070" y="18508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1056155" y="148381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1397785" y="148127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72694" y="2649561"/>
            <a:ext cx="2641600" cy="1295400"/>
            <a:chOff x="2184400" y="1384300"/>
            <a:chExt cx="2641600" cy="1295400"/>
          </a:xfrm>
        </p:grpSpPr>
        <p:grpSp>
          <p:nvGrpSpPr>
            <p:cNvPr id="19" name="Group 18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0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6993494" y="3944961"/>
            <a:ext cx="0" cy="11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672694" y="4497389"/>
            <a:ext cx="2641600" cy="1295400"/>
            <a:chOff x="2184400" y="1384300"/>
            <a:chExt cx="2641600" cy="1295400"/>
          </a:xfrm>
        </p:grpSpPr>
        <p:grpSp>
          <p:nvGrpSpPr>
            <p:cNvPr id="28" name="Group 27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DiceStub</a:t>
              </a:r>
              <a:endParaRPr lang="en-US" sz="1800" b="0" dirty="0" smtClean="0"/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 bwMode="auto">
          <a:xfrm>
            <a:off x="940585" y="2336824"/>
            <a:ext cx="1053316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err="1" smtClean="0"/>
              <a:t>enqueue</a:t>
            </a:r>
            <a:endParaRPr lang="en-US" sz="1800" b="0" dirty="0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2414177" y="2336824"/>
            <a:ext cx="526658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smtClean="0"/>
              <a:t>tick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5262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fr-FR" dirty="0">
                <a:solidFill>
                  <a:srgbClr val="00008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Dice.</a:t>
            </a:r>
            <a:r>
              <a:rPr lang="fr-FR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dice.roll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29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609600"/>
            <a:ext cx="4406900" cy="204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57600"/>
            <a:ext cx="11049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2768600"/>
            <a:ext cx="3543300" cy="177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361315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900" y="5105400"/>
            <a:ext cx="382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7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Хотя мы и воспользовались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-объектом,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всё равно, по большому счету, тест на 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26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меньше количества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обрабатывается только первые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из очереди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6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shouldProcessNotGreaterThanRolledValue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final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fi-FI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b="1" dirty="0" smtClean="0">
                <a:solidFill>
                  <a:srgbClr val="000080"/>
                </a:solidFill>
                <a:latin typeface="Menlo"/>
              </a:rPr>
              <a:t>					new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items.subList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883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аналогичные тесты: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Проверяем,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добавляет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Проверяем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удаляет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из очереди обработанные детали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49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Тупой, </a:t>
            </a:r>
            <a:r>
              <a:rPr lang="ru-RU" dirty="0"/>
              <a:t>но </a:t>
            </a:r>
            <a:r>
              <a:rPr lang="ru-RU" dirty="0" smtClean="0"/>
              <a:t>важный </a:t>
            </a:r>
            <a:r>
              <a:rPr lang="ru-RU" dirty="0"/>
              <a:t>тест: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cs-CZ" dirty="0" err="1">
                <a:solidFill>
                  <a:srgbClr val="004080"/>
                </a:solidFill>
                <a:cs typeface="Tahoma" charset="0"/>
              </a:rPr>
              <a:t>Во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время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кубик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бросается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ровно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один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раз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!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95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Кубик бросается один раз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700" y="12954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shouldRollDiceOnlyOnceDuringTick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verify(dice, times(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)).roll();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1004888"/>
            <a:ext cx="2618463" cy="24796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619376" y="2008188"/>
            <a:ext cx="58928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tr-TR" sz="1800" b="0" dirty="0" err="1" smtClean="0"/>
              <a:t>Conveyor</a:t>
            </a:r>
            <a:r>
              <a:rPr lang="ru-RU" sz="1800" b="0" dirty="0" smtClean="0"/>
              <a:t> - с</a:t>
            </a:r>
            <a:r>
              <a:rPr lang="en-US" sz="1800" b="0" dirty="0" err="1" smtClean="0"/>
              <a:t>равнение</a:t>
            </a:r>
            <a:r>
              <a:rPr lang="en-US" sz="1800" b="0" dirty="0" smtClean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поведение</a:t>
            </a:r>
            <a:r>
              <a:rPr lang="en-US" sz="1800" b="0" dirty="0"/>
              <a:t> </a:t>
            </a:r>
            <a:r>
              <a:rPr lang="en-US" sz="1800" b="0" dirty="0" err="1"/>
              <a:t>и</a:t>
            </a:r>
            <a:r>
              <a:rPr lang="en-US" sz="1800" b="0" dirty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состояние</a:t>
            </a:r>
            <a:endParaRPr lang="en-US" sz="1800" b="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420215" y="5173256"/>
            <a:ext cx="62976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>
                <a:hlinkClick r:id="rId3"/>
              </a:rPr>
              <a:t>http://</a:t>
            </a:r>
            <a:r>
              <a:rPr lang="pl-PL" sz="1800" b="0" dirty="0" err="1">
                <a:hlinkClick r:id="rId3"/>
              </a:rPr>
              <a:t>www.slideshare.net</a:t>
            </a:r>
            <a:r>
              <a:rPr lang="pl-PL" sz="1800" b="0" dirty="0">
                <a:hlinkClick r:id="rId3"/>
              </a:rPr>
              <a:t>/</a:t>
            </a:r>
            <a:r>
              <a:rPr lang="pl-PL" sz="1800" b="0" dirty="0" err="1">
                <a:hlinkClick r:id="rId3"/>
              </a:rPr>
              <a:t>bibigine</a:t>
            </a:r>
            <a:r>
              <a:rPr lang="pl-PL" sz="1800" b="0" dirty="0">
                <a:hlinkClick r:id="rId3"/>
              </a:rPr>
              <a:t> 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619375" y="1004888"/>
            <a:ext cx="4225328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ru-RU" sz="2800" b="0" dirty="0" smtClean="0">
                <a:latin typeface="+mn-lt"/>
              </a:rPr>
              <a:t>Андрей </a:t>
            </a:r>
            <a:r>
              <a:rPr lang="ru-RU" sz="2800" b="0" dirty="0" err="1" smtClean="0">
                <a:latin typeface="+mn-lt"/>
              </a:rPr>
              <a:t>Бибичев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556803"/>
      </p:ext>
    </p:extLst>
  </p:cSld>
  <p:clrMapOvr>
    <a:masterClrMapping/>
  </p:clrMapOvr>
  <p:transition xmlns:p14="http://schemas.microsoft.com/office/powerpoint/2010/main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примитивный пример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 </a:t>
            </a:r>
            <a:r>
              <a:rPr lang="ru-RU" b="1" dirty="0">
                <a:solidFill>
                  <a:srgbClr val="161645"/>
                </a:solidFill>
                <a:cs typeface="Tahoma" charset="0"/>
              </a:rPr>
              <a:t>теста на поведение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мы проверили как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взаимодействует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наш объект с другим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объектом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cs typeface="Tahoma" charset="0"/>
              </a:rPr>
              <a:t>Тест 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на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8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/>
          <p:cNvSpPr/>
          <p:nvPr/>
        </p:nvSpPr>
        <p:spPr>
          <a:xfrm>
            <a:off x="4800600" y="2595106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Тесты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799094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799094"/>
            <a:ext cx="22860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￼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поведение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90600" y="2667000"/>
            <a:ext cx="2743200" cy="25146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5486400" y="3733800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3581400"/>
            <a:ext cx="762000" cy="685800"/>
            <a:chOff x="1905000" y="3581400"/>
            <a:chExt cx="762000" cy="685800"/>
          </a:xfrm>
        </p:grpSpPr>
        <p:sp>
          <p:nvSpPr>
            <p:cNvPr id="14" name="Oval 13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ave 10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9200" y="2328406"/>
            <a:ext cx="762000" cy="685800"/>
            <a:chOff x="1905000" y="3581400"/>
            <a:chExt cx="762000" cy="685800"/>
          </a:xfrm>
        </p:grpSpPr>
        <p:sp>
          <p:nvSpPr>
            <p:cNvPr id="17" name="Oval 16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Wave 18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912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2" name="Lightning Bolt 21"/>
          <p:cNvSpPr/>
          <p:nvPr/>
        </p:nvSpPr>
        <p:spPr>
          <a:xfrm rot="10371387">
            <a:off x="5342173" y="2855731"/>
            <a:ext cx="1512170" cy="1451340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7240" y="259510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365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Проверим, что во время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вызывается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для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находящихся в очереди на начало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()-а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проверить, не прибегая к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mock-ам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– через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lifeTime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(), но тогда мы тестируем два класса сразу, а не один в изоляции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30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700" y="1296452"/>
            <a:ext cx="836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shouldCallTickForAllItemsInQueue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328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Совет</a:t>
            </a:r>
            <a:r>
              <a:rPr lang="nb-NO" dirty="0"/>
              <a:t> «</a:t>
            </a:r>
            <a:r>
              <a:rPr lang="nb-NO" dirty="0" err="1"/>
              <a:t>по</a:t>
            </a:r>
            <a:r>
              <a:rPr lang="nb-NO" dirty="0"/>
              <a:t> </a:t>
            </a:r>
            <a:r>
              <a:rPr lang="nb-NO" dirty="0" err="1"/>
              <a:t>случаю</a:t>
            </a:r>
            <a:r>
              <a:rPr lang="nb-NO" dirty="0"/>
              <a:t>»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Избегайте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имен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переменных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item1, item2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Точно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запутаетесь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опечатаетесь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Лучше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говорящие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имена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худои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конец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: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firstItem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secondItem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57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Переходим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самому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интересному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6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5200" y="14427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8493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тестировать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7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на </a:t>
            </a:r>
            <a:r>
              <a:rPr lang="ru-RU" dirty="0" smtClean="0"/>
              <a:t>состояние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295400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Как вариант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Можно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придумать несколько тестовых сценариев (разрисовать на бумажке)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Проблемы</a:t>
            </a:r>
            <a:endParaRPr lang="ru-RU" b="1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Но как они помогут написать реализацию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написать первыми, а какие потом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быть уверенным, что протестированы все случаи и нюансы? (полнота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покрытия)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эти тесты будут соотноситься со </a:t>
            </a: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спецификацией?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(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test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==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executable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specification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)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5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Напомним </a:t>
            </a:r>
            <a:r>
              <a:rPr lang="ru-RU" dirty="0" smtClean="0"/>
              <a:t>спецификацию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1507"/>
      </p:ext>
    </p:extLst>
  </p:cSld>
  <p:clrMapOvr>
    <a:masterClrMapping/>
  </p:clrMapOvr>
  <p:transition xmlns:p14="http://schemas.microsoft.com/office/powerpoint/2010/main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9090"/>
      </p:ext>
    </p:extLst>
  </p:cSld>
  <p:clrMapOvr>
    <a:masterClrMapping/>
  </p:clrMapOvr>
  <p:transition xmlns:p14="http://schemas.microsoft.com/office/powerpoint/2010/main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 поведение позволяют протестировать эту спецификацию один в один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35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1847999"/>
            <a:ext cx="6383338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582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19800" y="4419600"/>
            <a:ext cx="2641600" cy="1295400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841500"/>
              <a:ext cx="2215356" cy="685800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tr-TR" sz="1800" b="0" dirty="0" err="1">
                  <a:solidFill>
                    <a:srgbClr val="FF0000"/>
                  </a:solidFill>
                </a:rPr>
                <a:t>Conveyor</a:t>
              </a:r>
              <a:r>
                <a:rPr lang="tr-TR" sz="1800" b="0" dirty="0">
                  <a:solidFill>
                    <a:srgbClr val="FF0000"/>
                  </a:solidFill>
                </a:rPr>
                <a:t>(</a:t>
              </a:r>
              <a:r>
                <a:rPr lang="tr-TR" sz="1800" b="0" dirty="0" err="1">
                  <a:solidFill>
                    <a:srgbClr val="FF0000"/>
                  </a:solidFill>
                </a:rPr>
                <a:t>Worker</a:t>
              </a:r>
              <a:r>
                <a:rPr lang="tr-TR" sz="1800" b="0" dirty="0">
                  <a:solidFill>
                    <a:srgbClr val="FF0000"/>
                  </a:solidFill>
                </a:rPr>
                <a:t>[*])</a:t>
              </a:r>
              <a:endParaRPr lang="ru-RU" sz="1800" b="0" dirty="0" smtClean="0">
                <a:solidFill>
                  <a:srgbClr val="FF0000"/>
                </a:solidFill>
              </a:endParaRPr>
            </a:p>
            <a:p>
              <a:r>
                <a:rPr lang="cs-CZ" sz="1800" b="0" dirty="0" err="1" smtClean="0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9" name="Hexagon 8"/>
          <p:cNvSpPr/>
          <p:nvPr/>
        </p:nvSpPr>
        <p:spPr>
          <a:xfrm>
            <a:off x="2227262" y="139469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2913062" y="2533388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55862" y="1127994"/>
            <a:ext cx="762000" cy="685800"/>
            <a:chOff x="1905000" y="3581400"/>
            <a:chExt cx="762000" cy="685800"/>
          </a:xfrm>
        </p:grpSpPr>
        <p:sp>
          <p:nvSpPr>
            <p:cNvPr id="12" name="Oval 11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Wave 13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59161" y="39811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6" name="Lightning Bolt 15"/>
          <p:cNvSpPr/>
          <p:nvPr/>
        </p:nvSpPr>
        <p:spPr>
          <a:xfrm rot="10371387">
            <a:off x="2750869" y="1679351"/>
            <a:ext cx="1145126" cy="1139473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8962" y="13268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worker1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38823" y="14792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worker2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5199062" y="156714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/>
          <p:cNvSpPr/>
          <p:nvPr/>
        </p:nvSpPr>
        <p:spPr>
          <a:xfrm rot="15647212">
            <a:off x="4737039" y="1809054"/>
            <a:ext cx="770832" cy="1085937"/>
          </a:xfrm>
          <a:prstGeom prst="lightningBolt">
            <a:avLst/>
          </a:prstGeom>
          <a:gradFill>
            <a:gsLst>
              <a:gs pos="0">
                <a:srgbClr val="FF66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801638" y="2584188"/>
            <a:ext cx="1789162" cy="610863"/>
          </a:xfrm>
          <a:prstGeom prst="wedgeRoundRectCallout">
            <a:avLst>
              <a:gd name="adj1" fmla="val 51651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</a:pPr>
            <a:r>
              <a:rPr lang="en-US" dirty="0" err="1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e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nqueue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ick()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786" y="406347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tick()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3" name="Lightning Bolt 22"/>
          <p:cNvSpPr/>
          <p:nvPr/>
        </p:nvSpPr>
        <p:spPr>
          <a:xfrm rot="15647212">
            <a:off x="2253934" y="3115389"/>
            <a:ext cx="836978" cy="1536272"/>
          </a:xfrm>
          <a:prstGeom prst="lightningBolt">
            <a:avLst/>
          </a:prstGeo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28800" y="2895600"/>
            <a:ext cx="398462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21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0" y="1295400"/>
            <a:ext cx="891540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shouldEnqueueInputToFirstWorkerBeforeProcessing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order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4953000"/>
            <a:ext cx="6934200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067199"/>
            <a:ext cx="6383338" cy="7428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39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512" y="1295400"/>
            <a:ext cx="92868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shouldReturnOutputOfLastWorker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5486400"/>
            <a:ext cx="51816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3048000"/>
            <a:ext cx="61722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9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было проверить, создав реальных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Worker-ов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«накормив» заранее второго нужными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Item-ами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но такие тесты уже больше похожи на интеграционные </a:t>
            </a:r>
          </a:p>
        </p:txBody>
      </p:sp>
    </p:spTree>
    <p:extLst>
      <p:ext uri="{BB962C8B-B14F-4D97-AF65-F5344CB8AC3E}">
        <p14:creationId xmlns:p14="http://schemas.microsoft.com/office/powerpoint/2010/main" val="1829925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 очень удобны, чтобы имитировать любое необходимое состояние стороннего объекта,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не связываясь с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длинной цепочкой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вызовов,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необходимой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приведения реального объекта в это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2721678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2534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Fake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8600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6134" y="1004888"/>
            <a:ext cx="17526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Stub, Dummy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336" b="5618"/>
          <a:stretch/>
        </p:blipFill>
        <p:spPr>
          <a:xfrm>
            <a:off x="282574" y="1524000"/>
            <a:ext cx="883117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0322"/>
      </p:ext>
    </p:extLst>
  </p:cSld>
  <p:clrMapOvr>
    <a:masterClrMapping/>
  </p:clrMapOvr>
  <p:transition xmlns:p14="http://schemas.microsoft.com/office/powerpoint/2010/main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904644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30161" y="2976546"/>
            <a:ext cx="2489439" cy="874874"/>
          </a:xfrm>
          <a:prstGeom prst="wedgeRoundRectCallout">
            <a:avLst>
              <a:gd name="adj1" fmla="val 38322"/>
              <a:gd name="adj2" fmla="val -137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Первому рабочему в очередь подается три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40917"/>
      </p:ext>
    </p:extLst>
  </p:cSld>
  <p:clrMapOvr>
    <a:masterClrMapping/>
  </p:clrMapOvr>
  <p:transition xmlns:p14="http://schemas.microsoft.com/office/powerpoint/2010/main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905399"/>
            <a:ext cx="6383338" cy="1028403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12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2939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качества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714500" y="1158875"/>
            <a:ext cx="5969000" cy="5145690"/>
          </a:xfrm>
          <a:prstGeom prst="triangle">
            <a:avLst/>
          </a:prstGeom>
          <a:gradFill flip="none" rotWithShape="1">
            <a:gsLst>
              <a:gs pos="100000">
                <a:srgbClr val="0000FF">
                  <a:alpha val="45000"/>
                </a:srgbClr>
              </a:gs>
              <a:gs pos="0">
                <a:srgbClr val="FFFFFF"/>
              </a:gs>
            </a:gsLst>
            <a:lin ang="5100000" scaled="0"/>
            <a:tileRect/>
          </a:gradFill>
          <a:ln/>
          <a:effectLst>
            <a:outerShdw blurRad="40000" dist="20000" dir="209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46625" y="2374416"/>
            <a:ext cx="3111500" cy="811715"/>
            <a:chOff x="4746625" y="1698625"/>
            <a:chExt cx="3111500" cy="811715"/>
          </a:xfrm>
        </p:grpSpPr>
        <p:sp>
          <p:nvSpPr>
            <p:cNvPr id="13" name="Rounded Rectangle 12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08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Готовность к </a:t>
              </a:r>
              <a:r>
                <a:rPr lang="en-US" dirty="0" smtClean="0">
                  <a:solidFill>
                    <a:srgbClr val="004080"/>
                  </a:solidFill>
                </a:rPr>
                <a:t>production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6625" y="3338531"/>
            <a:ext cx="3111500" cy="811715"/>
            <a:chOff x="4746625" y="1698625"/>
            <a:chExt cx="3111500" cy="811715"/>
          </a:xfrm>
        </p:grpSpPr>
        <p:sp>
          <p:nvSpPr>
            <p:cNvPr id="16" name="Rounded Rectangle 15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Хороший дизайн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6625" y="4304816"/>
            <a:ext cx="3111500" cy="811715"/>
            <a:chOff x="4746625" y="1698625"/>
            <a:chExt cx="3111500" cy="811715"/>
          </a:xfrm>
        </p:grpSpPr>
        <p:sp>
          <p:nvSpPr>
            <p:cNvPr id="19" name="Rounded Rectangle 18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Чистый код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40959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 автоматизации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714500" y="1158875"/>
            <a:ext cx="5969000" cy="5145690"/>
          </a:xfrm>
          <a:prstGeom prst="triangle">
            <a:avLst/>
          </a:prstGeom>
          <a:gradFill flip="none" rotWithShape="1">
            <a:gsLst>
              <a:gs pos="25000">
                <a:srgbClr val="008000"/>
              </a:gs>
              <a:gs pos="0">
                <a:srgbClr val="FFFFFF"/>
              </a:gs>
            </a:gsLst>
            <a:lin ang="5100000" scaled="0"/>
            <a:tileRect/>
          </a:gradFill>
          <a:ln/>
          <a:effectLst>
            <a:outerShdw blurRad="40000" dist="20000" dir="209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>
            <a:off x="1714500" y="5032375"/>
            <a:ext cx="5969000" cy="1272190"/>
          </a:xfrm>
          <a:prstGeom prst="trapezoid">
            <a:avLst>
              <a:gd name="adj" fmla="val 59428"/>
            </a:avLst>
          </a:prstGeom>
          <a:gradFill>
            <a:gsLst>
              <a:gs pos="0">
                <a:schemeClr val="accent5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2381250" y="3864960"/>
            <a:ext cx="4619625" cy="1272190"/>
          </a:xfrm>
          <a:prstGeom prst="trapezoid">
            <a:avLst>
              <a:gd name="adj" fmla="val 59428"/>
            </a:avLst>
          </a:prstGeom>
          <a:gradFill>
            <a:gsLst>
              <a:gs pos="0">
                <a:schemeClr val="accent3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3158545" y="2576895"/>
            <a:ext cx="3087543" cy="1272190"/>
          </a:xfrm>
          <a:prstGeom prst="trapezoid">
            <a:avLst>
              <a:gd name="adj" fmla="val 58491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22555" y="1861343"/>
            <a:ext cx="752474" cy="64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sz="2800" dirty="0" smtClean="0">
                <a:solidFill>
                  <a:schemeClr val="tx2"/>
                </a:solidFill>
              </a:rPr>
              <a:t>UI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163" y="2869322"/>
            <a:ext cx="1083258" cy="64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sz="2800" dirty="0" smtClean="0">
                <a:solidFill>
                  <a:schemeClr val="tx2"/>
                </a:solidFill>
              </a:rPr>
              <a:t>API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2690" y="4210048"/>
            <a:ext cx="1952204" cy="64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sz="2800" dirty="0" smtClean="0">
                <a:solidFill>
                  <a:schemeClr val="tx2"/>
                </a:solidFill>
              </a:rPr>
              <a:t>Integration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2690" y="5445290"/>
            <a:ext cx="1952204" cy="64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sz="2800" dirty="0" smtClean="0">
                <a:solidFill>
                  <a:schemeClr val="tx2"/>
                </a:solidFill>
              </a:rPr>
              <a:t>Unit</a:t>
            </a:r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4314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72222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1 и берет одну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57204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305336" y="2721243"/>
            <a:ext cx="3127464" cy="1103173"/>
          </a:xfrm>
          <a:prstGeom prst="wedgeRoundRectCallout">
            <a:avLst>
              <a:gd name="adj1" fmla="val -37859"/>
              <a:gd name="adj2" fmla="val -9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Первый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рабочий обрабатывает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78849"/>
      </p:ext>
    </p:extLst>
  </p:cSld>
  <p:clrMapOvr>
    <a:masterClrMapping/>
  </p:clrMapOvr>
  <p:transition xmlns:p14="http://schemas.microsoft.com/office/powerpoint/2010/main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6301</TotalTime>
  <Words>2306</Words>
  <Application>Microsoft Macintosh PowerPoint</Application>
  <PresentationFormat>On-screen Show (4:3)</PresentationFormat>
  <Paragraphs>510</Paragraphs>
  <Slides>75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Office Theme</vt:lpstr>
      <vt:lpstr>Lux_new</vt:lpstr>
      <vt:lpstr>_LuxTraining2012_v4</vt:lpstr>
      <vt:lpstr>Разработка через тестирование </vt:lpstr>
      <vt:lpstr>Для кого этот тренинг?</vt:lpstr>
      <vt:lpstr>Содержание</vt:lpstr>
      <vt:lpstr>Тесты на поведение  супротив  тестов на состояние </vt:lpstr>
      <vt:lpstr>Пример</vt:lpstr>
      <vt:lpstr>Конвейер</vt:lpstr>
      <vt:lpstr>Контрольный пример</vt:lpstr>
      <vt:lpstr>Контрольный пример</vt:lpstr>
      <vt:lpstr>Контрольный пример</vt:lpstr>
      <vt:lpstr>Контрольный пример</vt:lpstr>
      <vt:lpstr>Конвейер</vt:lpstr>
      <vt:lpstr>Конвейер</vt:lpstr>
      <vt:lpstr>Конвейер</vt:lpstr>
      <vt:lpstr>Конвейер</vt:lpstr>
      <vt:lpstr>Надо написать</vt:lpstr>
      <vt:lpstr>A quick design session</vt:lpstr>
      <vt:lpstr>A quick design session</vt:lpstr>
      <vt:lpstr>A quick design session</vt:lpstr>
      <vt:lpstr>A quick design session</vt:lpstr>
      <vt:lpstr>Item</vt:lpstr>
      <vt:lpstr>Пишем тест</vt:lpstr>
      <vt:lpstr>Fixtures for Easy Software Testing</vt:lpstr>
      <vt:lpstr>PowerPoint Presentation</vt:lpstr>
      <vt:lpstr>Пишем минимум кода</vt:lpstr>
      <vt:lpstr>PowerPoint Presentation</vt:lpstr>
      <vt:lpstr>Шаблон теста</vt:lpstr>
      <vt:lpstr>Критерий хорошо оформленного теста  </vt:lpstr>
      <vt:lpstr>Следующий тест</vt:lpstr>
      <vt:lpstr>Пишем тест</vt:lpstr>
      <vt:lpstr>PowerPoint Presentation</vt:lpstr>
      <vt:lpstr> Пишем код</vt:lpstr>
      <vt:lpstr>Переходим к Worker</vt:lpstr>
      <vt:lpstr>Worker</vt:lpstr>
      <vt:lpstr>Worker</vt:lpstr>
      <vt:lpstr>Пишем тест</vt:lpstr>
      <vt:lpstr>Worker</vt:lpstr>
      <vt:lpstr>PowerPoint Presentation</vt:lpstr>
      <vt:lpstr>Worker</vt:lpstr>
      <vt:lpstr>Dependency Injection (DI)</vt:lpstr>
      <vt:lpstr>Пишем тест</vt:lpstr>
      <vt:lpstr>Stub</vt:lpstr>
      <vt:lpstr>Mock</vt:lpstr>
      <vt:lpstr>PowerPoint Presentation</vt:lpstr>
      <vt:lpstr>PowerPoint Presentation</vt:lpstr>
      <vt:lpstr>Worker</vt:lpstr>
      <vt:lpstr>Worker</vt:lpstr>
      <vt:lpstr>Еще аналогичные тесты: </vt:lpstr>
      <vt:lpstr>Тупой, но важный тест: </vt:lpstr>
      <vt:lpstr>Кубик бросается один раз</vt:lpstr>
      <vt:lpstr>Тест на поведение</vt:lpstr>
      <vt:lpstr>Тесты</vt:lpstr>
      <vt:lpstr>Закрепим материал: </vt:lpstr>
      <vt:lpstr>Закрепим материал: </vt:lpstr>
      <vt:lpstr>Совет «по случаю» </vt:lpstr>
      <vt:lpstr>PowerPoint Presentation</vt:lpstr>
      <vt:lpstr>PowerPoint Presentation</vt:lpstr>
      <vt:lpstr>PowerPoint Presentation</vt:lpstr>
      <vt:lpstr>Тесты на состояние </vt:lpstr>
      <vt:lpstr>Напомним спецификацию</vt:lpstr>
      <vt:lpstr>Конвейер</vt:lpstr>
      <vt:lpstr>PowerPoint Presentation</vt:lpstr>
      <vt:lpstr>Спецификация</vt:lpstr>
      <vt:lpstr>PowerPoint Presentation</vt:lpstr>
      <vt:lpstr>Conveyor</vt:lpstr>
      <vt:lpstr>Спецификация</vt:lpstr>
      <vt:lpstr>Conveyor</vt:lpstr>
      <vt:lpstr>PowerPoint Presentation</vt:lpstr>
      <vt:lpstr>PowerPoint Presentation</vt:lpstr>
      <vt:lpstr>Mocks</vt:lpstr>
      <vt:lpstr>Спецификация</vt:lpstr>
      <vt:lpstr>PowerPoint Presentation</vt:lpstr>
      <vt:lpstr>Уровни качества</vt:lpstr>
      <vt:lpstr>Пирамида автоматизации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142</cp:revision>
  <dcterms:created xsi:type="dcterms:W3CDTF">2012-04-24T17:52:52Z</dcterms:created>
  <dcterms:modified xsi:type="dcterms:W3CDTF">2012-07-30T20:28:22Z</dcterms:modified>
  <cp:category/>
</cp:coreProperties>
</file>