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6256000" cy="9144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4200" y="2139480"/>
            <a:ext cx="6645960" cy="5302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04200" y="2139480"/>
            <a:ext cx="6645960" cy="530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4200" y="2139480"/>
            <a:ext cx="6645960" cy="53028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04200" y="2139480"/>
            <a:ext cx="6645960" cy="5302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52280" y="-12600"/>
            <a:ext cx="16395120" cy="163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8521560"/>
            <a:ext cx="16369560" cy="621720"/>
          </a:xfrm>
          <a:prstGeom prst="rect">
            <a:avLst/>
          </a:prstGeom>
          <a:solidFill>
            <a:srgbClr val="f5af33"/>
          </a:solidFill>
          <a:ln w="12600">
            <a:noFill/>
          </a:ln>
        </p:spPr>
      </p:sp>
      <p:pic>
        <p:nvPicPr>
          <p:cNvPr id="2" name="droppedImage.png" descr="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-3479040" y="3582000"/>
            <a:ext cx="8216280" cy="1523160"/>
          </a:xfrm>
          <a:prstGeom prst="rect">
            <a:avLst/>
          </a:prstGeom>
          <a:ln w="12600"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102960" y="8531640"/>
            <a:ext cx="7098480" cy="589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l-PL" sz="3200">
                <a:latin typeface="Arial"/>
                <a:ea typeface="Arial"/>
              </a:rPr>
              <a:t>@YourTwitterHandle</a:t>
            </a:r>
            <a:endParaRPr/>
          </a:p>
        </p:txBody>
      </p:sp>
      <p:sp>
        <p:nvSpPr>
          <p:cNvPr id="4" name="CustomShape 4"/>
          <p:cNvSpPr/>
          <p:nvPr/>
        </p:nvSpPr>
        <p:spPr>
          <a:xfrm>
            <a:off x="703440" y="8531640"/>
            <a:ext cx="5892120" cy="589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l-PL" sz="3200">
                <a:latin typeface="Arial"/>
                <a:ea typeface="Arial"/>
              </a:rPr>
              <a:t>#DevoxxPL</a:t>
            </a:r>
            <a:endParaRPr/>
          </a:p>
        </p:txBody>
      </p:sp>
      <p:pic>
        <p:nvPicPr>
          <p:cNvPr id="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440200"/>
            <a:ext cx="771840" cy="77184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-406440" y="-152280"/>
            <a:ext cx="2133000" cy="8680680"/>
          </a:xfrm>
          <a:prstGeom prst="rect">
            <a:avLst/>
          </a:prstGeom>
          <a:noFill/>
          <a:ln w="25560">
            <a:solidFill>
              <a:srgbClr val="3465a4"/>
            </a:solidFill>
            <a:miter/>
          </a:ln>
        </p:spPr>
      </p:sp>
      <p:pic>
        <p:nvPicPr>
          <p:cNvPr id="7" name="droppedImage.png" descr="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3085560" y="3657960"/>
            <a:ext cx="7949520" cy="1040760"/>
          </a:xfrm>
          <a:prstGeom prst="rect">
            <a:avLst/>
          </a:prstGeom>
          <a:ln w="12600">
            <a:noFill/>
          </a:ln>
        </p:spPr>
      </p:pic>
      <p:pic>
        <p:nvPicPr>
          <p:cNvPr id="8" name="Obraz 7" descr=""/>
          <p:cNvPicPr/>
          <p:nvPr/>
        </p:nvPicPr>
        <p:blipFill>
          <a:blip r:embed="rId5"/>
          <a:srcRect l="0" t="31420" r="0" b="32060"/>
          <a:stretch>
            <a:fillRect/>
          </a:stretch>
        </p:blipFill>
        <p:spPr>
          <a:xfrm>
            <a:off x="14157360" y="7555320"/>
            <a:ext cx="1856520" cy="676440"/>
          </a:xfrm>
          <a:prstGeom prst="rect">
            <a:avLst/>
          </a:prstGeom>
          <a:ln>
            <a:noFill/>
          </a:ln>
        </p:spPr>
      </p:pic>
      <p:pic>
        <p:nvPicPr>
          <p:cNvPr id="9" name="Obraz 8" descr=""/>
          <p:cNvPicPr/>
          <p:nvPr/>
        </p:nvPicPr>
        <p:blipFill>
          <a:blip r:embed="rId6"/>
          <a:srcRect l="0" t="19577" r="0" b="25663"/>
          <a:stretch>
            <a:fillRect/>
          </a:stretch>
        </p:blipFill>
        <p:spPr>
          <a:xfrm>
            <a:off x="12126960" y="7386120"/>
            <a:ext cx="1856520" cy="1015200"/>
          </a:xfrm>
          <a:prstGeom prst="rect">
            <a:avLst/>
          </a:prstGeom>
          <a:ln>
            <a:noFill/>
          </a:ln>
        </p:spPr>
      </p:pic>
      <p:sp>
        <p:nvSpPr>
          <p:cNvPr id="10" name="CustomShape 6"/>
          <p:cNvSpPr/>
          <p:nvPr/>
        </p:nvSpPr>
        <p:spPr>
          <a:xfrm>
            <a:off x="7948440" y="7599240"/>
            <a:ext cx="4020480" cy="58932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l-PL" sz="3200">
                <a:solidFill>
                  <a:srgbClr val="000000"/>
                </a:solidFill>
                <a:latin typeface="Gill Sans"/>
                <a:ea typeface="Gill Sans"/>
              </a:rPr>
              <a:t>Platinum Sponsors:</a:t>
            </a:r>
            <a:endParaRPr/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-152280" y="-12600"/>
            <a:ext cx="16395120" cy="163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</p:sp>
      <p:sp>
        <p:nvSpPr>
          <p:cNvPr id="48" name="CustomShape 2"/>
          <p:cNvSpPr/>
          <p:nvPr/>
        </p:nvSpPr>
        <p:spPr>
          <a:xfrm>
            <a:off x="0" y="8521560"/>
            <a:ext cx="16369560" cy="621720"/>
          </a:xfrm>
          <a:prstGeom prst="rect">
            <a:avLst/>
          </a:prstGeom>
          <a:solidFill>
            <a:srgbClr val="f5af33"/>
          </a:solidFill>
          <a:ln w="12600">
            <a:noFill/>
          </a:ln>
        </p:spPr>
      </p:sp>
      <p:pic>
        <p:nvPicPr>
          <p:cNvPr id="49" name="droppedImage.png" descr="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-3479040" y="3582000"/>
            <a:ext cx="8216280" cy="1523160"/>
          </a:xfrm>
          <a:prstGeom prst="rect">
            <a:avLst/>
          </a:prstGeom>
          <a:ln w="1260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9102960" y="8531640"/>
            <a:ext cx="7098480" cy="589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l-PL" sz="3200">
                <a:latin typeface="Arial"/>
                <a:ea typeface="Arial"/>
              </a:rPr>
              <a:t>@YourTwitterHandle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703440" y="8531640"/>
            <a:ext cx="5892120" cy="589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l-PL" sz="3200">
                <a:latin typeface="Arial"/>
                <a:ea typeface="Arial"/>
              </a:rPr>
              <a:t>#DevoxxPL</a:t>
            </a:r>
            <a:endParaRPr/>
          </a:p>
        </p:txBody>
      </p:sp>
      <p:pic>
        <p:nvPicPr>
          <p:cNvPr id="52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440200"/>
            <a:ext cx="771840" cy="771840"/>
          </a:xfrm>
          <a:prstGeom prst="rect">
            <a:avLst/>
          </a:prstGeom>
          <a:ln>
            <a:noFill/>
          </a:ln>
        </p:spPr>
      </p:pic>
      <p:sp>
        <p:nvSpPr>
          <p:cNvPr id="53" name="CustomShape 5"/>
          <p:cNvSpPr/>
          <p:nvPr/>
        </p:nvSpPr>
        <p:spPr>
          <a:xfrm>
            <a:off x="-406440" y="-152280"/>
            <a:ext cx="2133000" cy="8680680"/>
          </a:xfrm>
          <a:prstGeom prst="rect">
            <a:avLst/>
          </a:prstGeom>
          <a:noFill/>
          <a:ln w="25560">
            <a:solidFill>
              <a:srgbClr val="3465a4"/>
            </a:solidFill>
            <a:miter/>
          </a:ln>
        </p:spPr>
      </p:sp>
      <p:pic>
        <p:nvPicPr>
          <p:cNvPr id="54" name="droppedImage.png" descr="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3085560" y="3657960"/>
            <a:ext cx="7949520" cy="1040760"/>
          </a:xfrm>
          <a:prstGeom prst="rect">
            <a:avLst/>
          </a:prstGeom>
          <a:ln w="12600">
            <a:noFill/>
          </a:ln>
        </p:spPr>
      </p:pic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146320" y="393840"/>
            <a:ext cx="13867560" cy="308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pl-PL" sz="7200">
                <a:solidFill>
                  <a:srgbClr val="231f21"/>
                </a:solidFill>
                <a:latin typeface="Arial Bold"/>
                <a:ea typeface="Arial Bold"/>
              </a:rPr>
              <a:t>What's new in WildFly 9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092560" y="4436640"/>
            <a:ext cx="7962120" cy="19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l-PL" sz="3000">
                <a:solidFill>
                  <a:srgbClr val="231f21"/>
                </a:solidFill>
                <a:latin typeface="Arial Bold"/>
                <a:ea typeface="Arial Bold"/>
              </a:rPr>
              <a:t>Tomasz Adamski</a:t>
            </a:r>
            <a:endParaRPr/>
          </a:p>
          <a:p>
            <a:pPr>
              <a:lnSpc>
                <a:spcPct val="100000"/>
              </a:lnSpc>
            </a:pPr>
            <a:r>
              <a:rPr lang="pl-PL" sz="3000">
                <a:solidFill>
                  <a:srgbClr val="231f21"/>
                </a:solidFill>
                <a:latin typeface="Arial Bold"/>
                <a:ea typeface="Arial Bold"/>
              </a:rPr>
              <a:t>RedHat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WildFly http://wildfly.org, http://github.com/wildfly, @WildflyAs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JBoss EAP 6.4 http://www.jboss.org/products/eap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Quickstarts https://github.com/wildfly/quickstart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References</a:t>
            </a:r>
            <a:endParaRPr/>
          </a:p>
        </p:txBody>
      </p:sp>
    </p:spTree>
  </p:cSld>
  <p:transition>
    <p:dissolv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Formerly JBoss 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Community project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Upstream for JBoss EAP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Goals: rapid innovation, frequent releases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Version 9 coming soon!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WildFly</a:t>
            </a:r>
            <a:endParaRPr/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New version of HTTP protocol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Goal: improve page load time with no changes to web content and network infrastructure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Multiplexing many requests in one TCP connection, header compression and server push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HTTP/2 connection between WildFly and Chrome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HTTP/2</a:t>
            </a:r>
            <a:endParaRPr/>
          </a:p>
        </p:txBody>
      </p:sp>
    </p:spTree>
  </p:cSld>
  <p:transition>
    <p:dissolv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Sever can be suspened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After suspend operation is executed new requests are rejected but running requests are able to finish their 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Server can be resumed - request processing starts immediately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suspend of server which runs time consuming job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Server suspend</a:t>
            </a:r>
            <a:endParaRPr/>
          </a:p>
        </p:txBody>
      </p:sp>
    </p:spTree>
  </p:cSld>
  <p:transition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The base architecture is now versioned separately from the full platform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We provide tooling to faciliate building WildFly extensions and composing them into a 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creating lightweight REST distribution 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Codebase split</a:t>
            </a:r>
            <a:endParaRPr/>
          </a:p>
        </p:txBody>
      </p:sp>
    </p:spTree>
  </p:cSld>
  <p:transition>
    <p:dissolv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tool for building runnable fat-jars with embedded WildFly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created jars can contain only necessary parts of the 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microservices friendly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REST service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WildFly Swarm</a:t>
            </a:r>
            <a:endParaRPr/>
          </a:p>
        </p:txBody>
      </p:sp>
    </p:spTree>
  </p:cSld>
  <p:transition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WildFly can now be used as front end mod_cluster based load balancer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Advanced loadbalancer that can now be configured and managed as part of WildFly domain using unified tools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domain with load balancer created and managed using CLI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Modcluster</a:t>
            </a:r>
            <a:endParaRPr/>
          </a:p>
        </p:txBody>
      </p:sp>
    </p:spTree>
  </p:cSld>
  <p:transition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Ability to embed a WildFly process inside the CLI process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Usage: management of the server using CLI commands, without having a running server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Example: management of embedded server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Offline CLI</a:t>
            </a:r>
            <a:endParaRPr/>
          </a:p>
        </p:txBody>
      </p:sp>
    </p:spTree>
  </p:cSld>
  <p:transition>
    <p:dissolv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87600" y="1968480"/>
            <a:ext cx="14350320" cy="64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Downstream project of OpenJDK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sz="4200">
                <a:latin typeface="Gill Sans"/>
              </a:rPr>
              <a:t>Better interoperability with the JVM ORB and the Java EE RI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970640" y="127080"/>
            <a:ext cx="13941720" cy="149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6500">
                <a:latin typeface="Gill Sans"/>
              </a:rPr>
              <a:t>Switch to OpenJDK ORB</a:t>
            </a:r>
            <a:endParaRPr/>
          </a:p>
        </p:txBody>
      </p:sp>
    </p:spTree>
  </p:cSld>
  <p:transition>
    <p:dissolv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