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A140-EA0E-4FB8-81CC-4EF1CA03019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8A22-2787-44E2-B2CB-0BE1E5019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93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A140-EA0E-4FB8-81CC-4EF1CA03019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8A22-2787-44E2-B2CB-0BE1E5019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95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A140-EA0E-4FB8-81CC-4EF1CA03019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8A22-2787-44E2-B2CB-0BE1E5019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0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A140-EA0E-4FB8-81CC-4EF1CA03019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8A22-2787-44E2-B2CB-0BE1E5019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10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A140-EA0E-4FB8-81CC-4EF1CA03019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8A22-2787-44E2-B2CB-0BE1E5019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48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A140-EA0E-4FB8-81CC-4EF1CA03019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8A22-2787-44E2-B2CB-0BE1E5019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3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A140-EA0E-4FB8-81CC-4EF1CA03019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8A22-2787-44E2-B2CB-0BE1E5019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14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A140-EA0E-4FB8-81CC-4EF1CA03019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8A22-2787-44E2-B2CB-0BE1E5019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41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A140-EA0E-4FB8-81CC-4EF1CA03019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8A22-2787-44E2-B2CB-0BE1E5019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96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A140-EA0E-4FB8-81CC-4EF1CA03019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8A22-2787-44E2-B2CB-0BE1E5019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53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A140-EA0E-4FB8-81CC-4EF1CA03019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8A22-2787-44E2-B2CB-0BE1E5019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8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0A140-EA0E-4FB8-81CC-4EF1CA03019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E8A22-2787-44E2-B2CB-0BE1E5019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0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599"/>
            <a:ext cx="2076450" cy="17284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1756" y="872582"/>
            <a:ext cx="9229493" cy="1711713"/>
          </a:xfrm>
        </p:spPr>
        <p:txBody>
          <a:bodyPr>
            <a:normAutofit/>
          </a:bodyPr>
          <a:lstStyle/>
          <a:p>
            <a:r>
              <a:rPr lang="en-US" dirty="0" smtClean="0"/>
              <a:t>-:  Property Transactions :-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971" y="3172522"/>
            <a:ext cx="9144000" cy="266514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Team </a:t>
            </a:r>
            <a:r>
              <a:rPr lang="en-US" dirty="0" err="1" smtClean="0">
                <a:solidFill>
                  <a:srgbClr val="FF0000"/>
                </a:solidFill>
              </a:rPr>
              <a:t>memebrs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</a:t>
            </a:r>
            <a:r>
              <a:rPr lang="en-US" sz="1600" dirty="0" smtClean="0"/>
              <a:t>1:Gurajapu Esther Rani</a:t>
            </a:r>
          </a:p>
          <a:p>
            <a:r>
              <a:rPr lang="en-US" sz="1600" dirty="0" smtClean="0"/>
              <a:t>                                                                               2:Shaik </a:t>
            </a:r>
            <a:r>
              <a:rPr lang="en-US" sz="1600" dirty="0" err="1" smtClean="0"/>
              <a:t>Sheefa</a:t>
            </a:r>
            <a:r>
              <a:rPr lang="en-US" sz="1600" dirty="0" smtClean="0"/>
              <a:t> </a:t>
            </a:r>
            <a:r>
              <a:rPr lang="en-US" sz="1600" dirty="0" err="1" smtClean="0"/>
              <a:t>Anjum</a:t>
            </a:r>
            <a:endParaRPr lang="en-US" sz="1600" dirty="0" smtClean="0"/>
          </a:p>
          <a:p>
            <a:r>
              <a:rPr lang="en-US" sz="1600" dirty="0" smtClean="0"/>
              <a:t>                                                                                   3:Reddymalla </a:t>
            </a:r>
            <a:r>
              <a:rPr lang="en-US" sz="1600" dirty="0" err="1" smtClean="0"/>
              <a:t>Pravallika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               4:Patibandla </a:t>
            </a:r>
            <a:r>
              <a:rPr lang="en-US" sz="1600" dirty="0" err="1" smtClean="0"/>
              <a:t>Bhargavi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260525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443010" cy="458328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48000" y="843677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>
                <a:solidFill>
                  <a:srgbClr val="569CD6"/>
                </a:solidFill>
                <a:latin typeface="Consolas" panose="020B0609020204030204" pitchFamily="49" charset="0"/>
              </a:rPr>
              <a:t>modifier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BABBCC"/>
                </a:solidFill>
                <a:latin typeface="Consolas" panose="020B0609020204030204" pitchFamily="49" charset="0"/>
              </a:rPr>
              <a:t>onlyUnsold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200" dirty="0">
                <a:solidFill>
                  <a:srgbClr val="007AA6"/>
                </a:solidFill>
                <a:latin typeface="Consolas" panose="020B0609020204030204" pitchFamily="49" charset="0"/>
              </a:rPr>
              <a:t>require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(!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sold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_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1200" dirty="0">
                <a:solidFill>
                  <a:srgbClr val="569CD6"/>
                </a:solidFill>
                <a:latin typeface="Consolas" panose="020B0609020204030204" pitchFamily="49" charset="0"/>
              </a:rPr>
              <a:t>modifier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BABBCC"/>
                </a:solidFill>
                <a:latin typeface="Consolas" panose="020B0609020204030204" pitchFamily="49" charset="0"/>
              </a:rPr>
              <a:t>onlySeller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1200" dirty="0">
                <a:solidFill>
                  <a:srgbClr val="007AA6"/>
                </a:solidFill>
                <a:latin typeface="Consolas" panose="020B0609020204030204" pitchFamily="49" charset="0"/>
              </a:rPr>
              <a:t>require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007AA6"/>
                </a:solidFill>
                <a:latin typeface="Consolas" panose="020B0609020204030204" pitchFamily="49" charset="0"/>
              </a:rPr>
              <a:t>msg</a:t>
            </a:r>
            <a:r>
              <a:rPr lang="en-IN" sz="12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BABBCC"/>
                </a:solidFill>
                <a:latin typeface="Consolas" panose="020B0609020204030204" pitchFamily="49" charset="0"/>
              </a:rPr>
              <a:t>sender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==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 seller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    _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 buy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32BA89"/>
                </a:solidFill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32BA89"/>
                </a:solidFill>
                <a:latin typeface="Consolas" panose="020B0609020204030204" pitchFamily="49" charset="0"/>
              </a:rPr>
              <a:t>payable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BABBCC"/>
                </a:solidFill>
                <a:latin typeface="Consolas" panose="020B0609020204030204" pitchFamily="49" charset="0"/>
              </a:rPr>
              <a:t>onlyUnsold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200" dirty="0">
                <a:solidFill>
                  <a:srgbClr val="007AA6"/>
                </a:solidFill>
                <a:latin typeface="Consolas" panose="020B0609020204030204" pitchFamily="49" charset="0"/>
              </a:rPr>
              <a:t>require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007AA6"/>
                </a:solidFill>
                <a:latin typeface="Consolas" panose="020B0609020204030204" pitchFamily="49" charset="0"/>
              </a:rPr>
              <a:t>msg</a:t>
            </a:r>
            <a:r>
              <a:rPr lang="en-IN" sz="12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BABBCC"/>
                </a:solidFill>
                <a:latin typeface="Consolas" panose="020B0609020204030204" pitchFamily="49" charset="0"/>
              </a:rPr>
              <a:t>value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==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 price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buyer 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32BA89"/>
                </a:solidFill>
                <a:latin typeface="Consolas" panose="020B0609020204030204" pitchFamily="49" charset="0"/>
              </a:rPr>
              <a:t>payable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007AA6"/>
                </a:solidFill>
                <a:latin typeface="Consolas" panose="020B0609020204030204" pitchFamily="49" charset="0"/>
              </a:rPr>
              <a:t>msg</a:t>
            </a:r>
            <a:r>
              <a:rPr lang="en-IN" sz="12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BABBCC"/>
                </a:solidFill>
                <a:latin typeface="Consolas" panose="020B0609020204030204" pitchFamily="49" charset="0"/>
              </a:rPr>
              <a:t>sender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200" dirty="0" err="1">
                <a:solidFill>
                  <a:srgbClr val="BABBCC"/>
                </a:solidFill>
                <a:latin typeface="Consolas" panose="020B0609020204030204" pitchFamily="49" charset="0"/>
              </a:rPr>
              <a:t>seller</a:t>
            </a:r>
            <a:r>
              <a:rPr lang="en-IN" sz="12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BABBCC"/>
                </a:solidFill>
                <a:latin typeface="Consolas" panose="020B0609020204030204" pitchFamily="49" charset="0"/>
              </a:rPr>
              <a:t>transfer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price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sold 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BABBCC"/>
                </a:solidFill>
                <a:latin typeface="Consolas" panose="020B0609020204030204" pitchFamily="49" charset="0"/>
              </a:rPr>
              <a:t>changePrice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uint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en-IN" sz="1200" dirty="0" err="1">
                <a:solidFill>
                  <a:srgbClr val="BABBCC"/>
                </a:solidFill>
                <a:latin typeface="Consolas" panose="020B0609020204030204" pitchFamily="49" charset="0"/>
              </a:rPr>
              <a:t>newPrice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32BA89"/>
                </a:solidFill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BABBCC"/>
                </a:solidFill>
                <a:latin typeface="Consolas" panose="020B0609020204030204" pitchFamily="49" charset="0"/>
              </a:rPr>
              <a:t>onlySeller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BABBCC"/>
                </a:solidFill>
                <a:latin typeface="Consolas" panose="020B0609020204030204" pitchFamily="49" charset="0"/>
              </a:rPr>
              <a:t>onlyUnsold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price 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en-IN" sz="1200" dirty="0" err="1">
                <a:solidFill>
                  <a:srgbClr val="BABBCC"/>
                </a:solidFill>
                <a:latin typeface="Consolas" panose="020B0609020204030204" pitchFamily="49" charset="0"/>
              </a:rPr>
              <a:t>newPrice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 withdraw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32BA89"/>
                </a:solidFill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BABBCC"/>
                </a:solidFill>
                <a:latin typeface="Consolas" panose="020B0609020204030204" pitchFamily="49" charset="0"/>
              </a:rPr>
              <a:t>onlySeller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200" dirty="0">
                <a:solidFill>
                  <a:srgbClr val="007AA6"/>
                </a:solidFill>
                <a:latin typeface="Consolas" panose="020B0609020204030204" pitchFamily="49" charset="0"/>
              </a:rPr>
              <a:t>require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sold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200" dirty="0" err="1">
                <a:solidFill>
                  <a:srgbClr val="BABBCC"/>
                </a:solidFill>
                <a:latin typeface="Consolas" panose="020B0609020204030204" pitchFamily="49" charset="0"/>
              </a:rPr>
              <a:t>seller</a:t>
            </a:r>
            <a:r>
              <a:rPr lang="en-IN" sz="12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BABBCC"/>
                </a:solidFill>
                <a:latin typeface="Consolas" panose="020B0609020204030204" pitchFamily="49" charset="0"/>
              </a:rPr>
              <a:t>transfer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569CD6"/>
                </a:solidFill>
                <a:latin typeface="Consolas" panose="020B0609020204030204" pitchFamily="49" charset="0"/>
              </a:rPr>
              <a:t>address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086CB5"/>
                </a:solidFill>
                <a:latin typeface="Consolas" panose="020B0609020204030204" pitchFamily="49" charset="0"/>
              </a:rPr>
              <a:t>this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).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balance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395" y="91369"/>
            <a:ext cx="20764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4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825067" cy="284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83" y="2973545"/>
            <a:ext cx="10515600" cy="11870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</a:t>
            </a:r>
            <a:r>
              <a:rPr lang="en-US" sz="8800" b="1" i="1" u="sng" dirty="0" smtClean="0">
                <a:latin typeface="Algerian" panose="04020705040A02060702" pitchFamily="82" charset="0"/>
              </a:rPr>
              <a:t>Thank you</a:t>
            </a:r>
            <a:endParaRPr lang="en-IN" sz="8800" b="1" i="1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8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Block Chain </a:t>
            </a:r>
            <a:r>
              <a:rPr lang="en-US" dirty="0" smtClean="0"/>
              <a:t>: Solidity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Program for Property Transactions</a:t>
            </a:r>
            <a:r>
              <a:rPr lang="en-US" sz="3200" dirty="0" smtClean="0"/>
              <a:t>: 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                 Smart Contracts: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                        </a:t>
            </a:r>
            <a:r>
              <a:rPr lang="en-US" dirty="0" smtClean="0"/>
              <a:t>1:PropertyTransaction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2:PropertyVerification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3:PropertySale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85812"/>
            <a:ext cx="20764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9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</a:t>
            </a:r>
            <a:r>
              <a:rPr lang="en-US" dirty="0"/>
              <a:t>T</a:t>
            </a:r>
            <a:r>
              <a:rPr lang="en-US" dirty="0" smtClean="0"/>
              <a:t>ransaction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25000" lnSpcReduction="20000"/>
          </a:bodyPr>
          <a:lstStyle/>
          <a:p>
            <a:r>
              <a:rPr lang="en-IN" sz="4300" dirty="0">
                <a:solidFill>
                  <a:srgbClr val="608B4E"/>
                </a:solidFill>
                <a:latin typeface="Consolas" panose="020B0609020204030204" pitchFamily="49" charset="0"/>
              </a:rPr>
              <a:t>// SPDX-License-Identifier: GPL-3.0</a:t>
            </a:r>
            <a:endParaRPr lang="en-IN" sz="43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4300" dirty="0">
                <a:solidFill>
                  <a:srgbClr val="569CD6"/>
                </a:solidFill>
                <a:latin typeface="Consolas" panose="020B0609020204030204" pitchFamily="49" charset="0"/>
              </a:rPr>
              <a:t>pragma</a:t>
            </a:r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300" dirty="0">
                <a:solidFill>
                  <a:srgbClr val="569CD6"/>
                </a:solidFill>
                <a:latin typeface="Consolas" panose="020B0609020204030204" pitchFamily="49" charset="0"/>
              </a:rPr>
              <a:t>solidity</a:t>
            </a:r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300" dirty="0">
                <a:solidFill>
                  <a:srgbClr val="DCDCDC"/>
                </a:solidFill>
                <a:latin typeface="Consolas" panose="020B0609020204030204" pitchFamily="49" charset="0"/>
              </a:rPr>
              <a:t>&gt;=</a:t>
            </a:r>
            <a:r>
              <a:rPr lang="en-IN" sz="4300" dirty="0">
                <a:solidFill>
                  <a:srgbClr val="B5CEA8"/>
                </a:solidFill>
                <a:latin typeface="Consolas" panose="020B0609020204030204" pitchFamily="49" charset="0"/>
              </a:rPr>
              <a:t>0.7.0</a:t>
            </a:r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3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IN" sz="4300" dirty="0">
                <a:solidFill>
                  <a:srgbClr val="B5CEA8"/>
                </a:solidFill>
                <a:latin typeface="Consolas" panose="020B0609020204030204" pitchFamily="49" charset="0"/>
              </a:rPr>
              <a:t>0.9.0</a:t>
            </a:r>
            <a:r>
              <a:rPr lang="en-IN" sz="43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3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4300" dirty="0">
                <a:solidFill>
                  <a:srgbClr val="569CD6"/>
                </a:solidFill>
                <a:latin typeface="Consolas" panose="020B0609020204030204" pitchFamily="49" charset="0"/>
              </a:rPr>
              <a:t>pragma</a:t>
            </a:r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300" dirty="0">
                <a:solidFill>
                  <a:srgbClr val="569CD6"/>
                </a:solidFill>
                <a:latin typeface="Consolas" panose="020B0609020204030204" pitchFamily="49" charset="0"/>
              </a:rPr>
              <a:t>solidity</a:t>
            </a:r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300" dirty="0">
                <a:solidFill>
                  <a:srgbClr val="DCDCDC"/>
                </a:solidFill>
                <a:latin typeface="Consolas" panose="020B0609020204030204" pitchFamily="49" charset="0"/>
              </a:rPr>
              <a:t>^</a:t>
            </a:r>
            <a:r>
              <a:rPr lang="en-IN" sz="4300" dirty="0">
                <a:solidFill>
                  <a:srgbClr val="B5CEA8"/>
                </a:solidFill>
                <a:latin typeface="Consolas" panose="020B0609020204030204" pitchFamily="49" charset="0"/>
              </a:rPr>
              <a:t>0.8.0</a:t>
            </a:r>
            <a:r>
              <a:rPr lang="en-IN" sz="43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3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4300" dirty="0">
                <a:solidFill>
                  <a:srgbClr val="569CD6"/>
                </a:solidFill>
                <a:latin typeface="Consolas" panose="020B0609020204030204" pitchFamily="49" charset="0"/>
              </a:rPr>
              <a:t>contract</a:t>
            </a:r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 Property </a:t>
            </a:r>
            <a:r>
              <a:rPr lang="en-IN" sz="43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43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4300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300" dirty="0" err="1">
                <a:solidFill>
                  <a:srgbClr val="BABBCC"/>
                </a:solidFill>
                <a:latin typeface="Consolas" panose="020B0609020204030204" pitchFamily="49" charset="0"/>
              </a:rPr>
              <a:t>UserRole</a:t>
            </a:r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3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3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PropertyOwner</a:t>
            </a:r>
            <a:r>
              <a:rPr lang="en-IN" sz="43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3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PropertyVerifier</a:t>
            </a:r>
            <a:r>
              <a:rPr lang="en-IN" sz="43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 Buyer </a:t>
            </a:r>
            <a:r>
              <a:rPr lang="en-IN" sz="43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IN" sz="43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43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3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PropertyForSale</a:t>
            </a:r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3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43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4300" dirty="0">
                <a:solidFill>
                  <a:srgbClr val="569CD6"/>
                </a:solidFill>
                <a:latin typeface="Consolas" panose="020B0609020204030204" pitchFamily="49" charset="0"/>
              </a:rPr>
              <a:t>uint256</a:t>
            </a:r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3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propertyId</a:t>
            </a:r>
            <a:r>
              <a:rPr lang="en-IN" sz="43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3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4300" dirty="0">
                <a:solidFill>
                  <a:srgbClr val="569CD6"/>
                </a:solidFill>
                <a:latin typeface="Consolas" panose="020B0609020204030204" pitchFamily="49" charset="0"/>
              </a:rPr>
              <a:t>address</a:t>
            </a:r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300" dirty="0">
                <a:solidFill>
                  <a:srgbClr val="32BA89"/>
                </a:solidFill>
                <a:latin typeface="Consolas" panose="020B0609020204030204" pitchFamily="49" charset="0"/>
              </a:rPr>
              <a:t>payable</a:t>
            </a:r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 seller</a:t>
            </a:r>
            <a:r>
              <a:rPr lang="en-IN" sz="43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3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4300" dirty="0">
                <a:solidFill>
                  <a:srgbClr val="569CD6"/>
                </a:solidFill>
                <a:latin typeface="Consolas" panose="020B0609020204030204" pitchFamily="49" charset="0"/>
              </a:rPr>
              <a:t>uint256</a:t>
            </a:r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 price</a:t>
            </a:r>
            <a:r>
              <a:rPr lang="en-IN" sz="43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3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43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300" dirty="0" err="1">
                <a:solidFill>
                  <a:srgbClr val="BABBCC"/>
                </a:solidFill>
                <a:latin typeface="Consolas" panose="020B0609020204030204" pitchFamily="49" charset="0"/>
              </a:rPr>
              <a:t>isVerified</a:t>
            </a:r>
            <a:r>
              <a:rPr lang="en-IN" sz="43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3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43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IN" sz="43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43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 User </a:t>
            </a:r>
            <a:r>
              <a:rPr lang="en-IN" sz="43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43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4300" dirty="0">
                <a:solidFill>
                  <a:srgbClr val="569CD6"/>
                </a:solidFill>
                <a:latin typeface="Consolas" panose="020B0609020204030204" pitchFamily="49" charset="0"/>
              </a:rPr>
              <a:t>address</a:t>
            </a:r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300" dirty="0">
                <a:solidFill>
                  <a:srgbClr val="32BA89"/>
                </a:solidFill>
                <a:latin typeface="Consolas" panose="020B0609020204030204" pitchFamily="49" charset="0"/>
              </a:rPr>
              <a:t>payable</a:t>
            </a:r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300" dirty="0" err="1">
                <a:solidFill>
                  <a:srgbClr val="BABBCC"/>
                </a:solidFill>
                <a:latin typeface="Consolas" panose="020B0609020204030204" pitchFamily="49" charset="0"/>
              </a:rPr>
              <a:t>addr</a:t>
            </a:r>
            <a:r>
              <a:rPr lang="en-IN" sz="43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3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4300" dirty="0" err="1">
                <a:solidFill>
                  <a:srgbClr val="BABBCC"/>
                </a:solidFill>
                <a:latin typeface="Consolas" panose="020B0609020204030204" pitchFamily="49" charset="0"/>
              </a:rPr>
              <a:t>UserRole</a:t>
            </a:r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 role</a:t>
            </a:r>
            <a:r>
              <a:rPr lang="en-IN" sz="43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3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43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IN" sz="43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4300" dirty="0">
                <a:solidFill>
                  <a:srgbClr val="569CD6"/>
                </a:solidFill>
                <a:latin typeface="Consolas" panose="020B0609020204030204" pitchFamily="49" charset="0"/>
              </a:rPr>
              <a:t>mapping</a:t>
            </a:r>
            <a:r>
              <a:rPr lang="en-IN" sz="43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4300" dirty="0">
                <a:solidFill>
                  <a:srgbClr val="569CD6"/>
                </a:solidFill>
                <a:latin typeface="Consolas" panose="020B0609020204030204" pitchFamily="49" charset="0"/>
              </a:rPr>
              <a:t>uint256</a:t>
            </a:r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 =&gt; </a:t>
            </a:r>
            <a:r>
              <a:rPr lang="en-IN" sz="43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PropertyForSale</a:t>
            </a:r>
            <a:r>
              <a:rPr lang="en-IN" sz="43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300" dirty="0">
                <a:solidFill>
                  <a:srgbClr val="32BA89"/>
                </a:solidFill>
                <a:latin typeface="Consolas" panose="020B0609020204030204" pitchFamily="49" charset="0"/>
              </a:rPr>
              <a:t>public</a:t>
            </a:r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3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propertiesForSale</a:t>
            </a:r>
            <a:r>
              <a:rPr lang="en-IN" sz="43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3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4300" dirty="0">
                <a:solidFill>
                  <a:srgbClr val="569CD6"/>
                </a:solidFill>
                <a:latin typeface="Consolas" panose="020B0609020204030204" pitchFamily="49" charset="0"/>
              </a:rPr>
              <a:t>mapping</a:t>
            </a:r>
            <a:r>
              <a:rPr lang="en-IN" sz="43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4300" dirty="0">
                <a:solidFill>
                  <a:srgbClr val="569CD6"/>
                </a:solidFill>
                <a:latin typeface="Consolas" panose="020B0609020204030204" pitchFamily="49" charset="0"/>
              </a:rPr>
              <a:t>address</a:t>
            </a:r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 =&gt; User</a:t>
            </a:r>
            <a:r>
              <a:rPr lang="en-IN" sz="43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300" dirty="0">
                <a:solidFill>
                  <a:srgbClr val="32BA89"/>
                </a:solidFill>
                <a:latin typeface="Consolas" panose="020B0609020204030204" pitchFamily="49" charset="0"/>
              </a:rPr>
              <a:t>public</a:t>
            </a:r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 users</a:t>
            </a:r>
            <a:r>
              <a:rPr lang="en-IN" sz="43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3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4300" dirty="0">
                <a:solidFill>
                  <a:srgbClr val="569CD6"/>
                </a:solidFill>
                <a:latin typeface="Consolas" panose="020B0609020204030204" pitchFamily="49" charset="0"/>
              </a:rPr>
              <a:t>uint256</a:t>
            </a:r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300" dirty="0">
                <a:solidFill>
                  <a:srgbClr val="32BA89"/>
                </a:solidFill>
                <a:latin typeface="Consolas" panose="020B0609020204030204" pitchFamily="49" charset="0"/>
              </a:rPr>
              <a:t>public</a:t>
            </a:r>
            <a:r>
              <a:rPr lang="en-IN" sz="43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3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propertyIdCounter</a:t>
            </a:r>
            <a:r>
              <a:rPr lang="en-IN" sz="43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3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550" y="0"/>
            <a:ext cx="20764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3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7041"/>
          </a:xfrm>
        </p:spPr>
        <p:txBody>
          <a:bodyPr>
            <a:normAutofit/>
          </a:bodyPr>
          <a:lstStyle/>
          <a:p>
            <a:r>
              <a:rPr lang="en-US" sz="800" dirty="0" smtClean="0"/>
              <a:t>continue</a:t>
            </a:r>
            <a:endParaRPr lang="en-IN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2166"/>
            <a:ext cx="10515600" cy="5687122"/>
          </a:xfrm>
        </p:spPr>
        <p:txBody>
          <a:bodyPr>
            <a:normAutofit fontScale="25000" lnSpcReduction="20000"/>
          </a:bodyPr>
          <a:lstStyle/>
          <a:p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 </a:t>
            </a:r>
            <a:r>
              <a:rPr lang="en-IN" sz="3200" dirty="0">
                <a:solidFill>
                  <a:srgbClr val="569CD6"/>
                </a:solidFill>
                <a:latin typeface="Consolas" panose="020B0609020204030204" pitchFamily="49" charset="0"/>
              </a:rPr>
              <a:t>event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PropertyForSaleAdded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3200" dirty="0">
                <a:solidFill>
                  <a:srgbClr val="569CD6"/>
                </a:solidFill>
                <a:latin typeface="Consolas" panose="020B0609020204030204" pitchFamily="49" charset="0"/>
              </a:rPr>
              <a:t>uint256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FFC107"/>
                </a:solidFill>
                <a:latin typeface="Consolas" panose="020B0609020204030204" pitchFamily="49" charset="0"/>
              </a:rPr>
              <a:t>indexed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propertyId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569CD6"/>
                </a:solidFill>
                <a:latin typeface="Consolas" panose="020B0609020204030204" pitchFamily="49" charset="0"/>
              </a:rPr>
              <a:t>address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FFC107"/>
                </a:solidFill>
                <a:latin typeface="Consolas" panose="020B0609020204030204" pitchFamily="49" charset="0"/>
              </a:rPr>
              <a:t>indexed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seller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569CD6"/>
                </a:solidFill>
                <a:latin typeface="Consolas" panose="020B0609020204030204" pitchFamily="49" charset="0"/>
              </a:rPr>
              <a:t>uint256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price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3200" dirty="0">
                <a:solidFill>
                  <a:srgbClr val="569CD6"/>
                </a:solidFill>
                <a:latin typeface="Consolas" panose="020B0609020204030204" pitchFamily="49" charset="0"/>
              </a:rPr>
              <a:t>event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PropertySold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3200" dirty="0">
                <a:solidFill>
                  <a:srgbClr val="569CD6"/>
                </a:solidFill>
                <a:latin typeface="Consolas" panose="020B0609020204030204" pitchFamily="49" charset="0"/>
              </a:rPr>
              <a:t>uint256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FFC107"/>
                </a:solidFill>
                <a:latin typeface="Consolas" panose="020B0609020204030204" pitchFamily="49" charset="0"/>
              </a:rPr>
              <a:t>indexed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propertyId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569CD6"/>
                </a:solidFill>
                <a:latin typeface="Consolas" panose="020B0609020204030204" pitchFamily="49" charset="0"/>
              </a:rPr>
              <a:t>address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FFC107"/>
                </a:solidFill>
                <a:latin typeface="Consolas" panose="020B0609020204030204" pitchFamily="49" charset="0"/>
              </a:rPr>
              <a:t>indexed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buyer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569CD6"/>
                </a:solidFill>
                <a:latin typeface="Consolas" panose="020B0609020204030204" pitchFamily="49" charset="0"/>
              </a:rPr>
              <a:t>uint256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price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3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addPropertyForSale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3200" dirty="0">
                <a:solidFill>
                  <a:srgbClr val="569CD6"/>
                </a:solidFill>
                <a:latin typeface="Consolas" panose="020B0609020204030204" pitchFamily="49" charset="0"/>
              </a:rPr>
              <a:t>uint256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propertyId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569CD6"/>
                </a:solidFill>
                <a:latin typeface="Consolas" panose="020B0609020204030204" pitchFamily="49" charset="0"/>
              </a:rPr>
              <a:t>uint256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_price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isVerified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32BA89"/>
                </a:solidFill>
                <a:latin typeface="Consolas" panose="020B0609020204030204" pitchFamily="49" charset="0"/>
              </a:rPr>
              <a:t>public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3200" dirty="0">
                <a:solidFill>
                  <a:srgbClr val="007AA6"/>
                </a:solidFill>
                <a:latin typeface="Consolas" panose="020B0609020204030204" pitchFamily="49" charset="0"/>
              </a:rPr>
              <a:t>require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users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IN" sz="3200" dirty="0" err="1">
                <a:solidFill>
                  <a:srgbClr val="007AA6"/>
                </a:solidFill>
                <a:latin typeface="Consolas" panose="020B0609020204030204" pitchFamily="49" charset="0"/>
              </a:rPr>
              <a:t>msg</a:t>
            </a:r>
            <a:r>
              <a:rPr lang="en-IN" sz="32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sender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].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role 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==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UserRole</a:t>
            </a:r>
            <a:r>
              <a:rPr lang="en-IN" sz="32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PropertyOwner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CE9178"/>
                </a:solidFill>
                <a:latin typeface="Consolas" panose="020B0609020204030204" pitchFamily="49" charset="0"/>
              </a:rPr>
              <a:t>"Only property owner can add property for sale."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propertiesForSale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_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propertyId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]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PropertyForSale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({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    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propertyId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propertyId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    seller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32BA89"/>
                </a:solidFill>
                <a:latin typeface="Consolas" panose="020B0609020204030204" pitchFamily="49" charset="0"/>
              </a:rPr>
              <a:t>payable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3200" dirty="0" err="1">
                <a:solidFill>
                  <a:srgbClr val="007AA6"/>
                </a:solidFill>
                <a:latin typeface="Consolas" panose="020B0609020204030204" pitchFamily="49" charset="0"/>
              </a:rPr>
              <a:t>msg</a:t>
            </a:r>
            <a:r>
              <a:rPr lang="en-IN" sz="32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sender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),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    price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_price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    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isVerified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isVerified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});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3200" dirty="0">
                <a:solidFill>
                  <a:srgbClr val="569CD6"/>
                </a:solidFill>
                <a:latin typeface="Consolas" panose="020B0609020204030204" pitchFamily="49" charset="0"/>
              </a:rPr>
              <a:t>emit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PropertyForSaleAdded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_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propertyId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 err="1">
                <a:solidFill>
                  <a:srgbClr val="007AA6"/>
                </a:solidFill>
                <a:latin typeface="Consolas" panose="020B0609020204030204" pitchFamily="49" charset="0"/>
              </a:rPr>
              <a:t>msg</a:t>
            </a:r>
            <a:r>
              <a:rPr lang="en-IN" sz="32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sender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_price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3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buyProperty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3200" dirty="0">
                <a:solidFill>
                  <a:srgbClr val="569CD6"/>
                </a:solidFill>
                <a:latin typeface="Consolas" panose="020B0609020204030204" pitchFamily="49" charset="0"/>
              </a:rPr>
              <a:t>uint256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propertyId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32BA89"/>
                </a:solidFill>
                <a:latin typeface="Consolas" panose="020B0609020204030204" pitchFamily="49" charset="0"/>
              </a:rPr>
              <a:t>public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32BA89"/>
                </a:solidFill>
                <a:latin typeface="Consolas" panose="020B0609020204030204" pitchFamily="49" charset="0"/>
              </a:rPr>
              <a:t>payable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PropertyForSale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9E7E08"/>
                </a:solidFill>
                <a:latin typeface="Consolas" panose="020B0609020204030204" pitchFamily="49" charset="0"/>
              </a:rPr>
              <a:t>storage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property 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propertiesForSale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_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propertyId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];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3200" dirty="0">
                <a:solidFill>
                  <a:srgbClr val="007AA6"/>
                </a:solidFill>
                <a:latin typeface="Consolas" panose="020B0609020204030204" pitchFamily="49" charset="0"/>
              </a:rPr>
              <a:t>require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</a:t>
            </a:r>
            <a:r>
              <a:rPr lang="en-IN" sz="32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propertyId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!=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CE9178"/>
                </a:solidFill>
                <a:latin typeface="Consolas" panose="020B0609020204030204" pitchFamily="49" charset="0"/>
              </a:rPr>
              <a:t>"Property does not exist."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3200" dirty="0">
                <a:solidFill>
                  <a:srgbClr val="007AA6"/>
                </a:solidFill>
                <a:latin typeface="Consolas" panose="020B0609020204030204" pitchFamily="49" charset="0"/>
              </a:rPr>
              <a:t>require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3200" dirty="0" err="1">
                <a:solidFill>
                  <a:srgbClr val="007AA6"/>
                </a:solidFill>
                <a:latin typeface="Consolas" panose="020B0609020204030204" pitchFamily="49" charset="0"/>
              </a:rPr>
              <a:t>msg</a:t>
            </a:r>
            <a:r>
              <a:rPr lang="en-IN" sz="32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value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&gt;=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</a:t>
            </a:r>
            <a:r>
              <a:rPr lang="en-IN" sz="32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price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CE9178"/>
                </a:solidFill>
                <a:latin typeface="Consolas" panose="020B0609020204030204" pitchFamily="49" charset="0"/>
              </a:rPr>
              <a:t>"Not enough ether sent."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3200" dirty="0">
                <a:solidFill>
                  <a:srgbClr val="007AA6"/>
                </a:solidFill>
                <a:latin typeface="Consolas" panose="020B0609020204030204" pitchFamily="49" charset="0"/>
              </a:rPr>
              <a:t>require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users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IN" sz="3200" dirty="0" err="1">
                <a:solidFill>
                  <a:srgbClr val="007AA6"/>
                </a:solidFill>
                <a:latin typeface="Consolas" panose="020B0609020204030204" pitchFamily="49" charset="0"/>
              </a:rPr>
              <a:t>msg</a:t>
            </a:r>
            <a:r>
              <a:rPr lang="en-IN" sz="32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sender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].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role 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==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UserRole</a:t>
            </a:r>
            <a:r>
              <a:rPr lang="en-IN" sz="32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Buyer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CE9178"/>
                </a:solidFill>
                <a:latin typeface="Consolas" panose="020B0609020204030204" pitchFamily="49" charset="0"/>
              </a:rPr>
              <a:t>"Only buyer can buy property."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</a:t>
            </a:r>
            <a:r>
              <a:rPr lang="en-IN" sz="32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seller</a:t>
            </a:r>
            <a:r>
              <a:rPr lang="en-IN" sz="32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transfer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3200" dirty="0" err="1">
                <a:solidFill>
                  <a:srgbClr val="007AA6"/>
                </a:solidFill>
                <a:latin typeface="Consolas" panose="020B0609020204030204" pitchFamily="49" charset="0"/>
              </a:rPr>
              <a:t>msg</a:t>
            </a:r>
            <a:r>
              <a:rPr lang="en-IN" sz="32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value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</a:t>
            </a:r>
            <a:r>
              <a:rPr lang="en-IN" sz="32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propertyId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3200" dirty="0">
                <a:solidFill>
                  <a:srgbClr val="569CD6"/>
                </a:solidFill>
                <a:latin typeface="Consolas" panose="020B0609020204030204" pitchFamily="49" charset="0"/>
              </a:rPr>
              <a:t>emit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PropertySold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_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propertyId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 err="1">
                <a:solidFill>
                  <a:srgbClr val="007AA6"/>
                </a:solidFill>
                <a:latin typeface="Consolas" panose="020B0609020204030204" pitchFamily="49" charset="0"/>
              </a:rPr>
              <a:t>msg</a:t>
            </a:r>
            <a:r>
              <a:rPr lang="en-IN" sz="32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sender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 err="1">
                <a:solidFill>
                  <a:srgbClr val="007AA6"/>
                </a:solidFill>
                <a:latin typeface="Consolas" panose="020B0609020204030204" pitchFamily="49" charset="0"/>
              </a:rPr>
              <a:t>msg</a:t>
            </a:r>
            <a:r>
              <a:rPr lang="en-IN" sz="32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value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550" y="0"/>
            <a:ext cx="20764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8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verification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8146"/>
            <a:ext cx="10515600" cy="4838817"/>
          </a:xfrm>
        </p:spPr>
        <p:txBody>
          <a:bodyPr>
            <a:normAutofit fontScale="32500" lnSpcReduction="20000"/>
          </a:bodyPr>
          <a:lstStyle/>
          <a:p>
            <a:r>
              <a:rPr lang="en-US" sz="35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entities</a:t>
            </a:r>
            <a:endParaRPr lang="en-IN" sz="3500" dirty="0" smtClean="0">
              <a:solidFill>
                <a:srgbClr val="608B4E"/>
              </a:solidFill>
              <a:latin typeface="Consolas" panose="020B0609020204030204" pitchFamily="49" charset="0"/>
            </a:endParaRPr>
          </a:p>
          <a:p>
            <a:r>
              <a:rPr lang="en-IN" sz="32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// </a:t>
            </a:r>
            <a:r>
              <a:rPr lang="en-IN" sz="3200" dirty="0">
                <a:solidFill>
                  <a:srgbClr val="608B4E"/>
                </a:solidFill>
                <a:latin typeface="Consolas" panose="020B0609020204030204" pitchFamily="49" charset="0"/>
              </a:rPr>
              <a:t>SPDX-License-Identifier: GPL-3.0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3200" dirty="0">
                <a:solidFill>
                  <a:srgbClr val="569CD6"/>
                </a:solidFill>
                <a:latin typeface="Consolas" panose="020B0609020204030204" pitchFamily="49" charset="0"/>
              </a:rPr>
              <a:t>pragma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569CD6"/>
                </a:solidFill>
                <a:latin typeface="Consolas" panose="020B0609020204030204" pitchFamily="49" charset="0"/>
              </a:rPr>
              <a:t>solidity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&gt;=</a:t>
            </a:r>
            <a:r>
              <a:rPr lang="en-IN" sz="3200" dirty="0">
                <a:solidFill>
                  <a:srgbClr val="B5CEA8"/>
                </a:solidFill>
                <a:latin typeface="Consolas" panose="020B0609020204030204" pitchFamily="49" charset="0"/>
              </a:rPr>
              <a:t>0.7.0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IN" sz="3200" dirty="0">
                <a:solidFill>
                  <a:srgbClr val="B5CEA8"/>
                </a:solidFill>
                <a:latin typeface="Consolas" panose="020B0609020204030204" pitchFamily="49" charset="0"/>
              </a:rPr>
              <a:t>0.9.0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3200" dirty="0">
                <a:solidFill>
                  <a:srgbClr val="569CD6"/>
                </a:solidFill>
                <a:latin typeface="Consolas" panose="020B0609020204030204" pitchFamily="49" charset="0"/>
              </a:rPr>
              <a:t>contract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propertyVerification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uint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PropertyID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32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CurrentOwner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32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PreviousOwner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uint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  Price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32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GovtAuthorizations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3200" dirty="0">
                <a:solidFill>
                  <a:srgbClr val="569CD6"/>
                </a:solidFill>
                <a:latin typeface="Consolas" panose="020B0609020204030204" pitchFamily="49" charset="0"/>
              </a:rPr>
              <a:t>mapping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uint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=&gt; 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propertyVerification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32BA89"/>
                </a:solidFill>
                <a:latin typeface="Consolas" panose="020B0609020204030204" pitchFamily="49" charset="0"/>
              </a:rPr>
              <a:t>public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verify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3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verified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uint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PropertyID</a:t>
            </a:r>
            <a:r>
              <a:rPr lang="en-IN" sz="3200" dirty="0" err="1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9E7E08"/>
                </a:solidFill>
                <a:latin typeface="Consolas" panose="020B0609020204030204" pitchFamily="49" charset="0"/>
              </a:rPr>
              <a:t>memory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CurrentOwner</a:t>
            </a:r>
            <a:r>
              <a:rPr lang="en-IN" sz="3200" dirty="0" err="1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9E7E08"/>
                </a:solidFill>
                <a:latin typeface="Consolas" panose="020B0609020204030204" pitchFamily="49" charset="0"/>
              </a:rPr>
              <a:t>memory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NewOwner</a:t>
            </a:r>
            <a:r>
              <a:rPr lang="en-IN" sz="3200" dirty="0" err="1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9E7E08"/>
                </a:solidFill>
                <a:latin typeface="Consolas" panose="020B0609020204030204" pitchFamily="49" charset="0"/>
              </a:rPr>
              <a:t>memory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lawyer</a:t>
            </a:r>
            <a:r>
              <a:rPr lang="en-IN" sz="3200" dirty="0" err="1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uint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_cost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32BA89"/>
                </a:solidFill>
                <a:latin typeface="Consolas" panose="020B0609020204030204" pitchFamily="49" charset="0"/>
              </a:rPr>
              <a:t>public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PropertyID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PropertyID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CurrentOwner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CurrentOwner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PreviousOwner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NewOwner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3200" dirty="0" err="1">
                <a:solidFill>
                  <a:srgbClr val="BABBCC"/>
                </a:solidFill>
                <a:latin typeface="Consolas" panose="020B0609020204030204" pitchFamily="49" charset="0"/>
              </a:rPr>
              <a:t>GovtAuthorizations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_lawyer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Price 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_cost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en-IN" sz="3200" dirty="0">
                <a:solidFill>
                  <a:srgbClr val="BABBCC"/>
                </a:solidFill>
                <a:latin typeface="Consolas" panose="020B0609020204030204" pitchFamily="49" charset="0"/>
              </a:rPr>
              <a:t>    </a:t>
            </a:r>
          </a:p>
          <a:p>
            <a:r>
              <a:rPr lang="en-IN" sz="32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IN" sz="3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550" y="93662"/>
            <a:ext cx="20764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4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56117"/>
          </a:xfrm>
        </p:spPr>
        <p:txBody>
          <a:bodyPr>
            <a:normAutofit fontScale="90000"/>
          </a:bodyPr>
          <a:lstStyle/>
          <a:p>
            <a:r>
              <a:rPr lang="en-US" sz="1050" dirty="0" smtClean="0"/>
              <a:t>Main code</a:t>
            </a:r>
            <a:endParaRPr lang="en-IN" sz="10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1602"/>
            <a:ext cx="12210654" cy="6616398"/>
          </a:xfrm>
        </p:spPr>
        <p:txBody>
          <a:bodyPr>
            <a:normAutofit fontScale="55000" lnSpcReduction="20000"/>
          </a:bodyPr>
          <a:lstStyle/>
          <a:p>
            <a:r>
              <a:rPr lang="en-IN" dirty="0">
                <a:solidFill>
                  <a:srgbClr val="608B4E"/>
                </a:solidFill>
                <a:latin typeface="Consolas" panose="020B0609020204030204" pitchFamily="49" charset="0"/>
              </a:rPr>
              <a:t>// SPDX-License-Identifier: GPL-3.0</a:t>
            </a:r>
            <a:endParaRPr lang="en-IN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pragma</a:t>
            </a:r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solidity</a:t>
            </a:r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&gt;=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0.7.0</a:t>
            </a:r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0.9.0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pragma</a:t>
            </a:r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solidity</a:t>
            </a:r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^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0.8.10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contract</a:t>
            </a:r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PropertyVerification</a:t>
            </a:r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 Property 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 place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 description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uint256</a:t>
            </a:r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 price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 Transaction 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uint256</a:t>
            </a:r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 id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        Property </a:t>
            </a:r>
            <a:r>
              <a:rPr lang="en-IN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address</a:t>
            </a:r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 buyer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address</a:t>
            </a:r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 seller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BABBCC"/>
                </a:solidFill>
                <a:latin typeface="Consolas" panose="020B0609020204030204" pitchFamily="49" charset="0"/>
              </a:rPr>
              <a:t>isVerified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uint256</a:t>
            </a:r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32BA89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BABBCC"/>
                </a:solidFill>
                <a:latin typeface="Consolas" panose="020B0609020204030204" pitchFamily="49" charset="0"/>
              </a:rPr>
              <a:t>transactionId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    Transaction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[]</a:t>
            </a:r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32BA89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BABBCC"/>
                </a:solidFill>
                <a:latin typeface="Consolas" panose="020B0609020204030204" pitchFamily="49" charset="0"/>
              </a:rPr>
              <a:t> transactions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314" y="241602"/>
            <a:ext cx="20764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9210" y="0"/>
            <a:ext cx="11153078" cy="47469"/>
          </a:xfrm>
        </p:spPr>
        <p:txBody>
          <a:bodyPr>
            <a:normAutofit fontScale="90000"/>
          </a:bodyPr>
          <a:lstStyle/>
          <a:p>
            <a:r>
              <a:rPr lang="en-US" sz="1000" dirty="0" smtClean="0"/>
              <a:t>continue</a:t>
            </a:r>
            <a:endParaRPr lang="en-IN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026"/>
            <a:ext cx="12192000" cy="6745974"/>
          </a:xfrm>
        </p:spPr>
        <p:txBody>
          <a:bodyPr>
            <a:normAutofit/>
          </a:bodyPr>
          <a:lstStyle/>
          <a:p>
            <a:r>
              <a:rPr lang="en-IN" sz="1500" dirty="0">
                <a:solidFill>
                  <a:srgbClr val="569CD6"/>
                </a:solidFill>
                <a:latin typeface="Consolas" panose="020B0609020204030204" pitchFamily="49" charset="0"/>
              </a:rPr>
              <a:t>event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BABBCC"/>
                </a:solidFill>
                <a:latin typeface="Consolas" panose="020B0609020204030204" pitchFamily="49" charset="0"/>
              </a:rPr>
              <a:t>TransactionAdded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500" dirty="0">
                <a:solidFill>
                  <a:srgbClr val="569CD6"/>
                </a:solidFill>
                <a:latin typeface="Consolas" panose="020B0609020204030204" pitchFamily="49" charset="0"/>
              </a:rPr>
              <a:t>uint256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id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Property </a:t>
            </a:r>
            <a:r>
              <a:rPr lang="en-IN" sz="15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569CD6"/>
                </a:solidFill>
                <a:latin typeface="Consolas" panose="020B0609020204030204" pitchFamily="49" charset="0"/>
              </a:rPr>
              <a:t>address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buyer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569CD6"/>
                </a:solidFill>
                <a:latin typeface="Consolas" panose="020B0609020204030204" pitchFamily="49" charset="0"/>
              </a:rPr>
              <a:t>address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seller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15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1500" dirty="0">
                <a:solidFill>
                  <a:srgbClr val="569CD6"/>
                </a:solidFill>
                <a:latin typeface="Consolas" panose="020B0609020204030204" pitchFamily="49" charset="0"/>
              </a:rPr>
              <a:t>event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BABBCC"/>
                </a:solidFill>
                <a:latin typeface="Consolas" panose="020B0609020204030204" pitchFamily="49" charset="0"/>
              </a:rPr>
              <a:t>TransactionVerified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500" dirty="0">
                <a:solidFill>
                  <a:srgbClr val="569CD6"/>
                </a:solidFill>
                <a:latin typeface="Consolas" panose="020B0609020204030204" pitchFamily="49" charset="0"/>
              </a:rPr>
              <a:t>uint256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BABBCC"/>
                </a:solidFill>
                <a:latin typeface="Consolas" panose="020B0609020204030204" pitchFamily="49" charset="0"/>
              </a:rPr>
              <a:t>id</a:t>
            </a:r>
            <a:r>
              <a:rPr lang="en-IN" sz="1500" dirty="0" err="1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BABBCC"/>
                </a:solidFill>
                <a:latin typeface="Consolas" panose="020B0609020204030204" pitchFamily="49" charset="0"/>
              </a:rPr>
              <a:t>isVerified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15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15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BABBCC"/>
                </a:solidFill>
                <a:latin typeface="Consolas" panose="020B0609020204030204" pitchFamily="49" charset="0"/>
              </a:rPr>
              <a:t>addTransaction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Property </a:t>
            </a:r>
            <a:r>
              <a:rPr lang="en-IN" sz="1500" dirty="0">
                <a:solidFill>
                  <a:srgbClr val="9E7E08"/>
                </a:solidFill>
                <a:latin typeface="Consolas" panose="020B0609020204030204" pitchFamily="49" charset="0"/>
              </a:rPr>
              <a:t>memory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_property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569CD6"/>
                </a:solidFill>
                <a:latin typeface="Consolas" panose="020B0609020204030204" pitchFamily="49" charset="0"/>
              </a:rPr>
              <a:t>address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_seller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32BA89"/>
                </a:solidFill>
                <a:latin typeface="Consolas" panose="020B0609020204030204" pitchFamily="49" charset="0"/>
              </a:rPr>
              <a:t>public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5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500" dirty="0" err="1">
                <a:solidFill>
                  <a:srgbClr val="BABBCC"/>
                </a:solidFill>
                <a:latin typeface="Consolas" panose="020B0609020204030204" pitchFamily="49" charset="0"/>
              </a:rPr>
              <a:t>transactionId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++;</a:t>
            </a:r>
            <a:endParaRPr lang="en-IN" sz="15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500" dirty="0" err="1">
                <a:solidFill>
                  <a:srgbClr val="BABBCC"/>
                </a:solidFill>
                <a:latin typeface="Consolas" panose="020B0609020204030204" pitchFamily="49" charset="0"/>
              </a:rPr>
              <a:t>transactions</a:t>
            </a:r>
            <a:r>
              <a:rPr lang="en-IN" sz="15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500" dirty="0" err="1">
                <a:solidFill>
                  <a:srgbClr val="BABBCC"/>
                </a:solidFill>
                <a:latin typeface="Consolas" panose="020B0609020204030204" pitchFamily="49" charset="0"/>
              </a:rPr>
              <a:t>push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Transaction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500" dirty="0" err="1">
                <a:solidFill>
                  <a:srgbClr val="BABBCC"/>
                </a:solidFill>
                <a:latin typeface="Consolas" panose="020B0609020204030204" pitchFamily="49" charset="0"/>
              </a:rPr>
              <a:t>transactionId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_property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7AA6"/>
                </a:solidFill>
                <a:latin typeface="Consolas" panose="020B0609020204030204" pitchFamily="49" charset="0"/>
              </a:rPr>
              <a:t>msg</a:t>
            </a:r>
            <a:r>
              <a:rPr lang="en-IN" sz="15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500" dirty="0" err="1">
                <a:solidFill>
                  <a:srgbClr val="BABBCC"/>
                </a:solidFill>
                <a:latin typeface="Consolas" panose="020B0609020204030204" pitchFamily="49" charset="0"/>
              </a:rPr>
              <a:t>sender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_seller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));</a:t>
            </a:r>
            <a:endParaRPr lang="en-IN" sz="15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500" dirty="0">
                <a:solidFill>
                  <a:srgbClr val="569CD6"/>
                </a:solidFill>
                <a:latin typeface="Consolas" panose="020B0609020204030204" pitchFamily="49" charset="0"/>
              </a:rPr>
              <a:t>emit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BABBCC"/>
                </a:solidFill>
                <a:latin typeface="Consolas" panose="020B0609020204030204" pitchFamily="49" charset="0"/>
              </a:rPr>
              <a:t>TransactionAdded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500" dirty="0" err="1">
                <a:solidFill>
                  <a:srgbClr val="BABBCC"/>
                </a:solidFill>
                <a:latin typeface="Consolas" panose="020B0609020204030204" pitchFamily="49" charset="0"/>
              </a:rPr>
              <a:t>transactionId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_property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7AA6"/>
                </a:solidFill>
                <a:latin typeface="Consolas" panose="020B0609020204030204" pitchFamily="49" charset="0"/>
              </a:rPr>
              <a:t>msg</a:t>
            </a:r>
            <a:r>
              <a:rPr lang="en-IN" sz="15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500" dirty="0" err="1">
                <a:solidFill>
                  <a:srgbClr val="BABBCC"/>
                </a:solidFill>
                <a:latin typeface="Consolas" panose="020B0609020204030204" pitchFamily="49" charset="0"/>
              </a:rPr>
              <a:t>sender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_seller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15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IN" sz="15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15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BABBCC"/>
                </a:solidFill>
                <a:latin typeface="Consolas" panose="020B0609020204030204" pitchFamily="49" charset="0"/>
              </a:rPr>
              <a:t>verifyTransaction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500" dirty="0">
                <a:solidFill>
                  <a:srgbClr val="569CD6"/>
                </a:solidFill>
                <a:latin typeface="Consolas" panose="020B0609020204030204" pitchFamily="49" charset="0"/>
              </a:rPr>
              <a:t>uint256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_id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32BA89"/>
                </a:solidFill>
                <a:latin typeface="Consolas" panose="020B0609020204030204" pitchFamily="49" charset="0"/>
              </a:rPr>
              <a:t>public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5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500" dirty="0">
                <a:solidFill>
                  <a:srgbClr val="C97539"/>
                </a:solidFill>
                <a:latin typeface="Consolas" panose="020B0609020204030204" pitchFamily="49" charset="0"/>
              </a:rPr>
              <a:t>for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500" dirty="0">
                <a:solidFill>
                  <a:srgbClr val="569CD6"/>
                </a:solidFill>
                <a:latin typeface="Consolas" panose="020B0609020204030204" pitchFamily="49" charset="0"/>
              </a:rPr>
              <a:t>uint256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BABBCC"/>
                </a:solidFill>
                <a:latin typeface="Consolas" panose="020B0609020204030204" pitchFamily="49" charset="0"/>
              </a:rPr>
              <a:t>i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BABBCC"/>
                </a:solidFill>
                <a:latin typeface="Consolas" panose="020B0609020204030204" pitchFamily="49" charset="0"/>
              </a:rPr>
              <a:t>i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BABBCC"/>
                </a:solidFill>
                <a:latin typeface="Consolas" panose="020B0609020204030204" pitchFamily="49" charset="0"/>
              </a:rPr>
              <a:t>transactions</a:t>
            </a:r>
            <a:r>
              <a:rPr lang="en-IN" sz="15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500" dirty="0" err="1">
                <a:solidFill>
                  <a:srgbClr val="BABBCC"/>
                </a:solidFill>
                <a:latin typeface="Consolas" panose="020B0609020204030204" pitchFamily="49" charset="0"/>
              </a:rPr>
              <a:t>length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BABBCC"/>
                </a:solidFill>
                <a:latin typeface="Consolas" panose="020B0609020204030204" pitchFamily="49" charset="0"/>
              </a:rPr>
              <a:t>i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5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    </a:t>
            </a:r>
            <a:r>
              <a:rPr lang="en-IN" sz="1500" dirty="0">
                <a:solidFill>
                  <a:srgbClr val="FFC107"/>
                </a:solidFill>
                <a:latin typeface="Consolas" panose="020B0609020204030204" pitchFamily="49" charset="0"/>
              </a:rPr>
              <a:t>if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transactions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IN" sz="1500" dirty="0" err="1">
                <a:solidFill>
                  <a:srgbClr val="BABBCC"/>
                </a:solidFill>
                <a:latin typeface="Consolas" panose="020B0609020204030204" pitchFamily="49" charset="0"/>
              </a:rPr>
              <a:t>i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].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id 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==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_id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5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        transactions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IN" sz="1500" dirty="0" err="1">
                <a:solidFill>
                  <a:srgbClr val="BABBCC"/>
                </a:solidFill>
                <a:latin typeface="Consolas" panose="020B0609020204030204" pitchFamily="49" charset="0"/>
              </a:rPr>
              <a:t>i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].</a:t>
            </a:r>
            <a:r>
              <a:rPr lang="en-IN" sz="1500" dirty="0" err="1">
                <a:solidFill>
                  <a:srgbClr val="BABBCC"/>
                </a:solidFill>
                <a:latin typeface="Consolas" panose="020B0609020204030204" pitchFamily="49" charset="0"/>
              </a:rPr>
              <a:t>isVerified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15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IN" sz="1500" dirty="0">
                <a:solidFill>
                  <a:srgbClr val="569CD6"/>
                </a:solidFill>
                <a:latin typeface="Consolas" panose="020B0609020204030204" pitchFamily="49" charset="0"/>
              </a:rPr>
              <a:t>emit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BABBCC"/>
                </a:solidFill>
                <a:latin typeface="Consolas" panose="020B0609020204030204" pitchFamily="49" charset="0"/>
              </a:rPr>
              <a:t>TransactionVerified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_id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15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IN" sz="1500" dirty="0">
                <a:solidFill>
                  <a:srgbClr val="C97539"/>
                </a:solidFill>
                <a:latin typeface="Consolas" panose="020B0609020204030204" pitchFamily="49" charset="0"/>
              </a:rPr>
              <a:t>break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15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    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IN" sz="15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IN" sz="15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15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IN" sz="15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15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IN" sz="15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550" y="47469"/>
            <a:ext cx="20764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022"/>
            <a:ext cx="10640121" cy="9482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Property Sale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022"/>
            <a:ext cx="11003844" cy="6778978"/>
          </a:xfrm>
        </p:spPr>
        <p:txBody>
          <a:bodyPr>
            <a:normAutofit fontScale="25000" lnSpcReduction="20000"/>
          </a:bodyPr>
          <a:lstStyle/>
          <a:p>
            <a:pPr marL="228600" lvl="4">
              <a:spcBef>
                <a:spcPts val="1000"/>
              </a:spcBef>
            </a:pPr>
            <a:endParaRPr lang="en-US" dirty="0" smtClean="0"/>
          </a:p>
          <a:p>
            <a:pPr marL="228600" lvl="4">
              <a:spcBef>
                <a:spcPts val="1000"/>
              </a:spcBef>
            </a:pPr>
            <a:endParaRPr lang="en-US" dirty="0"/>
          </a:p>
          <a:p>
            <a:pPr marL="228600" lvl="4">
              <a:spcBef>
                <a:spcPts val="1000"/>
              </a:spcBef>
            </a:pPr>
            <a:r>
              <a:rPr lang="en-US" sz="4200" dirty="0" smtClean="0"/>
              <a:t>Entities</a:t>
            </a:r>
            <a:r>
              <a:rPr lang="en-IN" sz="4200" dirty="0">
                <a:solidFill>
                  <a:srgbClr val="608B4E"/>
                </a:solidFill>
                <a:latin typeface="Consolas" panose="020B0609020204030204" pitchFamily="49" charset="0"/>
              </a:rPr>
              <a:t>// SPDX-License-Identifier: </a:t>
            </a:r>
            <a:r>
              <a:rPr lang="en-IN" sz="42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MIT</a:t>
            </a:r>
            <a:endParaRPr lang="en-IN" sz="4200" dirty="0" smtClean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pPr marL="228600" lvl="4">
              <a:spcBef>
                <a:spcPts val="1000"/>
              </a:spcBef>
            </a:pP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4200" dirty="0">
                <a:solidFill>
                  <a:srgbClr val="569CD6"/>
                </a:solidFill>
                <a:latin typeface="Consolas" panose="020B0609020204030204" pitchFamily="49" charset="0"/>
              </a:rPr>
              <a:t>pragma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569CD6"/>
                </a:solidFill>
                <a:latin typeface="Consolas" panose="020B0609020204030204" pitchFamily="49" charset="0"/>
              </a:rPr>
              <a:t>solidity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&gt;=</a:t>
            </a:r>
            <a:r>
              <a:rPr lang="en-IN" sz="4200" dirty="0">
                <a:solidFill>
                  <a:srgbClr val="B5CEA8"/>
                </a:solidFill>
                <a:latin typeface="Consolas" panose="020B0609020204030204" pitchFamily="49" charset="0"/>
              </a:rPr>
              <a:t>0.8.12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IN" sz="4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0.9.0</a:t>
            </a:r>
            <a:r>
              <a:rPr lang="en-IN" sz="4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200" dirty="0" smtClean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pPr marL="228600" lvl="4">
              <a:spcBef>
                <a:spcPts val="1000"/>
              </a:spcBef>
            </a:pPr>
            <a:r>
              <a:rPr lang="en-IN" sz="4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contract</a:t>
            </a:r>
            <a:r>
              <a:rPr lang="en-IN" sz="4200" dirty="0" smtClean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PropertySale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42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SellerName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42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SellerParentsname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42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SellerGender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4200" dirty="0" err="1">
                <a:solidFill>
                  <a:srgbClr val="569CD6"/>
                </a:solidFill>
                <a:latin typeface="Consolas" panose="020B0609020204030204" pitchFamily="49" charset="0"/>
              </a:rPr>
              <a:t>uint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SellerContractno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4200" dirty="0" err="1">
                <a:solidFill>
                  <a:srgbClr val="569CD6"/>
                </a:solidFill>
                <a:latin typeface="Consolas" panose="020B0609020204030204" pitchFamily="49" charset="0"/>
              </a:rPr>
              <a:t>uint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SellerAadharno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4200" dirty="0">
                <a:solidFill>
                  <a:srgbClr val="569CD6"/>
                </a:solidFill>
                <a:latin typeface="Consolas" panose="020B0609020204030204" pitchFamily="49" charset="0"/>
              </a:rPr>
              <a:t>address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SellerPanNumber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4200" dirty="0">
                <a:solidFill>
                  <a:srgbClr val="569CD6"/>
                </a:solidFill>
                <a:latin typeface="Consolas" panose="020B0609020204030204" pitchFamily="49" charset="0"/>
              </a:rPr>
              <a:t>mapping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4200" dirty="0" err="1">
                <a:solidFill>
                  <a:srgbClr val="569CD6"/>
                </a:solidFill>
                <a:latin typeface="Consolas" panose="020B0609020204030204" pitchFamily="49" charset="0"/>
              </a:rPr>
              <a:t>uint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=&gt; 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PropertySale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32BA89"/>
                </a:solidFill>
                <a:latin typeface="Consolas" panose="020B0609020204030204" pitchFamily="49" charset="0"/>
              </a:rPr>
              <a:t>public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Seller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4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saled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42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9E7E08"/>
                </a:solidFill>
                <a:latin typeface="Consolas" panose="020B0609020204030204" pitchFamily="49" charset="0"/>
              </a:rPr>
              <a:t>memory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Name</a:t>
            </a:r>
            <a:r>
              <a:rPr lang="en-IN" sz="4200" dirty="0" err="1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4200" dirty="0" err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9E7E08"/>
                </a:solidFill>
                <a:latin typeface="Consolas" panose="020B0609020204030204" pitchFamily="49" charset="0"/>
              </a:rPr>
              <a:t>memory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Parentsname</a:t>
            </a:r>
            <a:r>
              <a:rPr lang="en-IN" sz="4200" dirty="0" err="1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4200" dirty="0" err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9E7E08"/>
                </a:solidFill>
                <a:latin typeface="Consolas" panose="020B0609020204030204" pitchFamily="49" charset="0"/>
              </a:rPr>
              <a:t>memory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Gender</a:t>
            </a:r>
            <a:r>
              <a:rPr lang="en-IN" sz="4200" dirty="0" err="1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4200" dirty="0" err="1">
                <a:solidFill>
                  <a:srgbClr val="569CD6"/>
                </a:solidFill>
                <a:latin typeface="Consolas" panose="020B0609020204030204" pitchFamily="49" charset="0"/>
              </a:rPr>
              <a:t>uint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Contractno</a:t>
            </a:r>
            <a:r>
              <a:rPr lang="en-IN" sz="4200" dirty="0" err="1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4200" dirty="0" err="1">
                <a:solidFill>
                  <a:srgbClr val="569CD6"/>
                </a:solidFill>
                <a:latin typeface="Consolas" panose="020B0609020204030204" pitchFamily="49" charset="0"/>
              </a:rPr>
              <a:t>uint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Aadharno</a:t>
            </a:r>
            <a:r>
              <a:rPr lang="en-IN" sz="4200" dirty="0" err="1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4200" dirty="0" err="1">
                <a:solidFill>
                  <a:srgbClr val="569CD6"/>
                </a:solidFill>
                <a:latin typeface="Consolas" panose="020B0609020204030204" pitchFamily="49" charset="0"/>
              </a:rPr>
              <a:t>address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PanNumber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32BA89"/>
                </a:solidFill>
                <a:latin typeface="Consolas" panose="020B0609020204030204" pitchFamily="49" charset="0"/>
              </a:rPr>
              <a:t>public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SellerName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_Name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SellerParentsname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Parentsname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SellerGender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_Gender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SellerContractno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Contractno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SellerAadharno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Aadharno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SellerPanNumber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PanNumber</a:t>
            </a:r>
            <a:r>
              <a:rPr lang="en-IN" sz="4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42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BuyerName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42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BuyerParentsname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42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BuyerGender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4200" dirty="0" err="1">
                <a:solidFill>
                  <a:srgbClr val="569CD6"/>
                </a:solidFill>
                <a:latin typeface="Consolas" panose="020B0609020204030204" pitchFamily="49" charset="0"/>
              </a:rPr>
              <a:t>uint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BuyerContractno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4200" dirty="0" err="1">
                <a:solidFill>
                  <a:srgbClr val="569CD6"/>
                </a:solidFill>
                <a:latin typeface="Consolas" panose="020B0609020204030204" pitchFamily="49" charset="0"/>
              </a:rPr>
              <a:t>uint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BuyerAadharno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4200" dirty="0" err="1">
                <a:solidFill>
                  <a:srgbClr val="569CD6"/>
                </a:solidFill>
                <a:latin typeface="Consolas" panose="020B0609020204030204" pitchFamily="49" charset="0"/>
              </a:rPr>
              <a:t>uint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BuyerPanNumber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4200" dirty="0">
                <a:solidFill>
                  <a:srgbClr val="569CD6"/>
                </a:solidFill>
                <a:latin typeface="Consolas" panose="020B0609020204030204" pitchFamily="49" charset="0"/>
              </a:rPr>
              <a:t>mapping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4200" dirty="0" err="1">
                <a:solidFill>
                  <a:srgbClr val="569CD6"/>
                </a:solidFill>
                <a:latin typeface="Consolas" panose="020B0609020204030204" pitchFamily="49" charset="0"/>
              </a:rPr>
              <a:t>uint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=&gt; 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PropertySale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32BA89"/>
                </a:solidFill>
                <a:latin typeface="Consolas" panose="020B0609020204030204" pitchFamily="49" charset="0"/>
              </a:rPr>
              <a:t>public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Buyer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4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saled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42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9E7E08"/>
                </a:solidFill>
                <a:latin typeface="Consolas" panose="020B0609020204030204" pitchFamily="49" charset="0"/>
              </a:rPr>
              <a:t>memory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Name</a:t>
            </a:r>
            <a:r>
              <a:rPr lang="en-IN" sz="4200" dirty="0" err="1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4200" dirty="0" err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9E7E08"/>
                </a:solidFill>
                <a:latin typeface="Consolas" panose="020B0609020204030204" pitchFamily="49" charset="0"/>
              </a:rPr>
              <a:t>memory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Parentsname</a:t>
            </a:r>
            <a:r>
              <a:rPr lang="en-IN" sz="4200" dirty="0" err="1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4200" dirty="0" err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9E7E08"/>
                </a:solidFill>
                <a:latin typeface="Consolas" panose="020B0609020204030204" pitchFamily="49" charset="0"/>
              </a:rPr>
              <a:t>memory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Gender</a:t>
            </a:r>
            <a:r>
              <a:rPr lang="en-IN" sz="4200" dirty="0" err="1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4200" dirty="0" err="1">
                <a:solidFill>
                  <a:srgbClr val="569CD6"/>
                </a:solidFill>
                <a:latin typeface="Consolas" panose="020B0609020204030204" pitchFamily="49" charset="0"/>
              </a:rPr>
              <a:t>uint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 _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Contractno</a:t>
            </a:r>
            <a:r>
              <a:rPr lang="en-IN" sz="4200" dirty="0" err="1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4200" dirty="0" err="1">
                <a:solidFill>
                  <a:srgbClr val="569CD6"/>
                </a:solidFill>
                <a:latin typeface="Consolas" panose="020B0609020204030204" pitchFamily="49" charset="0"/>
              </a:rPr>
              <a:t>uint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Aadharno</a:t>
            </a:r>
            <a:r>
              <a:rPr lang="en-IN" sz="4200" dirty="0" err="1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4200" dirty="0" err="1">
                <a:solidFill>
                  <a:srgbClr val="569CD6"/>
                </a:solidFill>
                <a:latin typeface="Consolas" panose="020B0609020204030204" pitchFamily="49" charset="0"/>
              </a:rPr>
              <a:t>uint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PanNumber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32BA89"/>
                </a:solidFill>
                <a:latin typeface="Consolas" panose="020B0609020204030204" pitchFamily="49" charset="0"/>
              </a:rPr>
              <a:t>public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550" y="172685"/>
            <a:ext cx="20764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2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1" y="141792"/>
            <a:ext cx="10707029" cy="1683833"/>
          </a:xfrm>
        </p:spPr>
        <p:txBody>
          <a:bodyPr>
            <a:normAutofit/>
          </a:bodyPr>
          <a:lstStyle/>
          <a:p>
            <a:pPr marL="228600" lvl="0" indent="-228600">
              <a:spcBef>
                <a:spcPts val="1000"/>
              </a:spcBef>
            </a:pPr>
            <a:r>
              <a:rPr lang="en-IN" sz="105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050" dirty="0" err="1">
                <a:solidFill>
                  <a:srgbClr val="BABBCC"/>
                </a:solidFill>
                <a:latin typeface="Consolas" panose="020B0609020204030204" pitchFamily="49" charset="0"/>
              </a:rPr>
              <a:t>BuyerName</a:t>
            </a:r>
            <a:r>
              <a:rPr lang="en-IN" sz="105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05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IN" sz="1050" dirty="0">
                <a:solidFill>
                  <a:srgbClr val="BABBCC"/>
                </a:solidFill>
                <a:latin typeface="Consolas" panose="020B0609020204030204" pitchFamily="49" charset="0"/>
              </a:rPr>
              <a:t> _Name</a:t>
            </a:r>
            <a:r>
              <a:rPr lang="en-IN" sz="105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IN" sz="105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05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105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050" dirty="0" err="1">
                <a:solidFill>
                  <a:srgbClr val="BABBCC"/>
                </a:solidFill>
                <a:latin typeface="Consolas" panose="020B0609020204030204" pitchFamily="49" charset="0"/>
              </a:rPr>
              <a:t>BuyerParentsname</a:t>
            </a:r>
            <a:r>
              <a:rPr lang="en-IN" sz="105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05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IN" sz="1050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en-IN" sz="1050" dirty="0" err="1">
                <a:solidFill>
                  <a:srgbClr val="BABBCC"/>
                </a:solidFill>
                <a:latin typeface="Consolas" panose="020B0609020204030204" pitchFamily="49" charset="0"/>
              </a:rPr>
              <a:t>Parentsname</a:t>
            </a:r>
            <a:r>
              <a:rPr lang="en-IN" sz="105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IN" sz="105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05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105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050" dirty="0" err="1">
                <a:solidFill>
                  <a:srgbClr val="BABBCC"/>
                </a:solidFill>
                <a:latin typeface="Consolas" panose="020B0609020204030204" pitchFamily="49" charset="0"/>
              </a:rPr>
              <a:t>BuyerGender</a:t>
            </a:r>
            <a:r>
              <a:rPr lang="en-IN" sz="105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05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IN" sz="1050" dirty="0">
                <a:solidFill>
                  <a:srgbClr val="BABBCC"/>
                </a:solidFill>
                <a:latin typeface="Consolas" panose="020B0609020204030204" pitchFamily="49" charset="0"/>
              </a:rPr>
              <a:t> _Gender</a:t>
            </a:r>
            <a:r>
              <a:rPr lang="en-IN" sz="105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IN" sz="105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05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105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050" dirty="0" err="1">
                <a:solidFill>
                  <a:srgbClr val="BABBCC"/>
                </a:solidFill>
                <a:latin typeface="Consolas" panose="020B0609020204030204" pitchFamily="49" charset="0"/>
              </a:rPr>
              <a:t>BuyerContractno</a:t>
            </a:r>
            <a:r>
              <a:rPr lang="en-IN" sz="105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05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IN" sz="1050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en-IN" sz="1050" dirty="0" err="1">
                <a:solidFill>
                  <a:srgbClr val="BABBCC"/>
                </a:solidFill>
                <a:latin typeface="Consolas" panose="020B0609020204030204" pitchFamily="49" charset="0"/>
              </a:rPr>
              <a:t>Contractno</a:t>
            </a:r>
            <a:r>
              <a:rPr lang="en-IN" sz="105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IN" sz="105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05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105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050" dirty="0" err="1">
                <a:solidFill>
                  <a:srgbClr val="BABBCC"/>
                </a:solidFill>
                <a:latin typeface="Consolas" panose="020B0609020204030204" pitchFamily="49" charset="0"/>
              </a:rPr>
              <a:t>BuyerAadharno</a:t>
            </a:r>
            <a:r>
              <a:rPr lang="en-IN" sz="105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05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IN" sz="1050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en-IN" sz="1050" dirty="0" err="1">
                <a:solidFill>
                  <a:srgbClr val="BABBCC"/>
                </a:solidFill>
                <a:latin typeface="Consolas" panose="020B0609020204030204" pitchFamily="49" charset="0"/>
              </a:rPr>
              <a:t>Aadharno</a:t>
            </a:r>
            <a:r>
              <a:rPr lang="en-IN" sz="105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IN" sz="105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05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105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050" dirty="0" err="1">
                <a:solidFill>
                  <a:srgbClr val="BABBCC"/>
                </a:solidFill>
                <a:latin typeface="Consolas" panose="020B0609020204030204" pitchFamily="49" charset="0"/>
              </a:rPr>
              <a:t>BuyerPanNumber</a:t>
            </a:r>
            <a:r>
              <a:rPr lang="en-IN" sz="105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105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IN" sz="1050" dirty="0">
                <a:solidFill>
                  <a:srgbClr val="BABBCC"/>
                </a:solidFill>
                <a:latin typeface="Consolas" panose="020B0609020204030204" pitchFamily="49" charset="0"/>
              </a:rPr>
              <a:t> _</a:t>
            </a:r>
            <a:r>
              <a:rPr lang="en-IN" sz="1050" dirty="0" err="1">
                <a:solidFill>
                  <a:srgbClr val="BABBCC"/>
                </a:solidFill>
                <a:latin typeface="Consolas" panose="020B0609020204030204" pitchFamily="49" charset="0"/>
              </a:rPr>
              <a:t>PanNumber</a:t>
            </a:r>
            <a:r>
              <a:rPr lang="en-IN" sz="105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IN" sz="105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05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105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1050" dirty="0">
                <a:solidFill>
                  <a:srgbClr val="DCDCDC"/>
                </a:solidFill>
                <a:latin typeface="Consolas" panose="020B0609020204030204" pitchFamily="49" charset="0"/>
              </a:rPr>
              <a:t>}}</a:t>
            </a:r>
            <a:r>
              <a:rPr lang="en-IN" sz="105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105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endParaRPr lang="en-IN" sz="10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22" y="1594624"/>
            <a:ext cx="10515600" cy="5263376"/>
          </a:xfrm>
        </p:spPr>
        <p:txBody>
          <a:bodyPr>
            <a:normAutofit fontScale="25000" lnSpcReduction="20000"/>
          </a:bodyPr>
          <a:lstStyle/>
          <a:p>
            <a:r>
              <a:rPr lang="en-US" sz="1000" dirty="0" smtClean="0"/>
              <a:t>Main code</a:t>
            </a:r>
          </a:p>
          <a:p>
            <a:r>
              <a:rPr lang="en-IN" sz="4200" dirty="0"/>
              <a:t>//&lt; SPDX-License-Identifier: MIT</a:t>
            </a:r>
          </a:p>
          <a:p>
            <a:r>
              <a:rPr lang="en-IN" sz="4200" dirty="0"/>
              <a:t/>
            </a:r>
            <a:br>
              <a:rPr lang="en-IN" sz="4200" dirty="0"/>
            </a:br>
            <a:r>
              <a:rPr lang="en-IN" sz="4200" dirty="0"/>
              <a:t>pragma solidity &gt;=0.8.12 &lt;0.9.0;</a:t>
            </a:r>
          </a:p>
          <a:p>
            <a:r>
              <a:rPr lang="en-IN" sz="4200" dirty="0">
                <a:solidFill>
                  <a:srgbClr val="608B4E"/>
                </a:solidFill>
                <a:latin typeface="Consolas" panose="020B0609020204030204" pitchFamily="49" charset="0"/>
              </a:rPr>
              <a:t>//&lt; SPDX-License-Identifier: MIT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4200" dirty="0">
                <a:solidFill>
                  <a:srgbClr val="569CD6"/>
                </a:solidFill>
                <a:latin typeface="Consolas" panose="020B0609020204030204" pitchFamily="49" charset="0"/>
              </a:rPr>
              <a:t>pragma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569CD6"/>
                </a:solidFill>
                <a:latin typeface="Consolas" panose="020B0609020204030204" pitchFamily="49" charset="0"/>
              </a:rPr>
              <a:t>solidity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&gt;=</a:t>
            </a:r>
            <a:r>
              <a:rPr lang="en-IN" sz="4200" dirty="0">
                <a:solidFill>
                  <a:srgbClr val="B5CEA8"/>
                </a:solidFill>
                <a:latin typeface="Consolas" panose="020B0609020204030204" pitchFamily="49" charset="0"/>
              </a:rPr>
              <a:t>0.8.12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IN" sz="4200" dirty="0">
                <a:solidFill>
                  <a:srgbClr val="B5CEA8"/>
                </a:solidFill>
                <a:latin typeface="Consolas" panose="020B0609020204030204" pitchFamily="49" charset="0"/>
              </a:rPr>
              <a:t>0.9.0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4200" dirty="0">
                <a:solidFill>
                  <a:srgbClr val="569CD6"/>
                </a:solidFill>
                <a:latin typeface="Consolas" panose="020B0609020204030204" pitchFamily="49" charset="0"/>
              </a:rPr>
              <a:t>contract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PropertySale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4200" dirty="0">
                <a:solidFill>
                  <a:srgbClr val="569CD6"/>
                </a:solidFill>
                <a:latin typeface="Consolas" panose="020B0609020204030204" pitchFamily="49" charset="0"/>
              </a:rPr>
              <a:t>address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32BA89"/>
                </a:solidFill>
                <a:latin typeface="Consolas" panose="020B0609020204030204" pitchFamily="49" charset="0"/>
              </a:rPr>
              <a:t>payable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32BA89"/>
                </a:solidFill>
                <a:latin typeface="Consolas" panose="020B0609020204030204" pitchFamily="49" charset="0"/>
              </a:rPr>
              <a:t>public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buyer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4200" dirty="0">
                <a:solidFill>
                  <a:srgbClr val="569CD6"/>
                </a:solidFill>
                <a:latin typeface="Consolas" panose="020B0609020204030204" pitchFamily="49" charset="0"/>
              </a:rPr>
              <a:t>address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32BA89"/>
                </a:solidFill>
                <a:latin typeface="Consolas" panose="020B0609020204030204" pitchFamily="49" charset="0"/>
              </a:rPr>
              <a:t>payable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32BA89"/>
                </a:solidFill>
                <a:latin typeface="Consolas" panose="020B0609020204030204" pitchFamily="49" charset="0"/>
              </a:rPr>
              <a:t>public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seller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4200" dirty="0" err="1">
                <a:solidFill>
                  <a:srgbClr val="569CD6"/>
                </a:solidFill>
                <a:latin typeface="Consolas" panose="020B0609020204030204" pitchFamily="49" charset="0"/>
              </a:rPr>
              <a:t>uint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32BA89"/>
                </a:solidFill>
                <a:latin typeface="Consolas" panose="020B0609020204030204" pitchFamily="49" charset="0"/>
              </a:rPr>
              <a:t>public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price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42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32BA89"/>
                </a:solidFill>
                <a:latin typeface="Consolas" panose="020B0609020204030204" pitchFamily="49" charset="0"/>
              </a:rPr>
              <a:t>public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sold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4200" dirty="0">
                <a:solidFill>
                  <a:srgbClr val="F38ABB"/>
                </a:solidFill>
                <a:latin typeface="Consolas" panose="020B0609020204030204" pitchFamily="49" charset="0"/>
              </a:rPr>
              <a:t>constructor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4200" dirty="0">
                <a:solidFill>
                  <a:srgbClr val="569CD6"/>
                </a:solidFill>
                <a:latin typeface="Consolas" panose="020B0609020204030204" pitchFamily="49" charset="0"/>
              </a:rPr>
              <a:t>address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32BA89"/>
                </a:solidFill>
                <a:latin typeface="Consolas" panose="020B0609020204030204" pitchFamily="49" charset="0"/>
              </a:rPr>
              <a:t>payable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_seller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 err="1">
                <a:solidFill>
                  <a:srgbClr val="569CD6"/>
                </a:solidFill>
                <a:latin typeface="Consolas" panose="020B0609020204030204" pitchFamily="49" charset="0"/>
              </a:rPr>
              <a:t>uint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_price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seller 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_seller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price 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_price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sold 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/>
            </a:r>
            <a:b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</a:b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</a:t>
            </a:r>
            <a:r>
              <a:rPr lang="en-IN" sz="4200" dirty="0">
                <a:solidFill>
                  <a:srgbClr val="569CD6"/>
                </a:solidFill>
                <a:latin typeface="Consolas" panose="020B0609020204030204" pitchFamily="49" charset="0"/>
              </a:rPr>
              <a:t>modifier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onlyBuyer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4200" dirty="0">
                <a:solidFill>
                  <a:srgbClr val="007AA6"/>
                </a:solidFill>
                <a:latin typeface="Consolas" panose="020B0609020204030204" pitchFamily="49" charset="0"/>
              </a:rPr>
              <a:t>require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4200" dirty="0" err="1">
                <a:solidFill>
                  <a:srgbClr val="007AA6"/>
                </a:solidFill>
                <a:latin typeface="Consolas" panose="020B0609020204030204" pitchFamily="49" charset="0"/>
              </a:rPr>
              <a:t>msg</a:t>
            </a:r>
            <a:r>
              <a:rPr lang="en-IN" sz="42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4200" dirty="0" err="1">
                <a:solidFill>
                  <a:srgbClr val="BABBCC"/>
                </a:solidFill>
                <a:latin typeface="Consolas" panose="020B0609020204030204" pitchFamily="49" charset="0"/>
              </a:rPr>
              <a:t>sender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==</a:t>
            </a:r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 buyer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r>
              <a:rPr lang="en-IN" sz="4200" dirty="0">
                <a:solidFill>
                  <a:srgbClr val="BABBCC"/>
                </a:solidFill>
                <a:latin typeface="Consolas" panose="020B0609020204030204" pitchFamily="49" charset="0"/>
              </a:rPr>
              <a:t>        </a:t>
            </a:r>
            <a:r>
              <a:rPr lang="en-IN" sz="4200" dirty="0" smtClean="0">
                <a:solidFill>
                  <a:srgbClr val="BABBCC"/>
                </a:solidFill>
                <a:latin typeface="Consolas" panose="020B0609020204030204" pitchFamily="49" charset="0"/>
              </a:rPr>
              <a:t>_</a:t>
            </a:r>
            <a:r>
              <a:rPr lang="en-IN" sz="4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IN" sz="4200" dirty="0" smtClean="0">
                <a:solidFill>
                  <a:srgbClr val="BABBCC"/>
                </a:solidFill>
                <a:latin typeface="Consolas" panose="020B0609020204030204" pitchFamily="49" charset="0"/>
              </a:rPr>
              <a:t> </a:t>
            </a:r>
            <a:r>
              <a:rPr lang="en-IN" sz="42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IN" sz="42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dirty="0"/>
              <a:t/>
            </a:r>
            <a:br>
              <a:rPr lang="en-IN" sz="1000" dirty="0"/>
            </a:br>
            <a:endParaRPr lang="en-IN" sz="1000" dirty="0"/>
          </a:p>
          <a:p>
            <a:endParaRPr lang="en-US" sz="1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799" y="0"/>
            <a:ext cx="20764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6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99</Words>
  <Application>Microsoft Office PowerPoint</Application>
  <PresentationFormat>Widescreen</PresentationFormat>
  <Paragraphs>165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Consolas</vt:lpstr>
      <vt:lpstr>Office Theme</vt:lpstr>
      <vt:lpstr>-:  Property Transactions :-</vt:lpstr>
      <vt:lpstr>Block Chain : Solidity code</vt:lpstr>
      <vt:lpstr>Property Transaction</vt:lpstr>
      <vt:lpstr>continue</vt:lpstr>
      <vt:lpstr>Property verification</vt:lpstr>
      <vt:lpstr>Main code</vt:lpstr>
      <vt:lpstr>continue</vt:lpstr>
      <vt:lpstr>Property Sale </vt:lpstr>
      <vt:lpstr> BuyerName = _Name;         BuyerParentsname = _Parentsname;         BuyerGender = _Gender;         BuyerContractno = _Contractno;         BuyerAadharno = _Aadharno;         BuyerPanNumber = _PanNumber;     }} </vt:lpstr>
      <vt:lpstr>   </vt:lpstr>
      <vt:lpstr>                                                                       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REDDYMALLA   ANIL REDDY</dc:creator>
  <cp:lastModifiedBy>REDDYMALLA   ANIL REDDY</cp:lastModifiedBy>
  <cp:revision>14</cp:revision>
  <dcterms:created xsi:type="dcterms:W3CDTF">2023-12-03T14:10:01Z</dcterms:created>
  <dcterms:modified xsi:type="dcterms:W3CDTF">2023-12-03T16:36:48Z</dcterms:modified>
</cp:coreProperties>
</file>