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Default Extension="vsdx" ContentType="application/vnd.ms-visio.drawing"/>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20.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9"/>
  </p:notesMasterIdLst>
  <p:sldIdLst>
    <p:sldId id="256" r:id="rId2"/>
    <p:sldId id="257" r:id="rId3"/>
    <p:sldId id="325" r:id="rId4"/>
    <p:sldId id="258" r:id="rId5"/>
    <p:sldId id="300" r:id="rId6"/>
    <p:sldId id="301" r:id="rId7"/>
    <p:sldId id="264" r:id="rId8"/>
    <p:sldId id="265" r:id="rId9"/>
    <p:sldId id="302" r:id="rId10"/>
    <p:sldId id="283" r:id="rId11"/>
    <p:sldId id="303" r:id="rId12"/>
    <p:sldId id="284" r:id="rId13"/>
    <p:sldId id="285" r:id="rId14"/>
    <p:sldId id="323" r:id="rId15"/>
    <p:sldId id="287" r:id="rId16"/>
    <p:sldId id="304" r:id="rId17"/>
    <p:sldId id="324" r:id="rId18"/>
    <p:sldId id="306" r:id="rId19"/>
    <p:sldId id="305" r:id="rId20"/>
    <p:sldId id="286" r:id="rId21"/>
    <p:sldId id="273" r:id="rId22"/>
    <p:sldId id="288" r:id="rId23"/>
    <p:sldId id="307" r:id="rId24"/>
    <p:sldId id="308" r:id="rId25"/>
    <p:sldId id="289" r:id="rId26"/>
    <p:sldId id="290" r:id="rId27"/>
    <p:sldId id="310" r:id="rId28"/>
    <p:sldId id="309" r:id="rId29"/>
    <p:sldId id="311" r:id="rId30"/>
    <p:sldId id="291" r:id="rId31"/>
    <p:sldId id="313" r:id="rId32"/>
    <p:sldId id="315" r:id="rId33"/>
    <p:sldId id="316" r:id="rId34"/>
    <p:sldId id="312" r:id="rId35"/>
    <p:sldId id="317" r:id="rId36"/>
    <p:sldId id="318" r:id="rId37"/>
    <p:sldId id="293" r:id="rId38"/>
    <p:sldId id="319" r:id="rId39"/>
    <p:sldId id="320" r:id="rId40"/>
    <p:sldId id="292" r:id="rId41"/>
    <p:sldId id="294" r:id="rId42"/>
    <p:sldId id="295" r:id="rId43"/>
    <p:sldId id="321" r:id="rId44"/>
    <p:sldId id="322" r:id="rId45"/>
    <p:sldId id="296" r:id="rId46"/>
    <p:sldId id="298" r:id="rId47"/>
    <p:sldId id="326" r:id="rId48"/>
    <p:sldId id="335" r:id="rId49"/>
    <p:sldId id="328" r:id="rId50"/>
    <p:sldId id="327" r:id="rId51"/>
    <p:sldId id="329" r:id="rId52"/>
    <p:sldId id="331" r:id="rId53"/>
    <p:sldId id="332" r:id="rId54"/>
    <p:sldId id="333" r:id="rId55"/>
    <p:sldId id="336" r:id="rId56"/>
    <p:sldId id="334" r:id="rId57"/>
    <p:sldId id="299" r:id="rId5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1573" autoAdjust="0"/>
  </p:normalViewPr>
  <p:slideViewPr>
    <p:cSldViewPr>
      <p:cViewPr varScale="1">
        <p:scale>
          <a:sx n="96" d="100"/>
          <a:sy n="96" d="100"/>
        </p:scale>
        <p:origin x="-1788"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99BF99-C7F7-4005-867C-1351E8F2F46A}" type="datetimeFigureOut">
              <a:rPr lang="zh-CN" altLang="en-US" smtClean="0"/>
              <a:pPr/>
              <a:t>2014/4/12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F4031A-98A8-42C9-B2B6-6274DB4BC41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9F4031A-98A8-42C9-B2B6-6274DB4BC41E}"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9F4031A-98A8-42C9-B2B6-6274DB4BC41E}" type="slidenum">
              <a:rPr lang="zh-CN" altLang="en-US" smtClean="0"/>
              <a:pPr/>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9F4031A-98A8-42C9-B2B6-6274DB4BC41E}" type="slidenum">
              <a:rPr lang="zh-CN" altLang="en-US" smtClean="0"/>
              <a:pPr/>
              <a:t>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9F4031A-98A8-42C9-B2B6-6274DB4BC41E}" type="slidenum">
              <a:rPr lang="zh-CN" altLang="en-US" smtClean="0"/>
              <a:pPr/>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9F4031A-98A8-42C9-B2B6-6274DB4BC41E}" type="slidenum">
              <a:rPr lang="zh-CN" altLang="en-US" smtClean="0"/>
              <a:pPr/>
              <a:t>15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9F4031A-98A8-42C9-B2B6-6274DB4BC41E}" type="slidenum">
              <a:rPr lang="zh-CN" altLang="en-US" smtClean="0"/>
              <a:pPr/>
              <a:t>16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9F4031A-98A8-42C9-B2B6-6274DB4BC41E}" type="slidenum">
              <a:rPr lang="zh-CN" altLang="en-US" smtClean="0"/>
              <a:pPr/>
              <a:t>17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9F4031A-98A8-42C9-B2B6-6274DB4BC41E}" type="slidenum">
              <a:rPr lang="zh-CN" altLang="en-US" smtClean="0"/>
              <a:pPr/>
              <a:t>18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9F4031A-98A8-42C9-B2B6-6274DB4BC41E}" type="slidenum">
              <a:rPr lang="zh-CN" altLang="en-US" smtClean="0"/>
              <a:pPr/>
              <a:t>19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9F4031A-98A8-42C9-B2B6-6274DB4BC41E}" type="slidenum">
              <a:rPr lang="zh-CN" altLang="en-US" smtClean="0"/>
              <a:pPr/>
              <a:t>20</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OpenStack</a:t>
            </a:r>
            <a:r>
              <a:rPr lang="zh-CN" altLang="en-US" dirty="0" smtClean="0"/>
              <a:t>是汇聚全球</a:t>
            </a:r>
            <a:r>
              <a:rPr lang="zh-CN" altLang="en-US" dirty="0" smtClean="0"/>
              <a:t>云计算</a:t>
            </a:r>
            <a:r>
              <a:rPr lang="zh-CN" altLang="en-US" dirty="0" smtClean="0"/>
              <a:t>开发人员和技术专家共同创造出来的一个开源云计算平台，他既可以用来部署公有云，也可以用来部署企业私有云。</a:t>
            </a:r>
            <a:r>
              <a:rPr lang="en-US" altLang="zh-CN" dirty="0" smtClean="0"/>
              <a:t>OpenStack</a:t>
            </a:r>
            <a:r>
              <a:rPr lang="zh-CN" altLang="en-US" dirty="0" smtClean="0"/>
              <a:t>致力于为各种云计算用户带来实施简便、大尺度伸缩、功能丰富的云平台。</a:t>
            </a:r>
            <a:r>
              <a:rPr lang="en-US" altLang="zh-CN" dirty="0" smtClean="0"/>
              <a:t>OpenStack</a:t>
            </a:r>
            <a:r>
              <a:rPr lang="zh-CN" altLang="en-US" dirty="0" smtClean="0"/>
              <a:t>还提供一系列的周边关联项目，能为用户提供多样化的云基础设施解决方案。</a:t>
            </a:r>
            <a:endParaRPr lang="en-US" altLang="zh-CN" dirty="0" smtClean="0"/>
          </a:p>
          <a:p>
            <a:r>
              <a:rPr lang="zh-CN" altLang="en-US" dirty="0" smtClean="0"/>
              <a:t>谁在支持</a:t>
            </a:r>
            <a:r>
              <a:rPr lang="en-US" altLang="zh-CN" dirty="0" smtClean="0"/>
              <a:t>OpenStack</a:t>
            </a:r>
            <a:r>
              <a:rPr lang="zh-CN" altLang="en-US" dirty="0" smtClean="0"/>
              <a:t>？由</a:t>
            </a:r>
            <a:r>
              <a:rPr lang="en-US" altLang="zh-CN" dirty="0" smtClean="0"/>
              <a:t>Rackspace</a:t>
            </a:r>
            <a:r>
              <a:rPr lang="zh-CN" altLang="en-US" dirty="0" smtClean="0"/>
              <a:t>和</a:t>
            </a:r>
            <a:r>
              <a:rPr lang="en-US" altLang="zh-CN" dirty="0" smtClean="0"/>
              <a:t>NASA</a:t>
            </a:r>
            <a:r>
              <a:rPr lang="zh-CN" altLang="en-US" dirty="0" smtClean="0"/>
              <a:t>共同创立，</a:t>
            </a:r>
            <a:r>
              <a:rPr lang="en-US" altLang="zh-CN" dirty="0" smtClean="0"/>
              <a:t>OpenStack</a:t>
            </a:r>
            <a:r>
              <a:rPr lang="zh-CN" altLang="en-US" dirty="0" smtClean="0"/>
              <a:t>已经发展为全球软件开发者共同参与的当前最热门的开源云平台项目，我们的使命是让任何人任何组织</a:t>
            </a:r>
            <a:r>
              <a:rPr lang="zh-CN" altLang="en-US" dirty="0" smtClean="0"/>
              <a:t>能</a:t>
            </a:r>
            <a:r>
              <a:rPr lang="zh-CN" altLang="en-US" dirty="0" smtClean="0"/>
              <a:t>提供基于标准硬件设备的云计算服务。</a:t>
            </a:r>
            <a:endParaRPr lang="en-US" altLang="zh-CN" dirty="0" smtClean="0"/>
          </a:p>
          <a:p>
            <a:r>
              <a:rPr lang="zh-CN" altLang="en-US" dirty="0" smtClean="0"/>
              <a:t>谁在用</a:t>
            </a:r>
            <a:r>
              <a:rPr lang="en-US" altLang="zh-CN" dirty="0" smtClean="0"/>
              <a:t>OpenStack</a:t>
            </a:r>
            <a:r>
              <a:rPr lang="zh-CN" altLang="en-US" dirty="0" smtClean="0"/>
              <a:t>？大型企业、服务商、经销商、中小企业、研究人员、全球大型数据中心管理商</a:t>
            </a:r>
            <a:endParaRPr lang="en-US" altLang="zh-CN" dirty="0" smtClean="0"/>
          </a:p>
          <a:p>
            <a:r>
              <a:rPr lang="zh-CN" altLang="en-US" dirty="0" smtClean="0"/>
              <a:t>为什么要开源？</a:t>
            </a:r>
            <a:r>
              <a:rPr lang="en-US" altLang="zh-CN" dirty="0" smtClean="0"/>
              <a:t>OpenStack</a:t>
            </a:r>
            <a:r>
              <a:rPr lang="zh-CN" altLang="en-US" dirty="0" smtClean="0"/>
              <a:t>所有代码都基于</a:t>
            </a:r>
            <a:r>
              <a:rPr lang="en-US" sz="1200" dirty="0" smtClean="0">
                <a:latin typeface="仿宋" pitchFamily="49" charset="-122"/>
                <a:ea typeface="仿宋" pitchFamily="49" charset="-122"/>
              </a:rPr>
              <a:t>Apache </a:t>
            </a:r>
            <a:r>
              <a:rPr lang="en-US" altLang="zh-CN" dirty="0" smtClean="0"/>
              <a:t>2.0</a:t>
            </a:r>
            <a:r>
              <a:rPr lang="zh-CN" altLang="en-US" dirty="0" smtClean="0"/>
              <a:t>开源协议授权，任何人都可以下载、修改、运行、贡献代码到</a:t>
            </a:r>
            <a:r>
              <a:rPr lang="en-US" altLang="zh-CN" dirty="0" smtClean="0"/>
              <a:t>OpenStack</a:t>
            </a:r>
            <a:r>
              <a:rPr lang="zh-CN" altLang="en-US" dirty="0" smtClean="0"/>
              <a:t>项目，我们坚定地认为只有开源才是实现一个需求引导型云平台标准的唯一途径，并且只有开源才能消除人们对云服务提供商的担忧，开源能创造一个大型的云供应商生态系统。</a:t>
            </a:r>
            <a:endParaRPr lang="en-US" altLang="zh-CN" dirty="0" smtClean="0"/>
          </a:p>
          <a:p>
            <a:r>
              <a:rPr lang="zh-CN" altLang="en-US" dirty="0" smtClean="0"/>
              <a:t>讲的通俗一点，一句话概括就是，努力做成</a:t>
            </a:r>
            <a:r>
              <a:rPr lang="en-US" altLang="zh-CN" dirty="0" smtClean="0"/>
              <a:t>AWS</a:t>
            </a:r>
            <a:r>
              <a:rPr lang="zh-CN" altLang="en-US" dirty="0" smtClean="0"/>
              <a:t>的开源山寨版！</a:t>
            </a:r>
            <a:endParaRPr lang="zh-CN" altLang="en-US" dirty="0"/>
          </a:p>
        </p:txBody>
      </p:sp>
      <p:sp>
        <p:nvSpPr>
          <p:cNvPr id="4" name="灯片编号占位符 3"/>
          <p:cNvSpPr>
            <a:spLocks noGrp="1"/>
          </p:cNvSpPr>
          <p:nvPr>
            <p:ph type="sldNum" sz="quarter" idx="10"/>
          </p:nvPr>
        </p:nvSpPr>
        <p:spPr/>
        <p:txBody>
          <a:bodyPr/>
          <a:lstStyle/>
          <a:p>
            <a:fld id="{39F4031A-98A8-42C9-B2B6-6274DB4BC41E}" type="slidenum">
              <a:rPr lang="zh-CN" altLang="en-US" smtClean="0"/>
              <a:pPr/>
              <a:t>47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9F4031A-98A8-42C9-B2B6-6274DB4BC41E}" type="slidenum">
              <a:rPr lang="zh-CN" altLang="en-US" smtClean="0"/>
              <a:pPr/>
              <a:t>4</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OpenStack</a:t>
            </a:r>
            <a:r>
              <a:rPr lang="zh-CN" altLang="en-US" dirty="0" smtClean="0"/>
              <a:t>是汇聚全球</a:t>
            </a:r>
            <a:r>
              <a:rPr lang="zh-CN" altLang="en-US" dirty="0" smtClean="0"/>
              <a:t>云计算</a:t>
            </a:r>
            <a:r>
              <a:rPr lang="zh-CN" altLang="en-US" dirty="0" smtClean="0"/>
              <a:t>开发人员和技术专家共同创造出来的一个开源云计算平台，他既可以用来部署公有云，也可以用来部署企业私有云。</a:t>
            </a:r>
            <a:r>
              <a:rPr lang="en-US" altLang="zh-CN" dirty="0" smtClean="0"/>
              <a:t>OpenStack</a:t>
            </a:r>
            <a:r>
              <a:rPr lang="zh-CN" altLang="en-US" dirty="0" smtClean="0"/>
              <a:t>致力于为各种云计算用户带来实施简便、大尺度伸缩、功能丰富的云平台。</a:t>
            </a:r>
            <a:r>
              <a:rPr lang="en-US" altLang="zh-CN" dirty="0" smtClean="0"/>
              <a:t>OpenStack</a:t>
            </a:r>
            <a:r>
              <a:rPr lang="zh-CN" altLang="en-US" dirty="0" smtClean="0"/>
              <a:t>还提供一系列的周边关联项目，能为用户提供多样化的云基础设施解决方案。</a:t>
            </a:r>
            <a:endParaRPr lang="en-US" altLang="zh-CN" dirty="0" smtClean="0"/>
          </a:p>
          <a:p>
            <a:r>
              <a:rPr lang="zh-CN" altLang="en-US" dirty="0" smtClean="0"/>
              <a:t>谁在支持</a:t>
            </a:r>
            <a:r>
              <a:rPr lang="en-US" altLang="zh-CN" dirty="0" smtClean="0"/>
              <a:t>OpenStack</a:t>
            </a:r>
            <a:r>
              <a:rPr lang="zh-CN" altLang="en-US" dirty="0" smtClean="0"/>
              <a:t>？由</a:t>
            </a:r>
            <a:r>
              <a:rPr lang="en-US" altLang="zh-CN" dirty="0" smtClean="0"/>
              <a:t>Rackspace</a:t>
            </a:r>
            <a:r>
              <a:rPr lang="zh-CN" altLang="en-US" dirty="0" smtClean="0"/>
              <a:t>和</a:t>
            </a:r>
            <a:r>
              <a:rPr lang="en-US" altLang="zh-CN" dirty="0" smtClean="0"/>
              <a:t>NASA</a:t>
            </a:r>
            <a:r>
              <a:rPr lang="zh-CN" altLang="en-US" dirty="0" smtClean="0"/>
              <a:t>共同创立，</a:t>
            </a:r>
            <a:r>
              <a:rPr lang="en-US" altLang="zh-CN" dirty="0" smtClean="0"/>
              <a:t>OpenStack</a:t>
            </a:r>
            <a:r>
              <a:rPr lang="zh-CN" altLang="en-US" dirty="0" smtClean="0"/>
              <a:t>已经发展为全球软件开发者共同参与的当前最热门的开源云平台项目，我们的使命是让任何人任何组织</a:t>
            </a:r>
            <a:r>
              <a:rPr lang="zh-CN" altLang="en-US" dirty="0" smtClean="0"/>
              <a:t>能</a:t>
            </a:r>
            <a:r>
              <a:rPr lang="zh-CN" altLang="en-US" dirty="0" smtClean="0"/>
              <a:t>提供基于标准硬件设备的云计算服务。</a:t>
            </a:r>
            <a:endParaRPr lang="en-US" altLang="zh-CN" dirty="0" smtClean="0"/>
          </a:p>
          <a:p>
            <a:r>
              <a:rPr lang="zh-CN" altLang="en-US" dirty="0" smtClean="0"/>
              <a:t>谁在用</a:t>
            </a:r>
            <a:r>
              <a:rPr lang="en-US" altLang="zh-CN" dirty="0" smtClean="0"/>
              <a:t>OpenStack</a:t>
            </a:r>
            <a:r>
              <a:rPr lang="zh-CN" altLang="en-US" dirty="0" smtClean="0"/>
              <a:t>？大型企业、服务商、经销商、中小企业、研究人员、全球大型数据中心管理商</a:t>
            </a:r>
            <a:endParaRPr lang="en-US" altLang="zh-CN" dirty="0" smtClean="0"/>
          </a:p>
          <a:p>
            <a:r>
              <a:rPr lang="zh-CN" altLang="en-US" dirty="0" smtClean="0"/>
              <a:t>为什么要开源？</a:t>
            </a:r>
            <a:r>
              <a:rPr lang="en-US" altLang="zh-CN" dirty="0" smtClean="0"/>
              <a:t>OpenStack</a:t>
            </a:r>
            <a:r>
              <a:rPr lang="zh-CN" altLang="en-US" dirty="0" smtClean="0"/>
              <a:t>所有代码都基于</a:t>
            </a:r>
            <a:r>
              <a:rPr lang="en-US" sz="1200" dirty="0" smtClean="0">
                <a:latin typeface="仿宋" pitchFamily="49" charset="-122"/>
                <a:ea typeface="仿宋" pitchFamily="49" charset="-122"/>
              </a:rPr>
              <a:t>Apache </a:t>
            </a:r>
            <a:r>
              <a:rPr lang="en-US" altLang="zh-CN" dirty="0" smtClean="0"/>
              <a:t>2.0</a:t>
            </a:r>
            <a:r>
              <a:rPr lang="zh-CN" altLang="en-US" dirty="0" smtClean="0"/>
              <a:t>开源协议授权，任何人都可以下载、修改、运行、贡献代码到</a:t>
            </a:r>
            <a:r>
              <a:rPr lang="en-US" altLang="zh-CN" dirty="0" smtClean="0"/>
              <a:t>OpenStack</a:t>
            </a:r>
            <a:r>
              <a:rPr lang="zh-CN" altLang="en-US" dirty="0" smtClean="0"/>
              <a:t>项目，我们坚定地认为只有开源才是实现一个需求引导型云平台标准的唯一途径，并且只有开源才能消除人们对云服务提供商的担忧，开源能创造一个大型的云供应商生态系统。</a:t>
            </a:r>
            <a:endParaRPr lang="en-US" altLang="zh-CN" dirty="0" smtClean="0"/>
          </a:p>
          <a:p>
            <a:r>
              <a:rPr lang="zh-CN" altLang="en-US" dirty="0" smtClean="0"/>
              <a:t>讲的通俗一点，一句话概括就是，努力做成</a:t>
            </a:r>
            <a:r>
              <a:rPr lang="en-US" altLang="zh-CN" dirty="0" smtClean="0"/>
              <a:t>AWS</a:t>
            </a:r>
            <a:r>
              <a:rPr lang="zh-CN" altLang="en-US" dirty="0" smtClean="0"/>
              <a:t>的开源山寨版！</a:t>
            </a:r>
            <a:endParaRPr lang="zh-CN" altLang="en-US" dirty="0"/>
          </a:p>
        </p:txBody>
      </p:sp>
      <p:sp>
        <p:nvSpPr>
          <p:cNvPr id="4" name="灯片编号占位符 3"/>
          <p:cNvSpPr>
            <a:spLocks noGrp="1"/>
          </p:cNvSpPr>
          <p:nvPr>
            <p:ph type="sldNum" sz="quarter" idx="10"/>
          </p:nvPr>
        </p:nvSpPr>
        <p:spPr/>
        <p:txBody>
          <a:bodyPr/>
          <a:lstStyle/>
          <a:p>
            <a:fld id="{39F4031A-98A8-42C9-B2B6-6274DB4BC41E}" type="slidenum">
              <a:rPr lang="zh-CN" altLang="en-US" smtClean="0"/>
              <a:pPr/>
              <a:t>48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9F4031A-98A8-42C9-B2B6-6274DB4BC41E}" type="slidenum">
              <a:rPr lang="zh-CN" altLang="en-US" smtClean="0"/>
              <a:pPr/>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9F4031A-98A8-42C9-B2B6-6274DB4BC41E}" type="slidenum">
              <a:rPr lang="zh-CN" altLang="en-US" smtClean="0"/>
              <a:pPr/>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9F4031A-98A8-42C9-B2B6-6274DB4BC41E}" type="slidenum">
              <a:rPr lang="zh-CN" altLang="en-US" smtClean="0"/>
              <a:pPr/>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9F4031A-98A8-42C9-B2B6-6274DB4BC41E}" type="slidenum">
              <a:rPr lang="zh-CN" altLang="en-US" smtClean="0"/>
              <a:pPr/>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9F4031A-98A8-42C9-B2B6-6274DB4BC41E}" type="slidenum">
              <a:rPr lang="zh-CN" altLang="en-US" smtClean="0"/>
              <a:pPr/>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9F4031A-98A8-42C9-B2B6-6274DB4BC41E}" type="slidenum">
              <a:rPr lang="zh-CN" altLang="en-US" smtClean="0"/>
              <a:pPr/>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9F4031A-98A8-42C9-B2B6-6274DB4BC41E}" type="slidenum">
              <a:rPr lang="zh-CN" altLang="en-US" smtClean="0"/>
              <a:pPr/>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2014/4/12</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2014/4/12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2014/4/12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2014/4/12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2014/4/12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2014/4/12</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2014/4/12</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2014/4/12</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2014/4/12</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530820CF-B880-4189-942D-D702A7CBA730}" type="datetimeFigureOut">
              <a:rPr lang="zh-CN" altLang="en-US" smtClean="0"/>
              <a:pPr/>
              <a:t>2014/4/12</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pPr/>
              <a:t>2014/4/12</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pPr/>
              <a:t>2014/4/12</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openstack.org/foundation/companie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gif"/><Relationship Id="rId1" Type="http://schemas.openxmlformats.org/officeDocument/2006/relationships/slideLayout" Target="../slideLayouts/slideLayout2.xml"/><Relationship Id="rId4" Type="http://schemas.openxmlformats.org/officeDocument/2006/relationships/image" Target="../media/image17.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openstack.org/project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www.openstack.org/projects/openstack-faq/" TargetMode="External"/><Relationship Id="rId4" Type="http://schemas.openxmlformats.org/officeDocument/2006/relationships/hyperlink" Target="http://www.openstack.org/community/"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www.openstack.org/blog/2013/11/openstack-user-survey-october-2013/"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package" Target="../embeddings/Microsoft_Visio___11.vsd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tech.it168.com/a2014/0408/1611/000001611000_all.shtml"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ww.openstack.cn/wp-content/uploads/2013/11/OpenstackSummit-2013-v12.pdf" TargetMode="External"/><Relationship Id="rId7" Type="http://schemas.openxmlformats.org/officeDocument/2006/relationships/hyperlink" Target="http://www.slideshare.net/gpaterno1/comparing-iaas-vmware-vs-openstack-vs-googles-ganeti-28016375" TargetMode="External"/><Relationship Id="rId2" Type="http://schemas.openxmlformats.org/officeDocument/2006/relationships/hyperlink" Target="http://www.openstack.cn/wp-content/uploads/2013/11/Ctrip-GeneralSession-2013HK.final_.pdf" TargetMode="External"/><Relationship Id="rId1" Type="http://schemas.openxmlformats.org/officeDocument/2006/relationships/slideLayout" Target="../slideLayouts/slideLayout2.xml"/><Relationship Id="rId6" Type="http://schemas.openxmlformats.org/officeDocument/2006/relationships/hyperlink" Target="http://www.slideshare.net/mirantis/how-to-compare-vmware-and-openstack" TargetMode="External"/><Relationship Id="rId5" Type="http://schemas.openxmlformats.org/officeDocument/2006/relationships/hyperlink" Target="http://thevarguy.com/cloud-computing-services-and-business-solutions/vmware-vs-openstack-public-and-private-cloud-reality" TargetMode="External"/><Relationship Id="rId4" Type="http://schemas.openxmlformats.org/officeDocument/2006/relationships/hyperlink" Target="http://www.slideshare.net/StackStorm/scale-12x-openstack-vs-vmware-a-system"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openstack.org/foundation/compani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2910" y="2214554"/>
            <a:ext cx="7772400" cy="945450"/>
          </a:xfrm>
        </p:spPr>
        <p:txBody>
          <a:bodyPr/>
          <a:lstStyle/>
          <a:p>
            <a:r>
              <a:rPr lang="zh-CN" altLang="en-US" dirty="0" smtClean="0"/>
              <a:t>云计算与虚拟化</a:t>
            </a:r>
            <a:endParaRPr lang="zh-CN" altLang="en-US" dirty="0"/>
          </a:p>
        </p:txBody>
      </p:sp>
      <p:sp>
        <p:nvSpPr>
          <p:cNvPr id="3" name="TextBox 2"/>
          <p:cNvSpPr txBox="1"/>
          <p:nvPr/>
        </p:nvSpPr>
        <p:spPr>
          <a:xfrm>
            <a:off x="5436096" y="4077072"/>
            <a:ext cx="3312368" cy="861774"/>
          </a:xfrm>
          <a:prstGeom prst="rect">
            <a:avLst/>
          </a:prstGeom>
          <a:noFill/>
        </p:spPr>
        <p:txBody>
          <a:bodyPr wrap="square" rtlCol="0">
            <a:spAutoFit/>
          </a:bodyPr>
          <a:lstStyle/>
          <a:p>
            <a:pPr algn="ctr"/>
            <a:r>
              <a:rPr lang="zh-CN" altLang="en-US" dirty="0" smtClean="0"/>
              <a:t>网易杭州研究院云</a:t>
            </a:r>
            <a:r>
              <a:rPr lang="zh-CN" altLang="en-US" dirty="0" smtClean="0"/>
              <a:t>计算技术组</a:t>
            </a:r>
            <a:endParaRPr lang="en-US" altLang="zh-CN" dirty="0" smtClean="0"/>
          </a:p>
          <a:p>
            <a:pPr algn="ctr"/>
            <a:r>
              <a:rPr lang="zh-CN" altLang="en-US" dirty="0" smtClean="0"/>
              <a:t>王 </a:t>
            </a:r>
            <a:r>
              <a:rPr lang="zh-CN" altLang="en-US" dirty="0" smtClean="0"/>
              <a:t> 盼</a:t>
            </a:r>
            <a:endParaRPr lang="en-US" altLang="zh-CN" dirty="0" smtClean="0"/>
          </a:p>
          <a:p>
            <a:pPr algn="ctr"/>
            <a:r>
              <a:rPr lang="en-US" altLang="zh-CN" sz="1400" dirty="0" smtClean="0"/>
              <a:t>hzwangpan@corp.netease.com</a:t>
            </a:r>
            <a:endParaRPr lang="zh-CN" altLang="en-US" sz="1400" dirty="0"/>
          </a:p>
        </p:txBody>
      </p:sp>
      <p:sp>
        <p:nvSpPr>
          <p:cNvPr id="4" name="TextBox 3"/>
          <p:cNvSpPr txBox="1"/>
          <p:nvPr/>
        </p:nvSpPr>
        <p:spPr>
          <a:xfrm>
            <a:off x="4214810" y="3286124"/>
            <a:ext cx="3357586" cy="400110"/>
          </a:xfrm>
          <a:prstGeom prst="rect">
            <a:avLst/>
          </a:prstGeom>
          <a:noFill/>
        </p:spPr>
        <p:txBody>
          <a:bodyPr wrap="square" rtlCol="0">
            <a:spAutoFit/>
          </a:bodyPr>
          <a:lstStyle/>
          <a:p>
            <a:r>
              <a:rPr lang="en-US" altLang="zh-CN" sz="2000" b="1" dirty="0" smtClean="0"/>
              <a:t>-- OpenStack </a:t>
            </a:r>
            <a:r>
              <a:rPr lang="en-US" altLang="zh-CN" sz="2000" b="1" dirty="0" smtClean="0"/>
              <a:t>vs VMware</a:t>
            </a:r>
            <a:endParaRPr lang="zh-CN" altLang="en-US"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484784"/>
            <a:ext cx="8352928" cy="4525963"/>
          </a:xfrm>
        </p:spPr>
        <p:txBody>
          <a:bodyPr>
            <a:normAutofit/>
          </a:bodyPr>
          <a:lstStyle/>
          <a:p>
            <a:pPr marL="365760" lvl="1" indent="-256032">
              <a:spcBef>
                <a:spcPts val="400"/>
              </a:spcBef>
              <a:buSzPct val="68000"/>
              <a:buFont typeface="Wingdings 3"/>
              <a:buChar char=""/>
            </a:pPr>
            <a:r>
              <a:rPr lang="zh-CN" altLang="en-US" sz="2700" dirty="0" smtClean="0">
                <a:latin typeface="仿宋" pitchFamily="49" charset="-122"/>
                <a:ea typeface="仿宋" pitchFamily="49" charset="-122"/>
              </a:rPr>
              <a:t>国外厂商</a:t>
            </a:r>
            <a:r>
              <a:rPr lang="en-US" altLang="zh-CN" sz="2700" dirty="0" smtClean="0">
                <a:latin typeface="仿宋" pitchFamily="49" charset="-122"/>
                <a:ea typeface="仿宋" pitchFamily="49" charset="-122"/>
              </a:rPr>
              <a:t>Top10</a:t>
            </a:r>
            <a:r>
              <a:rPr lang="zh-CN" altLang="en-US" sz="2700" dirty="0" smtClean="0">
                <a:latin typeface="仿宋" pitchFamily="49" charset="-122"/>
                <a:ea typeface="仿宋" pitchFamily="49" charset="-122"/>
              </a:rPr>
              <a:t>（</a:t>
            </a:r>
            <a:r>
              <a:rPr lang="en-US" altLang="zh-CN" sz="2700" dirty="0" smtClean="0">
                <a:latin typeface="仿宋" pitchFamily="49" charset="-122"/>
                <a:ea typeface="仿宋" pitchFamily="49" charset="-122"/>
              </a:rPr>
              <a:t>1~5</a:t>
            </a:r>
            <a:r>
              <a:rPr lang="zh-CN" altLang="en-US" sz="2700" dirty="0" smtClean="0">
                <a:latin typeface="仿宋" pitchFamily="49" charset="-122"/>
                <a:ea typeface="仿宋" pitchFamily="49" charset="-122"/>
              </a:rPr>
              <a:t>）</a:t>
            </a:r>
            <a:endParaRPr lang="en-US" altLang="zh-CN" sz="2700" dirty="0" smtClean="0">
              <a:latin typeface="仿宋" pitchFamily="49" charset="-122"/>
              <a:ea typeface="仿宋" pitchFamily="49" charset="-122"/>
            </a:endParaRPr>
          </a:p>
          <a:p>
            <a:pPr lvl="1">
              <a:buSzPct val="68000"/>
            </a:pPr>
            <a:r>
              <a:rPr lang="en-US" altLang="zh-CN" dirty="0" smtClean="0">
                <a:latin typeface="仿宋" pitchFamily="49" charset="-122"/>
                <a:ea typeface="仿宋" pitchFamily="49" charset="-122"/>
                <a:hlinkClick r:id="rId3"/>
              </a:rPr>
              <a:t>http://www.bingocc.com/news/detail?id=2013828029766</a:t>
            </a:r>
            <a:endParaRPr lang="zh-CN" altLang="en-US" dirty="0">
              <a:latin typeface="仿宋" pitchFamily="49" charset="-122"/>
              <a:ea typeface="仿宋" pitchFamily="49" charset="-122"/>
              <a:hlinkClick r:id="rId3"/>
            </a:endParaRPr>
          </a:p>
        </p:txBody>
      </p:sp>
      <p:sp>
        <p:nvSpPr>
          <p:cNvPr id="3" name="标题 2"/>
          <p:cNvSpPr>
            <a:spLocks noGrp="1"/>
          </p:cNvSpPr>
          <p:nvPr>
            <p:ph type="title"/>
          </p:nvPr>
        </p:nvSpPr>
        <p:spPr/>
        <p:txBody>
          <a:bodyPr/>
          <a:lstStyle/>
          <a:p>
            <a:r>
              <a:rPr lang="zh-CN" altLang="en-US" dirty="0" smtClean="0">
                <a:latin typeface="仿宋" pitchFamily="49" charset="-122"/>
                <a:ea typeface="仿宋" pitchFamily="49" charset="-122"/>
              </a:rPr>
              <a:t>云计算发展现状</a:t>
            </a:r>
            <a:endParaRPr lang="en-US" altLang="zh-CN" dirty="0" smtClean="0">
              <a:latin typeface="仿宋" pitchFamily="49" charset="-122"/>
              <a:ea typeface="仿宋" pitchFamily="49" charset="-122"/>
            </a:endParaRPr>
          </a:p>
        </p:txBody>
      </p:sp>
      <p:graphicFrame>
        <p:nvGraphicFramePr>
          <p:cNvPr id="5" name="表格 4"/>
          <p:cNvGraphicFramePr>
            <a:graphicFrameLocks noGrp="1"/>
          </p:cNvGraphicFramePr>
          <p:nvPr/>
        </p:nvGraphicFramePr>
        <p:xfrm>
          <a:off x="683568" y="2636912"/>
          <a:ext cx="7776864" cy="3850640"/>
        </p:xfrm>
        <a:graphic>
          <a:graphicData uri="http://schemas.openxmlformats.org/drawingml/2006/table">
            <a:tbl>
              <a:tblPr firstRow="1" bandRow="1">
                <a:tableStyleId>{5C22544A-7EE6-4342-B048-85BDC9FD1C3A}</a:tableStyleId>
              </a:tblPr>
              <a:tblGrid>
                <a:gridCol w="1368152"/>
                <a:gridCol w="3312368"/>
                <a:gridCol w="3096344"/>
              </a:tblGrid>
              <a:tr h="370840">
                <a:tc>
                  <a:txBody>
                    <a:bodyPr/>
                    <a:lstStyle/>
                    <a:p>
                      <a:pPr algn="ctr"/>
                      <a:r>
                        <a:rPr lang="zh-CN" altLang="en-US" dirty="0" smtClean="0"/>
                        <a:t>厂商</a:t>
                      </a:r>
                      <a:endParaRPr lang="zh-CN" altLang="en-US" dirty="0"/>
                    </a:p>
                  </a:txBody>
                  <a:tcPr/>
                </a:tc>
                <a:tc>
                  <a:txBody>
                    <a:bodyPr/>
                    <a:lstStyle/>
                    <a:p>
                      <a:pPr algn="ctr"/>
                      <a:r>
                        <a:rPr lang="zh-CN" altLang="en-US" dirty="0" smtClean="0"/>
                        <a:t>产品</a:t>
                      </a:r>
                      <a:endParaRPr lang="zh-CN" altLang="en-US" dirty="0"/>
                    </a:p>
                  </a:txBody>
                  <a:tcPr/>
                </a:tc>
                <a:tc>
                  <a:txBody>
                    <a:bodyPr/>
                    <a:lstStyle/>
                    <a:p>
                      <a:pPr algn="ctr"/>
                      <a:r>
                        <a:rPr lang="zh-CN" altLang="en-US" dirty="0" smtClean="0"/>
                        <a:t>评价</a:t>
                      </a:r>
                      <a:endParaRPr lang="zh-CN" altLang="en-US" dirty="0"/>
                    </a:p>
                  </a:txBody>
                  <a:tcPr/>
                </a:tc>
              </a:tr>
              <a:tr h="370840">
                <a:tc>
                  <a:txBody>
                    <a:bodyPr/>
                    <a:lstStyle/>
                    <a:p>
                      <a:pPr algn="ctr"/>
                      <a:r>
                        <a:rPr kumimoji="0" lang="en-US" altLang="zh-CN" b="0" i="0" kern="1200" dirty="0" smtClean="0">
                          <a:solidFill>
                            <a:schemeClr val="dk1"/>
                          </a:solidFill>
                          <a:latin typeface="仿宋" pitchFamily="49" charset="-122"/>
                          <a:ea typeface="仿宋" pitchFamily="49" charset="-122"/>
                          <a:cs typeface="+mn-cs"/>
                        </a:rPr>
                        <a:t>Amazon</a:t>
                      </a:r>
                      <a:endParaRPr lang="zh-CN" altLang="en-US" b="0" dirty="0">
                        <a:latin typeface="仿宋" pitchFamily="49" charset="-122"/>
                        <a:ea typeface="仿宋" pitchFamily="49" charset="-122"/>
                      </a:endParaRPr>
                    </a:p>
                  </a:txBody>
                  <a:tcPr anchor="ctr"/>
                </a:tc>
                <a:tc>
                  <a:txBody>
                    <a:bodyPr/>
                    <a:lstStyle/>
                    <a:p>
                      <a:pPr algn="ctr"/>
                      <a:r>
                        <a:rPr lang="en-US" altLang="zh-CN" b="0" dirty="0" err="1" smtClean="0">
                          <a:latin typeface="仿宋" pitchFamily="49" charset="-122"/>
                          <a:ea typeface="仿宋" pitchFamily="49" charset="-122"/>
                        </a:rPr>
                        <a:t>Aws</a:t>
                      </a:r>
                      <a:r>
                        <a:rPr lang="zh-CN" altLang="en-US" b="0" dirty="0" smtClean="0">
                          <a:latin typeface="仿宋" pitchFamily="49" charset="-122"/>
                          <a:ea typeface="仿宋" pitchFamily="49" charset="-122"/>
                        </a:rPr>
                        <a:t>系列公有云产品</a:t>
                      </a:r>
                      <a:endParaRPr lang="zh-CN" altLang="en-US" b="0" dirty="0">
                        <a:latin typeface="仿宋" pitchFamily="49" charset="-122"/>
                        <a:ea typeface="仿宋" pitchFamily="49" charset="-122"/>
                      </a:endParaRPr>
                    </a:p>
                  </a:txBody>
                  <a:tcPr anchor="ctr"/>
                </a:tc>
                <a:tc>
                  <a:txBody>
                    <a:bodyPr/>
                    <a:lstStyle/>
                    <a:p>
                      <a:pPr algn="ctr"/>
                      <a:r>
                        <a:rPr kumimoji="0" lang="zh-CN" altLang="en-US" b="0" i="0" kern="1200" dirty="0" smtClean="0">
                          <a:solidFill>
                            <a:schemeClr val="dk1"/>
                          </a:solidFill>
                          <a:latin typeface="仿宋" pitchFamily="49" charset="-122"/>
                          <a:ea typeface="仿宋" pitchFamily="49" charset="-122"/>
                          <a:cs typeface="+mn-cs"/>
                        </a:rPr>
                        <a:t>深入到所有东西</a:t>
                      </a:r>
                      <a:endParaRPr kumimoji="0" lang="en-US" altLang="zh-CN" b="0" i="0" kern="1200" dirty="0" smtClean="0">
                        <a:solidFill>
                          <a:schemeClr val="dk1"/>
                        </a:solidFill>
                        <a:latin typeface="仿宋" pitchFamily="49" charset="-122"/>
                        <a:ea typeface="仿宋" pitchFamily="49" charset="-122"/>
                        <a:cs typeface="+mn-cs"/>
                      </a:endParaRPr>
                    </a:p>
                    <a:p>
                      <a:pPr algn="ctr"/>
                      <a:r>
                        <a:rPr kumimoji="0" lang="zh-CN" altLang="en-US" b="0" i="0" kern="1200" dirty="0" smtClean="0">
                          <a:solidFill>
                            <a:schemeClr val="dk1"/>
                          </a:solidFill>
                          <a:latin typeface="仿宋" pitchFamily="49" charset="-122"/>
                          <a:ea typeface="仿宋" pitchFamily="49" charset="-122"/>
                          <a:cs typeface="+mn-cs"/>
                        </a:rPr>
                        <a:t>（</a:t>
                      </a:r>
                      <a:r>
                        <a:rPr kumimoji="0" lang="en-US" altLang="zh-CN" b="0" i="0" kern="1200" dirty="0" smtClean="0">
                          <a:solidFill>
                            <a:schemeClr val="dk1"/>
                          </a:solidFill>
                          <a:latin typeface="仿宋" pitchFamily="49" charset="-122"/>
                          <a:ea typeface="仿宋" pitchFamily="49" charset="-122"/>
                          <a:cs typeface="+mn-cs"/>
                        </a:rPr>
                        <a:t>IaaS</a:t>
                      </a:r>
                      <a:r>
                        <a:rPr kumimoji="0" lang="zh-CN" altLang="en-US" b="0" i="0" kern="1200" dirty="0" smtClean="0">
                          <a:solidFill>
                            <a:schemeClr val="dk1"/>
                          </a:solidFill>
                          <a:latin typeface="仿宋" pitchFamily="49" charset="-122"/>
                          <a:ea typeface="仿宋" pitchFamily="49" charset="-122"/>
                          <a:cs typeface="+mn-cs"/>
                        </a:rPr>
                        <a:t>、</a:t>
                      </a:r>
                      <a:r>
                        <a:rPr kumimoji="0" lang="en-US" altLang="zh-CN" b="0" i="0" kern="1200" dirty="0" err="1" smtClean="0">
                          <a:solidFill>
                            <a:schemeClr val="dk1"/>
                          </a:solidFill>
                          <a:latin typeface="仿宋" pitchFamily="49" charset="-122"/>
                          <a:ea typeface="仿宋" pitchFamily="49" charset="-122"/>
                          <a:cs typeface="+mn-cs"/>
                        </a:rPr>
                        <a:t>PaaS</a:t>
                      </a:r>
                      <a:r>
                        <a:rPr kumimoji="0" lang="zh-CN" altLang="en-US" b="0" i="0" kern="1200" dirty="0" smtClean="0">
                          <a:solidFill>
                            <a:schemeClr val="dk1"/>
                          </a:solidFill>
                          <a:latin typeface="仿宋" pitchFamily="49" charset="-122"/>
                          <a:ea typeface="仿宋" pitchFamily="49" charset="-122"/>
                          <a:cs typeface="+mn-cs"/>
                        </a:rPr>
                        <a:t>云计算服务商</a:t>
                      </a:r>
                      <a:r>
                        <a:rPr kumimoji="0" lang="en-US" altLang="zh-CN" b="0" i="0" kern="1200" dirty="0" smtClean="0">
                          <a:solidFill>
                            <a:schemeClr val="dk1"/>
                          </a:solidFill>
                          <a:latin typeface="仿宋" pitchFamily="49" charset="-122"/>
                          <a:ea typeface="仿宋" pitchFamily="49" charset="-122"/>
                          <a:cs typeface="+mn-cs"/>
                        </a:rPr>
                        <a:t>No.1</a:t>
                      </a:r>
                      <a:r>
                        <a:rPr kumimoji="0" lang="zh-CN" altLang="en-US" b="0" i="0" kern="1200" dirty="0" smtClean="0">
                          <a:solidFill>
                            <a:schemeClr val="dk1"/>
                          </a:solidFill>
                          <a:latin typeface="仿宋" pitchFamily="49" charset="-122"/>
                          <a:ea typeface="仿宋" pitchFamily="49" charset="-122"/>
                          <a:cs typeface="+mn-cs"/>
                        </a:rPr>
                        <a:t>）</a:t>
                      </a:r>
                      <a:endParaRPr lang="zh-CN" altLang="en-US" b="0" dirty="0">
                        <a:latin typeface="仿宋" pitchFamily="49" charset="-122"/>
                        <a:ea typeface="仿宋" pitchFamily="49" charset="-122"/>
                      </a:endParaRPr>
                    </a:p>
                  </a:txBody>
                  <a:tcPr anchor="ct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smtClean="0">
                          <a:latin typeface="仿宋" pitchFamily="49" charset="-122"/>
                          <a:ea typeface="仿宋" pitchFamily="49" charset="-122"/>
                        </a:rPr>
                        <a:t>VMware</a:t>
                      </a:r>
                      <a:endParaRPr lang="zh-CN" altLang="en-US" b="0" dirty="0">
                        <a:latin typeface="仿宋" pitchFamily="49" charset="-122"/>
                        <a:ea typeface="仿宋"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err="1" smtClean="0">
                          <a:latin typeface="仿宋" pitchFamily="49" charset="-122"/>
                          <a:ea typeface="仿宋" pitchFamily="49" charset="-122"/>
                        </a:rPr>
                        <a:t>vCloud</a:t>
                      </a:r>
                      <a:r>
                        <a:rPr lang="zh-CN" altLang="en-US" b="0" dirty="0" smtClean="0">
                          <a:latin typeface="仿宋" pitchFamily="49" charset="-122"/>
                          <a:ea typeface="仿宋" pitchFamily="49" charset="-122"/>
                        </a:rPr>
                        <a:t>、</a:t>
                      </a:r>
                      <a:r>
                        <a:rPr lang="en-US" altLang="zh-CN" b="0" dirty="0" err="1" smtClean="0">
                          <a:latin typeface="仿宋" pitchFamily="49" charset="-122"/>
                          <a:ea typeface="仿宋" pitchFamily="49" charset="-122"/>
                        </a:rPr>
                        <a:t>vSphere</a:t>
                      </a:r>
                      <a:r>
                        <a:rPr lang="zh-CN" altLang="en-US" b="0" dirty="0" smtClean="0">
                          <a:latin typeface="仿宋" pitchFamily="49" charset="-122"/>
                          <a:ea typeface="仿宋" pitchFamily="49" charset="-122"/>
                        </a:rPr>
                        <a:t>、</a:t>
                      </a:r>
                      <a:r>
                        <a:rPr kumimoji="0" lang="en-US" altLang="zh-CN" b="0" kern="1200" dirty="0" err="1" smtClean="0">
                          <a:solidFill>
                            <a:schemeClr val="dk1"/>
                          </a:solidFill>
                          <a:latin typeface="仿宋" pitchFamily="49" charset="-122"/>
                          <a:ea typeface="仿宋" pitchFamily="49" charset="-122"/>
                          <a:cs typeface="+mn-cs"/>
                        </a:rPr>
                        <a:t>vCenter</a:t>
                      </a:r>
                      <a:r>
                        <a:rPr kumimoji="0" lang="zh-CN" altLang="en-US" b="0" kern="1200" dirty="0" smtClean="0">
                          <a:solidFill>
                            <a:schemeClr val="dk1"/>
                          </a:solidFill>
                          <a:latin typeface="仿宋" pitchFamily="49" charset="-122"/>
                          <a:ea typeface="仿宋" pitchFamily="49" charset="-122"/>
                          <a:cs typeface="+mn-cs"/>
                        </a:rPr>
                        <a:t>、</a:t>
                      </a:r>
                      <a:r>
                        <a:rPr kumimoji="0" lang="en-US" altLang="zh-CN" b="0" kern="1200" dirty="0" smtClean="0">
                          <a:solidFill>
                            <a:schemeClr val="dk1"/>
                          </a:solidFill>
                          <a:latin typeface="仿宋" pitchFamily="49" charset="-122"/>
                          <a:ea typeface="仿宋" pitchFamily="49" charset="-122"/>
                          <a:cs typeface="+mn-cs"/>
                        </a:rPr>
                        <a:t>Workstation</a:t>
                      </a:r>
                      <a:r>
                        <a:rPr kumimoji="0" lang="zh-CN" altLang="en-US" b="0" kern="1200" dirty="0" smtClean="0">
                          <a:solidFill>
                            <a:schemeClr val="dk1"/>
                          </a:solidFill>
                          <a:latin typeface="仿宋" pitchFamily="49" charset="-122"/>
                          <a:ea typeface="仿宋" pitchFamily="49" charset="-122"/>
                          <a:cs typeface="+mn-cs"/>
                        </a:rPr>
                        <a:t>等</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zh-CN" altLang="en-US" b="0" i="0" kern="1200" dirty="0" smtClean="0">
                          <a:solidFill>
                            <a:schemeClr val="dk1"/>
                          </a:solidFill>
                          <a:latin typeface="仿宋" pitchFamily="49" charset="-122"/>
                          <a:ea typeface="仿宋" pitchFamily="49" charset="-122"/>
                          <a:cs typeface="+mn-cs"/>
                        </a:rPr>
                        <a:t>深入到所有东西</a:t>
                      </a:r>
                      <a:endParaRPr kumimoji="0" lang="en-US" altLang="zh-CN" b="0" i="0" kern="1200" dirty="0" smtClean="0">
                        <a:solidFill>
                          <a:schemeClr val="dk1"/>
                        </a:solidFill>
                        <a:latin typeface="仿宋" pitchFamily="49" charset="-122"/>
                        <a:ea typeface="仿宋" pitchFamily="49" charset="-122"/>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zh-CN" altLang="en-US" b="0" i="0" kern="1200" dirty="0" smtClean="0">
                          <a:solidFill>
                            <a:schemeClr val="dk1"/>
                          </a:solidFill>
                          <a:latin typeface="仿宋" pitchFamily="49" charset="-122"/>
                          <a:ea typeface="仿宋" pitchFamily="49" charset="-122"/>
                          <a:cs typeface="+mn-cs"/>
                        </a:rPr>
                        <a:t>（虚拟化领域</a:t>
                      </a:r>
                      <a:r>
                        <a:rPr kumimoji="0" lang="en-US" altLang="zh-CN" b="0" i="0" kern="1200" dirty="0" smtClean="0">
                          <a:solidFill>
                            <a:schemeClr val="dk1"/>
                          </a:solidFill>
                          <a:latin typeface="仿宋" pitchFamily="49" charset="-122"/>
                          <a:ea typeface="仿宋" pitchFamily="49" charset="-122"/>
                          <a:cs typeface="+mn-cs"/>
                        </a:rPr>
                        <a:t>No.1</a:t>
                      </a:r>
                      <a:r>
                        <a:rPr kumimoji="0" lang="zh-CN" altLang="en-US" b="0" i="0" kern="1200" dirty="0" smtClean="0">
                          <a:solidFill>
                            <a:schemeClr val="dk1"/>
                          </a:solidFill>
                          <a:latin typeface="仿宋" pitchFamily="49" charset="-122"/>
                          <a:ea typeface="仿宋" pitchFamily="49" charset="-122"/>
                          <a:cs typeface="+mn-cs"/>
                        </a:rPr>
                        <a:t>）</a:t>
                      </a:r>
                      <a:endParaRPr lang="zh-CN" altLang="en-US" b="0" dirty="0" smtClean="0">
                        <a:latin typeface="仿宋" pitchFamily="49" charset="-122"/>
                        <a:ea typeface="仿宋" pitchFamily="49" charset="-122"/>
                      </a:endParaRPr>
                    </a:p>
                  </a:txBody>
                  <a:tcPr anchor="ct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smtClean="0">
                          <a:latin typeface="仿宋" pitchFamily="49" charset="-122"/>
                          <a:ea typeface="仿宋" pitchFamily="49" charset="-122"/>
                        </a:rPr>
                        <a:t>Microsoft</a:t>
                      </a:r>
                      <a:endParaRPr lang="zh-CN" altLang="en-US" b="0" dirty="0">
                        <a:latin typeface="仿宋" pitchFamily="49" charset="-122"/>
                        <a:ea typeface="仿宋"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smtClean="0">
                          <a:latin typeface="仿宋" pitchFamily="49" charset="-122"/>
                          <a:ea typeface="仿宋" pitchFamily="49" charset="-122"/>
                        </a:rPr>
                        <a:t>Microsoft</a:t>
                      </a:r>
                      <a:r>
                        <a:rPr lang="zh-CN" altLang="en-US" b="0" baseline="0" dirty="0" smtClean="0">
                          <a:latin typeface="仿宋" pitchFamily="49" charset="-122"/>
                          <a:ea typeface="仿宋" pitchFamily="49" charset="-122"/>
                        </a:rPr>
                        <a:t> </a:t>
                      </a:r>
                      <a:r>
                        <a:rPr lang="en-US" altLang="zh-CN" b="0" dirty="0" smtClean="0">
                          <a:latin typeface="仿宋" pitchFamily="49" charset="-122"/>
                          <a:ea typeface="仿宋" pitchFamily="49" charset="-122"/>
                        </a:rPr>
                        <a:t>Azure</a:t>
                      </a:r>
                      <a:r>
                        <a:rPr lang="zh-CN" altLang="en-US" b="0" dirty="0" smtClean="0">
                          <a:latin typeface="仿宋" pitchFamily="49" charset="-122"/>
                          <a:ea typeface="仿宋" pitchFamily="49" charset="-122"/>
                        </a:rPr>
                        <a:t>、</a:t>
                      </a:r>
                      <a:r>
                        <a:rPr lang="en-US" altLang="zh-CN" b="0" dirty="0" smtClean="0">
                          <a:latin typeface="仿宋" pitchFamily="49" charset="-122"/>
                          <a:ea typeface="仿宋" pitchFamily="49" charset="-122"/>
                        </a:rPr>
                        <a:t>Office 365</a:t>
                      </a:r>
                      <a:endParaRPr lang="zh-CN" altLang="en-US" b="0" dirty="0">
                        <a:latin typeface="仿宋" pitchFamily="49" charset="-122"/>
                        <a:ea typeface="仿宋"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smtClean="0">
                          <a:latin typeface="仿宋" pitchFamily="49" charset="-122"/>
                          <a:ea typeface="仿宋" pitchFamily="49" charset="-122"/>
                        </a:rPr>
                        <a:t>拥有自己的地盘</a:t>
                      </a:r>
                      <a:endParaRPr lang="zh-CN" altLang="en-US" b="0" dirty="0">
                        <a:latin typeface="仿宋" pitchFamily="49" charset="-122"/>
                        <a:ea typeface="仿宋" pitchFamily="49" charset="-122"/>
                      </a:endParaRPr>
                    </a:p>
                  </a:txBody>
                  <a:tcPr anchor="ct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err="1" smtClean="0">
                          <a:latin typeface="仿宋" pitchFamily="49" charset="-122"/>
                          <a:ea typeface="仿宋" pitchFamily="49" charset="-122"/>
                        </a:rPr>
                        <a:t>Salesforce</a:t>
                      </a:r>
                      <a:endParaRPr lang="zh-CN" altLang="en-US" b="0" dirty="0">
                        <a:latin typeface="仿宋" pitchFamily="49" charset="-122"/>
                        <a:ea typeface="仿宋"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smtClean="0">
                          <a:latin typeface="仿宋" pitchFamily="49" charset="-122"/>
                          <a:ea typeface="仿宋" pitchFamily="49" charset="-122"/>
                        </a:rPr>
                        <a:t>CRM</a:t>
                      </a:r>
                      <a:r>
                        <a:rPr lang="zh-CN" altLang="en-US" b="0" dirty="0" smtClean="0">
                          <a:latin typeface="仿宋" pitchFamily="49" charset="-122"/>
                          <a:ea typeface="仿宋" pitchFamily="49" charset="-122"/>
                        </a:rPr>
                        <a:t>、</a:t>
                      </a:r>
                      <a:r>
                        <a:rPr lang="en-US" altLang="zh-CN" b="0" dirty="0" smtClean="0">
                          <a:latin typeface="仿宋" pitchFamily="49" charset="-122"/>
                          <a:ea typeface="仿宋" pitchFamily="49" charset="-122"/>
                        </a:rPr>
                        <a:t>The Sales Cloud</a:t>
                      </a:r>
                      <a:r>
                        <a:rPr lang="zh-CN" altLang="en-US" b="0" dirty="0" smtClean="0">
                          <a:latin typeface="仿宋" pitchFamily="49" charset="-122"/>
                          <a:ea typeface="仿宋" pitchFamily="49" charset="-122"/>
                        </a:rPr>
                        <a:t>、</a:t>
                      </a:r>
                      <a:r>
                        <a:rPr lang="en-US" altLang="zh-CN" b="0" dirty="0" smtClean="0">
                          <a:latin typeface="仿宋" pitchFamily="49" charset="-122"/>
                          <a:ea typeface="仿宋" pitchFamily="49" charset="-122"/>
                        </a:rPr>
                        <a:t>Force.com platform</a:t>
                      </a:r>
                      <a:r>
                        <a:rPr lang="zh-CN" altLang="en-US" b="0" dirty="0" smtClean="0">
                          <a:latin typeface="仿宋" pitchFamily="49" charset="-122"/>
                          <a:ea typeface="仿宋" pitchFamily="49" charset="-122"/>
                        </a:rPr>
                        <a:t>等</a:t>
                      </a:r>
                      <a:endParaRPr lang="en-US" altLang="zh-CN" b="0" dirty="0" smtClean="0">
                        <a:latin typeface="仿宋" pitchFamily="49" charset="-122"/>
                        <a:ea typeface="仿宋"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smtClean="0">
                          <a:latin typeface="仿宋" pitchFamily="49" charset="-122"/>
                          <a:ea typeface="仿宋" pitchFamily="49" charset="-122"/>
                        </a:rPr>
                        <a:t>证明了企业确实需要云计算</a:t>
                      </a:r>
                      <a:endParaRPr lang="en-US" altLang="zh-CN" b="0" dirty="0" smtClean="0">
                        <a:latin typeface="仿宋" pitchFamily="49" charset="-122"/>
                        <a:ea typeface="仿宋" pitchFamily="49"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smtClean="0">
                          <a:latin typeface="仿宋" pitchFamily="49" charset="-122"/>
                          <a:ea typeface="仿宋" pitchFamily="49" charset="-122"/>
                        </a:rPr>
                        <a:t>（</a:t>
                      </a:r>
                      <a:r>
                        <a:rPr lang="en-US" altLang="zh-CN" b="0" dirty="0" err="1" smtClean="0">
                          <a:latin typeface="仿宋" pitchFamily="49" charset="-122"/>
                          <a:ea typeface="仿宋" pitchFamily="49" charset="-122"/>
                        </a:rPr>
                        <a:t>SaaS</a:t>
                      </a:r>
                      <a:r>
                        <a:rPr kumimoji="0" lang="zh-CN" altLang="en-US" b="0" i="0" kern="1200" dirty="0" smtClean="0">
                          <a:solidFill>
                            <a:schemeClr val="dk1"/>
                          </a:solidFill>
                          <a:latin typeface="仿宋" pitchFamily="49" charset="-122"/>
                          <a:ea typeface="仿宋" pitchFamily="49" charset="-122"/>
                          <a:cs typeface="+mn-cs"/>
                        </a:rPr>
                        <a:t>云计算</a:t>
                      </a:r>
                      <a:r>
                        <a:rPr lang="zh-CN" altLang="en-US" b="0" dirty="0" smtClean="0">
                          <a:latin typeface="仿宋" pitchFamily="49" charset="-122"/>
                          <a:ea typeface="仿宋" pitchFamily="49" charset="-122"/>
                        </a:rPr>
                        <a:t>服务商</a:t>
                      </a:r>
                      <a:r>
                        <a:rPr lang="en-US" altLang="zh-CN" b="0" dirty="0" smtClean="0">
                          <a:latin typeface="仿宋" pitchFamily="49" charset="-122"/>
                          <a:ea typeface="仿宋" pitchFamily="49" charset="-122"/>
                        </a:rPr>
                        <a:t>No.1</a:t>
                      </a:r>
                      <a:r>
                        <a:rPr lang="zh-CN" altLang="en-US" b="0" dirty="0" smtClean="0">
                          <a:latin typeface="仿宋" pitchFamily="49" charset="-122"/>
                          <a:ea typeface="仿宋" pitchFamily="49" charset="-122"/>
                        </a:rPr>
                        <a:t>）</a:t>
                      </a:r>
                      <a:endParaRPr lang="zh-CN" altLang="en-US" b="0" dirty="0">
                        <a:latin typeface="仿宋" pitchFamily="49" charset="-122"/>
                        <a:ea typeface="仿宋" pitchFamily="49" charset="-122"/>
                      </a:endParaRPr>
                    </a:p>
                  </a:txBody>
                  <a:tcPr anchor="ct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smtClean="0">
                          <a:latin typeface="仿宋" pitchFamily="49" charset="-122"/>
                          <a:ea typeface="仿宋" pitchFamily="49" charset="-122"/>
                        </a:rPr>
                        <a:t>Google</a:t>
                      </a:r>
                      <a:endParaRPr lang="zh-CN" altLang="en-US" b="0" dirty="0">
                        <a:latin typeface="仿宋" pitchFamily="49" charset="-122"/>
                        <a:ea typeface="仿宋"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smtClean="0">
                          <a:latin typeface="仿宋" pitchFamily="49" charset="-122"/>
                          <a:ea typeface="仿宋" pitchFamily="49" charset="-122"/>
                        </a:rPr>
                        <a:t>Google Engine</a:t>
                      </a:r>
                      <a:r>
                        <a:rPr lang="zh-CN" altLang="en-US" b="0" dirty="0" smtClean="0">
                          <a:latin typeface="仿宋" pitchFamily="49" charset="-122"/>
                          <a:ea typeface="仿宋" pitchFamily="49" charset="-122"/>
                        </a:rPr>
                        <a:t>、</a:t>
                      </a:r>
                      <a:r>
                        <a:rPr lang="en-US" altLang="zh-CN" b="0" dirty="0" smtClean="0">
                          <a:latin typeface="仿宋" pitchFamily="49" charset="-122"/>
                          <a:ea typeface="仿宋" pitchFamily="49" charset="-122"/>
                        </a:rPr>
                        <a:t>Google App Engine</a:t>
                      </a:r>
                      <a:r>
                        <a:rPr lang="zh-CN" altLang="en-US" b="0" dirty="0" smtClean="0">
                          <a:latin typeface="仿宋" pitchFamily="49" charset="-122"/>
                          <a:ea typeface="仿宋" pitchFamily="49" charset="-122"/>
                        </a:rPr>
                        <a:t>、</a:t>
                      </a:r>
                      <a:r>
                        <a:rPr lang="en-US" altLang="zh-CN" b="0" dirty="0" smtClean="0">
                          <a:latin typeface="仿宋" pitchFamily="49" charset="-122"/>
                          <a:ea typeface="仿宋" pitchFamily="49" charset="-122"/>
                        </a:rPr>
                        <a:t>Google Docs</a:t>
                      </a:r>
                      <a:endParaRPr lang="zh-CN" altLang="en-US" b="0" dirty="0">
                        <a:latin typeface="仿宋" pitchFamily="49" charset="-122"/>
                        <a:ea typeface="仿宋"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smtClean="0">
                          <a:latin typeface="仿宋" pitchFamily="49" charset="-122"/>
                          <a:ea typeface="仿宋" pitchFamily="49" charset="-122"/>
                        </a:rPr>
                        <a:t>因云计算而诞生</a:t>
                      </a:r>
                      <a:endParaRPr lang="en-US" altLang="zh-CN" b="0" dirty="0" smtClean="0">
                        <a:latin typeface="仿宋" pitchFamily="49" charset="-122"/>
                        <a:ea typeface="仿宋" pitchFamily="49"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smtClean="0">
                          <a:latin typeface="仿宋" pitchFamily="49" charset="-122"/>
                          <a:ea typeface="仿宋" pitchFamily="49" charset="-122"/>
                        </a:rPr>
                        <a:t>（将云计算运用到极致的公司）</a:t>
                      </a:r>
                      <a:endParaRPr lang="zh-CN" altLang="en-US" b="0" dirty="0">
                        <a:latin typeface="仿宋" pitchFamily="49" charset="-122"/>
                        <a:ea typeface="仿宋" pitchFamily="49" charset="-122"/>
                      </a:endParaRPr>
                    </a:p>
                  </a:txBody>
                  <a:tcPr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484784"/>
            <a:ext cx="8352928" cy="4525963"/>
          </a:xfrm>
        </p:spPr>
        <p:txBody>
          <a:bodyPr>
            <a:normAutofit/>
          </a:bodyPr>
          <a:lstStyle/>
          <a:p>
            <a:pPr marL="365760" lvl="1" indent="-256032">
              <a:spcBef>
                <a:spcPts val="400"/>
              </a:spcBef>
              <a:buSzPct val="68000"/>
              <a:buFont typeface="Wingdings 3"/>
              <a:buChar char=""/>
            </a:pPr>
            <a:r>
              <a:rPr lang="zh-CN" altLang="en-US" sz="2700" dirty="0" smtClean="0">
                <a:latin typeface="仿宋" pitchFamily="49" charset="-122"/>
                <a:ea typeface="仿宋" pitchFamily="49" charset="-122"/>
              </a:rPr>
              <a:t>国外厂商</a:t>
            </a:r>
            <a:r>
              <a:rPr lang="en-US" altLang="zh-CN" sz="2700" dirty="0" smtClean="0">
                <a:latin typeface="仿宋" pitchFamily="49" charset="-122"/>
                <a:ea typeface="仿宋" pitchFamily="49" charset="-122"/>
              </a:rPr>
              <a:t>Top10</a:t>
            </a:r>
            <a:r>
              <a:rPr lang="zh-CN" altLang="en-US" sz="2700" dirty="0" smtClean="0">
                <a:latin typeface="仿宋" pitchFamily="49" charset="-122"/>
                <a:ea typeface="仿宋" pitchFamily="49" charset="-122"/>
              </a:rPr>
              <a:t>（</a:t>
            </a:r>
            <a:r>
              <a:rPr lang="en-US" altLang="zh-CN" sz="2700" dirty="0" smtClean="0">
                <a:latin typeface="仿宋" pitchFamily="49" charset="-122"/>
                <a:ea typeface="仿宋" pitchFamily="49" charset="-122"/>
              </a:rPr>
              <a:t>6~10</a:t>
            </a:r>
            <a:r>
              <a:rPr lang="zh-CN" altLang="en-US" sz="2700" dirty="0" smtClean="0">
                <a:latin typeface="仿宋" pitchFamily="49" charset="-122"/>
                <a:ea typeface="仿宋" pitchFamily="49" charset="-122"/>
              </a:rPr>
              <a:t>）</a:t>
            </a:r>
            <a:endParaRPr lang="en-US" altLang="zh-CN" sz="2700" dirty="0" smtClean="0">
              <a:latin typeface="仿宋" pitchFamily="49" charset="-122"/>
              <a:ea typeface="仿宋" pitchFamily="49" charset="-122"/>
            </a:endParaRPr>
          </a:p>
        </p:txBody>
      </p:sp>
      <p:sp>
        <p:nvSpPr>
          <p:cNvPr id="3" name="标题 2"/>
          <p:cNvSpPr>
            <a:spLocks noGrp="1"/>
          </p:cNvSpPr>
          <p:nvPr>
            <p:ph type="title"/>
          </p:nvPr>
        </p:nvSpPr>
        <p:spPr/>
        <p:txBody>
          <a:bodyPr/>
          <a:lstStyle/>
          <a:p>
            <a:r>
              <a:rPr lang="zh-CN" altLang="en-US" dirty="0" smtClean="0">
                <a:latin typeface="仿宋" pitchFamily="49" charset="-122"/>
                <a:ea typeface="仿宋" pitchFamily="49" charset="-122"/>
              </a:rPr>
              <a:t>云计算发展现状</a:t>
            </a:r>
            <a:endParaRPr lang="en-US" altLang="zh-CN" dirty="0" smtClean="0">
              <a:latin typeface="仿宋" pitchFamily="49" charset="-122"/>
              <a:ea typeface="仿宋" pitchFamily="49" charset="-122"/>
            </a:endParaRPr>
          </a:p>
        </p:txBody>
      </p:sp>
      <p:graphicFrame>
        <p:nvGraphicFramePr>
          <p:cNvPr id="5" name="表格 4"/>
          <p:cNvGraphicFramePr>
            <a:graphicFrameLocks noGrp="1"/>
          </p:cNvGraphicFramePr>
          <p:nvPr/>
        </p:nvGraphicFramePr>
        <p:xfrm>
          <a:off x="683568" y="2204864"/>
          <a:ext cx="7776864" cy="4394200"/>
        </p:xfrm>
        <a:graphic>
          <a:graphicData uri="http://schemas.openxmlformats.org/drawingml/2006/table">
            <a:tbl>
              <a:tblPr firstRow="1" bandRow="1">
                <a:tableStyleId>{5C22544A-7EE6-4342-B048-85BDC9FD1C3A}</a:tableStyleId>
              </a:tblPr>
              <a:tblGrid>
                <a:gridCol w="1368152"/>
                <a:gridCol w="3024336"/>
                <a:gridCol w="3384376"/>
              </a:tblGrid>
              <a:tr h="370840">
                <a:tc>
                  <a:txBody>
                    <a:bodyPr/>
                    <a:lstStyle/>
                    <a:p>
                      <a:pPr algn="ctr"/>
                      <a:r>
                        <a:rPr lang="zh-CN" altLang="en-US" dirty="0" smtClean="0"/>
                        <a:t>厂商</a:t>
                      </a:r>
                      <a:endParaRPr lang="zh-CN" altLang="en-US" dirty="0"/>
                    </a:p>
                  </a:txBody>
                  <a:tcPr/>
                </a:tc>
                <a:tc>
                  <a:txBody>
                    <a:bodyPr/>
                    <a:lstStyle/>
                    <a:p>
                      <a:pPr algn="ctr"/>
                      <a:r>
                        <a:rPr lang="zh-CN" altLang="en-US" dirty="0" smtClean="0"/>
                        <a:t>产品</a:t>
                      </a:r>
                      <a:endParaRPr lang="zh-CN" altLang="en-US" dirty="0"/>
                    </a:p>
                  </a:txBody>
                  <a:tcPr/>
                </a:tc>
                <a:tc>
                  <a:txBody>
                    <a:bodyPr/>
                    <a:lstStyle/>
                    <a:p>
                      <a:pPr algn="ctr"/>
                      <a:r>
                        <a:rPr lang="zh-CN" altLang="en-US" dirty="0" smtClean="0"/>
                        <a:t>评价</a:t>
                      </a:r>
                      <a:endParaRPr lang="zh-CN" alt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err="1" smtClean="0">
                          <a:latin typeface="仿宋" pitchFamily="49" charset="-122"/>
                          <a:ea typeface="仿宋" pitchFamily="49" charset="-122"/>
                        </a:rPr>
                        <a:t>Rackspace</a:t>
                      </a:r>
                      <a:endParaRPr lang="zh-CN" altLang="en-US" b="0" dirty="0">
                        <a:latin typeface="仿宋" pitchFamily="49" charset="-122"/>
                        <a:ea typeface="仿宋" pitchFamily="49" charset="-122"/>
                      </a:endParaRPr>
                    </a:p>
                  </a:txBody>
                  <a:tcPr anchor="ctr"/>
                </a:tc>
                <a:tc>
                  <a:txBody>
                    <a:bodyPr/>
                    <a:lstStyle/>
                    <a:p>
                      <a:pPr algn="ctr"/>
                      <a:r>
                        <a:rPr lang="en-US" altLang="zh-CN" b="0" dirty="0" err="1" smtClean="0">
                          <a:latin typeface="仿宋" pitchFamily="49" charset="-122"/>
                          <a:ea typeface="仿宋" pitchFamily="49" charset="-122"/>
                        </a:rPr>
                        <a:t>Openstack</a:t>
                      </a:r>
                      <a:r>
                        <a:rPr lang="zh-CN" altLang="en-US" b="0" dirty="0" smtClean="0">
                          <a:latin typeface="仿宋" pitchFamily="49" charset="-122"/>
                          <a:ea typeface="仿宋" pitchFamily="49" charset="-122"/>
                        </a:rPr>
                        <a:t>等</a:t>
                      </a:r>
                      <a:endParaRPr lang="zh-CN" altLang="en-US" b="0" dirty="0">
                        <a:latin typeface="仿宋" pitchFamily="49" charset="-122"/>
                        <a:ea typeface="仿宋"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smtClean="0">
                          <a:latin typeface="仿宋" pitchFamily="49" charset="-122"/>
                          <a:ea typeface="仿宋" pitchFamily="49" charset="-122"/>
                        </a:rPr>
                        <a:t>（当下最热门的开源云平台领导者）</a:t>
                      </a:r>
                      <a:endParaRPr lang="zh-CN" altLang="en-US" b="0" dirty="0">
                        <a:latin typeface="仿宋" pitchFamily="49" charset="-122"/>
                        <a:ea typeface="仿宋" pitchFamily="49" charset="-122"/>
                      </a:endParaRPr>
                    </a:p>
                  </a:txBody>
                  <a:tcPr anchor="ct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smtClean="0">
                          <a:latin typeface="仿宋" pitchFamily="49" charset="-122"/>
                          <a:ea typeface="仿宋" pitchFamily="49" charset="-122"/>
                        </a:rPr>
                        <a:t>IBM</a:t>
                      </a:r>
                      <a:endParaRPr lang="zh-CN" altLang="en-US" b="0" dirty="0">
                        <a:latin typeface="仿宋" pitchFamily="49" charset="-122"/>
                        <a:ea typeface="仿宋"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zh-CN" altLang="en-US" b="0" kern="1200" dirty="0" smtClean="0">
                          <a:solidFill>
                            <a:schemeClr val="dk1"/>
                          </a:solidFill>
                          <a:latin typeface="仿宋" pitchFamily="49" charset="-122"/>
                          <a:ea typeface="仿宋" pitchFamily="49" charset="-122"/>
                          <a:cs typeface="+mn-cs"/>
                        </a:rPr>
                        <a:t>蓝云等云计算解决方案</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smtClean="0">
                          <a:latin typeface="仿宋" pitchFamily="49" charset="-122"/>
                          <a:ea typeface="仿宋" pitchFamily="49" charset="-122"/>
                        </a:rPr>
                        <a:t>所有的都是为了</a:t>
                      </a:r>
                      <a:r>
                        <a:rPr lang="en-US" altLang="zh-CN" b="0" dirty="0" err="1" smtClean="0">
                          <a:latin typeface="仿宋" pitchFamily="49" charset="-122"/>
                          <a:ea typeface="仿宋" pitchFamily="49" charset="-122"/>
                        </a:rPr>
                        <a:t>OpenStack</a:t>
                      </a:r>
                      <a:endParaRPr lang="en-US" altLang="zh-CN" b="0" dirty="0" smtClean="0">
                        <a:latin typeface="仿宋" pitchFamily="49" charset="-122"/>
                        <a:ea typeface="仿宋" pitchFamily="49"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smtClean="0">
                          <a:latin typeface="仿宋" pitchFamily="49" charset="-122"/>
                          <a:ea typeface="仿宋" pitchFamily="49" charset="-122"/>
                        </a:rPr>
                        <a:t>（强大的云计算解决方案提供商）</a:t>
                      </a:r>
                    </a:p>
                  </a:txBody>
                  <a:tcPr anchor="ct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smtClean="0">
                          <a:latin typeface="仿宋" pitchFamily="49" charset="-122"/>
                          <a:ea typeface="仿宋" pitchFamily="49" charset="-122"/>
                        </a:rPr>
                        <a:t>Citrix</a:t>
                      </a:r>
                      <a:endParaRPr lang="zh-CN" altLang="en-US" b="0" dirty="0">
                        <a:latin typeface="仿宋" pitchFamily="49" charset="-122"/>
                        <a:ea typeface="仿宋"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err="1" smtClean="0">
                          <a:latin typeface="仿宋" pitchFamily="49" charset="-122"/>
                          <a:ea typeface="仿宋" pitchFamily="49" charset="-122"/>
                        </a:rPr>
                        <a:t>CloudStack</a:t>
                      </a:r>
                      <a:r>
                        <a:rPr lang="zh-CN" altLang="en-US" b="0" dirty="0" smtClean="0">
                          <a:latin typeface="仿宋" pitchFamily="49" charset="-122"/>
                          <a:ea typeface="仿宋" pitchFamily="49" charset="-122"/>
                        </a:rPr>
                        <a:t>、</a:t>
                      </a:r>
                      <a:r>
                        <a:rPr lang="en-US" altLang="zh-CN" b="0" dirty="0" err="1" smtClean="0">
                          <a:latin typeface="仿宋" pitchFamily="49" charset="-122"/>
                          <a:ea typeface="仿宋" pitchFamily="49" charset="-122"/>
                        </a:rPr>
                        <a:t>XenServer</a:t>
                      </a:r>
                      <a:r>
                        <a:rPr lang="zh-CN" altLang="en-US" b="0" dirty="0" smtClean="0">
                          <a:latin typeface="仿宋" pitchFamily="49" charset="-122"/>
                          <a:ea typeface="仿宋" pitchFamily="49" charset="-122"/>
                        </a:rPr>
                        <a:t>、</a:t>
                      </a:r>
                      <a:r>
                        <a:rPr lang="en-US" altLang="zh-CN" b="0" dirty="0" err="1" smtClean="0">
                          <a:latin typeface="仿宋" pitchFamily="49" charset="-122"/>
                          <a:ea typeface="仿宋" pitchFamily="49" charset="-122"/>
                        </a:rPr>
                        <a:t>Xen</a:t>
                      </a:r>
                      <a:endParaRPr lang="zh-CN" altLang="en-US" b="0" dirty="0">
                        <a:latin typeface="仿宋" pitchFamily="49" charset="-122"/>
                        <a:ea typeface="仿宋"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smtClean="0">
                          <a:latin typeface="仿宋" pitchFamily="49" charset="-122"/>
                          <a:ea typeface="仿宋" pitchFamily="49" charset="-122"/>
                        </a:rPr>
                        <a:t>VMware</a:t>
                      </a:r>
                      <a:r>
                        <a:rPr lang="zh-CN" altLang="en-US" b="0" dirty="0" smtClean="0">
                          <a:latin typeface="仿宋" pitchFamily="49" charset="-122"/>
                          <a:ea typeface="仿宋" pitchFamily="49" charset="-122"/>
                        </a:rPr>
                        <a:t>、</a:t>
                      </a:r>
                      <a:r>
                        <a:rPr lang="en-US" altLang="zh-CN" b="0" dirty="0" err="1" smtClean="0">
                          <a:latin typeface="仿宋" pitchFamily="49" charset="-122"/>
                          <a:ea typeface="仿宋" pitchFamily="49" charset="-122"/>
                        </a:rPr>
                        <a:t>Openstack</a:t>
                      </a:r>
                      <a:r>
                        <a:rPr lang="zh-CN" altLang="en-US" b="0" dirty="0" smtClean="0">
                          <a:latin typeface="仿宋" pitchFamily="49" charset="-122"/>
                          <a:ea typeface="仿宋" pitchFamily="49" charset="-122"/>
                        </a:rPr>
                        <a:t>的竞争对手</a:t>
                      </a:r>
                      <a:endParaRPr lang="en-US" altLang="zh-CN" b="0" dirty="0" smtClean="0">
                        <a:latin typeface="仿宋" pitchFamily="49" charset="-122"/>
                        <a:ea typeface="仿宋" pitchFamily="49"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smtClean="0">
                          <a:latin typeface="仿宋" pitchFamily="49" charset="-122"/>
                          <a:ea typeface="仿宋" pitchFamily="49" charset="-122"/>
                        </a:rPr>
                        <a:t>（曾经的虚拟化领域</a:t>
                      </a:r>
                      <a:r>
                        <a:rPr lang="en-US" altLang="zh-CN" b="0" dirty="0" smtClean="0">
                          <a:latin typeface="仿宋" pitchFamily="49" charset="-122"/>
                          <a:ea typeface="仿宋" pitchFamily="49" charset="-122"/>
                        </a:rPr>
                        <a:t>No.2</a:t>
                      </a:r>
                      <a:r>
                        <a:rPr lang="zh-CN" altLang="en-US" b="0" dirty="0" smtClean="0">
                          <a:latin typeface="仿宋" pitchFamily="49" charset="-122"/>
                          <a:ea typeface="仿宋" pitchFamily="49" charset="-122"/>
                        </a:rPr>
                        <a:t>，桌面云领导者）</a:t>
                      </a:r>
                      <a:endParaRPr lang="zh-CN" altLang="en-US" b="0" dirty="0">
                        <a:latin typeface="仿宋" pitchFamily="49" charset="-122"/>
                        <a:ea typeface="仿宋" pitchFamily="49" charset="-122"/>
                      </a:endParaRPr>
                    </a:p>
                  </a:txBody>
                  <a:tcPr anchor="ct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err="1" smtClean="0">
                          <a:latin typeface="仿宋" pitchFamily="49" charset="-122"/>
                          <a:ea typeface="仿宋" pitchFamily="49" charset="-122"/>
                        </a:rPr>
                        <a:t>Joyent</a:t>
                      </a:r>
                      <a:endParaRPr lang="zh-CN" altLang="en-US" b="0" dirty="0">
                        <a:latin typeface="仿宋" pitchFamily="49" charset="-122"/>
                        <a:ea typeface="仿宋" pitchFamily="49" charset="-122"/>
                      </a:endParaRPr>
                    </a:p>
                  </a:txBody>
                  <a:tcPr anchor="ctr"/>
                </a:tc>
                <a:tc>
                  <a:txBody>
                    <a:bodyPr/>
                    <a:lstStyle/>
                    <a:p>
                      <a:pPr algn="ctr"/>
                      <a:r>
                        <a:rPr lang="en-US" altLang="zh-CN" b="0" dirty="0" err="1" smtClean="0">
                          <a:latin typeface="仿宋" pitchFamily="49" charset="-122"/>
                          <a:ea typeface="仿宋" pitchFamily="49" charset="-122"/>
                        </a:rPr>
                        <a:t>Joyent</a:t>
                      </a:r>
                      <a:r>
                        <a:rPr lang="en-US" altLang="zh-CN" b="0" dirty="0" smtClean="0">
                          <a:latin typeface="仿宋" pitchFamily="49" charset="-122"/>
                          <a:ea typeface="仿宋" pitchFamily="49" charset="-122"/>
                        </a:rPr>
                        <a:t> Compute Service</a:t>
                      </a:r>
                      <a:r>
                        <a:rPr lang="zh-CN" altLang="en-US" b="0" dirty="0" smtClean="0">
                          <a:latin typeface="仿宋" pitchFamily="49" charset="-122"/>
                          <a:ea typeface="仿宋" pitchFamily="49" charset="-122"/>
                        </a:rPr>
                        <a:t>、</a:t>
                      </a:r>
                      <a:r>
                        <a:rPr lang="en-US" altLang="zh-CN" b="0" dirty="0" err="1" smtClean="0">
                          <a:latin typeface="仿宋" pitchFamily="49" charset="-122"/>
                          <a:ea typeface="仿宋" pitchFamily="49" charset="-122"/>
                        </a:rPr>
                        <a:t>Joyent</a:t>
                      </a:r>
                      <a:r>
                        <a:rPr lang="en-US" altLang="zh-CN" b="0" dirty="0" smtClean="0">
                          <a:latin typeface="仿宋" pitchFamily="49" charset="-122"/>
                          <a:ea typeface="仿宋" pitchFamily="49" charset="-122"/>
                        </a:rPr>
                        <a:t> </a:t>
                      </a:r>
                      <a:r>
                        <a:rPr lang="en-US" altLang="zh-CN" b="0" dirty="0" err="1" smtClean="0">
                          <a:latin typeface="仿宋" pitchFamily="49" charset="-122"/>
                          <a:ea typeface="仿宋" pitchFamily="49" charset="-122"/>
                        </a:rPr>
                        <a:t>Menta</a:t>
                      </a:r>
                      <a:r>
                        <a:rPr lang="en-US" altLang="zh-CN" b="0" dirty="0" smtClean="0">
                          <a:latin typeface="仿宋" pitchFamily="49" charset="-122"/>
                          <a:ea typeface="仿宋" pitchFamily="49" charset="-122"/>
                        </a:rPr>
                        <a:t> Storage</a:t>
                      </a:r>
                      <a:r>
                        <a:rPr lang="en-US" altLang="zh-CN" b="0" baseline="0" dirty="0" smtClean="0">
                          <a:latin typeface="仿宋" pitchFamily="49" charset="-122"/>
                          <a:ea typeface="仿宋" pitchFamily="49" charset="-122"/>
                        </a:rPr>
                        <a:t> Service</a:t>
                      </a:r>
                      <a:r>
                        <a:rPr lang="zh-CN" altLang="en-US" b="0" baseline="0" dirty="0" smtClean="0">
                          <a:latin typeface="仿宋" pitchFamily="49" charset="-122"/>
                          <a:ea typeface="仿宋" pitchFamily="49" charset="-122"/>
                        </a:rPr>
                        <a:t>、</a:t>
                      </a:r>
                      <a:r>
                        <a:rPr lang="en-US" altLang="zh-CN" b="0" baseline="0" dirty="0" err="1" smtClean="0">
                          <a:latin typeface="仿宋" pitchFamily="49" charset="-122"/>
                          <a:ea typeface="仿宋" pitchFamily="49" charset="-122"/>
                        </a:rPr>
                        <a:t>Joyent</a:t>
                      </a:r>
                      <a:r>
                        <a:rPr lang="en-US" altLang="zh-CN" b="0" baseline="0" dirty="0" smtClean="0">
                          <a:latin typeface="仿宋" pitchFamily="49" charset="-122"/>
                          <a:ea typeface="仿宋" pitchFamily="49" charset="-122"/>
                        </a:rPr>
                        <a:t> Private Cloud</a:t>
                      </a:r>
                      <a:endParaRPr lang="zh-CN" altLang="en-US" b="0" dirty="0">
                        <a:latin typeface="仿宋" pitchFamily="49" charset="-122"/>
                        <a:ea typeface="仿宋"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smtClean="0">
                          <a:latin typeface="仿宋" pitchFamily="49" charset="-122"/>
                          <a:ea typeface="仿宋" pitchFamily="49" charset="-122"/>
                        </a:rPr>
                        <a:t>为大数据中心提供了一个强大而低价的选择</a:t>
                      </a:r>
                      <a:endParaRPr lang="en-US" altLang="zh-CN" b="0" dirty="0" smtClean="0">
                        <a:latin typeface="仿宋" pitchFamily="49" charset="-122"/>
                        <a:ea typeface="仿宋" pitchFamily="49"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smtClean="0">
                          <a:latin typeface="仿宋" pitchFamily="49" charset="-122"/>
                          <a:ea typeface="仿宋" pitchFamily="49" charset="-122"/>
                        </a:rPr>
                        <a:t>（其</a:t>
                      </a:r>
                      <a:r>
                        <a:rPr lang="en-US" altLang="zh-CN" b="0" dirty="0" smtClean="0">
                          <a:latin typeface="仿宋" pitchFamily="49" charset="-122"/>
                          <a:ea typeface="仿宋" pitchFamily="49" charset="-122"/>
                        </a:rPr>
                        <a:t>CEO</a:t>
                      </a:r>
                      <a:r>
                        <a:rPr lang="zh-CN" altLang="en-US" b="0" dirty="0" smtClean="0">
                          <a:latin typeface="仿宋" pitchFamily="49" charset="-122"/>
                          <a:ea typeface="仿宋" pitchFamily="49" charset="-122"/>
                        </a:rPr>
                        <a:t>认为他们的服务比</a:t>
                      </a:r>
                      <a:r>
                        <a:rPr kumimoji="0" lang="en-US" altLang="zh-CN" b="0" i="0" kern="1200" dirty="0" smtClean="0">
                          <a:solidFill>
                            <a:schemeClr val="dk1"/>
                          </a:solidFill>
                          <a:latin typeface="仿宋" pitchFamily="49" charset="-122"/>
                          <a:ea typeface="仿宋" pitchFamily="49" charset="-122"/>
                          <a:cs typeface="+mn-cs"/>
                        </a:rPr>
                        <a:t>Amazon</a:t>
                      </a:r>
                      <a:r>
                        <a:rPr kumimoji="0" lang="zh-CN" altLang="en-US" b="0" i="0" kern="1200" dirty="0" smtClean="0">
                          <a:solidFill>
                            <a:schemeClr val="dk1"/>
                          </a:solidFill>
                          <a:latin typeface="仿宋" pitchFamily="49" charset="-122"/>
                          <a:ea typeface="仿宋" pitchFamily="49" charset="-122"/>
                          <a:cs typeface="+mn-cs"/>
                        </a:rPr>
                        <a:t>更稳定</a:t>
                      </a:r>
                      <a:r>
                        <a:rPr lang="zh-CN" altLang="en-US" b="0" dirty="0" smtClean="0">
                          <a:latin typeface="仿宋" pitchFamily="49" charset="-122"/>
                          <a:ea typeface="仿宋" pitchFamily="49" charset="-122"/>
                        </a:rPr>
                        <a:t>）</a:t>
                      </a:r>
                      <a:endParaRPr lang="zh-CN" altLang="en-US" b="0" dirty="0">
                        <a:latin typeface="仿宋" pitchFamily="49" charset="-122"/>
                        <a:ea typeface="仿宋" pitchFamily="49" charset="-122"/>
                      </a:endParaRPr>
                    </a:p>
                  </a:txBody>
                  <a:tcPr anchor="ct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err="1" smtClean="0">
                          <a:latin typeface="仿宋" pitchFamily="49" charset="-122"/>
                          <a:ea typeface="仿宋" pitchFamily="49" charset="-122"/>
                        </a:rPr>
                        <a:t>Softlayer</a:t>
                      </a:r>
                      <a:endParaRPr lang="zh-CN" altLang="en-US" b="0" dirty="0">
                        <a:latin typeface="仿宋" pitchFamily="49" charset="-122"/>
                        <a:ea typeface="仿宋"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smtClean="0">
                          <a:latin typeface="仿宋" pitchFamily="49" charset="-122"/>
                          <a:ea typeface="仿宋" pitchFamily="49" charset="-122"/>
                        </a:rPr>
                        <a:t>私有云服务托管商</a:t>
                      </a:r>
                      <a:endParaRPr lang="zh-CN" altLang="en-US" b="0" dirty="0">
                        <a:latin typeface="仿宋" pitchFamily="49" charset="-122"/>
                        <a:ea typeface="仿宋"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smtClean="0">
                          <a:latin typeface="仿宋" pitchFamily="49" charset="-122"/>
                          <a:ea typeface="仿宋" pitchFamily="49" charset="-122"/>
                        </a:rPr>
                        <a:t>IBM</a:t>
                      </a:r>
                      <a:r>
                        <a:rPr lang="zh-CN" altLang="en-US" b="0" dirty="0" smtClean="0">
                          <a:latin typeface="仿宋" pitchFamily="49" charset="-122"/>
                          <a:ea typeface="仿宋" pitchFamily="49" charset="-122"/>
                        </a:rPr>
                        <a:t>和</a:t>
                      </a:r>
                      <a:r>
                        <a:rPr lang="en-US" altLang="zh-CN" b="0" dirty="0" smtClean="0">
                          <a:latin typeface="仿宋" pitchFamily="49" charset="-122"/>
                          <a:ea typeface="仿宋" pitchFamily="49" charset="-122"/>
                        </a:rPr>
                        <a:t>EMC</a:t>
                      </a:r>
                      <a:r>
                        <a:rPr lang="zh-CN" altLang="en-US" b="0" dirty="0" smtClean="0">
                          <a:latin typeface="仿宋" pitchFamily="49" charset="-122"/>
                          <a:ea typeface="仿宋" pitchFamily="49" charset="-122"/>
                        </a:rPr>
                        <a:t>曾追逐的对象</a:t>
                      </a:r>
                      <a:endParaRPr lang="en-US" altLang="zh-CN" b="0" dirty="0" smtClean="0">
                        <a:latin typeface="仿宋" pitchFamily="49" charset="-122"/>
                        <a:ea typeface="仿宋" pitchFamily="49"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smtClean="0">
                          <a:latin typeface="仿宋" pitchFamily="49" charset="-122"/>
                          <a:ea typeface="仿宋" pitchFamily="49" charset="-122"/>
                        </a:rPr>
                        <a:t>（被</a:t>
                      </a:r>
                      <a:r>
                        <a:rPr lang="en-US" altLang="zh-CN" b="0" dirty="0" smtClean="0">
                          <a:latin typeface="仿宋" pitchFamily="49" charset="-122"/>
                          <a:ea typeface="仿宋" pitchFamily="49" charset="-122"/>
                        </a:rPr>
                        <a:t>IBM</a:t>
                      </a:r>
                      <a:r>
                        <a:rPr lang="zh-CN" altLang="en-US" b="0" dirty="0" smtClean="0">
                          <a:latin typeface="仿宋" pitchFamily="49" charset="-122"/>
                          <a:ea typeface="仿宋" pitchFamily="49" charset="-122"/>
                        </a:rPr>
                        <a:t>以</a:t>
                      </a:r>
                      <a:r>
                        <a:rPr lang="en-US" altLang="zh-CN" b="0" dirty="0" smtClean="0">
                          <a:latin typeface="仿宋" pitchFamily="49" charset="-122"/>
                          <a:ea typeface="仿宋" pitchFamily="49" charset="-122"/>
                        </a:rPr>
                        <a:t>20</a:t>
                      </a:r>
                      <a:r>
                        <a:rPr lang="zh-CN" altLang="en-US" b="0" dirty="0" smtClean="0">
                          <a:latin typeface="仿宋" pitchFamily="49" charset="-122"/>
                          <a:ea typeface="仿宋" pitchFamily="49" charset="-122"/>
                        </a:rPr>
                        <a:t>亿</a:t>
                      </a:r>
                      <a:r>
                        <a:rPr lang="en-US" altLang="zh-CN" b="0" dirty="0" smtClean="0">
                          <a:latin typeface="仿宋" pitchFamily="49" charset="-122"/>
                          <a:ea typeface="仿宋" pitchFamily="49" charset="-122"/>
                        </a:rPr>
                        <a:t>$</a:t>
                      </a:r>
                      <a:r>
                        <a:rPr lang="zh-CN" altLang="en-US" b="0" dirty="0" smtClean="0">
                          <a:latin typeface="仿宋" pitchFamily="49" charset="-122"/>
                          <a:ea typeface="仿宋" pitchFamily="49" charset="-122"/>
                        </a:rPr>
                        <a:t>收购）</a:t>
                      </a:r>
                      <a:endParaRPr lang="zh-CN" altLang="en-US" b="0" dirty="0">
                        <a:latin typeface="仿宋" pitchFamily="49" charset="-122"/>
                        <a:ea typeface="仿宋" pitchFamily="49" charset="-122"/>
                      </a:endParaRPr>
                    </a:p>
                  </a:txBody>
                  <a:tcPr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484784"/>
            <a:ext cx="8229600" cy="4525963"/>
          </a:xfrm>
        </p:spPr>
        <p:txBody>
          <a:bodyPr>
            <a:normAutofit fontScale="92500" lnSpcReduction="20000"/>
          </a:bodyPr>
          <a:lstStyle/>
          <a:p>
            <a:pPr marL="365760" lvl="1" indent="-256032">
              <a:spcBef>
                <a:spcPts val="400"/>
              </a:spcBef>
              <a:buSzPct val="68000"/>
              <a:buFont typeface="Wingdings 3"/>
              <a:buChar char=""/>
            </a:pPr>
            <a:r>
              <a:rPr lang="zh-CN" altLang="en-US" sz="2700" dirty="0" smtClean="0">
                <a:latin typeface="仿宋" pitchFamily="49" charset="-122"/>
                <a:ea typeface="仿宋" pitchFamily="49" charset="-122"/>
              </a:rPr>
              <a:t>国内厂商</a:t>
            </a:r>
            <a:endParaRPr lang="en-US" altLang="zh-CN" sz="2800" dirty="0" smtClean="0">
              <a:latin typeface="仿宋" pitchFamily="49" charset="-122"/>
              <a:ea typeface="仿宋" pitchFamily="49" charset="-122"/>
            </a:endParaRPr>
          </a:p>
          <a:p>
            <a:pPr lvl="1"/>
            <a:endParaRPr lang="en-US" altLang="zh-CN" dirty="0" smtClean="0">
              <a:latin typeface="仿宋" pitchFamily="49" charset="-122"/>
              <a:ea typeface="仿宋" pitchFamily="49" charset="-122"/>
            </a:endParaRPr>
          </a:p>
          <a:p>
            <a:pPr lvl="1"/>
            <a:endParaRPr lang="en-US" altLang="zh-CN" dirty="0" smtClean="0">
              <a:latin typeface="仿宋" pitchFamily="49" charset="-122"/>
              <a:ea typeface="仿宋" pitchFamily="49" charset="-122"/>
            </a:endParaRPr>
          </a:p>
          <a:p>
            <a:pPr lvl="1"/>
            <a:endParaRPr lang="en-US" altLang="zh-CN" dirty="0" smtClean="0">
              <a:latin typeface="仿宋" pitchFamily="49" charset="-122"/>
              <a:ea typeface="仿宋" pitchFamily="49" charset="-122"/>
            </a:endParaRPr>
          </a:p>
          <a:p>
            <a:pPr lvl="1"/>
            <a:endParaRPr lang="en-US" altLang="zh-CN" dirty="0" smtClean="0">
              <a:latin typeface="仿宋" pitchFamily="49" charset="-122"/>
              <a:ea typeface="仿宋" pitchFamily="49" charset="-122"/>
            </a:endParaRPr>
          </a:p>
          <a:p>
            <a:pPr lvl="1"/>
            <a:endParaRPr lang="en-US" altLang="zh-CN" dirty="0" smtClean="0">
              <a:latin typeface="仿宋" pitchFamily="49" charset="-122"/>
              <a:ea typeface="仿宋" pitchFamily="49" charset="-122"/>
            </a:endParaRPr>
          </a:p>
          <a:p>
            <a:pPr lvl="1"/>
            <a:endParaRPr lang="en-US" altLang="zh-CN" dirty="0" smtClean="0">
              <a:latin typeface="仿宋" pitchFamily="49" charset="-122"/>
              <a:ea typeface="仿宋" pitchFamily="49" charset="-122"/>
            </a:endParaRPr>
          </a:p>
          <a:p>
            <a:pPr lvl="1"/>
            <a:endParaRPr lang="en-US" altLang="zh-CN" dirty="0" smtClean="0">
              <a:latin typeface="仿宋" pitchFamily="49" charset="-122"/>
              <a:ea typeface="仿宋" pitchFamily="49" charset="-122"/>
            </a:endParaRPr>
          </a:p>
          <a:p>
            <a:pPr lvl="1"/>
            <a:endParaRPr lang="en-US" altLang="zh-CN" dirty="0" smtClean="0">
              <a:latin typeface="仿宋" pitchFamily="49" charset="-122"/>
              <a:ea typeface="仿宋" pitchFamily="49" charset="-122"/>
            </a:endParaRPr>
          </a:p>
          <a:p>
            <a:pPr lvl="1"/>
            <a:endParaRPr lang="en-US" altLang="zh-CN" dirty="0" smtClean="0">
              <a:latin typeface="仿宋" pitchFamily="49" charset="-122"/>
              <a:ea typeface="仿宋" pitchFamily="49" charset="-122"/>
            </a:endParaRPr>
          </a:p>
          <a:p>
            <a:pPr lvl="1"/>
            <a:r>
              <a:rPr lang="zh-CN" altLang="en-US" dirty="0" smtClean="0">
                <a:latin typeface="仿宋" pitchFamily="49" charset="-122"/>
                <a:ea typeface="仿宋" pitchFamily="49" charset="-122"/>
              </a:rPr>
              <a:t>其他：网易、奇虎</a:t>
            </a:r>
            <a:r>
              <a:rPr lang="en-US" altLang="zh-CN" dirty="0" smtClean="0">
                <a:latin typeface="仿宋" pitchFamily="49" charset="-122"/>
                <a:ea typeface="仿宋" pitchFamily="49" charset="-122"/>
              </a:rPr>
              <a:t>360</a:t>
            </a:r>
            <a:r>
              <a:rPr lang="zh-CN" altLang="en-US" dirty="0" smtClean="0">
                <a:latin typeface="仿宋" pitchFamily="49" charset="-122"/>
                <a:ea typeface="仿宋" pitchFamily="49" charset="-122"/>
              </a:rPr>
              <a:t>、爱奇艺、搜狐、京东、青云、品高、七牛、九州云、</a:t>
            </a:r>
            <a:r>
              <a:rPr lang="en-US" altLang="zh-CN" dirty="0" smtClean="0">
                <a:latin typeface="仿宋" pitchFamily="49" charset="-122"/>
                <a:ea typeface="仿宋" pitchFamily="49" charset="-122"/>
              </a:rPr>
              <a:t> </a:t>
            </a:r>
            <a:r>
              <a:rPr lang="en-US" altLang="zh-CN" dirty="0" err="1" smtClean="0">
                <a:latin typeface="仿宋" pitchFamily="49" charset="-122"/>
                <a:ea typeface="仿宋" pitchFamily="49" charset="-122"/>
              </a:rPr>
              <a:t>Ucloud</a:t>
            </a:r>
            <a:r>
              <a:rPr lang="zh-CN" altLang="en-US" dirty="0" smtClean="0">
                <a:latin typeface="仿宋" pitchFamily="49" charset="-122"/>
                <a:ea typeface="仿宋" pitchFamily="49" charset="-122"/>
              </a:rPr>
              <a:t>、金山、深信服、中国移动、中国联通、中国电信、</a:t>
            </a:r>
            <a:r>
              <a:rPr lang="en-US" altLang="zh-CN" dirty="0" smtClean="0">
                <a:latin typeface="仿宋" pitchFamily="49" charset="-122"/>
                <a:ea typeface="仿宋" pitchFamily="49" charset="-122"/>
              </a:rPr>
              <a:t>……</a:t>
            </a:r>
          </a:p>
          <a:p>
            <a:pPr marL="365760" lvl="1" indent="-256032">
              <a:spcBef>
                <a:spcPts val="400"/>
              </a:spcBef>
              <a:buSzPct val="68000"/>
              <a:buFont typeface="Wingdings 3"/>
              <a:buChar char=""/>
            </a:pPr>
            <a:r>
              <a:rPr lang="zh-CN" altLang="en-US" sz="2700" dirty="0" smtClean="0">
                <a:latin typeface="仿宋" pitchFamily="49" charset="-122"/>
                <a:ea typeface="仿宋" pitchFamily="49" charset="-122"/>
              </a:rPr>
              <a:t>谁将成为中国的</a:t>
            </a:r>
            <a:r>
              <a:rPr lang="en-US" altLang="zh-CN" sz="2700" dirty="0" smtClean="0">
                <a:latin typeface="仿宋" pitchFamily="49" charset="-122"/>
                <a:ea typeface="仿宋" pitchFamily="49" charset="-122"/>
              </a:rPr>
              <a:t>AWS</a:t>
            </a:r>
            <a:r>
              <a:rPr lang="zh-CN" altLang="en-US" sz="2700" dirty="0" smtClean="0">
                <a:latin typeface="仿宋" pitchFamily="49" charset="-122"/>
                <a:ea typeface="仿宋" pitchFamily="49" charset="-122"/>
              </a:rPr>
              <a:t>？</a:t>
            </a:r>
            <a:endParaRPr lang="zh-CN" altLang="en-US" sz="2700" dirty="0">
              <a:latin typeface="仿宋" pitchFamily="49" charset="-122"/>
              <a:ea typeface="仿宋" pitchFamily="49" charset="-122"/>
            </a:endParaRPr>
          </a:p>
        </p:txBody>
      </p:sp>
      <p:sp>
        <p:nvSpPr>
          <p:cNvPr id="3" name="标题 2"/>
          <p:cNvSpPr>
            <a:spLocks noGrp="1"/>
          </p:cNvSpPr>
          <p:nvPr>
            <p:ph type="title"/>
          </p:nvPr>
        </p:nvSpPr>
        <p:spPr/>
        <p:txBody>
          <a:bodyPr/>
          <a:lstStyle/>
          <a:p>
            <a:r>
              <a:rPr lang="zh-CN" altLang="en-US" dirty="0" smtClean="0">
                <a:latin typeface="仿宋" pitchFamily="49" charset="-122"/>
                <a:ea typeface="仿宋" pitchFamily="49" charset="-122"/>
              </a:rPr>
              <a:t>云计算发展现状</a:t>
            </a:r>
            <a:endParaRPr lang="en-US" altLang="zh-CN" dirty="0" smtClean="0">
              <a:latin typeface="仿宋" pitchFamily="49" charset="-122"/>
              <a:ea typeface="仿宋" pitchFamily="49" charset="-122"/>
            </a:endParaRPr>
          </a:p>
        </p:txBody>
      </p:sp>
      <p:pic>
        <p:nvPicPr>
          <p:cNvPr id="6" name="图片 5" descr="china-cloud-incs.jpg"/>
          <p:cNvPicPr>
            <a:picLocks noChangeAspect="1"/>
          </p:cNvPicPr>
          <p:nvPr/>
        </p:nvPicPr>
        <p:blipFill>
          <a:blip r:embed="rId3" cstate="print"/>
          <a:stretch>
            <a:fillRect/>
          </a:stretch>
        </p:blipFill>
        <p:spPr>
          <a:xfrm>
            <a:off x="1403648" y="1844824"/>
            <a:ext cx="5937288" cy="266429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484784"/>
            <a:ext cx="8229600" cy="4525963"/>
          </a:xfrm>
        </p:spPr>
        <p:txBody>
          <a:bodyPr>
            <a:normAutofit/>
          </a:bodyPr>
          <a:lstStyle/>
          <a:p>
            <a:pPr marL="365760" lvl="1" indent="-256032">
              <a:spcBef>
                <a:spcPts val="400"/>
              </a:spcBef>
              <a:buSzPct val="68000"/>
              <a:buFont typeface="Wingdings 3"/>
              <a:buChar char=""/>
            </a:pPr>
            <a:r>
              <a:rPr lang="zh-CN" altLang="en-US" sz="2700" dirty="0" smtClean="0">
                <a:latin typeface="仿宋" pitchFamily="49" charset="-122"/>
                <a:ea typeface="仿宋" pitchFamily="49" charset="-122"/>
              </a:rPr>
              <a:t>主流云平台介绍（</a:t>
            </a:r>
            <a:r>
              <a:rPr lang="en-US" altLang="zh-CN" sz="2700" dirty="0" smtClean="0">
                <a:latin typeface="仿宋" pitchFamily="49" charset="-122"/>
                <a:ea typeface="仿宋" pitchFamily="49" charset="-122"/>
              </a:rPr>
              <a:t>AWS</a:t>
            </a:r>
            <a:r>
              <a:rPr lang="zh-CN" altLang="en-US" sz="2700" dirty="0" smtClean="0">
                <a:latin typeface="仿宋" pitchFamily="49" charset="-122"/>
                <a:ea typeface="仿宋" pitchFamily="49" charset="-122"/>
              </a:rPr>
              <a:t>）</a:t>
            </a:r>
            <a:endParaRPr lang="zh-CN" altLang="en-US" sz="2700" dirty="0">
              <a:latin typeface="仿宋" pitchFamily="49" charset="-122"/>
              <a:ea typeface="仿宋" pitchFamily="49" charset="-122"/>
            </a:endParaRPr>
          </a:p>
        </p:txBody>
      </p:sp>
      <p:sp>
        <p:nvSpPr>
          <p:cNvPr id="3" name="标题 2"/>
          <p:cNvSpPr>
            <a:spLocks noGrp="1"/>
          </p:cNvSpPr>
          <p:nvPr>
            <p:ph type="title"/>
          </p:nvPr>
        </p:nvSpPr>
        <p:spPr/>
        <p:txBody>
          <a:bodyPr/>
          <a:lstStyle/>
          <a:p>
            <a:r>
              <a:rPr lang="zh-CN" altLang="en-US" dirty="0" smtClean="0">
                <a:latin typeface="仿宋" pitchFamily="49" charset="-122"/>
                <a:ea typeface="仿宋" pitchFamily="49" charset="-122"/>
              </a:rPr>
              <a:t>云计算发展现状</a:t>
            </a:r>
            <a:endParaRPr lang="en-US" altLang="zh-CN" dirty="0" smtClean="0">
              <a:latin typeface="仿宋" pitchFamily="49" charset="-122"/>
              <a:ea typeface="仿宋" pitchFamily="49" charset="-122"/>
            </a:endParaRPr>
          </a:p>
        </p:txBody>
      </p:sp>
      <p:pic>
        <p:nvPicPr>
          <p:cNvPr id="5122" name="Picture 2"/>
          <p:cNvPicPr>
            <a:picLocks noChangeAspect="1" noChangeArrowheads="1"/>
          </p:cNvPicPr>
          <p:nvPr/>
        </p:nvPicPr>
        <p:blipFill>
          <a:blip r:embed="rId3" cstate="print"/>
          <a:srcRect/>
          <a:stretch>
            <a:fillRect/>
          </a:stretch>
        </p:blipFill>
        <p:spPr bwMode="auto">
          <a:xfrm>
            <a:off x="395536" y="1955476"/>
            <a:ext cx="8322334" cy="4902524"/>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484784"/>
            <a:ext cx="8229600" cy="4525963"/>
          </a:xfrm>
        </p:spPr>
        <p:txBody>
          <a:bodyPr>
            <a:normAutofit/>
          </a:bodyPr>
          <a:lstStyle/>
          <a:p>
            <a:pPr marL="365760" lvl="1" indent="-256032">
              <a:spcBef>
                <a:spcPts val="400"/>
              </a:spcBef>
              <a:buSzPct val="68000"/>
              <a:buFont typeface="Wingdings 3"/>
              <a:buChar char=""/>
            </a:pPr>
            <a:r>
              <a:rPr lang="zh-CN" altLang="en-US" sz="2700" dirty="0" smtClean="0">
                <a:latin typeface="仿宋" pitchFamily="49" charset="-122"/>
                <a:ea typeface="仿宋" pitchFamily="49" charset="-122"/>
              </a:rPr>
              <a:t>主流云平台介绍（</a:t>
            </a:r>
            <a:r>
              <a:rPr lang="en-US" altLang="zh-CN" sz="2700" dirty="0" smtClean="0">
                <a:latin typeface="仿宋" pitchFamily="49" charset="-122"/>
                <a:ea typeface="仿宋" pitchFamily="49" charset="-122"/>
              </a:rPr>
              <a:t>AWS</a:t>
            </a:r>
            <a:r>
              <a:rPr lang="zh-CN" altLang="en-US" sz="2700" dirty="0" smtClean="0">
                <a:latin typeface="仿宋" pitchFamily="49" charset="-122"/>
                <a:ea typeface="仿宋" pitchFamily="49" charset="-122"/>
              </a:rPr>
              <a:t>）</a:t>
            </a:r>
            <a:endParaRPr lang="en-US" altLang="zh-CN" dirty="0" smtClean="0">
              <a:latin typeface="仿宋" pitchFamily="49" charset="-122"/>
              <a:ea typeface="仿宋" pitchFamily="49" charset="-122"/>
            </a:endParaRPr>
          </a:p>
          <a:p>
            <a:pPr lvl="1">
              <a:lnSpc>
                <a:spcPct val="80000"/>
              </a:lnSpc>
              <a:buSzPct val="68000"/>
            </a:pPr>
            <a:r>
              <a:rPr lang="en-US" altLang="zh-CN" sz="1600" dirty="0" smtClean="0">
                <a:latin typeface="仿宋" pitchFamily="49" charset="-122"/>
                <a:ea typeface="仿宋" pitchFamily="49" charset="-122"/>
              </a:rPr>
              <a:t>CLC</a:t>
            </a:r>
            <a:r>
              <a:rPr lang="zh-CN" altLang="en-US" sz="1600" dirty="0" smtClean="0">
                <a:latin typeface="仿宋" pitchFamily="49" charset="-122"/>
                <a:ea typeface="仿宋" pitchFamily="49" charset="-122"/>
              </a:rPr>
              <a:t>：</a:t>
            </a:r>
            <a:r>
              <a:rPr lang="en-US" altLang="zh-CN" sz="1600" dirty="0" smtClean="0">
                <a:latin typeface="仿宋" pitchFamily="49" charset="-122"/>
                <a:ea typeface="仿宋" pitchFamily="49" charset="-122"/>
              </a:rPr>
              <a:t>Cloud Controller</a:t>
            </a:r>
            <a:r>
              <a:rPr lang="zh-CN" altLang="en-US" sz="1600" dirty="0" smtClean="0">
                <a:latin typeface="仿宋" pitchFamily="49" charset="-122"/>
                <a:ea typeface="仿宋" pitchFamily="49" charset="-122"/>
              </a:rPr>
              <a:t>，所有用户和管理员进入</a:t>
            </a:r>
            <a:r>
              <a:rPr lang="en-US" altLang="zh-CN" sz="1600" dirty="0" smtClean="0">
                <a:latin typeface="仿宋" pitchFamily="49" charset="-122"/>
                <a:ea typeface="仿宋" pitchFamily="49" charset="-122"/>
              </a:rPr>
              <a:t>Eucalyptus</a:t>
            </a:r>
            <a:r>
              <a:rPr lang="zh-CN" altLang="en-US" sz="1600" dirty="0" smtClean="0">
                <a:latin typeface="仿宋" pitchFamily="49" charset="-122"/>
                <a:ea typeface="仿宋" pitchFamily="49" charset="-122"/>
              </a:rPr>
              <a:t>云的主要入口</a:t>
            </a:r>
            <a:endParaRPr lang="en-US" altLang="zh-CN" sz="1600" dirty="0" smtClean="0">
              <a:latin typeface="仿宋" pitchFamily="49" charset="-122"/>
              <a:ea typeface="仿宋" pitchFamily="49" charset="-122"/>
            </a:endParaRPr>
          </a:p>
          <a:p>
            <a:pPr lvl="1">
              <a:lnSpc>
                <a:spcPct val="80000"/>
              </a:lnSpc>
              <a:buSzPct val="68000"/>
            </a:pPr>
            <a:r>
              <a:rPr lang="en-US" altLang="zh-CN" sz="1600" dirty="0" smtClean="0">
                <a:latin typeface="仿宋" pitchFamily="49" charset="-122"/>
                <a:ea typeface="仿宋" pitchFamily="49" charset="-122"/>
              </a:rPr>
              <a:t>CC</a:t>
            </a:r>
            <a:r>
              <a:rPr lang="zh-CN" altLang="en-US" sz="1600" dirty="0" smtClean="0">
                <a:latin typeface="仿宋" pitchFamily="49" charset="-122"/>
                <a:ea typeface="仿宋" pitchFamily="49" charset="-122"/>
              </a:rPr>
              <a:t>：</a:t>
            </a:r>
            <a:r>
              <a:rPr lang="en-US" altLang="zh-CN" sz="1600" dirty="0" smtClean="0">
                <a:latin typeface="仿宋" pitchFamily="49" charset="-122"/>
                <a:ea typeface="仿宋" pitchFamily="49" charset="-122"/>
              </a:rPr>
              <a:t>Cluster Controller</a:t>
            </a:r>
            <a:r>
              <a:rPr lang="zh-CN" altLang="en-US" sz="1600" dirty="0" smtClean="0">
                <a:latin typeface="仿宋" pitchFamily="49" charset="-122"/>
                <a:ea typeface="仿宋" pitchFamily="49" charset="-122"/>
              </a:rPr>
              <a:t>，它将管理</a:t>
            </a:r>
            <a:r>
              <a:rPr lang="en-US" altLang="zh-CN" sz="1600" dirty="0" smtClean="0">
                <a:latin typeface="仿宋" pitchFamily="49" charset="-122"/>
                <a:ea typeface="仿宋" pitchFamily="49" charset="-122"/>
              </a:rPr>
              <a:t>VM</a:t>
            </a:r>
            <a:r>
              <a:rPr lang="zh-CN" altLang="en-US" sz="1600" dirty="0" smtClean="0">
                <a:latin typeface="仿宋" pitchFamily="49" charset="-122"/>
                <a:ea typeface="仿宋" pitchFamily="49" charset="-122"/>
              </a:rPr>
              <a:t>的请求路由到具有可用资源的</a:t>
            </a:r>
            <a:r>
              <a:rPr lang="en-US" altLang="zh-CN" sz="1600" dirty="0" smtClean="0">
                <a:latin typeface="仿宋" pitchFamily="49" charset="-122"/>
                <a:ea typeface="仿宋" pitchFamily="49" charset="-122"/>
              </a:rPr>
              <a:t>Node Controller</a:t>
            </a:r>
          </a:p>
          <a:p>
            <a:pPr lvl="1">
              <a:lnSpc>
                <a:spcPct val="80000"/>
              </a:lnSpc>
              <a:buSzPct val="68000"/>
            </a:pPr>
            <a:r>
              <a:rPr lang="en-US" altLang="zh-CN" sz="1600" dirty="0" smtClean="0">
                <a:latin typeface="仿宋" pitchFamily="49" charset="-122"/>
                <a:ea typeface="仿宋" pitchFamily="49" charset="-122"/>
              </a:rPr>
              <a:t>NC</a:t>
            </a:r>
            <a:r>
              <a:rPr lang="zh-CN" altLang="en-US" sz="1600" dirty="0" smtClean="0">
                <a:latin typeface="仿宋" pitchFamily="49" charset="-122"/>
                <a:ea typeface="仿宋" pitchFamily="49" charset="-122"/>
              </a:rPr>
              <a:t>：</a:t>
            </a:r>
            <a:r>
              <a:rPr lang="en-US" altLang="zh-CN" sz="1600" dirty="0" smtClean="0">
                <a:latin typeface="仿宋" pitchFamily="49" charset="-122"/>
                <a:ea typeface="仿宋" pitchFamily="49" charset="-122"/>
              </a:rPr>
              <a:t>Node Controller</a:t>
            </a:r>
            <a:r>
              <a:rPr lang="zh-CN" altLang="en-US" sz="1600" dirty="0" smtClean="0">
                <a:latin typeface="仿宋" pitchFamily="49" charset="-122"/>
                <a:ea typeface="仿宋" pitchFamily="49" charset="-122"/>
              </a:rPr>
              <a:t>，控制主机操作系统及相应的</a:t>
            </a:r>
            <a:r>
              <a:rPr lang="en-US" altLang="zh-CN" sz="1600" dirty="0" smtClean="0">
                <a:latin typeface="仿宋" pitchFamily="49" charset="-122"/>
                <a:ea typeface="仿宋" pitchFamily="49" charset="-122"/>
              </a:rPr>
              <a:t>hypervisor</a:t>
            </a:r>
          </a:p>
          <a:p>
            <a:pPr lvl="1">
              <a:lnSpc>
                <a:spcPct val="80000"/>
              </a:lnSpc>
              <a:buSzPct val="68000"/>
            </a:pPr>
            <a:r>
              <a:rPr lang="en-US" altLang="zh-CN" sz="1600" dirty="0" smtClean="0">
                <a:latin typeface="仿宋" pitchFamily="49" charset="-122"/>
                <a:ea typeface="仿宋" pitchFamily="49" charset="-122"/>
              </a:rPr>
              <a:t>SC</a:t>
            </a:r>
            <a:r>
              <a:rPr lang="zh-CN" altLang="en-US" sz="1600" dirty="0" smtClean="0">
                <a:latin typeface="仿宋" pitchFamily="49" charset="-122"/>
                <a:ea typeface="仿宋" pitchFamily="49" charset="-122"/>
              </a:rPr>
              <a:t>：</a:t>
            </a:r>
            <a:r>
              <a:rPr lang="en-US" altLang="zh-CN" sz="1600" dirty="0" smtClean="0">
                <a:latin typeface="仿宋" pitchFamily="49" charset="-122"/>
                <a:ea typeface="仿宋" pitchFamily="49" charset="-122"/>
              </a:rPr>
              <a:t>Storage Controller</a:t>
            </a:r>
            <a:r>
              <a:rPr lang="zh-CN" altLang="en-US" sz="1600" dirty="0" smtClean="0">
                <a:latin typeface="仿宋" pitchFamily="49" charset="-122"/>
                <a:ea typeface="仿宋" pitchFamily="49" charset="-122"/>
              </a:rPr>
              <a:t>，实现</a:t>
            </a:r>
            <a:r>
              <a:rPr lang="en-US" altLang="zh-CN" sz="1600" dirty="0" smtClean="0">
                <a:latin typeface="仿宋" pitchFamily="49" charset="-122"/>
                <a:ea typeface="仿宋" pitchFamily="49" charset="-122"/>
              </a:rPr>
              <a:t>Amazon</a:t>
            </a:r>
            <a:r>
              <a:rPr lang="zh-CN" altLang="en-US" sz="1600" dirty="0" smtClean="0">
                <a:latin typeface="仿宋" pitchFamily="49" charset="-122"/>
                <a:ea typeface="仿宋" pitchFamily="49" charset="-122"/>
              </a:rPr>
              <a:t>的</a:t>
            </a:r>
            <a:r>
              <a:rPr lang="en-US" altLang="zh-CN" sz="1600" dirty="0" smtClean="0">
                <a:latin typeface="仿宋" pitchFamily="49" charset="-122"/>
                <a:ea typeface="仿宋" pitchFamily="49" charset="-122"/>
              </a:rPr>
              <a:t>S3</a:t>
            </a:r>
            <a:r>
              <a:rPr lang="zh-CN" altLang="en-US" sz="1600" dirty="0" smtClean="0">
                <a:latin typeface="仿宋" pitchFamily="49" charset="-122"/>
                <a:ea typeface="仿宋" pitchFamily="49" charset="-122"/>
              </a:rPr>
              <a:t>接口。</a:t>
            </a:r>
            <a:r>
              <a:rPr lang="en-US" altLang="zh-CN" sz="1600" dirty="0" smtClean="0">
                <a:latin typeface="仿宋" pitchFamily="49" charset="-122"/>
                <a:ea typeface="仿宋" pitchFamily="49" charset="-122"/>
              </a:rPr>
              <a:t>SC</a:t>
            </a:r>
            <a:r>
              <a:rPr lang="zh-CN" altLang="en-US" sz="1600" dirty="0" smtClean="0">
                <a:latin typeface="仿宋" pitchFamily="49" charset="-122"/>
                <a:ea typeface="仿宋" pitchFamily="49" charset="-122"/>
              </a:rPr>
              <a:t>与</a:t>
            </a:r>
            <a:r>
              <a:rPr lang="en-US" altLang="zh-CN" sz="1600" dirty="0" smtClean="0">
                <a:latin typeface="仿宋" pitchFamily="49" charset="-122"/>
                <a:ea typeface="仿宋" pitchFamily="49" charset="-122"/>
              </a:rPr>
              <a:t>Walrus</a:t>
            </a:r>
            <a:r>
              <a:rPr lang="zh-CN" altLang="en-US" sz="1600" dirty="0" smtClean="0">
                <a:latin typeface="仿宋" pitchFamily="49" charset="-122"/>
                <a:ea typeface="仿宋" pitchFamily="49" charset="-122"/>
              </a:rPr>
              <a:t>联合工作，用于存储和访问虚拟机映像、内核映像、</a:t>
            </a:r>
            <a:r>
              <a:rPr lang="en-US" altLang="zh-CN" sz="1600" dirty="0" smtClean="0">
                <a:latin typeface="仿宋" pitchFamily="49" charset="-122"/>
                <a:ea typeface="仿宋" pitchFamily="49" charset="-122"/>
              </a:rPr>
              <a:t>RAM</a:t>
            </a:r>
            <a:r>
              <a:rPr lang="zh-CN" altLang="en-US" sz="1600" dirty="0" smtClean="0">
                <a:latin typeface="仿宋" pitchFamily="49" charset="-122"/>
                <a:ea typeface="仿宋" pitchFamily="49" charset="-122"/>
              </a:rPr>
              <a:t>磁盘映像和用户数据</a:t>
            </a:r>
            <a:endParaRPr lang="en-US" altLang="zh-CN" sz="1600" dirty="0" smtClean="0">
              <a:latin typeface="仿宋" pitchFamily="49" charset="-122"/>
              <a:ea typeface="仿宋" pitchFamily="49" charset="-122"/>
            </a:endParaRPr>
          </a:p>
        </p:txBody>
      </p:sp>
      <p:sp>
        <p:nvSpPr>
          <p:cNvPr id="3" name="标题 2"/>
          <p:cNvSpPr>
            <a:spLocks noGrp="1"/>
          </p:cNvSpPr>
          <p:nvPr>
            <p:ph type="title"/>
          </p:nvPr>
        </p:nvSpPr>
        <p:spPr/>
        <p:txBody>
          <a:bodyPr/>
          <a:lstStyle/>
          <a:p>
            <a:r>
              <a:rPr lang="zh-CN" altLang="en-US" dirty="0" smtClean="0">
                <a:latin typeface="仿宋" pitchFamily="49" charset="-122"/>
                <a:ea typeface="仿宋" pitchFamily="49" charset="-122"/>
              </a:rPr>
              <a:t>云计算发展现状</a:t>
            </a:r>
            <a:endParaRPr lang="en-US" altLang="zh-CN" dirty="0" smtClean="0">
              <a:latin typeface="仿宋" pitchFamily="49" charset="-122"/>
              <a:ea typeface="仿宋" pitchFamily="49" charset="-122"/>
            </a:endParaRPr>
          </a:p>
        </p:txBody>
      </p:sp>
      <p:pic>
        <p:nvPicPr>
          <p:cNvPr id="5" name="图片 4" descr="euca-arch.gif"/>
          <p:cNvPicPr>
            <a:picLocks noChangeAspect="1"/>
          </p:cNvPicPr>
          <p:nvPr/>
        </p:nvPicPr>
        <p:blipFill>
          <a:blip r:embed="rId3" cstate="print"/>
          <a:stretch>
            <a:fillRect/>
          </a:stretch>
        </p:blipFill>
        <p:spPr>
          <a:xfrm>
            <a:off x="1403648" y="3356992"/>
            <a:ext cx="6048672" cy="29930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484784"/>
            <a:ext cx="8229600" cy="4525963"/>
          </a:xfrm>
        </p:spPr>
        <p:txBody>
          <a:bodyPr>
            <a:normAutofit/>
          </a:bodyPr>
          <a:lstStyle/>
          <a:p>
            <a:pPr marL="365760" lvl="1" indent="-256032">
              <a:spcBef>
                <a:spcPts val="400"/>
              </a:spcBef>
              <a:buSzPct val="68000"/>
              <a:buFont typeface="Wingdings 3"/>
              <a:buChar char=""/>
            </a:pPr>
            <a:r>
              <a:rPr lang="zh-CN" altLang="en-US" sz="2700" dirty="0" smtClean="0">
                <a:latin typeface="仿宋" pitchFamily="49" charset="-122"/>
                <a:ea typeface="仿宋" pitchFamily="49" charset="-122"/>
              </a:rPr>
              <a:t>网易云计算平台</a:t>
            </a:r>
            <a:endParaRPr lang="en-US" altLang="zh-CN" sz="2700"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基于</a:t>
            </a:r>
            <a:r>
              <a:rPr lang="en-US" altLang="zh-CN" sz="1600" dirty="0" err="1" smtClean="0">
                <a:latin typeface="仿宋" pitchFamily="49" charset="-122"/>
                <a:ea typeface="仿宋" pitchFamily="49" charset="-122"/>
              </a:rPr>
              <a:t>Openstack</a:t>
            </a:r>
            <a:r>
              <a:rPr lang="zh-CN" altLang="en-US" sz="1600" dirty="0" smtClean="0">
                <a:latin typeface="仿宋" pitchFamily="49" charset="-122"/>
                <a:ea typeface="仿宋" pitchFamily="49" charset="-122"/>
              </a:rPr>
              <a:t>构建，并根据公司需求进行定制开发（</a:t>
            </a:r>
            <a:r>
              <a:rPr lang="en-US" altLang="zh-CN" sz="1600" dirty="0" smtClean="0">
                <a:latin typeface="仿宋" pitchFamily="49" charset="-122"/>
                <a:ea typeface="仿宋" pitchFamily="49" charset="-122"/>
              </a:rPr>
              <a:t>NBS</a:t>
            </a:r>
            <a:r>
              <a:rPr lang="zh-CN" altLang="en-US" sz="1600" dirty="0" smtClean="0">
                <a:latin typeface="仿宋" pitchFamily="49" charset="-122"/>
                <a:ea typeface="仿宋" pitchFamily="49" charset="-122"/>
              </a:rPr>
              <a:t>、</a:t>
            </a:r>
            <a:r>
              <a:rPr lang="en-US" altLang="zh-CN" sz="1600" dirty="0" smtClean="0">
                <a:latin typeface="仿宋" pitchFamily="49" charset="-122"/>
                <a:ea typeface="仿宋" pitchFamily="49" charset="-122"/>
              </a:rPr>
              <a:t>NCS</a:t>
            </a:r>
            <a:r>
              <a:rPr lang="zh-CN" altLang="en-US" sz="1600" dirty="0" smtClean="0">
                <a:latin typeface="仿宋" pitchFamily="49" charset="-122"/>
                <a:ea typeface="仿宋" pitchFamily="49" charset="-122"/>
              </a:rPr>
              <a:t>、</a:t>
            </a:r>
            <a:r>
              <a:rPr lang="en-US" altLang="zh-CN" sz="1600" dirty="0" smtClean="0">
                <a:latin typeface="仿宋" pitchFamily="49" charset="-122"/>
                <a:ea typeface="仿宋" pitchFamily="49" charset="-122"/>
              </a:rPr>
              <a:t>RDS</a:t>
            </a:r>
            <a:r>
              <a:rPr lang="zh-CN" altLang="en-US" sz="1600" dirty="0" smtClean="0">
                <a:latin typeface="仿宋" pitchFamily="49" charset="-122"/>
                <a:ea typeface="仿宋" pitchFamily="49" charset="-122"/>
              </a:rPr>
              <a:t>、</a:t>
            </a:r>
            <a:r>
              <a:rPr lang="en-US" altLang="zh-CN" sz="1600" dirty="0" smtClean="0">
                <a:latin typeface="仿宋" pitchFamily="49" charset="-122"/>
                <a:ea typeface="仿宋" pitchFamily="49" charset="-122"/>
              </a:rPr>
              <a:t>NQS</a:t>
            </a:r>
            <a:r>
              <a:rPr lang="zh-CN" altLang="en-US" sz="1600" dirty="0" smtClean="0">
                <a:latin typeface="仿宋" pitchFamily="49" charset="-122"/>
                <a:ea typeface="仿宋" pitchFamily="49" charset="-122"/>
              </a:rPr>
              <a:t>以及监控报警、平台管理、产品管理等）</a:t>
            </a:r>
            <a:endParaRPr lang="en-US" altLang="zh-CN" sz="1600"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整合网易已有技术（</a:t>
            </a:r>
            <a:r>
              <a:rPr lang="en-US" altLang="zh-CN" sz="1600" dirty="0" smtClean="0">
                <a:latin typeface="仿宋" pitchFamily="49" charset="-122"/>
                <a:ea typeface="仿宋" pitchFamily="49" charset="-122"/>
              </a:rPr>
              <a:t>NOS</a:t>
            </a:r>
            <a:r>
              <a:rPr lang="zh-CN" altLang="en-US" sz="1600" dirty="0" smtClean="0">
                <a:latin typeface="仿宋" pitchFamily="49" charset="-122"/>
                <a:ea typeface="仿宋" pitchFamily="49" charset="-122"/>
              </a:rPr>
              <a:t>、</a:t>
            </a:r>
            <a:r>
              <a:rPr lang="en-US" altLang="zh-CN" sz="1600" dirty="0" smtClean="0">
                <a:latin typeface="仿宋" pitchFamily="49" charset="-122"/>
                <a:ea typeface="仿宋" pitchFamily="49" charset="-122"/>
              </a:rPr>
              <a:t>NDIR</a:t>
            </a:r>
            <a:r>
              <a:rPr lang="zh-CN" altLang="en-US" sz="1600" dirty="0" smtClean="0">
                <a:latin typeface="仿宋" pitchFamily="49" charset="-122"/>
                <a:ea typeface="仿宋" pitchFamily="49" charset="-122"/>
              </a:rPr>
              <a:t>等）</a:t>
            </a:r>
            <a:endParaRPr lang="en-US" altLang="zh-CN" sz="1600"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支持</a:t>
            </a:r>
            <a:r>
              <a:rPr lang="en-US" altLang="zh-CN" sz="1600" dirty="0" smtClean="0">
                <a:latin typeface="仿宋" pitchFamily="49" charset="-122"/>
                <a:ea typeface="仿宋" pitchFamily="49" charset="-122"/>
              </a:rPr>
              <a:t>KVM</a:t>
            </a:r>
            <a:r>
              <a:rPr lang="zh-CN" altLang="en-US" sz="1600" dirty="0" smtClean="0">
                <a:latin typeface="仿宋" pitchFamily="49" charset="-122"/>
                <a:ea typeface="仿宋" pitchFamily="49" charset="-122"/>
              </a:rPr>
              <a:t>、</a:t>
            </a:r>
            <a:r>
              <a:rPr lang="en-US" altLang="zh-CN" sz="1600" dirty="0" smtClean="0">
                <a:latin typeface="仿宋" pitchFamily="49" charset="-122"/>
                <a:ea typeface="仿宋" pitchFamily="49" charset="-122"/>
              </a:rPr>
              <a:t>LXC</a:t>
            </a:r>
            <a:r>
              <a:rPr lang="zh-CN" altLang="en-US" sz="1600" dirty="0" smtClean="0">
                <a:latin typeface="仿宋" pitchFamily="49" charset="-122"/>
                <a:ea typeface="仿宋" pitchFamily="49" charset="-122"/>
              </a:rPr>
              <a:t>虚</a:t>
            </a:r>
            <a:r>
              <a:rPr lang="zh-CN" altLang="en-US" sz="1600" dirty="0" smtClean="0">
                <a:latin typeface="仿宋" pitchFamily="49" charset="-122"/>
                <a:ea typeface="仿宋" pitchFamily="49" charset="-122"/>
              </a:rPr>
              <a:t>拟化技术</a:t>
            </a:r>
            <a:endParaRPr lang="en-US" altLang="zh-CN" sz="1600"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提供</a:t>
            </a:r>
            <a:r>
              <a:rPr lang="en-US" altLang="zh-CN" sz="1600" dirty="0" err="1" smtClean="0">
                <a:latin typeface="仿宋" pitchFamily="49" charset="-122"/>
                <a:ea typeface="仿宋" pitchFamily="49" charset="-122"/>
              </a:rPr>
              <a:t>IaaS</a:t>
            </a:r>
            <a:r>
              <a:rPr lang="zh-CN" altLang="en-US" sz="1600" dirty="0" smtClean="0">
                <a:latin typeface="仿宋" pitchFamily="49" charset="-122"/>
                <a:ea typeface="仿宋" pitchFamily="49" charset="-122"/>
              </a:rPr>
              <a:t>、</a:t>
            </a:r>
            <a:r>
              <a:rPr lang="en-US" altLang="zh-CN" sz="1600" dirty="0" err="1" smtClean="0">
                <a:latin typeface="仿宋" pitchFamily="49" charset="-122"/>
                <a:ea typeface="仿宋" pitchFamily="49" charset="-122"/>
              </a:rPr>
              <a:t>PaaS</a:t>
            </a:r>
            <a:r>
              <a:rPr lang="zh-CN" altLang="en-US" sz="1600" dirty="0" smtClean="0">
                <a:latin typeface="仿宋" pitchFamily="49" charset="-122"/>
                <a:ea typeface="仿宋" pitchFamily="49" charset="-122"/>
              </a:rPr>
              <a:t>服务</a:t>
            </a:r>
            <a:endParaRPr lang="en-US" altLang="zh-CN" sz="1600" dirty="0" smtClean="0">
              <a:latin typeface="仿宋" pitchFamily="49" charset="-122"/>
              <a:ea typeface="仿宋" pitchFamily="49" charset="-122"/>
            </a:endParaRPr>
          </a:p>
          <a:p>
            <a:pPr lvl="1"/>
            <a:r>
              <a:rPr lang="en-US" altLang="zh-CN" sz="1600" dirty="0" err="1" smtClean="0">
                <a:latin typeface="仿宋" pitchFamily="49" charset="-122"/>
                <a:ea typeface="仿宋" pitchFamily="49" charset="-122"/>
              </a:rPr>
              <a:t>IaaS</a:t>
            </a:r>
            <a:r>
              <a:rPr lang="zh-CN" altLang="en-US" sz="1600" dirty="0" smtClean="0">
                <a:latin typeface="仿宋" pitchFamily="49" charset="-122"/>
                <a:ea typeface="仿宋" pitchFamily="49" charset="-122"/>
              </a:rPr>
              <a:t>服务支持对云主机</a:t>
            </a:r>
            <a:r>
              <a:rPr lang="en-US" altLang="zh-CN" sz="1600" dirty="0" smtClean="0">
                <a:latin typeface="仿宋" pitchFamily="49" charset="-122"/>
                <a:ea typeface="仿宋" pitchFamily="49" charset="-122"/>
              </a:rPr>
              <a:t>CPU</a:t>
            </a:r>
            <a:r>
              <a:rPr lang="zh-CN" altLang="en-US" sz="1600" dirty="0" smtClean="0">
                <a:latin typeface="仿宋" pitchFamily="49" charset="-122"/>
                <a:ea typeface="仿宋" pitchFamily="49" charset="-122"/>
              </a:rPr>
              <a:t>、网络带宽、磁盘</a:t>
            </a:r>
            <a:r>
              <a:rPr lang="en-US" altLang="zh-CN" sz="1600" dirty="0" smtClean="0">
                <a:latin typeface="仿宋" pitchFamily="49" charset="-122"/>
                <a:ea typeface="仿宋" pitchFamily="49" charset="-122"/>
              </a:rPr>
              <a:t>IO</a:t>
            </a:r>
            <a:r>
              <a:rPr lang="zh-CN" altLang="en-US" sz="1600" dirty="0" smtClean="0">
                <a:latin typeface="仿宋" pitchFamily="49" charset="-122"/>
                <a:ea typeface="仿宋" pitchFamily="49" charset="-122"/>
              </a:rPr>
              <a:t>的</a:t>
            </a:r>
            <a:r>
              <a:rPr lang="en-US" altLang="zh-CN" sz="1600" dirty="0" err="1" smtClean="0">
                <a:latin typeface="仿宋" pitchFamily="49" charset="-122"/>
                <a:ea typeface="仿宋" pitchFamily="49" charset="-122"/>
              </a:rPr>
              <a:t>QoS</a:t>
            </a:r>
            <a:endParaRPr lang="en-US" altLang="zh-CN" sz="1600" dirty="0" smtClean="0">
              <a:latin typeface="仿宋" pitchFamily="49" charset="-122"/>
              <a:ea typeface="仿宋" pitchFamily="49" charset="-122"/>
            </a:endParaRPr>
          </a:p>
          <a:p>
            <a:pPr lvl="1"/>
            <a:endParaRPr lang="en-US" altLang="zh-CN" sz="2800" dirty="0" smtClean="0">
              <a:latin typeface="仿宋" pitchFamily="49" charset="-122"/>
              <a:ea typeface="仿宋" pitchFamily="49" charset="-122"/>
            </a:endParaRPr>
          </a:p>
          <a:p>
            <a:pPr marL="365760" lvl="1" indent="-256032">
              <a:spcBef>
                <a:spcPts val="400"/>
              </a:spcBef>
              <a:buSzPct val="68000"/>
              <a:buNone/>
            </a:pPr>
            <a:endParaRPr lang="en-US" altLang="zh-CN" sz="2700" dirty="0" smtClean="0">
              <a:latin typeface="仿宋" pitchFamily="49" charset="-122"/>
              <a:ea typeface="仿宋" pitchFamily="49" charset="-122"/>
            </a:endParaRPr>
          </a:p>
        </p:txBody>
      </p:sp>
      <p:sp>
        <p:nvSpPr>
          <p:cNvPr id="3" name="标题 2"/>
          <p:cNvSpPr>
            <a:spLocks noGrp="1"/>
          </p:cNvSpPr>
          <p:nvPr>
            <p:ph type="title"/>
          </p:nvPr>
        </p:nvSpPr>
        <p:spPr/>
        <p:txBody>
          <a:bodyPr/>
          <a:lstStyle/>
          <a:p>
            <a:r>
              <a:rPr lang="zh-CN" altLang="en-US" dirty="0" smtClean="0">
                <a:latin typeface="仿宋" pitchFamily="49" charset="-122"/>
                <a:ea typeface="仿宋" pitchFamily="49" charset="-122"/>
              </a:rPr>
              <a:t>云计算发展现状</a:t>
            </a:r>
            <a:endParaRPr lang="en-US" altLang="zh-CN" dirty="0" smtClean="0">
              <a:latin typeface="仿宋" pitchFamily="49" charset="-122"/>
              <a:ea typeface="仿宋" pitchFamily="49" charset="-122"/>
            </a:endParaRPr>
          </a:p>
        </p:txBody>
      </p:sp>
      <p:pic>
        <p:nvPicPr>
          <p:cNvPr id="1026" name="Picture 2"/>
          <p:cNvPicPr>
            <a:picLocks noChangeAspect="1" noChangeArrowheads="1"/>
          </p:cNvPicPr>
          <p:nvPr/>
        </p:nvPicPr>
        <p:blipFill>
          <a:blip r:embed="rId3" cstate="print"/>
          <a:srcRect/>
          <a:stretch>
            <a:fillRect/>
          </a:stretch>
        </p:blipFill>
        <p:spPr bwMode="auto">
          <a:xfrm>
            <a:off x="0" y="3717032"/>
            <a:ext cx="9111195" cy="305236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484784"/>
            <a:ext cx="8229600" cy="4525963"/>
          </a:xfrm>
        </p:spPr>
        <p:txBody>
          <a:bodyPr>
            <a:normAutofit/>
          </a:bodyPr>
          <a:lstStyle/>
          <a:p>
            <a:pPr marL="365760" lvl="1" indent="-256032">
              <a:spcBef>
                <a:spcPts val="400"/>
              </a:spcBef>
              <a:buSzPct val="68000"/>
              <a:buFont typeface="Wingdings 3"/>
              <a:buChar char=""/>
            </a:pPr>
            <a:r>
              <a:rPr lang="zh-CN" altLang="en-US" sz="2700" dirty="0" smtClean="0">
                <a:latin typeface="仿宋" pitchFamily="49" charset="-122"/>
                <a:ea typeface="仿宋" pitchFamily="49" charset="-122"/>
              </a:rPr>
              <a:t>网易云计算平台</a:t>
            </a:r>
            <a:endParaRPr lang="en-US" altLang="zh-CN" sz="2700" dirty="0" smtClean="0">
              <a:latin typeface="仿宋" pitchFamily="49" charset="-122"/>
              <a:ea typeface="仿宋" pitchFamily="49" charset="-122"/>
            </a:endParaRPr>
          </a:p>
          <a:p>
            <a:pPr lvl="1"/>
            <a:endParaRPr lang="en-US" altLang="zh-CN" sz="2800" dirty="0" smtClean="0">
              <a:latin typeface="仿宋" pitchFamily="49" charset="-122"/>
              <a:ea typeface="仿宋" pitchFamily="49" charset="-122"/>
            </a:endParaRPr>
          </a:p>
          <a:p>
            <a:pPr marL="365760" lvl="1" indent="-256032">
              <a:spcBef>
                <a:spcPts val="400"/>
              </a:spcBef>
              <a:buSzPct val="68000"/>
              <a:buNone/>
            </a:pPr>
            <a:endParaRPr lang="en-US" altLang="zh-CN" sz="2700" dirty="0" smtClean="0">
              <a:latin typeface="仿宋" pitchFamily="49" charset="-122"/>
              <a:ea typeface="仿宋" pitchFamily="49" charset="-122"/>
            </a:endParaRPr>
          </a:p>
        </p:txBody>
      </p:sp>
      <p:sp>
        <p:nvSpPr>
          <p:cNvPr id="3" name="标题 2"/>
          <p:cNvSpPr>
            <a:spLocks noGrp="1"/>
          </p:cNvSpPr>
          <p:nvPr>
            <p:ph type="title"/>
          </p:nvPr>
        </p:nvSpPr>
        <p:spPr/>
        <p:txBody>
          <a:bodyPr/>
          <a:lstStyle/>
          <a:p>
            <a:r>
              <a:rPr lang="zh-CN" altLang="en-US" dirty="0" smtClean="0">
                <a:latin typeface="仿宋" pitchFamily="49" charset="-122"/>
                <a:ea typeface="仿宋" pitchFamily="49" charset="-122"/>
              </a:rPr>
              <a:t>云计算发展现状</a:t>
            </a:r>
            <a:endParaRPr lang="en-US" altLang="zh-CN" dirty="0" smtClean="0">
              <a:latin typeface="仿宋" pitchFamily="49" charset="-122"/>
              <a:ea typeface="仿宋" pitchFamily="49" charset="-122"/>
            </a:endParaRPr>
          </a:p>
        </p:txBody>
      </p:sp>
      <p:pic>
        <p:nvPicPr>
          <p:cNvPr id="2050" name="Picture 2"/>
          <p:cNvPicPr>
            <a:picLocks noChangeAspect="1" noChangeArrowheads="1"/>
          </p:cNvPicPr>
          <p:nvPr/>
        </p:nvPicPr>
        <p:blipFill>
          <a:blip r:embed="rId3" cstate="print"/>
          <a:srcRect/>
          <a:stretch>
            <a:fillRect/>
          </a:stretch>
        </p:blipFill>
        <p:spPr bwMode="auto">
          <a:xfrm>
            <a:off x="1043608" y="1988840"/>
            <a:ext cx="6804248" cy="4697573"/>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484784"/>
            <a:ext cx="8229600" cy="4525963"/>
          </a:xfrm>
        </p:spPr>
        <p:txBody>
          <a:bodyPr>
            <a:normAutofit/>
          </a:bodyPr>
          <a:lstStyle/>
          <a:p>
            <a:pPr marL="365760" lvl="1" indent="-256032">
              <a:spcBef>
                <a:spcPts val="400"/>
              </a:spcBef>
              <a:buSzPct val="68000"/>
              <a:buFont typeface="Wingdings 3"/>
              <a:buChar char=""/>
            </a:pPr>
            <a:r>
              <a:rPr lang="zh-CN" altLang="en-US" sz="2700" dirty="0" smtClean="0">
                <a:latin typeface="仿宋" pitchFamily="49" charset="-122"/>
                <a:ea typeface="仿宋" pitchFamily="49" charset="-122"/>
              </a:rPr>
              <a:t>网易云计算平台</a:t>
            </a:r>
            <a:endParaRPr lang="en-US" altLang="zh-CN" sz="2700" dirty="0" smtClean="0">
              <a:latin typeface="仿宋" pitchFamily="49" charset="-122"/>
              <a:ea typeface="仿宋" pitchFamily="49" charset="-122"/>
            </a:endParaRPr>
          </a:p>
          <a:p>
            <a:pPr lvl="1"/>
            <a:r>
              <a:rPr lang="en-US" altLang="zh-CN" sz="2000" dirty="0" smtClean="0">
                <a:latin typeface="仿宋" pitchFamily="49" charset="-122"/>
                <a:ea typeface="仿宋" pitchFamily="49" charset="-122"/>
              </a:rPr>
              <a:t>nova</a:t>
            </a:r>
            <a:r>
              <a:rPr lang="zh-CN" altLang="en-US" sz="2000" dirty="0" smtClean="0">
                <a:latin typeface="仿宋" pitchFamily="49" charset="-122"/>
                <a:ea typeface="仿宋" pitchFamily="49" charset="-122"/>
              </a:rPr>
              <a:t>：</a:t>
            </a:r>
            <a:r>
              <a:rPr lang="en-US" altLang="zh-CN" sz="2000" dirty="0" smtClean="0">
                <a:latin typeface="仿宋" pitchFamily="49" charset="-122"/>
                <a:ea typeface="仿宋" pitchFamily="49" charset="-122"/>
              </a:rPr>
              <a:t>CLC+CC</a:t>
            </a:r>
          </a:p>
          <a:p>
            <a:pPr lvl="1"/>
            <a:r>
              <a:rPr lang="en-US" altLang="zh-CN" sz="2000" dirty="0" smtClean="0">
                <a:latin typeface="仿宋" pitchFamily="49" charset="-122"/>
                <a:ea typeface="仿宋" pitchFamily="49" charset="-122"/>
              </a:rPr>
              <a:t>glance</a:t>
            </a:r>
            <a:r>
              <a:rPr lang="zh-CN" altLang="en-US" sz="2000" dirty="0" smtClean="0">
                <a:latin typeface="仿宋" pitchFamily="49" charset="-122"/>
                <a:ea typeface="仿宋" pitchFamily="49" charset="-122"/>
              </a:rPr>
              <a:t>：</a:t>
            </a:r>
            <a:endParaRPr lang="en-US" altLang="zh-CN" sz="2000" dirty="0" smtClean="0">
              <a:latin typeface="仿宋" pitchFamily="49" charset="-122"/>
              <a:ea typeface="仿宋" pitchFamily="49" charset="-122"/>
            </a:endParaRPr>
          </a:p>
          <a:p>
            <a:pPr lvl="1"/>
            <a:r>
              <a:rPr lang="en-US" altLang="zh-CN" sz="2000" dirty="0" smtClean="0">
                <a:latin typeface="仿宋" pitchFamily="49" charset="-122"/>
                <a:ea typeface="仿宋" pitchFamily="49" charset="-122"/>
              </a:rPr>
              <a:t>cinder</a:t>
            </a:r>
            <a:r>
              <a:rPr lang="zh-CN" altLang="en-US" sz="2000" dirty="0" smtClean="0">
                <a:latin typeface="仿宋" pitchFamily="49" charset="-122"/>
                <a:ea typeface="仿宋" pitchFamily="49" charset="-122"/>
              </a:rPr>
              <a:t>：</a:t>
            </a:r>
            <a:endParaRPr lang="en-US" altLang="zh-CN" sz="2000" dirty="0" smtClean="0">
              <a:latin typeface="仿宋" pitchFamily="49" charset="-122"/>
              <a:ea typeface="仿宋" pitchFamily="49" charset="-122"/>
            </a:endParaRPr>
          </a:p>
          <a:p>
            <a:pPr lvl="1"/>
            <a:r>
              <a:rPr lang="en-US" altLang="zh-CN" sz="2000" dirty="0" smtClean="0">
                <a:latin typeface="仿宋" pitchFamily="49" charset="-122"/>
                <a:ea typeface="仿宋" pitchFamily="49" charset="-122"/>
              </a:rPr>
              <a:t>neutron</a:t>
            </a:r>
          </a:p>
          <a:p>
            <a:pPr lvl="1"/>
            <a:r>
              <a:rPr lang="en-US" altLang="zh-CN" sz="2000" dirty="0" smtClean="0">
                <a:latin typeface="仿宋" pitchFamily="49" charset="-122"/>
                <a:ea typeface="仿宋" pitchFamily="49" charset="-122"/>
              </a:rPr>
              <a:t>keystone</a:t>
            </a:r>
          </a:p>
          <a:p>
            <a:pPr lvl="1"/>
            <a:endParaRPr lang="en-US" altLang="zh-CN" sz="2800" dirty="0" smtClean="0">
              <a:latin typeface="仿宋" pitchFamily="49" charset="-122"/>
              <a:ea typeface="仿宋" pitchFamily="49" charset="-122"/>
            </a:endParaRPr>
          </a:p>
          <a:p>
            <a:pPr lvl="1"/>
            <a:endParaRPr lang="en-US" altLang="zh-CN" sz="2800" dirty="0" smtClean="0">
              <a:latin typeface="仿宋" pitchFamily="49" charset="-122"/>
              <a:ea typeface="仿宋" pitchFamily="49" charset="-122"/>
            </a:endParaRPr>
          </a:p>
          <a:p>
            <a:pPr marL="365760" lvl="1" indent="-256032">
              <a:spcBef>
                <a:spcPts val="400"/>
              </a:spcBef>
              <a:buSzPct val="68000"/>
              <a:buNone/>
            </a:pPr>
            <a:endParaRPr lang="en-US" altLang="zh-CN" sz="2700" dirty="0" smtClean="0">
              <a:latin typeface="仿宋" pitchFamily="49" charset="-122"/>
              <a:ea typeface="仿宋" pitchFamily="49" charset="-122"/>
            </a:endParaRPr>
          </a:p>
        </p:txBody>
      </p:sp>
      <p:sp>
        <p:nvSpPr>
          <p:cNvPr id="3" name="标题 2"/>
          <p:cNvSpPr>
            <a:spLocks noGrp="1"/>
          </p:cNvSpPr>
          <p:nvPr>
            <p:ph type="title"/>
          </p:nvPr>
        </p:nvSpPr>
        <p:spPr/>
        <p:txBody>
          <a:bodyPr/>
          <a:lstStyle/>
          <a:p>
            <a:r>
              <a:rPr lang="zh-CN" altLang="en-US" dirty="0" smtClean="0">
                <a:latin typeface="仿宋" pitchFamily="49" charset="-122"/>
                <a:ea typeface="仿宋" pitchFamily="49" charset="-122"/>
              </a:rPr>
              <a:t>云计算发展现状</a:t>
            </a:r>
            <a:endParaRPr lang="en-US" altLang="zh-CN" dirty="0" smtClean="0">
              <a:latin typeface="仿宋" pitchFamily="49" charset="-122"/>
              <a:ea typeface="仿宋" pitchFamily="49" charset="-122"/>
            </a:endParaRPr>
          </a:p>
        </p:txBody>
      </p:sp>
      <p:pic>
        <p:nvPicPr>
          <p:cNvPr id="5" name="图片 4" descr="openstack-arch.png.jpg"/>
          <p:cNvPicPr>
            <a:picLocks noChangeAspect="1"/>
          </p:cNvPicPr>
          <p:nvPr/>
        </p:nvPicPr>
        <p:blipFill>
          <a:blip r:embed="rId3" cstate="print"/>
          <a:stretch>
            <a:fillRect/>
          </a:stretch>
        </p:blipFill>
        <p:spPr>
          <a:xfrm>
            <a:off x="2555776" y="2420888"/>
            <a:ext cx="5640486" cy="3920916"/>
          </a:xfrm>
          <a:prstGeom prst="rect">
            <a:avLst/>
          </a:prstGeom>
        </p:spPr>
      </p:pic>
      <p:sp>
        <p:nvSpPr>
          <p:cNvPr id="6" name="右大括号 5"/>
          <p:cNvSpPr/>
          <p:nvPr/>
        </p:nvSpPr>
        <p:spPr>
          <a:xfrm>
            <a:off x="2339752" y="2492896"/>
            <a:ext cx="288032" cy="432048"/>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7" name="TextBox 6"/>
          <p:cNvSpPr txBox="1"/>
          <p:nvPr/>
        </p:nvSpPr>
        <p:spPr>
          <a:xfrm>
            <a:off x="2843808" y="2492896"/>
            <a:ext cx="415498" cy="369332"/>
          </a:xfrm>
          <a:prstGeom prst="rect">
            <a:avLst/>
          </a:prstGeom>
          <a:noFill/>
        </p:spPr>
        <p:txBody>
          <a:bodyPr wrap="none" rtlCol="0">
            <a:spAutoFit/>
          </a:bodyPr>
          <a:lstStyle/>
          <a:p>
            <a:r>
              <a:rPr lang="en-US" altLang="zh-CN" dirty="0" smtClean="0">
                <a:latin typeface="仿宋" pitchFamily="49" charset="-122"/>
                <a:ea typeface="仿宋" pitchFamily="49" charset="-122"/>
              </a:rPr>
              <a:t>SC</a:t>
            </a:r>
            <a:endParaRPr lang="zh-CN" altLang="en-US" dirty="0">
              <a:latin typeface="仿宋" pitchFamily="49" charset="-122"/>
              <a:ea typeface="仿宋"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484784"/>
            <a:ext cx="8229600" cy="4525963"/>
          </a:xfrm>
        </p:spPr>
        <p:txBody>
          <a:bodyPr>
            <a:normAutofit/>
          </a:bodyPr>
          <a:lstStyle/>
          <a:p>
            <a:pPr marL="365760" lvl="1" indent="-256032">
              <a:spcBef>
                <a:spcPts val="400"/>
              </a:spcBef>
              <a:buSzPct val="68000"/>
              <a:buFont typeface="Wingdings 3"/>
              <a:buChar char=""/>
            </a:pPr>
            <a:r>
              <a:rPr lang="zh-CN" altLang="en-US" sz="2700" dirty="0" smtClean="0">
                <a:latin typeface="仿宋" pitchFamily="49" charset="-122"/>
                <a:ea typeface="仿宋" pitchFamily="49" charset="-122"/>
              </a:rPr>
              <a:t>主流云平台介绍（阿里云）</a:t>
            </a:r>
            <a:endParaRPr lang="zh-CN" altLang="en-US" sz="2700" dirty="0">
              <a:latin typeface="仿宋" pitchFamily="49" charset="-122"/>
              <a:ea typeface="仿宋" pitchFamily="49" charset="-122"/>
            </a:endParaRPr>
          </a:p>
        </p:txBody>
      </p:sp>
      <p:sp>
        <p:nvSpPr>
          <p:cNvPr id="3" name="标题 2"/>
          <p:cNvSpPr>
            <a:spLocks noGrp="1"/>
          </p:cNvSpPr>
          <p:nvPr>
            <p:ph type="title"/>
          </p:nvPr>
        </p:nvSpPr>
        <p:spPr/>
        <p:txBody>
          <a:bodyPr/>
          <a:lstStyle/>
          <a:p>
            <a:r>
              <a:rPr lang="zh-CN" altLang="en-US" dirty="0" smtClean="0">
                <a:latin typeface="仿宋" pitchFamily="49" charset="-122"/>
                <a:ea typeface="仿宋" pitchFamily="49" charset="-122"/>
              </a:rPr>
              <a:t>云计算发展现状</a:t>
            </a:r>
            <a:endParaRPr lang="en-US" altLang="zh-CN" dirty="0" smtClean="0">
              <a:latin typeface="仿宋" pitchFamily="49" charset="-122"/>
              <a:ea typeface="仿宋" pitchFamily="49" charset="-122"/>
            </a:endParaRPr>
          </a:p>
        </p:txBody>
      </p:sp>
      <p:pic>
        <p:nvPicPr>
          <p:cNvPr id="4098" name="Picture 2"/>
          <p:cNvPicPr>
            <a:picLocks noChangeAspect="1" noChangeArrowheads="1"/>
          </p:cNvPicPr>
          <p:nvPr/>
        </p:nvPicPr>
        <p:blipFill>
          <a:blip r:embed="rId3" cstate="print"/>
          <a:srcRect/>
          <a:stretch>
            <a:fillRect/>
          </a:stretch>
        </p:blipFill>
        <p:spPr bwMode="auto">
          <a:xfrm>
            <a:off x="1043608" y="2053177"/>
            <a:ext cx="6890294" cy="4804823"/>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484784"/>
            <a:ext cx="8229600" cy="4525963"/>
          </a:xfrm>
        </p:spPr>
        <p:txBody>
          <a:bodyPr>
            <a:normAutofit/>
          </a:bodyPr>
          <a:lstStyle/>
          <a:p>
            <a:pPr marL="365760" lvl="1" indent="-256032">
              <a:spcBef>
                <a:spcPts val="400"/>
              </a:spcBef>
              <a:buSzPct val="68000"/>
              <a:buFont typeface="Wingdings 3"/>
              <a:buChar char=""/>
            </a:pPr>
            <a:r>
              <a:rPr lang="zh-CN" altLang="en-US" sz="2700" dirty="0" smtClean="0">
                <a:latin typeface="仿宋" pitchFamily="49" charset="-122"/>
                <a:ea typeface="仿宋" pitchFamily="49" charset="-122"/>
              </a:rPr>
              <a:t>主流云平台介绍（青云）</a:t>
            </a:r>
            <a:endParaRPr lang="zh-CN" altLang="en-US" sz="2700" dirty="0">
              <a:latin typeface="仿宋" pitchFamily="49" charset="-122"/>
              <a:ea typeface="仿宋" pitchFamily="49" charset="-122"/>
            </a:endParaRPr>
          </a:p>
        </p:txBody>
      </p:sp>
      <p:sp>
        <p:nvSpPr>
          <p:cNvPr id="3" name="标题 2"/>
          <p:cNvSpPr>
            <a:spLocks noGrp="1"/>
          </p:cNvSpPr>
          <p:nvPr>
            <p:ph type="title"/>
          </p:nvPr>
        </p:nvSpPr>
        <p:spPr/>
        <p:txBody>
          <a:bodyPr/>
          <a:lstStyle/>
          <a:p>
            <a:r>
              <a:rPr lang="zh-CN" altLang="en-US" dirty="0" smtClean="0">
                <a:latin typeface="仿宋" pitchFamily="49" charset="-122"/>
                <a:ea typeface="仿宋" pitchFamily="49" charset="-122"/>
              </a:rPr>
              <a:t>云计算发展现状</a:t>
            </a:r>
            <a:endParaRPr lang="en-US" altLang="zh-CN" dirty="0" smtClean="0">
              <a:latin typeface="仿宋" pitchFamily="49" charset="-122"/>
              <a:ea typeface="仿宋" pitchFamily="49" charset="-122"/>
            </a:endParaRPr>
          </a:p>
        </p:txBody>
      </p:sp>
      <p:pic>
        <p:nvPicPr>
          <p:cNvPr id="3075" name="Picture 3"/>
          <p:cNvPicPr>
            <a:picLocks noChangeAspect="1" noChangeArrowheads="1"/>
          </p:cNvPicPr>
          <p:nvPr/>
        </p:nvPicPr>
        <p:blipFill>
          <a:blip r:embed="rId3" cstate="print"/>
          <a:srcRect/>
          <a:stretch>
            <a:fillRect/>
          </a:stretch>
        </p:blipFill>
        <p:spPr bwMode="auto">
          <a:xfrm>
            <a:off x="467544" y="2046402"/>
            <a:ext cx="8163074" cy="481159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latin typeface="仿宋" pitchFamily="49" charset="-122"/>
                <a:ea typeface="仿宋" pitchFamily="49" charset="-122"/>
              </a:rPr>
              <a:t>什么是云计算</a:t>
            </a:r>
            <a:endParaRPr lang="en-US" altLang="zh-CN" dirty="0" smtClean="0">
              <a:latin typeface="仿宋" pitchFamily="49" charset="-122"/>
              <a:ea typeface="仿宋" pitchFamily="49" charset="-122"/>
            </a:endParaRPr>
          </a:p>
          <a:p>
            <a:r>
              <a:rPr lang="zh-CN" altLang="en-US" dirty="0" smtClean="0">
                <a:latin typeface="仿宋" pitchFamily="49" charset="-122"/>
                <a:ea typeface="仿宋" pitchFamily="49" charset="-122"/>
              </a:rPr>
              <a:t>云计算发展现状</a:t>
            </a:r>
            <a:endParaRPr lang="en-US" altLang="zh-CN" dirty="0" smtClean="0">
              <a:latin typeface="仿宋" pitchFamily="49" charset="-122"/>
              <a:ea typeface="仿宋" pitchFamily="49" charset="-122"/>
            </a:endParaRPr>
          </a:p>
          <a:p>
            <a:r>
              <a:rPr lang="zh-CN" altLang="en-US" dirty="0" smtClean="0">
                <a:latin typeface="仿宋" pitchFamily="49" charset="-122"/>
                <a:ea typeface="仿宋" pitchFamily="49" charset="-122"/>
              </a:rPr>
              <a:t>云计算面对的问题</a:t>
            </a:r>
            <a:endParaRPr lang="en-US" altLang="zh-CN" dirty="0" smtClean="0">
              <a:latin typeface="仿宋" pitchFamily="49" charset="-122"/>
              <a:ea typeface="仿宋" pitchFamily="49" charset="-122"/>
            </a:endParaRPr>
          </a:p>
          <a:p>
            <a:r>
              <a:rPr lang="zh-CN" altLang="en-US" dirty="0" smtClean="0">
                <a:latin typeface="仿宋" pitchFamily="49" charset="-122"/>
                <a:ea typeface="仿宋" pitchFamily="49" charset="-122"/>
              </a:rPr>
              <a:t>什么是虚拟化</a:t>
            </a:r>
            <a:endParaRPr lang="en-US" altLang="zh-CN" dirty="0" smtClean="0">
              <a:latin typeface="仿宋" pitchFamily="49" charset="-122"/>
              <a:ea typeface="仿宋" pitchFamily="49" charset="-122"/>
            </a:endParaRPr>
          </a:p>
          <a:p>
            <a:r>
              <a:rPr lang="zh-CN" altLang="en-US" dirty="0" smtClean="0">
                <a:latin typeface="仿宋" pitchFamily="49" charset="-122"/>
                <a:ea typeface="仿宋" pitchFamily="49" charset="-122"/>
              </a:rPr>
              <a:t>主流虚拟化技术</a:t>
            </a:r>
            <a:endParaRPr lang="en-US" altLang="zh-CN" dirty="0" smtClean="0">
              <a:latin typeface="仿宋" pitchFamily="49" charset="-122"/>
              <a:ea typeface="仿宋" pitchFamily="49" charset="-122"/>
            </a:endParaRPr>
          </a:p>
          <a:p>
            <a:r>
              <a:rPr lang="zh-CN" altLang="en-US" dirty="0" smtClean="0">
                <a:latin typeface="仿宋" pitchFamily="49" charset="-122"/>
                <a:ea typeface="仿宋" pitchFamily="49" charset="-122"/>
              </a:rPr>
              <a:t>虚拟化中间件</a:t>
            </a:r>
            <a:endParaRPr lang="en-US" altLang="zh-CN" dirty="0" smtClean="0">
              <a:latin typeface="仿宋" pitchFamily="49" charset="-122"/>
              <a:ea typeface="仿宋" pitchFamily="49" charset="-122"/>
            </a:endParaRPr>
          </a:p>
          <a:p>
            <a:r>
              <a:rPr lang="zh-CN" altLang="en-US" dirty="0" smtClean="0">
                <a:latin typeface="仿宋" pitchFamily="49" charset="-122"/>
                <a:ea typeface="仿宋" pitchFamily="49" charset="-122"/>
              </a:rPr>
              <a:t>虚拟化技术面对的问</a:t>
            </a:r>
            <a:r>
              <a:rPr lang="zh-CN" altLang="en-US" dirty="0" smtClean="0">
                <a:latin typeface="仿宋" pitchFamily="49" charset="-122"/>
                <a:ea typeface="仿宋" pitchFamily="49" charset="-122"/>
              </a:rPr>
              <a:t>题</a:t>
            </a:r>
            <a:endParaRPr lang="en-US" altLang="zh-CN" dirty="0" smtClean="0">
              <a:latin typeface="仿宋" pitchFamily="49" charset="-122"/>
              <a:ea typeface="仿宋" pitchFamily="49" charset="-122"/>
            </a:endParaRPr>
          </a:p>
        </p:txBody>
      </p:sp>
      <p:sp>
        <p:nvSpPr>
          <p:cNvPr id="2" name="标题 1"/>
          <p:cNvSpPr>
            <a:spLocks noGrp="1"/>
          </p:cNvSpPr>
          <p:nvPr>
            <p:ph type="title"/>
          </p:nvPr>
        </p:nvSpPr>
        <p:spPr/>
        <p:txBody>
          <a:bodyPr/>
          <a:lstStyle/>
          <a:p>
            <a:r>
              <a:rPr lang="zh-CN" altLang="en-US" dirty="0" smtClean="0"/>
              <a:t>提纲</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484784"/>
            <a:ext cx="8229600" cy="4525963"/>
          </a:xfrm>
        </p:spPr>
        <p:txBody>
          <a:bodyPr>
            <a:normAutofit/>
          </a:bodyPr>
          <a:lstStyle/>
          <a:p>
            <a:pPr marL="365760" lvl="1" indent="-256032">
              <a:spcBef>
                <a:spcPts val="400"/>
              </a:spcBef>
              <a:buSzPct val="68000"/>
              <a:buFont typeface="Wingdings 3"/>
              <a:buChar char=""/>
            </a:pPr>
            <a:r>
              <a:rPr lang="zh-CN" altLang="en-US" sz="2700" dirty="0" smtClean="0">
                <a:latin typeface="仿宋" pitchFamily="49" charset="-122"/>
                <a:ea typeface="仿宋" pitchFamily="49" charset="-122"/>
              </a:rPr>
              <a:t>主流云平台功能对比</a:t>
            </a:r>
            <a:endParaRPr lang="zh-CN" altLang="en-US" sz="2700" dirty="0">
              <a:latin typeface="仿宋" pitchFamily="49" charset="-122"/>
              <a:ea typeface="仿宋" pitchFamily="49" charset="-122"/>
            </a:endParaRPr>
          </a:p>
        </p:txBody>
      </p:sp>
      <p:sp>
        <p:nvSpPr>
          <p:cNvPr id="3" name="标题 2"/>
          <p:cNvSpPr>
            <a:spLocks noGrp="1"/>
          </p:cNvSpPr>
          <p:nvPr>
            <p:ph type="title"/>
          </p:nvPr>
        </p:nvSpPr>
        <p:spPr/>
        <p:txBody>
          <a:bodyPr/>
          <a:lstStyle/>
          <a:p>
            <a:r>
              <a:rPr lang="zh-CN" altLang="en-US" dirty="0" smtClean="0">
                <a:latin typeface="仿宋" pitchFamily="49" charset="-122"/>
                <a:ea typeface="仿宋" pitchFamily="49" charset="-122"/>
              </a:rPr>
              <a:t>云计算发展现状</a:t>
            </a:r>
            <a:endParaRPr lang="en-US" altLang="zh-CN" dirty="0" smtClean="0">
              <a:latin typeface="仿宋" pitchFamily="49" charset="-122"/>
              <a:ea typeface="仿宋" pitchFamily="49" charset="-122"/>
            </a:endParaRPr>
          </a:p>
        </p:txBody>
      </p:sp>
      <p:graphicFrame>
        <p:nvGraphicFramePr>
          <p:cNvPr id="4" name="表格 3"/>
          <p:cNvGraphicFramePr>
            <a:graphicFrameLocks noGrp="1"/>
          </p:cNvGraphicFramePr>
          <p:nvPr/>
        </p:nvGraphicFramePr>
        <p:xfrm>
          <a:off x="251525" y="2060848"/>
          <a:ext cx="8640964" cy="4680517"/>
        </p:xfrm>
        <a:graphic>
          <a:graphicData uri="http://schemas.openxmlformats.org/drawingml/2006/table">
            <a:tbl>
              <a:tblPr firstRow="1" bandRow="1">
                <a:tableStyleId>{5C22544A-7EE6-4342-B048-85BDC9FD1C3A}</a:tableStyleId>
              </a:tblPr>
              <a:tblGrid>
                <a:gridCol w="508292"/>
                <a:gridCol w="508292"/>
                <a:gridCol w="508292"/>
                <a:gridCol w="508292"/>
                <a:gridCol w="508292"/>
                <a:gridCol w="508292"/>
                <a:gridCol w="508292"/>
                <a:gridCol w="508292"/>
                <a:gridCol w="508292"/>
                <a:gridCol w="508292"/>
                <a:gridCol w="508292"/>
                <a:gridCol w="508292"/>
                <a:gridCol w="508292"/>
                <a:gridCol w="376975"/>
                <a:gridCol w="360040"/>
                <a:gridCol w="504056"/>
                <a:gridCol w="792097"/>
              </a:tblGrid>
              <a:tr h="692631">
                <a:tc>
                  <a:txBody>
                    <a:bodyPr/>
                    <a:lstStyle/>
                    <a:p>
                      <a:pPr algn="ctr"/>
                      <a:r>
                        <a:rPr lang="zh-CN" altLang="en-US" sz="1200" dirty="0" smtClean="0"/>
                        <a:t>厂商</a:t>
                      </a:r>
                      <a:endParaRPr lang="zh-CN" altLang="en-US" sz="1200" dirty="0"/>
                    </a:p>
                  </a:txBody>
                  <a:tcPr anchor="ctr"/>
                </a:tc>
                <a:tc>
                  <a:txBody>
                    <a:bodyPr/>
                    <a:lstStyle/>
                    <a:p>
                      <a:pPr algn="ctr"/>
                      <a:r>
                        <a:rPr lang="zh-CN" altLang="en-US" sz="1200" dirty="0" smtClean="0"/>
                        <a:t>生命周期管理</a:t>
                      </a:r>
                      <a:endParaRPr lang="zh-CN" altLang="en-US" sz="1200" dirty="0"/>
                    </a:p>
                  </a:txBody>
                  <a:tcPr anchor="ctr"/>
                </a:tc>
                <a:tc>
                  <a:txBody>
                    <a:bodyPr/>
                    <a:lstStyle/>
                    <a:p>
                      <a:pPr algn="ctr"/>
                      <a:r>
                        <a:rPr lang="zh-CN" altLang="en-US" sz="1200" dirty="0" smtClean="0"/>
                        <a:t>云主机</a:t>
                      </a:r>
                      <a:r>
                        <a:rPr lang="en-US" altLang="zh-CN" sz="1200" dirty="0" err="1" smtClean="0"/>
                        <a:t>QoS</a:t>
                      </a:r>
                      <a:endParaRPr lang="zh-CN" altLang="en-US" sz="1200" dirty="0"/>
                    </a:p>
                  </a:txBody>
                  <a:tcPr anchor="ctr"/>
                </a:tc>
                <a:tc>
                  <a:txBody>
                    <a:bodyPr/>
                    <a:lstStyle/>
                    <a:p>
                      <a:pPr algn="ctr"/>
                      <a:r>
                        <a:rPr lang="zh-CN" altLang="en-US" sz="1200" dirty="0" smtClean="0"/>
                        <a:t>支持镜像类型</a:t>
                      </a:r>
                      <a:endParaRPr lang="zh-CN" altLang="en-US" sz="1200" dirty="0"/>
                    </a:p>
                  </a:txBody>
                  <a:tcPr anchor="ctr"/>
                </a:tc>
                <a:tc>
                  <a:txBody>
                    <a:bodyPr/>
                    <a:lstStyle/>
                    <a:p>
                      <a:pPr algn="ctr"/>
                      <a:r>
                        <a:rPr lang="zh-CN" altLang="en-US" sz="1200" dirty="0" smtClean="0"/>
                        <a:t>支持规格种类</a:t>
                      </a:r>
                      <a:endParaRPr lang="zh-CN" altLang="en-US" sz="1200" dirty="0"/>
                    </a:p>
                  </a:txBody>
                  <a:tcPr anchor="ctr"/>
                </a:tc>
                <a:tc>
                  <a:txBody>
                    <a:bodyPr/>
                    <a:lstStyle/>
                    <a:p>
                      <a:pPr algn="ctr"/>
                      <a:r>
                        <a:rPr lang="zh-CN" altLang="en-US" sz="1200" dirty="0" smtClean="0"/>
                        <a:t>云存储</a:t>
                      </a:r>
                      <a:endParaRPr lang="zh-CN" altLang="en-US" sz="1200" dirty="0"/>
                    </a:p>
                  </a:txBody>
                  <a:tcPr anchor="ctr"/>
                </a:tc>
                <a:tc>
                  <a:txBody>
                    <a:bodyPr/>
                    <a:lstStyle/>
                    <a:p>
                      <a:pPr algn="ctr"/>
                      <a:r>
                        <a:rPr lang="zh-CN" altLang="en-US" sz="1200" dirty="0" smtClean="0"/>
                        <a:t>云数据库</a:t>
                      </a:r>
                      <a:endParaRPr lang="zh-CN" altLang="en-US" sz="1200" dirty="0"/>
                    </a:p>
                  </a:txBody>
                  <a:tcPr anchor="ctr"/>
                </a:tc>
                <a:tc>
                  <a:txBody>
                    <a:bodyPr/>
                    <a:lstStyle/>
                    <a:p>
                      <a:pPr algn="ctr"/>
                      <a:r>
                        <a:rPr lang="zh-CN" altLang="en-US" sz="1200" dirty="0" smtClean="0"/>
                        <a:t>云监控报警</a:t>
                      </a:r>
                      <a:endParaRPr lang="zh-CN" altLang="en-US" sz="1200" dirty="0"/>
                    </a:p>
                  </a:txBody>
                  <a:tcPr anchor="ctr"/>
                </a:tc>
                <a:tc>
                  <a:txBody>
                    <a:bodyPr/>
                    <a:lstStyle/>
                    <a:p>
                      <a:pPr algn="ctr"/>
                      <a:r>
                        <a:rPr lang="zh-CN" altLang="en-US" sz="1200" dirty="0" smtClean="0"/>
                        <a:t>负载均衡</a:t>
                      </a:r>
                      <a:endParaRPr lang="zh-CN" altLang="en-US" sz="1200" dirty="0"/>
                    </a:p>
                  </a:txBody>
                  <a:tcPr anchor="ctr"/>
                </a:tc>
                <a:tc>
                  <a:txBody>
                    <a:bodyPr/>
                    <a:lstStyle/>
                    <a:p>
                      <a:pPr algn="ctr"/>
                      <a:r>
                        <a:rPr lang="zh-CN" altLang="en-US" sz="1200" dirty="0" smtClean="0"/>
                        <a:t>云防火墙</a:t>
                      </a:r>
                      <a:endParaRPr lang="zh-CN" altLang="en-US" sz="1200" dirty="0"/>
                    </a:p>
                  </a:txBody>
                  <a:tcPr anchor="ctr"/>
                </a:tc>
                <a:tc>
                  <a:txBody>
                    <a:bodyPr/>
                    <a:lstStyle/>
                    <a:p>
                      <a:pPr algn="ctr"/>
                      <a:r>
                        <a:rPr lang="zh-CN" altLang="en-US" sz="1200" dirty="0" smtClean="0"/>
                        <a:t>云网络</a:t>
                      </a:r>
                      <a:endParaRPr lang="zh-CN" altLang="en-US" sz="1200" dirty="0"/>
                    </a:p>
                  </a:txBody>
                  <a:tcPr anchor="ctr"/>
                </a:tc>
                <a:tc>
                  <a:txBody>
                    <a:bodyPr/>
                    <a:lstStyle/>
                    <a:p>
                      <a:pPr algn="ctr"/>
                      <a:r>
                        <a:rPr lang="zh-CN" altLang="en-US" sz="1200" dirty="0" smtClean="0"/>
                        <a:t>操作记录</a:t>
                      </a:r>
                      <a:endParaRPr lang="zh-CN" altLang="en-US" sz="1200" dirty="0"/>
                    </a:p>
                  </a:txBody>
                  <a:tcPr anchor="ctr"/>
                </a:tc>
                <a:tc>
                  <a:txBody>
                    <a:bodyPr/>
                    <a:lstStyle/>
                    <a:p>
                      <a:pPr algn="ctr"/>
                      <a:r>
                        <a:rPr lang="zh-CN" altLang="en-US" sz="1200" dirty="0" smtClean="0"/>
                        <a:t>工单系统</a:t>
                      </a:r>
                      <a:endParaRPr lang="zh-CN" altLang="en-US" sz="1200" dirty="0"/>
                    </a:p>
                  </a:txBody>
                  <a:tcPr anchor="ctr"/>
                </a:tc>
                <a:tc>
                  <a:txBody>
                    <a:bodyPr/>
                    <a:lstStyle/>
                    <a:p>
                      <a:pPr algn="ctr"/>
                      <a:r>
                        <a:rPr lang="en-US" altLang="zh-CN" sz="1200" dirty="0" err="1" smtClean="0"/>
                        <a:t>PaaS</a:t>
                      </a:r>
                      <a:endParaRPr lang="zh-CN" altLang="en-US" sz="1200" dirty="0"/>
                    </a:p>
                  </a:txBody>
                  <a:tcPr anchor="ctr"/>
                </a:tc>
                <a:tc>
                  <a:txBody>
                    <a:bodyPr/>
                    <a:lstStyle/>
                    <a:p>
                      <a:pPr algn="ctr"/>
                      <a:r>
                        <a:rPr lang="en-US" altLang="zh-CN" sz="1200" dirty="0" err="1" smtClean="0"/>
                        <a:t>SaaS</a:t>
                      </a:r>
                      <a:endParaRPr lang="zh-CN" altLang="en-US"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t>云中间件</a:t>
                      </a:r>
                    </a:p>
                    <a:p>
                      <a:pPr algn="ctr"/>
                      <a:endParaRPr lang="zh-CN" altLang="en-US" sz="1200" dirty="0"/>
                    </a:p>
                  </a:txBody>
                  <a:tcPr anchor="ctr"/>
                </a:tc>
                <a:tc>
                  <a:txBody>
                    <a:bodyPr/>
                    <a:lstStyle/>
                    <a:p>
                      <a:pPr algn="ctr"/>
                      <a:r>
                        <a:rPr lang="zh-CN" altLang="en-US" sz="1200" dirty="0" smtClean="0"/>
                        <a:t>特色服务</a:t>
                      </a:r>
                      <a:endParaRPr lang="zh-CN" altLang="en-US" sz="1200" dirty="0"/>
                    </a:p>
                  </a:txBody>
                  <a:tcPr anchor="ctr"/>
                </a:tc>
              </a:tr>
              <a:tr h="569698">
                <a:tc>
                  <a:txBody>
                    <a:bodyPr/>
                    <a:lstStyle/>
                    <a:p>
                      <a:pPr algn="ctr"/>
                      <a:r>
                        <a:rPr lang="en-US" altLang="zh-CN" sz="1200" dirty="0" smtClean="0"/>
                        <a:t>AWS</a:t>
                      </a:r>
                      <a:endParaRPr lang="zh-CN" altLang="en-US" sz="1200" dirty="0"/>
                    </a:p>
                  </a:txBody>
                  <a:tcPr anchor="ctr"/>
                </a:tc>
                <a:tc>
                  <a:txBody>
                    <a:bodyPr/>
                    <a:lstStyle/>
                    <a:p>
                      <a:pPr algn="ctr"/>
                      <a:r>
                        <a:rPr lang="en-US" altLang="zh-CN" sz="1200" dirty="0" smtClean="0">
                          <a:latin typeface="仿宋" pitchFamily="49" charset="-122"/>
                          <a:ea typeface="仿宋" pitchFamily="49" charset="-122"/>
                        </a:rPr>
                        <a:t>Y</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Y+</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L+|W+|U</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M</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B|O</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R|D</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M|A</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Y</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Y</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Y</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Y</a:t>
                      </a:r>
                      <a:r>
                        <a:rPr lang="zh-CN" altLang="en-US" sz="1200" dirty="0" smtClean="0">
                          <a:latin typeface="仿宋" pitchFamily="49" charset="-122"/>
                          <a:ea typeface="仿宋" pitchFamily="49" charset="-122"/>
                        </a:rPr>
                        <a:t>？</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Y</a:t>
                      </a:r>
                      <a:r>
                        <a:rPr lang="zh-CN" altLang="en-US" sz="1200" dirty="0" smtClean="0">
                          <a:latin typeface="仿宋" pitchFamily="49" charset="-122"/>
                          <a:ea typeface="仿宋" pitchFamily="49" charset="-122"/>
                        </a:rPr>
                        <a:t>？</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Y</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Y</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Y++</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HA/</a:t>
                      </a:r>
                      <a:r>
                        <a:rPr lang="zh-CN" altLang="en-US" sz="1200" dirty="0" smtClean="0">
                          <a:latin typeface="仿宋" pitchFamily="49" charset="-122"/>
                          <a:ea typeface="仿宋" pitchFamily="49" charset="-122"/>
                        </a:rPr>
                        <a:t>迁移等</a:t>
                      </a:r>
                      <a:endParaRPr lang="zh-CN" altLang="en-US" sz="1200" dirty="0">
                        <a:latin typeface="仿宋" pitchFamily="49" charset="-122"/>
                        <a:ea typeface="仿宋" pitchFamily="49" charset="-122"/>
                      </a:endParaRPr>
                    </a:p>
                  </a:txBody>
                  <a:tcPr anchor="ctr"/>
                </a:tc>
              </a:tr>
              <a:tr h="569698">
                <a:tc>
                  <a:txBody>
                    <a:bodyPr/>
                    <a:lstStyle/>
                    <a:p>
                      <a:pPr algn="ctr"/>
                      <a:r>
                        <a:rPr lang="zh-CN" altLang="en-US" sz="1200" dirty="0" smtClean="0"/>
                        <a:t>网易</a:t>
                      </a:r>
                      <a:endParaRPr lang="zh-CN" altLang="en-US" sz="1200" dirty="0"/>
                    </a:p>
                  </a:txBody>
                  <a:tcPr anchor="ctr"/>
                </a:tc>
                <a:tc>
                  <a:txBody>
                    <a:bodyPr/>
                    <a:lstStyle/>
                    <a:p>
                      <a:pPr algn="ctr"/>
                      <a:r>
                        <a:rPr lang="en-US" altLang="zh-CN" sz="1200" dirty="0" smtClean="0">
                          <a:latin typeface="仿宋" pitchFamily="49" charset="-122"/>
                          <a:ea typeface="仿宋" pitchFamily="49" charset="-122"/>
                        </a:rPr>
                        <a:t>Y</a:t>
                      </a:r>
                      <a:endParaRPr lang="zh-CN" altLang="en-US" sz="1200" dirty="0">
                        <a:latin typeface="仿宋" pitchFamily="49" charset="-122"/>
                        <a:ea typeface="仿宋" pitchFamily="49" charset="-122"/>
                      </a:endParaRPr>
                    </a:p>
                  </a:txBody>
                  <a:tcPr anchor="ctr"/>
                </a:tc>
                <a:tc>
                  <a:txBody>
                    <a:bodyPr/>
                    <a:lstStyle/>
                    <a:p>
                      <a:pPr marL="0" algn="ctr" rtl="0" eaLnBrk="1" latinLnBrk="0" hangingPunct="1"/>
                      <a:r>
                        <a:rPr kumimoji="0" lang="en-US" altLang="zh-CN" sz="1200" kern="1200" dirty="0" smtClean="0">
                          <a:solidFill>
                            <a:schemeClr val="dk1"/>
                          </a:solidFill>
                          <a:latin typeface="仿宋" pitchFamily="49" charset="-122"/>
                          <a:ea typeface="仿宋" pitchFamily="49" charset="-122"/>
                          <a:cs typeface="+mn-cs"/>
                        </a:rPr>
                        <a:t>Y+</a:t>
                      </a:r>
                      <a:endParaRPr kumimoji="0" lang="zh-CN" altLang="en-US" sz="1200" kern="1200" dirty="0" smtClean="0">
                        <a:solidFill>
                          <a:schemeClr val="dk1"/>
                        </a:solidFill>
                        <a:latin typeface="仿宋" pitchFamily="49" charset="-122"/>
                        <a:ea typeface="仿宋" pitchFamily="49" charset="-122"/>
                        <a:cs typeface="+mn-cs"/>
                      </a:endParaRPr>
                    </a:p>
                  </a:txBody>
                  <a:tcPr anchor="ctr">
                    <a:solidFill>
                      <a:schemeClr val="accent1"/>
                    </a:solidFill>
                  </a:tcPr>
                </a:tc>
                <a:tc>
                  <a:txBody>
                    <a:bodyPr/>
                    <a:lstStyle/>
                    <a:p>
                      <a:pPr algn="ctr"/>
                      <a:r>
                        <a:rPr lang="en-US" altLang="zh-CN" sz="1200" dirty="0" smtClean="0">
                          <a:latin typeface="仿宋" pitchFamily="49" charset="-122"/>
                          <a:ea typeface="仿宋" pitchFamily="49" charset="-122"/>
                        </a:rPr>
                        <a:t>L-</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M</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B|O</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R|D</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M|A</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Y-</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Y</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Y-</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N</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N</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N</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N</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Y+</a:t>
                      </a:r>
                      <a:endParaRPr lang="zh-CN" altLang="en-US" sz="1200" dirty="0">
                        <a:latin typeface="仿宋" pitchFamily="49" charset="-122"/>
                        <a:ea typeface="仿宋" pitchFamily="49" charset="-122"/>
                      </a:endParaRPr>
                    </a:p>
                  </a:txBody>
                  <a:tcPr anchor="ctr">
                    <a:solidFill>
                      <a:schemeClr val="accent1"/>
                    </a:solidFill>
                  </a:tcPr>
                </a:tc>
                <a:tc>
                  <a:txBody>
                    <a:bodyPr/>
                    <a:lstStyle/>
                    <a:p>
                      <a:pPr algn="ctr"/>
                      <a:r>
                        <a:rPr lang="zh-CN" altLang="en-US" sz="1200" dirty="0" smtClean="0">
                          <a:latin typeface="仿宋" pitchFamily="49" charset="-122"/>
                          <a:ea typeface="仿宋" pitchFamily="49" charset="-122"/>
                        </a:rPr>
                        <a:t>丰富中间件</a:t>
                      </a:r>
                      <a:endParaRPr lang="zh-CN" altLang="en-US" sz="1200" dirty="0">
                        <a:latin typeface="仿宋" pitchFamily="49" charset="-122"/>
                        <a:ea typeface="仿宋" pitchFamily="49" charset="-122"/>
                      </a:endParaRPr>
                    </a:p>
                  </a:txBody>
                  <a:tcPr anchor="ctr"/>
                </a:tc>
              </a:tr>
              <a:tr h="569698">
                <a:tc>
                  <a:txBody>
                    <a:bodyPr/>
                    <a:lstStyle/>
                    <a:p>
                      <a:pPr algn="ctr"/>
                      <a:r>
                        <a:rPr lang="zh-CN" altLang="en-US" sz="1200" dirty="0" smtClean="0"/>
                        <a:t>阿里</a:t>
                      </a:r>
                      <a:r>
                        <a:rPr lang="en-US" altLang="zh-CN" sz="1200" dirty="0" smtClean="0"/>
                        <a:t>*</a:t>
                      </a:r>
                      <a:endParaRPr lang="zh-CN" altLang="en-US" sz="1200" dirty="0"/>
                    </a:p>
                  </a:txBody>
                  <a:tcPr anchor="ctr"/>
                </a:tc>
                <a:tc>
                  <a:txBody>
                    <a:bodyPr/>
                    <a:lstStyle/>
                    <a:p>
                      <a:pPr algn="ctr"/>
                      <a:r>
                        <a:rPr lang="en-US" altLang="zh-CN" sz="1200" dirty="0" smtClean="0">
                          <a:latin typeface="仿宋" pitchFamily="49" charset="-122"/>
                          <a:ea typeface="仿宋" pitchFamily="49" charset="-122"/>
                        </a:rPr>
                        <a:t>Y</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N</a:t>
                      </a:r>
                      <a:r>
                        <a:rPr lang="zh-CN" altLang="en-US" sz="1200" dirty="0" smtClean="0">
                          <a:latin typeface="仿宋" pitchFamily="49" charset="-122"/>
                          <a:ea typeface="仿宋" pitchFamily="49" charset="-122"/>
                        </a:rPr>
                        <a:t>？</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L|W</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M</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B|O</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R|D</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M|A</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Y</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Y</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N?</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N?</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N?</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Y</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N</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Y</a:t>
                      </a:r>
                      <a:endParaRPr lang="zh-CN" altLang="en-US" sz="1200" dirty="0">
                        <a:latin typeface="仿宋" pitchFamily="49" charset="-122"/>
                        <a:ea typeface="仿宋"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dirty="0" smtClean="0">
                          <a:latin typeface="仿宋" pitchFamily="49" charset="-122"/>
                          <a:ea typeface="仿宋" pitchFamily="49" charset="-122"/>
                        </a:rPr>
                        <a:t>CDN</a:t>
                      </a:r>
                      <a:r>
                        <a:rPr lang="zh-CN" altLang="en-US" sz="1000" dirty="0" smtClean="0">
                          <a:latin typeface="仿宋" pitchFamily="49" charset="-122"/>
                          <a:ea typeface="仿宋" pitchFamily="49" charset="-122"/>
                        </a:rPr>
                        <a:t>、</a:t>
                      </a:r>
                      <a:r>
                        <a:rPr lang="en-US" altLang="zh-CN" sz="1000" dirty="0" smtClean="0">
                          <a:latin typeface="仿宋" pitchFamily="49" charset="-122"/>
                          <a:ea typeface="仿宋" pitchFamily="49" charset="-122"/>
                        </a:rPr>
                        <a:t>ODPS</a:t>
                      </a: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000" dirty="0" smtClean="0">
                          <a:latin typeface="仿宋" pitchFamily="49" charset="-122"/>
                          <a:ea typeface="仿宋" pitchFamily="49" charset="-122"/>
                        </a:rPr>
                        <a:t>、备案等</a:t>
                      </a:r>
                      <a:endParaRPr lang="zh-CN" altLang="en-US" sz="1000" dirty="0">
                        <a:latin typeface="仿宋" pitchFamily="49" charset="-122"/>
                        <a:ea typeface="仿宋" pitchFamily="49" charset="-122"/>
                      </a:endParaRPr>
                    </a:p>
                  </a:txBody>
                  <a:tcPr anchor="ctr"/>
                </a:tc>
              </a:tr>
              <a:tr h="569698">
                <a:tc>
                  <a:txBody>
                    <a:bodyPr/>
                    <a:lstStyle/>
                    <a:p>
                      <a:pPr algn="ctr"/>
                      <a:r>
                        <a:rPr lang="zh-CN" altLang="en-US" sz="1200" dirty="0" smtClean="0"/>
                        <a:t>腾讯*</a:t>
                      </a:r>
                      <a:endParaRPr lang="zh-CN" altLang="en-US" sz="1200" dirty="0"/>
                    </a:p>
                  </a:txBody>
                  <a:tcPr anchor="ctr"/>
                </a:tc>
                <a:tc>
                  <a:txBody>
                    <a:bodyPr/>
                    <a:lstStyle/>
                    <a:p>
                      <a:pPr algn="ctr"/>
                      <a:r>
                        <a:rPr lang="en-US" altLang="zh-CN" sz="1200" dirty="0" smtClean="0">
                          <a:latin typeface="仿宋" pitchFamily="49" charset="-122"/>
                          <a:ea typeface="仿宋" pitchFamily="49" charset="-122"/>
                        </a:rPr>
                        <a:t>Y</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N</a:t>
                      </a:r>
                      <a:r>
                        <a:rPr lang="zh-CN" altLang="en-US" sz="1200" dirty="0" smtClean="0">
                          <a:latin typeface="仿宋" pitchFamily="49" charset="-122"/>
                          <a:ea typeface="仿宋" pitchFamily="49" charset="-122"/>
                        </a:rPr>
                        <a:t>？</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L</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M</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O</a:t>
                      </a:r>
                      <a:endParaRPr lang="zh-CN" altLang="en-US" sz="1200" dirty="0">
                        <a:latin typeface="仿宋" pitchFamily="49" charset="-122"/>
                        <a:ea typeface="仿宋" pitchFamily="49" charset="-122"/>
                      </a:endParaRPr>
                    </a:p>
                  </a:txBody>
                  <a:tcPr anchor="ctr"/>
                </a:tc>
                <a:tc>
                  <a:txBody>
                    <a:bodyPr/>
                    <a:lstStyle/>
                    <a:p>
                      <a:pPr algn="ctr"/>
                      <a:r>
                        <a:rPr lang="en-US" altLang="zh-CN" sz="1200" dirty="0" err="1" smtClean="0">
                          <a:latin typeface="仿宋" pitchFamily="49" charset="-122"/>
                          <a:ea typeface="仿宋" pitchFamily="49" charset="-122"/>
                        </a:rPr>
                        <a:t>R|NoSQL</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M</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Y</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Y</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N?</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N?</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Y</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N</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N</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N</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CDN</a:t>
                      </a:r>
                      <a:r>
                        <a:rPr lang="zh-CN" altLang="en-US" sz="1200" dirty="0" smtClean="0">
                          <a:latin typeface="仿宋" pitchFamily="49" charset="-122"/>
                          <a:ea typeface="仿宋" pitchFamily="49" charset="-122"/>
                        </a:rPr>
                        <a:t>、</a:t>
                      </a:r>
                      <a:r>
                        <a:rPr lang="en-US" altLang="zh-CN" sz="1200" dirty="0" err="1" smtClean="0">
                          <a:latin typeface="仿宋" pitchFamily="49" charset="-122"/>
                          <a:ea typeface="仿宋" pitchFamily="49" charset="-122"/>
                        </a:rPr>
                        <a:t>NoSQL</a:t>
                      </a:r>
                      <a:r>
                        <a:rPr lang="zh-CN" altLang="en-US" sz="1200" dirty="0" smtClean="0">
                          <a:latin typeface="仿宋" pitchFamily="49" charset="-122"/>
                          <a:ea typeface="仿宋" pitchFamily="49" charset="-122"/>
                        </a:rPr>
                        <a:t>等</a:t>
                      </a:r>
                      <a:endParaRPr lang="en-US" altLang="zh-CN" sz="1200" dirty="0" smtClean="0">
                        <a:latin typeface="仿宋" pitchFamily="49" charset="-122"/>
                        <a:ea typeface="仿宋" pitchFamily="49" charset="-122"/>
                      </a:endParaRPr>
                    </a:p>
                  </a:txBody>
                  <a:tcPr anchor="ctr"/>
                </a:tc>
              </a:tr>
              <a:tr h="569698">
                <a:tc>
                  <a:txBody>
                    <a:bodyPr/>
                    <a:lstStyle/>
                    <a:p>
                      <a:pPr algn="ctr"/>
                      <a:r>
                        <a:rPr lang="zh-CN" altLang="en-US" sz="1200" dirty="0" smtClean="0"/>
                        <a:t>华为*</a:t>
                      </a:r>
                      <a:endParaRPr lang="zh-CN" altLang="en-US" sz="1200" dirty="0"/>
                    </a:p>
                  </a:txBody>
                  <a:tcPr anchor="ctr"/>
                </a:tc>
                <a:tc>
                  <a:txBody>
                    <a:bodyPr/>
                    <a:lstStyle/>
                    <a:p>
                      <a:pPr algn="ctr"/>
                      <a:r>
                        <a:rPr lang="en-US" altLang="zh-CN" sz="1200" dirty="0" smtClean="0">
                          <a:latin typeface="仿宋" pitchFamily="49" charset="-122"/>
                          <a:ea typeface="仿宋" pitchFamily="49" charset="-122"/>
                        </a:rPr>
                        <a:t>Y</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Y+</a:t>
                      </a:r>
                      <a:endParaRPr lang="zh-CN" altLang="en-US" sz="1200" dirty="0">
                        <a:latin typeface="仿宋" pitchFamily="49" charset="-122"/>
                        <a:ea typeface="仿宋" pitchFamily="49" charset="-122"/>
                      </a:endParaRPr>
                    </a:p>
                  </a:txBody>
                  <a:tcPr anchor="ctr">
                    <a:solidFill>
                      <a:schemeClr val="accent1"/>
                    </a:solidFill>
                  </a:tcPr>
                </a:tc>
                <a:tc>
                  <a:txBody>
                    <a:bodyPr/>
                    <a:lstStyle/>
                    <a:p>
                      <a:pPr algn="ctr"/>
                      <a:r>
                        <a:rPr lang="en-US" altLang="zh-CN" sz="1200" dirty="0" smtClean="0">
                          <a:latin typeface="仿宋" pitchFamily="49" charset="-122"/>
                          <a:ea typeface="仿宋" pitchFamily="49" charset="-122"/>
                        </a:rPr>
                        <a:t>L|W</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L</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B|O</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N</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M|A</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N</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Y</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N?</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N?</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N?</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N</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Y--</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N</a:t>
                      </a:r>
                      <a:endParaRPr lang="zh-CN" altLang="en-US" sz="1200" dirty="0">
                        <a:latin typeface="仿宋" pitchFamily="49" charset="-122"/>
                        <a:ea typeface="仿宋" pitchFamily="49" charset="-122"/>
                      </a:endParaRPr>
                    </a:p>
                  </a:txBody>
                  <a:tcPr anchor="ctr"/>
                </a:tc>
                <a:tc>
                  <a:txBody>
                    <a:bodyPr/>
                    <a:lstStyle/>
                    <a:p>
                      <a:pPr algn="ctr"/>
                      <a:r>
                        <a:rPr lang="zh-CN" altLang="en-US" sz="1200" dirty="0" smtClean="0">
                          <a:latin typeface="仿宋" pitchFamily="49" charset="-122"/>
                          <a:ea typeface="仿宋" pitchFamily="49" charset="-122"/>
                        </a:rPr>
                        <a:t>桌面云、</a:t>
                      </a:r>
                      <a:r>
                        <a:rPr lang="en-US" altLang="zh-CN" sz="1200" dirty="0" smtClean="0">
                          <a:latin typeface="仿宋" pitchFamily="49" charset="-122"/>
                          <a:ea typeface="仿宋" pitchFamily="49" charset="-122"/>
                        </a:rPr>
                        <a:t>HA</a:t>
                      </a:r>
                      <a:r>
                        <a:rPr lang="zh-CN" altLang="en-US" sz="1200" dirty="0" smtClean="0">
                          <a:latin typeface="仿宋" pitchFamily="49" charset="-122"/>
                          <a:ea typeface="仿宋" pitchFamily="49" charset="-122"/>
                        </a:rPr>
                        <a:t>等</a:t>
                      </a:r>
                      <a:endParaRPr lang="en-US" altLang="zh-CN" sz="1200" dirty="0" smtClean="0">
                        <a:latin typeface="仿宋" pitchFamily="49" charset="-122"/>
                        <a:ea typeface="仿宋" pitchFamily="49" charset="-122"/>
                      </a:endParaRPr>
                    </a:p>
                  </a:txBody>
                  <a:tcPr anchor="ctr">
                    <a:solidFill>
                      <a:schemeClr val="accent1"/>
                    </a:solidFill>
                  </a:tcPr>
                </a:tc>
              </a:tr>
              <a:tr h="569698">
                <a:tc>
                  <a:txBody>
                    <a:bodyPr/>
                    <a:lstStyle/>
                    <a:p>
                      <a:pPr algn="ctr"/>
                      <a:r>
                        <a:rPr lang="zh-CN" altLang="en-US" sz="1200" dirty="0" smtClean="0"/>
                        <a:t>青云*</a:t>
                      </a:r>
                      <a:endParaRPr lang="zh-CN" altLang="en-US" sz="1200" dirty="0"/>
                    </a:p>
                  </a:txBody>
                  <a:tcPr anchor="ctr"/>
                </a:tc>
                <a:tc>
                  <a:txBody>
                    <a:bodyPr/>
                    <a:lstStyle/>
                    <a:p>
                      <a:pPr algn="ctr"/>
                      <a:r>
                        <a:rPr lang="en-US" altLang="zh-CN" sz="1200" dirty="0" smtClean="0">
                          <a:latin typeface="仿宋" pitchFamily="49" charset="-122"/>
                          <a:ea typeface="仿宋" pitchFamily="49" charset="-122"/>
                        </a:rPr>
                        <a:t>Y</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N</a:t>
                      </a:r>
                      <a:r>
                        <a:rPr lang="zh-CN" altLang="en-US" sz="1200" dirty="0" smtClean="0">
                          <a:latin typeface="仿宋" pitchFamily="49" charset="-122"/>
                          <a:ea typeface="仿宋" pitchFamily="49" charset="-122"/>
                        </a:rPr>
                        <a:t>？</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L|W-|U</a:t>
                      </a:r>
                      <a:endParaRPr lang="zh-CN" altLang="en-US" sz="1200" dirty="0">
                        <a:latin typeface="仿宋" pitchFamily="49" charset="-122"/>
                        <a:ea typeface="仿宋" pitchFamily="49" charset="-122"/>
                      </a:endParaRPr>
                    </a:p>
                  </a:txBody>
                  <a:tcPr anchor="ctr">
                    <a:solidFill>
                      <a:schemeClr val="accent1"/>
                    </a:solidFill>
                  </a:tcPr>
                </a:tc>
                <a:tc>
                  <a:txBody>
                    <a:bodyPr/>
                    <a:lstStyle/>
                    <a:p>
                      <a:pPr algn="ctr"/>
                      <a:r>
                        <a:rPr lang="en-US" altLang="zh-CN" sz="1200" dirty="0" smtClean="0">
                          <a:latin typeface="仿宋" pitchFamily="49" charset="-122"/>
                          <a:ea typeface="仿宋" pitchFamily="49" charset="-122"/>
                        </a:rPr>
                        <a:t>M</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B</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N</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M-</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N</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Y</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Y+</a:t>
                      </a:r>
                      <a:endParaRPr lang="zh-CN" altLang="en-US" sz="1200" dirty="0">
                        <a:latin typeface="仿宋" pitchFamily="49" charset="-122"/>
                        <a:ea typeface="仿宋" pitchFamily="49" charset="-122"/>
                      </a:endParaRPr>
                    </a:p>
                  </a:txBody>
                  <a:tcPr anchor="ctr">
                    <a:solidFill>
                      <a:schemeClr val="bg2">
                        <a:lumMod val="50000"/>
                      </a:schemeClr>
                    </a:solidFill>
                  </a:tcPr>
                </a:tc>
                <a:tc>
                  <a:txBody>
                    <a:bodyPr/>
                    <a:lstStyle/>
                    <a:p>
                      <a:pPr algn="ctr"/>
                      <a:r>
                        <a:rPr lang="en-US" altLang="zh-CN" sz="1200" dirty="0" smtClean="0">
                          <a:latin typeface="仿宋" pitchFamily="49" charset="-122"/>
                          <a:ea typeface="仿宋" pitchFamily="49" charset="-122"/>
                        </a:rPr>
                        <a:t>Y</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Y</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N</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N</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N</a:t>
                      </a:r>
                      <a:endParaRPr lang="zh-CN" altLang="en-US" sz="1200" dirty="0">
                        <a:latin typeface="仿宋" pitchFamily="49" charset="-122"/>
                        <a:ea typeface="仿宋" pitchFamily="49" charset="-122"/>
                      </a:endParaRPr>
                    </a:p>
                  </a:txBody>
                  <a:tcPr anchor="ctr"/>
                </a:tc>
                <a:tc>
                  <a:txBody>
                    <a:bodyPr/>
                    <a:lstStyle/>
                    <a:p>
                      <a:pPr algn="ctr"/>
                      <a:r>
                        <a:rPr lang="zh-CN" altLang="en-US" sz="1200" dirty="0" smtClean="0">
                          <a:latin typeface="仿宋" pitchFamily="49" charset="-122"/>
                          <a:ea typeface="仿宋" pitchFamily="49" charset="-122"/>
                        </a:rPr>
                        <a:t>智能</a:t>
                      </a:r>
                      <a:r>
                        <a:rPr lang="en-US" altLang="zh-CN" sz="1200" dirty="0" smtClean="0">
                          <a:latin typeface="仿宋" pitchFamily="49" charset="-122"/>
                          <a:ea typeface="仿宋" pitchFamily="49" charset="-122"/>
                        </a:rPr>
                        <a:t>SDN</a:t>
                      </a:r>
                      <a:r>
                        <a:rPr lang="zh-CN" altLang="en-US" sz="1200" dirty="0" smtClean="0">
                          <a:latin typeface="仿宋" pitchFamily="49" charset="-122"/>
                          <a:ea typeface="仿宋" pitchFamily="49" charset="-122"/>
                        </a:rPr>
                        <a:t>、性能</a:t>
                      </a:r>
                      <a:endParaRPr lang="en-US" altLang="zh-CN" sz="1200" dirty="0" smtClean="0">
                        <a:latin typeface="仿宋" pitchFamily="49" charset="-122"/>
                        <a:ea typeface="仿宋" pitchFamily="49" charset="-122"/>
                      </a:endParaRPr>
                    </a:p>
                  </a:txBody>
                  <a:tcPr anchor="ctr"/>
                </a:tc>
              </a:tr>
              <a:tr h="569698">
                <a:tc>
                  <a:txBody>
                    <a:bodyPr/>
                    <a:lstStyle/>
                    <a:p>
                      <a:pPr algn="ctr"/>
                      <a:r>
                        <a:rPr lang="zh-CN" altLang="en-US" sz="1200" dirty="0" smtClean="0"/>
                        <a:t>品高*</a:t>
                      </a:r>
                      <a:endParaRPr lang="zh-CN" altLang="en-US" sz="1200" dirty="0"/>
                    </a:p>
                  </a:txBody>
                  <a:tcPr anchor="ctr"/>
                </a:tc>
                <a:tc>
                  <a:txBody>
                    <a:bodyPr/>
                    <a:lstStyle/>
                    <a:p>
                      <a:pPr algn="ctr"/>
                      <a:r>
                        <a:rPr lang="en-US" altLang="zh-CN" sz="1200" dirty="0" smtClean="0">
                          <a:latin typeface="仿宋" pitchFamily="49" charset="-122"/>
                          <a:ea typeface="仿宋" pitchFamily="49" charset="-122"/>
                        </a:rPr>
                        <a:t>Y</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N</a:t>
                      </a:r>
                      <a:r>
                        <a:rPr lang="zh-CN" altLang="en-US" sz="1200" dirty="0" smtClean="0">
                          <a:latin typeface="仿宋" pitchFamily="49" charset="-122"/>
                          <a:ea typeface="仿宋" pitchFamily="49" charset="-122"/>
                        </a:rPr>
                        <a:t>？</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L-|W-</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L</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B|O</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R</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M|A</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Y</a:t>
                      </a:r>
                      <a:endParaRPr lang="zh-CN" altLang="en-US" sz="1200" dirty="0">
                        <a:latin typeface="仿宋" pitchFamily="49" charset="-122"/>
                        <a:ea typeface="仿宋"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仿宋" pitchFamily="49" charset="-122"/>
                          <a:ea typeface="仿宋" pitchFamily="49" charset="-122"/>
                        </a:rPr>
                        <a:t>Y</a:t>
                      </a:r>
                      <a:endParaRPr lang="zh-CN" altLang="en-US" sz="1200" dirty="0" smtClean="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N?</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N?</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N?</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Y</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Y-</a:t>
                      </a:r>
                      <a:endParaRPr lang="zh-CN" altLang="en-US" sz="1200" dirty="0">
                        <a:latin typeface="仿宋" pitchFamily="49" charset="-122"/>
                        <a:ea typeface="仿宋" pitchFamily="49" charset="-122"/>
                      </a:endParaRPr>
                    </a:p>
                  </a:txBody>
                  <a:tcPr anchor="ctr"/>
                </a:tc>
                <a:tc>
                  <a:txBody>
                    <a:bodyPr/>
                    <a:lstStyle/>
                    <a:p>
                      <a:pPr algn="ctr"/>
                      <a:r>
                        <a:rPr lang="en-US" altLang="zh-CN" sz="1200" dirty="0" smtClean="0">
                          <a:latin typeface="仿宋" pitchFamily="49" charset="-122"/>
                          <a:ea typeface="仿宋" pitchFamily="49" charset="-122"/>
                        </a:rPr>
                        <a:t>Y-</a:t>
                      </a:r>
                      <a:endParaRPr lang="zh-CN" altLang="en-US" sz="1200" dirty="0">
                        <a:latin typeface="仿宋" pitchFamily="49" charset="-122"/>
                        <a:ea typeface="仿宋" pitchFamily="49" charset="-122"/>
                      </a:endParaRPr>
                    </a:p>
                  </a:txBody>
                  <a:tcPr anchor="ctr"/>
                </a:tc>
                <a:tc>
                  <a:txBody>
                    <a:bodyPr/>
                    <a:lstStyle/>
                    <a:p>
                      <a:pPr algn="ctr"/>
                      <a:r>
                        <a:rPr lang="en-US" altLang="zh-CN" sz="1200" dirty="0" err="1" smtClean="0">
                          <a:latin typeface="仿宋" pitchFamily="49" charset="-122"/>
                          <a:ea typeface="仿宋" pitchFamily="49" charset="-122"/>
                        </a:rPr>
                        <a:t>MapReduce</a:t>
                      </a:r>
                      <a:endParaRPr lang="en-US" altLang="zh-CN" sz="1200" dirty="0" smtClean="0">
                        <a:latin typeface="仿宋" pitchFamily="49" charset="-122"/>
                        <a:ea typeface="仿宋" pitchFamily="49" charset="-122"/>
                      </a:endParaRPr>
                    </a:p>
                  </a:txBody>
                  <a:tcPr anchor="ct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000" dirty="0" smtClean="0">
                <a:latin typeface="仿宋" pitchFamily="49" charset="-122"/>
                <a:ea typeface="仿宋" pitchFamily="49" charset="-122"/>
              </a:rPr>
              <a:t>数据安全问题（技术、社会、信任等）</a:t>
            </a:r>
            <a:r>
              <a:rPr lang="en-US" altLang="zh-CN" sz="2000" dirty="0" smtClean="0">
                <a:latin typeface="仿宋" pitchFamily="49" charset="-122"/>
                <a:ea typeface="仿宋" pitchFamily="49" charset="-122"/>
              </a:rPr>
              <a:t>--</a:t>
            </a:r>
            <a:r>
              <a:rPr lang="zh-CN" altLang="en-US" sz="2000" i="1" dirty="0" smtClean="0">
                <a:latin typeface="仿宋" pitchFamily="49" charset="-122"/>
                <a:ea typeface="仿宋" pitchFamily="49" charset="-122"/>
              </a:rPr>
              <a:t>知识普及，法律法规</a:t>
            </a:r>
            <a:endParaRPr lang="en-US" altLang="zh-CN" sz="2000" i="1" dirty="0" smtClean="0">
              <a:latin typeface="仿宋" pitchFamily="49" charset="-122"/>
              <a:ea typeface="仿宋" pitchFamily="49" charset="-122"/>
            </a:endParaRPr>
          </a:p>
          <a:p>
            <a:r>
              <a:rPr lang="zh-CN" altLang="en-US" sz="2000" dirty="0" smtClean="0">
                <a:latin typeface="仿宋" pitchFamily="49" charset="-122"/>
                <a:ea typeface="仿宋" pitchFamily="49" charset="-122"/>
              </a:rPr>
              <a:t>网络问题（带宽、安全性、互联互通等）</a:t>
            </a:r>
            <a:r>
              <a:rPr lang="en-US" altLang="zh-CN" sz="2000" dirty="0" smtClean="0">
                <a:latin typeface="仿宋" pitchFamily="49" charset="-122"/>
                <a:ea typeface="仿宋" pitchFamily="49" charset="-122"/>
              </a:rPr>
              <a:t>--</a:t>
            </a:r>
            <a:r>
              <a:rPr lang="zh-CN" altLang="en-US" sz="2000" i="1" dirty="0" smtClean="0">
                <a:latin typeface="仿宋" pitchFamily="49" charset="-122"/>
                <a:ea typeface="仿宋" pitchFamily="49" charset="-122"/>
              </a:rPr>
              <a:t>宽带中国等国家战略</a:t>
            </a:r>
            <a:endParaRPr lang="en-US" altLang="zh-CN" sz="2000" i="1" dirty="0" smtClean="0">
              <a:latin typeface="仿宋" pitchFamily="49" charset="-122"/>
              <a:ea typeface="仿宋" pitchFamily="49" charset="-122"/>
            </a:endParaRPr>
          </a:p>
          <a:p>
            <a:r>
              <a:rPr lang="zh-CN" altLang="en-US" sz="2000" dirty="0" smtClean="0">
                <a:latin typeface="仿宋" pitchFamily="49" charset="-122"/>
                <a:ea typeface="仿宋" pitchFamily="49" charset="-122"/>
              </a:rPr>
              <a:t>技术复杂度较高（开发、运维等）</a:t>
            </a:r>
            <a:r>
              <a:rPr lang="en-US" altLang="zh-CN" sz="2000" dirty="0" smtClean="0">
                <a:latin typeface="仿宋" pitchFamily="49" charset="-122"/>
                <a:ea typeface="仿宋" pitchFamily="49" charset="-122"/>
              </a:rPr>
              <a:t>--</a:t>
            </a:r>
            <a:r>
              <a:rPr lang="zh-CN" altLang="en-US" sz="2000" i="1" dirty="0" smtClean="0">
                <a:latin typeface="仿宋" pitchFamily="49" charset="-122"/>
                <a:ea typeface="仿宋" pitchFamily="49" charset="-122"/>
              </a:rPr>
              <a:t>开源软件，人才、技术积累</a:t>
            </a:r>
            <a:endParaRPr lang="en-US" altLang="zh-CN" sz="2000" i="1" dirty="0" smtClean="0">
              <a:latin typeface="仿宋" pitchFamily="49" charset="-122"/>
              <a:ea typeface="仿宋" pitchFamily="49" charset="-122"/>
            </a:endParaRPr>
          </a:p>
          <a:p>
            <a:r>
              <a:rPr lang="zh-CN" altLang="en-US" sz="2000" dirty="0" smtClean="0">
                <a:latin typeface="仿宋" pitchFamily="49" charset="-122"/>
                <a:ea typeface="仿宋" pitchFamily="49" charset="-122"/>
              </a:rPr>
              <a:t>产业生态环境不完善</a:t>
            </a:r>
            <a:r>
              <a:rPr lang="en-US" altLang="zh-CN" sz="2000" dirty="0" smtClean="0">
                <a:latin typeface="仿宋" pitchFamily="49" charset="-122"/>
                <a:ea typeface="仿宋" pitchFamily="49" charset="-122"/>
              </a:rPr>
              <a:t>--</a:t>
            </a:r>
            <a:r>
              <a:rPr lang="zh-CN" altLang="en-US" sz="2000" i="1" dirty="0" smtClean="0">
                <a:latin typeface="仿宋" pitchFamily="49" charset="-122"/>
                <a:ea typeface="仿宋" pitchFamily="49" charset="-122"/>
              </a:rPr>
              <a:t>市场逐渐完善成熟，政策支持</a:t>
            </a:r>
            <a:endParaRPr lang="en-US" altLang="zh-CN" sz="2000" i="1" dirty="0" smtClean="0">
              <a:latin typeface="仿宋" pitchFamily="49" charset="-122"/>
              <a:ea typeface="仿宋" pitchFamily="49" charset="-122"/>
            </a:endParaRPr>
          </a:p>
          <a:p>
            <a:r>
              <a:rPr lang="zh-CN" altLang="en-US" sz="2000" dirty="0" smtClean="0">
                <a:latin typeface="仿宋" pitchFamily="49" charset="-122"/>
                <a:ea typeface="仿宋" pitchFamily="49" charset="-122"/>
              </a:rPr>
              <a:t>前期投入大</a:t>
            </a:r>
            <a:r>
              <a:rPr lang="en-US" altLang="zh-CN" sz="2000" dirty="0" smtClean="0">
                <a:latin typeface="仿宋" pitchFamily="49" charset="-122"/>
                <a:ea typeface="仿宋" pitchFamily="49" charset="-122"/>
              </a:rPr>
              <a:t>--</a:t>
            </a:r>
            <a:r>
              <a:rPr lang="zh-CN" altLang="en-US" sz="2000" i="1" dirty="0" smtClean="0">
                <a:latin typeface="仿宋" pitchFamily="49" charset="-122"/>
                <a:ea typeface="仿宋" pitchFamily="49" charset="-122"/>
              </a:rPr>
              <a:t>大公司不差钱，边卖边发展</a:t>
            </a:r>
            <a:endParaRPr lang="en-US" altLang="zh-CN" sz="2000" i="1" dirty="0" smtClean="0">
              <a:latin typeface="仿宋" pitchFamily="49" charset="-122"/>
              <a:ea typeface="仿宋" pitchFamily="49" charset="-122"/>
            </a:endParaRPr>
          </a:p>
          <a:p>
            <a:r>
              <a:rPr lang="zh-CN" altLang="en-US" sz="2000" dirty="0" smtClean="0">
                <a:latin typeface="仿宋" pitchFamily="49" charset="-122"/>
                <a:ea typeface="仿宋" pitchFamily="49" charset="-122"/>
              </a:rPr>
              <a:t>标准化问题（服务标准、</a:t>
            </a:r>
            <a:r>
              <a:rPr lang="en-US" altLang="zh-CN" sz="2000" dirty="0" smtClean="0">
                <a:latin typeface="仿宋" pitchFamily="49" charset="-122"/>
                <a:ea typeface="仿宋" pitchFamily="49" charset="-122"/>
              </a:rPr>
              <a:t>API</a:t>
            </a:r>
            <a:r>
              <a:rPr lang="zh-CN" altLang="en-US" sz="2000" dirty="0" smtClean="0">
                <a:latin typeface="仿宋" pitchFamily="49" charset="-122"/>
                <a:ea typeface="仿宋" pitchFamily="49" charset="-122"/>
              </a:rPr>
              <a:t>等）</a:t>
            </a:r>
            <a:r>
              <a:rPr lang="en-US" altLang="zh-CN" sz="2000" dirty="0" smtClean="0">
                <a:latin typeface="仿宋" pitchFamily="49" charset="-122"/>
                <a:ea typeface="仿宋" pitchFamily="49" charset="-122"/>
              </a:rPr>
              <a:t>--</a:t>
            </a:r>
            <a:r>
              <a:rPr lang="zh-CN" altLang="en-US" sz="2000" i="1" dirty="0" smtClean="0">
                <a:latin typeface="仿宋" pitchFamily="49" charset="-122"/>
                <a:ea typeface="仿宋" pitchFamily="49" charset="-122"/>
              </a:rPr>
              <a:t>前路漫漫</a:t>
            </a:r>
            <a:endParaRPr lang="zh-CN" altLang="en-US" sz="2000" i="1" dirty="0">
              <a:latin typeface="仿宋" pitchFamily="49" charset="-122"/>
              <a:ea typeface="仿宋" pitchFamily="49" charset="-122"/>
            </a:endParaRPr>
          </a:p>
        </p:txBody>
      </p:sp>
      <p:sp>
        <p:nvSpPr>
          <p:cNvPr id="3" name="标题 2"/>
          <p:cNvSpPr>
            <a:spLocks noGrp="1"/>
          </p:cNvSpPr>
          <p:nvPr>
            <p:ph type="title"/>
          </p:nvPr>
        </p:nvSpPr>
        <p:spPr/>
        <p:txBody>
          <a:bodyPr/>
          <a:lstStyle/>
          <a:p>
            <a:r>
              <a:rPr lang="zh-CN" altLang="en-US" dirty="0" smtClean="0">
                <a:latin typeface="仿宋" pitchFamily="49" charset="-122"/>
                <a:ea typeface="仿宋" pitchFamily="49" charset="-122"/>
              </a:rPr>
              <a:t>云计算面对的问题</a:t>
            </a:r>
            <a:endParaRPr lang="en-US" altLang="zh-CN" dirty="0" smtClean="0">
              <a:latin typeface="仿宋" pitchFamily="49" charset="-122"/>
              <a:ea typeface="仿宋"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latin typeface="仿宋" pitchFamily="49" charset="-122"/>
                <a:ea typeface="仿宋" pitchFamily="49" charset="-122"/>
              </a:rPr>
              <a:t>基本概念</a:t>
            </a:r>
            <a:endParaRPr lang="en-US" altLang="zh-CN" dirty="0" smtClean="0">
              <a:latin typeface="仿宋" pitchFamily="49" charset="-122"/>
              <a:ea typeface="仿宋" pitchFamily="49" charset="-122"/>
            </a:endParaRPr>
          </a:p>
          <a:p>
            <a:pPr lvl="1"/>
            <a:r>
              <a:rPr lang="zh-CN" altLang="en-US" sz="1800" dirty="0" smtClean="0">
                <a:latin typeface="仿宋" pitchFamily="49" charset="-122"/>
                <a:ea typeface="仿宋" pitchFamily="49" charset="-122"/>
              </a:rPr>
              <a:t>全虚拟化</a:t>
            </a:r>
            <a:endParaRPr lang="en-US" altLang="zh-CN" sz="1800" dirty="0" smtClean="0">
              <a:latin typeface="仿宋" pitchFamily="49" charset="-122"/>
              <a:ea typeface="仿宋" pitchFamily="49" charset="-122"/>
            </a:endParaRPr>
          </a:p>
          <a:p>
            <a:pPr lvl="2"/>
            <a:r>
              <a:rPr lang="zh-CN" altLang="en-US" sz="1800" dirty="0" smtClean="0">
                <a:latin typeface="仿宋" pitchFamily="49" charset="-122"/>
                <a:ea typeface="仿宋" pitchFamily="49" charset="-122"/>
              </a:rPr>
              <a:t>软件模拟方式（</a:t>
            </a:r>
            <a:r>
              <a:rPr lang="en-US" altLang="zh-CN" sz="1800" dirty="0" smtClean="0">
                <a:latin typeface="仿宋" pitchFamily="49" charset="-122"/>
                <a:ea typeface="仿宋" pitchFamily="49" charset="-122"/>
              </a:rPr>
              <a:t>Software Emulation</a:t>
            </a:r>
            <a:r>
              <a:rPr lang="zh-CN" altLang="en-US" sz="1800" dirty="0" smtClean="0">
                <a:latin typeface="仿宋" pitchFamily="49" charset="-122"/>
                <a:ea typeface="仿宋" pitchFamily="49" charset="-122"/>
              </a:rPr>
              <a:t>）</a:t>
            </a:r>
            <a:endParaRPr lang="en-US" altLang="zh-CN" sz="1800" dirty="0" smtClean="0">
              <a:latin typeface="仿宋" pitchFamily="49" charset="-122"/>
              <a:ea typeface="仿宋" pitchFamily="49" charset="-122"/>
            </a:endParaRPr>
          </a:p>
          <a:p>
            <a:pPr lvl="2"/>
            <a:r>
              <a:rPr lang="zh-CN" altLang="en-US" sz="1800" dirty="0" smtClean="0">
                <a:latin typeface="仿宋" pitchFamily="49" charset="-122"/>
                <a:ea typeface="仿宋" pitchFamily="49" charset="-122"/>
              </a:rPr>
              <a:t>硬件辅助方式（</a:t>
            </a:r>
            <a:r>
              <a:rPr lang="en-US" altLang="zh-CN" sz="1800" dirty="0" smtClean="0">
                <a:latin typeface="仿宋" pitchFamily="49" charset="-122"/>
                <a:ea typeface="仿宋" pitchFamily="49" charset="-122"/>
              </a:rPr>
              <a:t>HVM</a:t>
            </a:r>
            <a:r>
              <a:rPr lang="zh-CN" altLang="en-US" sz="1800" dirty="0" smtClean="0">
                <a:latin typeface="仿宋" pitchFamily="49" charset="-122"/>
                <a:ea typeface="仿宋" pitchFamily="49" charset="-122"/>
              </a:rPr>
              <a:t>：</a:t>
            </a:r>
            <a:r>
              <a:rPr lang="en-US" altLang="zh-CN" sz="1800" dirty="0" smtClean="0">
                <a:latin typeface="仿宋" pitchFamily="49" charset="-122"/>
                <a:ea typeface="仿宋" pitchFamily="49" charset="-122"/>
              </a:rPr>
              <a:t>Hardware-Assisted-Virtualization</a:t>
            </a:r>
            <a:r>
              <a:rPr lang="zh-CN" altLang="en-US" sz="1800" dirty="0" smtClean="0">
                <a:latin typeface="仿宋" pitchFamily="49" charset="-122"/>
                <a:ea typeface="仿宋" pitchFamily="49" charset="-122"/>
              </a:rPr>
              <a:t>）</a:t>
            </a:r>
            <a:endParaRPr lang="en-US" altLang="zh-CN" sz="1800" dirty="0" smtClean="0">
              <a:latin typeface="仿宋" pitchFamily="49" charset="-122"/>
              <a:ea typeface="仿宋" pitchFamily="49" charset="-122"/>
            </a:endParaRPr>
          </a:p>
          <a:p>
            <a:pPr lvl="1"/>
            <a:r>
              <a:rPr lang="zh-CN" altLang="en-US" sz="1800" dirty="0" smtClean="0">
                <a:latin typeface="仿宋" pitchFamily="49" charset="-122"/>
                <a:ea typeface="仿宋" pitchFamily="49" charset="-122"/>
              </a:rPr>
              <a:t>半虚拟化：修改</a:t>
            </a:r>
            <a:r>
              <a:rPr lang="en-US" altLang="zh-CN" sz="1800" dirty="0" smtClean="0">
                <a:latin typeface="仿宋" pitchFamily="49" charset="-122"/>
                <a:ea typeface="仿宋" pitchFamily="49" charset="-122"/>
              </a:rPr>
              <a:t>guest OS</a:t>
            </a:r>
            <a:r>
              <a:rPr lang="zh-CN" altLang="en-US" sz="1800" dirty="0" smtClean="0">
                <a:latin typeface="仿宋" pitchFamily="49" charset="-122"/>
                <a:ea typeface="仿宋" pitchFamily="49" charset="-122"/>
              </a:rPr>
              <a:t>系统适应虚拟化运行环境（</a:t>
            </a:r>
            <a:r>
              <a:rPr lang="en-US" altLang="zh-CN" sz="1800" dirty="0" smtClean="0">
                <a:latin typeface="仿宋" pitchFamily="49" charset="-122"/>
                <a:ea typeface="仿宋" pitchFamily="49" charset="-122"/>
              </a:rPr>
              <a:t>PV</a:t>
            </a:r>
            <a:r>
              <a:rPr lang="zh-CN" altLang="en-US" sz="1800" dirty="0" smtClean="0">
                <a:latin typeface="仿宋" pitchFamily="49" charset="-122"/>
                <a:ea typeface="仿宋" pitchFamily="49" charset="-122"/>
              </a:rPr>
              <a:t>：</a:t>
            </a:r>
            <a:r>
              <a:rPr lang="en-US" altLang="zh-CN" sz="1800" dirty="0" smtClean="0">
                <a:latin typeface="仿宋" pitchFamily="49" charset="-122"/>
                <a:ea typeface="仿宋" pitchFamily="49" charset="-122"/>
              </a:rPr>
              <a:t>Para Virtualization</a:t>
            </a:r>
            <a:r>
              <a:rPr lang="zh-CN" altLang="en-US" sz="1800" dirty="0" smtClean="0">
                <a:latin typeface="仿宋" pitchFamily="49" charset="-122"/>
                <a:ea typeface="仿宋" pitchFamily="49" charset="-122"/>
              </a:rPr>
              <a:t>）</a:t>
            </a:r>
            <a:endParaRPr lang="en-US" altLang="zh-CN" sz="1800" dirty="0" smtClean="0">
              <a:latin typeface="仿宋" pitchFamily="49" charset="-122"/>
              <a:ea typeface="仿宋" pitchFamily="49" charset="-122"/>
            </a:endParaRPr>
          </a:p>
          <a:p>
            <a:pPr lvl="1"/>
            <a:r>
              <a:rPr lang="en-US" altLang="zh-CN" sz="1800" dirty="0" smtClean="0">
                <a:latin typeface="仿宋" pitchFamily="49" charset="-122"/>
                <a:ea typeface="仿宋" pitchFamily="49" charset="-122"/>
              </a:rPr>
              <a:t>PV</a:t>
            </a:r>
            <a:r>
              <a:rPr lang="zh-CN" altLang="en-US" sz="1800" dirty="0" smtClean="0">
                <a:latin typeface="仿宋" pitchFamily="49" charset="-122"/>
                <a:ea typeface="仿宋" pitchFamily="49" charset="-122"/>
              </a:rPr>
              <a:t> </a:t>
            </a:r>
            <a:r>
              <a:rPr lang="en-US" altLang="zh-CN" sz="1800" dirty="0" smtClean="0">
                <a:latin typeface="仿宋" pitchFamily="49" charset="-122"/>
                <a:ea typeface="仿宋" pitchFamily="49" charset="-122"/>
              </a:rPr>
              <a:t>on HVM</a:t>
            </a:r>
            <a:r>
              <a:rPr lang="zh-CN" altLang="en-US" sz="1800" dirty="0" smtClean="0">
                <a:latin typeface="仿宋" pitchFamily="49" charset="-122"/>
                <a:ea typeface="仿宋" pitchFamily="49" charset="-122"/>
              </a:rPr>
              <a:t>：硬件辅助虚拟化</a:t>
            </a:r>
            <a:r>
              <a:rPr lang="en-US" altLang="zh-CN" sz="1800" dirty="0" smtClean="0">
                <a:latin typeface="仿宋" pitchFamily="49" charset="-122"/>
                <a:ea typeface="仿宋" pitchFamily="49" charset="-122"/>
              </a:rPr>
              <a:t>+</a:t>
            </a:r>
            <a:r>
              <a:rPr lang="zh-CN" altLang="en-US" sz="1800" dirty="0" smtClean="0">
                <a:latin typeface="仿宋" pitchFamily="49" charset="-122"/>
                <a:ea typeface="仿宋" pitchFamily="49" charset="-122"/>
              </a:rPr>
              <a:t>半虚拟化驱动（</a:t>
            </a:r>
            <a:r>
              <a:rPr lang="en-US" altLang="zh-CN" sz="1800" dirty="0" err="1" smtClean="0">
                <a:latin typeface="仿宋" pitchFamily="49" charset="-122"/>
                <a:ea typeface="仿宋" pitchFamily="49" charset="-122"/>
              </a:rPr>
              <a:t>Xen</a:t>
            </a:r>
            <a:r>
              <a:rPr lang="en-US" altLang="zh-CN" sz="1800" dirty="0" smtClean="0">
                <a:latin typeface="仿宋" pitchFamily="49" charset="-122"/>
                <a:ea typeface="仿宋" pitchFamily="49" charset="-122"/>
              </a:rPr>
              <a:t> </a:t>
            </a:r>
            <a:r>
              <a:rPr lang="en-US" altLang="zh-CN" sz="1800" dirty="0" err="1" smtClean="0">
                <a:latin typeface="仿宋" pitchFamily="49" charset="-122"/>
                <a:ea typeface="仿宋" pitchFamily="49" charset="-122"/>
              </a:rPr>
              <a:t>PVdriver</a:t>
            </a:r>
            <a:r>
              <a:rPr lang="zh-CN" altLang="en-US" sz="1800" dirty="0" smtClean="0">
                <a:latin typeface="仿宋" pitchFamily="49" charset="-122"/>
                <a:ea typeface="仿宋" pitchFamily="49" charset="-122"/>
              </a:rPr>
              <a:t>、</a:t>
            </a:r>
            <a:r>
              <a:rPr lang="en-US" altLang="zh-CN" sz="1800" dirty="0" smtClean="0">
                <a:latin typeface="仿宋" pitchFamily="49" charset="-122"/>
                <a:ea typeface="仿宋" pitchFamily="49" charset="-122"/>
              </a:rPr>
              <a:t>KVM </a:t>
            </a:r>
            <a:r>
              <a:rPr lang="en-US" altLang="zh-CN" sz="1800" dirty="0" err="1" smtClean="0">
                <a:latin typeface="仿宋" pitchFamily="49" charset="-122"/>
                <a:ea typeface="仿宋" pitchFamily="49" charset="-122"/>
              </a:rPr>
              <a:t>virtio</a:t>
            </a:r>
            <a:r>
              <a:rPr lang="zh-CN" altLang="en-US" sz="1800" dirty="0" smtClean="0">
                <a:latin typeface="仿宋" pitchFamily="49" charset="-122"/>
                <a:ea typeface="仿宋" pitchFamily="49" charset="-122"/>
              </a:rPr>
              <a:t>）</a:t>
            </a:r>
            <a:endParaRPr lang="en-US" altLang="zh-CN" sz="1800" dirty="0" smtClean="0">
              <a:latin typeface="仿宋" pitchFamily="49" charset="-122"/>
              <a:ea typeface="仿宋" pitchFamily="49" charset="-122"/>
            </a:endParaRPr>
          </a:p>
          <a:p>
            <a:pPr lvl="1"/>
            <a:r>
              <a:rPr lang="en-US" altLang="zh-CN" sz="1800" dirty="0" smtClean="0">
                <a:latin typeface="仿宋" pitchFamily="49" charset="-122"/>
                <a:ea typeface="仿宋" pitchFamily="49" charset="-122"/>
              </a:rPr>
              <a:t>VMM</a:t>
            </a:r>
            <a:r>
              <a:rPr lang="zh-CN" altLang="en-US" sz="1800" dirty="0" smtClean="0">
                <a:latin typeface="仿宋" pitchFamily="49" charset="-122"/>
                <a:ea typeface="仿宋" pitchFamily="49" charset="-122"/>
              </a:rPr>
              <a:t>：</a:t>
            </a:r>
            <a:r>
              <a:rPr lang="en-US" altLang="zh-CN" sz="1800" dirty="0" smtClean="0">
                <a:latin typeface="仿宋" pitchFamily="49" charset="-122"/>
                <a:ea typeface="仿宋" pitchFamily="49" charset="-122"/>
              </a:rPr>
              <a:t>Virtual Machine Manager</a:t>
            </a:r>
            <a:r>
              <a:rPr lang="zh-CN" altLang="en-US" sz="1800" dirty="0" smtClean="0">
                <a:latin typeface="仿宋" pitchFamily="49" charset="-122"/>
                <a:ea typeface="仿宋" pitchFamily="49" charset="-122"/>
              </a:rPr>
              <a:t>，也叫</a:t>
            </a:r>
            <a:r>
              <a:rPr lang="en-US" altLang="zh-CN" sz="1800" dirty="0" smtClean="0">
                <a:latin typeface="仿宋" pitchFamily="49" charset="-122"/>
                <a:ea typeface="仿宋" pitchFamily="49" charset="-122"/>
              </a:rPr>
              <a:t>Hypervisor</a:t>
            </a:r>
          </a:p>
          <a:p>
            <a:pPr marL="365760" lvl="1" indent="-256032">
              <a:spcBef>
                <a:spcPts val="400"/>
              </a:spcBef>
              <a:buSzPct val="68000"/>
              <a:buNone/>
            </a:pPr>
            <a:endParaRPr lang="en-US" altLang="zh-CN" sz="2700" dirty="0" smtClean="0">
              <a:latin typeface="仿宋" pitchFamily="49" charset="-122"/>
              <a:ea typeface="仿宋" pitchFamily="49" charset="-122"/>
            </a:endParaRPr>
          </a:p>
        </p:txBody>
      </p:sp>
      <p:sp>
        <p:nvSpPr>
          <p:cNvPr id="3" name="标题 2"/>
          <p:cNvSpPr>
            <a:spLocks noGrp="1"/>
          </p:cNvSpPr>
          <p:nvPr>
            <p:ph type="title"/>
          </p:nvPr>
        </p:nvSpPr>
        <p:spPr/>
        <p:txBody>
          <a:bodyPr>
            <a:normAutofit/>
          </a:bodyPr>
          <a:lstStyle/>
          <a:p>
            <a:r>
              <a:rPr lang="zh-CN" altLang="en-US" dirty="0" smtClean="0">
                <a:latin typeface="仿宋" pitchFamily="49" charset="-122"/>
                <a:ea typeface="仿宋" pitchFamily="49" charset="-122"/>
              </a:rPr>
              <a:t>什么是虚拟化</a:t>
            </a:r>
            <a:endParaRPr lang="en-US" altLang="zh-CN" dirty="0" smtClean="0">
              <a:latin typeface="仿宋" pitchFamily="49" charset="-122"/>
              <a:ea typeface="仿宋" pitchFamily="49" charset="-122"/>
            </a:endParaRPr>
          </a:p>
        </p:txBody>
      </p:sp>
      <p:graphicFrame>
        <p:nvGraphicFramePr>
          <p:cNvPr id="4" name="表格 3"/>
          <p:cNvGraphicFramePr>
            <a:graphicFrameLocks noGrp="1"/>
          </p:cNvGraphicFramePr>
          <p:nvPr/>
        </p:nvGraphicFramePr>
        <p:xfrm>
          <a:off x="611560" y="4437112"/>
          <a:ext cx="7992890" cy="1833880"/>
        </p:xfrm>
        <a:graphic>
          <a:graphicData uri="http://schemas.openxmlformats.org/drawingml/2006/table">
            <a:tbl>
              <a:tblPr firstCol="1" bandRow="1">
                <a:tableStyleId>{5C22544A-7EE6-4342-B048-85BDC9FD1C3A}</a:tableStyleId>
              </a:tblPr>
              <a:tblGrid>
                <a:gridCol w="1598578"/>
                <a:gridCol w="1598578"/>
                <a:gridCol w="1598578"/>
                <a:gridCol w="1598578"/>
                <a:gridCol w="1598578"/>
              </a:tblGrid>
              <a:tr h="370840">
                <a:tc>
                  <a:txBody>
                    <a:bodyPr/>
                    <a:lstStyle/>
                    <a:p>
                      <a:pPr algn="ctr"/>
                      <a:r>
                        <a:rPr lang="zh-CN" altLang="en-US" dirty="0" smtClean="0">
                          <a:latin typeface="仿宋" pitchFamily="49" charset="-122"/>
                          <a:ea typeface="仿宋" pitchFamily="49" charset="-122"/>
                        </a:rPr>
                        <a:t>虚拟化技术</a:t>
                      </a:r>
                      <a:endParaRPr lang="zh-CN" altLang="en-US" dirty="0">
                        <a:latin typeface="仿宋" pitchFamily="49" charset="-122"/>
                        <a:ea typeface="仿宋" pitchFamily="49" charset="-122"/>
                      </a:endParaRPr>
                    </a:p>
                  </a:txBody>
                  <a:tcPr anchor="ctr"/>
                </a:tc>
                <a:tc>
                  <a:txBody>
                    <a:bodyPr/>
                    <a:lstStyle/>
                    <a:p>
                      <a:pPr algn="ctr"/>
                      <a:r>
                        <a:rPr lang="en-US" altLang="zh-CN" dirty="0" smtClean="0">
                          <a:latin typeface="仿宋" pitchFamily="49" charset="-122"/>
                          <a:ea typeface="仿宋" pitchFamily="49" charset="-122"/>
                        </a:rPr>
                        <a:t>SE</a:t>
                      </a:r>
                      <a:endParaRPr lang="zh-CN" altLang="en-US" dirty="0">
                        <a:latin typeface="仿宋" pitchFamily="49" charset="-122"/>
                        <a:ea typeface="仿宋" pitchFamily="49" charset="-122"/>
                      </a:endParaRPr>
                    </a:p>
                  </a:txBody>
                  <a:tcPr anchor="ctr"/>
                </a:tc>
                <a:tc>
                  <a:txBody>
                    <a:bodyPr/>
                    <a:lstStyle/>
                    <a:p>
                      <a:pPr algn="ctr"/>
                      <a:r>
                        <a:rPr lang="en-US" altLang="zh-CN" dirty="0" smtClean="0">
                          <a:latin typeface="仿宋" pitchFamily="49" charset="-122"/>
                          <a:ea typeface="仿宋" pitchFamily="49" charset="-122"/>
                        </a:rPr>
                        <a:t>HVM</a:t>
                      </a:r>
                      <a:endParaRPr lang="zh-CN" altLang="en-US" dirty="0">
                        <a:latin typeface="仿宋" pitchFamily="49" charset="-122"/>
                        <a:ea typeface="仿宋" pitchFamily="49" charset="-122"/>
                      </a:endParaRPr>
                    </a:p>
                  </a:txBody>
                  <a:tcPr anchor="ctr"/>
                </a:tc>
                <a:tc>
                  <a:txBody>
                    <a:bodyPr/>
                    <a:lstStyle/>
                    <a:p>
                      <a:pPr algn="ctr"/>
                      <a:r>
                        <a:rPr lang="en-US" altLang="zh-CN" dirty="0" smtClean="0">
                          <a:latin typeface="仿宋" pitchFamily="49" charset="-122"/>
                          <a:ea typeface="仿宋" pitchFamily="49" charset="-122"/>
                        </a:rPr>
                        <a:t>PV</a:t>
                      </a:r>
                      <a:endParaRPr lang="zh-CN" altLang="en-US" dirty="0">
                        <a:latin typeface="仿宋" pitchFamily="49" charset="-122"/>
                        <a:ea typeface="仿宋" pitchFamily="49" charset="-122"/>
                      </a:endParaRPr>
                    </a:p>
                  </a:txBody>
                  <a:tcPr anchor="ctr"/>
                </a:tc>
                <a:tc>
                  <a:txBody>
                    <a:bodyPr/>
                    <a:lstStyle/>
                    <a:p>
                      <a:pPr algn="ctr"/>
                      <a:r>
                        <a:rPr lang="en-US" altLang="zh-CN" b="1" dirty="0" smtClean="0">
                          <a:latin typeface="仿宋" pitchFamily="49" charset="-122"/>
                          <a:ea typeface="仿宋" pitchFamily="49" charset="-122"/>
                        </a:rPr>
                        <a:t>PV on HVM</a:t>
                      </a:r>
                      <a:endParaRPr lang="zh-CN" altLang="en-US" b="1" dirty="0">
                        <a:latin typeface="仿宋" pitchFamily="49" charset="-122"/>
                        <a:ea typeface="仿宋" pitchFamily="49" charset="-122"/>
                      </a:endParaRPr>
                    </a:p>
                  </a:txBody>
                  <a:tcPr anchor="ctr">
                    <a:solidFill>
                      <a:schemeClr val="accent1"/>
                    </a:solidFill>
                  </a:tcPr>
                </a:tc>
              </a:tr>
              <a:tr h="370840">
                <a:tc>
                  <a:txBody>
                    <a:bodyPr/>
                    <a:lstStyle/>
                    <a:p>
                      <a:pPr algn="ctr"/>
                      <a:r>
                        <a:rPr lang="zh-CN" altLang="en-US" dirty="0" smtClean="0">
                          <a:latin typeface="仿宋" pitchFamily="49" charset="-122"/>
                          <a:ea typeface="仿宋" pitchFamily="49" charset="-122"/>
                        </a:rPr>
                        <a:t>代表性软件</a:t>
                      </a:r>
                      <a:endParaRPr lang="zh-CN" altLang="en-US" dirty="0">
                        <a:latin typeface="仿宋" pitchFamily="49" charset="-122"/>
                        <a:ea typeface="仿宋" pitchFamily="49" charset="-122"/>
                      </a:endParaRPr>
                    </a:p>
                  </a:txBody>
                  <a:tcPr anchor="ctr"/>
                </a:tc>
                <a:tc>
                  <a:txBody>
                    <a:bodyPr/>
                    <a:lstStyle/>
                    <a:p>
                      <a:pPr algn="ctr"/>
                      <a:r>
                        <a:rPr lang="zh-CN" altLang="en-US" dirty="0" smtClean="0">
                          <a:latin typeface="仿宋" pitchFamily="49" charset="-122"/>
                          <a:ea typeface="仿宋" pitchFamily="49" charset="-122"/>
                        </a:rPr>
                        <a:t>早期的</a:t>
                      </a:r>
                      <a:r>
                        <a:rPr lang="en-US" altLang="zh-CN" dirty="0" smtClean="0">
                          <a:latin typeface="仿宋" pitchFamily="49" charset="-122"/>
                          <a:ea typeface="仿宋" pitchFamily="49" charset="-122"/>
                        </a:rPr>
                        <a:t>VMware workstation</a:t>
                      </a:r>
                      <a:r>
                        <a:rPr lang="zh-CN" altLang="en-US" dirty="0" smtClean="0">
                          <a:latin typeface="仿宋" pitchFamily="49" charset="-122"/>
                          <a:ea typeface="仿宋" pitchFamily="49" charset="-122"/>
                        </a:rPr>
                        <a:t>、早期的</a:t>
                      </a:r>
                      <a:r>
                        <a:rPr lang="en-US" altLang="zh-CN" dirty="0" err="1" smtClean="0">
                          <a:latin typeface="仿宋" pitchFamily="49" charset="-122"/>
                          <a:ea typeface="仿宋" pitchFamily="49" charset="-122"/>
                        </a:rPr>
                        <a:t>Xen</a:t>
                      </a:r>
                      <a:r>
                        <a:rPr lang="zh-CN" altLang="en-US" dirty="0" smtClean="0">
                          <a:latin typeface="仿宋" pitchFamily="49" charset="-122"/>
                          <a:ea typeface="仿宋" pitchFamily="49" charset="-122"/>
                        </a:rPr>
                        <a:t>、</a:t>
                      </a:r>
                      <a:r>
                        <a:rPr lang="en-US" altLang="zh-CN" dirty="0" smtClean="0">
                          <a:latin typeface="仿宋" pitchFamily="49" charset="-122"/>
                          <a:ea typeface="仿宋" pitchFamily="49" charset="-122"/>
                        </a:rPr>
                        <a:t>QEMU</a:t>
                      </a:r>
                      <a:endParaRPr lang="zh-CN" altLang="en-US" dirty="0">
                        <a:latin typeface="仿宋" pitchFamily="49" charset="-122"/>
                        <a:ea typeface="仿宋" pitchFamily="49" charset="-122"/>
                      </a:endParaRPr>
                    </a:p>
                  </a:txBody>
                  <a:tcPr anchor="ctr"/>
                </a:tc>
                <a:tc>
                  <a:txBody>
                    <a:bodyPr/>
                    <a:lstStyle/>
                    <a:p>
                      <a:pPr algn="ctr"/>
                      <a:r>
                        <a:rPr lang="zh-CN" altLang="en-US" dirty="0" smtClean="0">
                          <a:latin typeface="仿宋" pitchFamily="49" charset="-122"/>
                          <a:ea typeface="仿宋" pitchFamily="49" charset="-122"/>
                        </a:rPr>
                        <a:t>未安装</a:t>
                      </a:r>
                      <a:r>
                        <a:rPr lang="en-US" altLang="zh-CN" dirty="0" err="1" smtClean="0">
                          <a:latin typeface="仿宋" pitchFamily="49" charset="-122"/>
                          <a:ea typeface="仿宋" pitchFamily="49" charset="-122"/>
                        </a:rPr>
                        <a:t>PVdriver</a:t>
                      </a:r>
                      <a:r>
                        <a:rPr lang="zh-CN" altLang="en-US" dirty="0" smtClean="0">
                          <a:latin typeface="仿宋" pitchFamily="49" charset="-122"/>
                          <a:ea typeface="仿宋" pitchFamily="49" charset="-122"/>
                        </a:rPr>
                        <a:t>的</a:t>
                      </a:r>
                      <a:r>
                        <a:rPr lang="en-US" altLang="zh-CN" dirty="0" err="1" smtClean="0">
                          <a:latin typeface="仿宋" pitchFamily="49" charset="-122"/>
                          <a:ea typeface="仿宋" pitchFamily="49" charset="-122"/>
                        </a:rPr>
                        <a:t>Xen</a:t>
                      </a:r>
                      <a:r>
                        <a:rPr lang="zh-CN" altLang="en-US" dirty="0" smtClean="0">
                          <a:latin typeface="仿宋" pitchFamily="49" charset="-122"/>
                          <a:ea typeface="仿宋" pitchFamily="49" charset="-122"/>
                        </a:rPr>
                        <a:t>虚拟机、未安装</a:t>
                      </a:r>
                      <a:r>
                        <a:rPr lang="en-US" altLang="zh-CN" dirty="0" err="1" smtClean="0">
                          <a:latin typeface="仿宋" pitchFamily="49" charset="-122"/>
                          <a:ea typeface="仿宋" pitchFamily="49" charset="-122"/>
                        </a:rPr>
                        <a:t>virtio</a:t>
                      </a:r>
                      <a:r>
                        <a:rPr lang="zh-CN" altLang="en-US" dirty="0" smtClean="0">
                          <a:latin typeface="仿宋" pitchFamily="49" charset="-122"/>
                          <a:ea typeface="仿宋" pitchFamily="49" charset="-122"/>
                        </a:rPr>
                        <a:t>的</a:t>
                      </a:r>
                      <a:r>
                        <a:rPr lang="en-US" altLang="zh-CN" dirty="0" smtClean="0">
                          <a:latin typeface="仿宋" pitchFamily="49" charset="-122"/>
                          <a:ea typeface="仿宋" pitchFamily="49" charset="-122"/>
                        </a:rPr>
                        <a:t>KVM</a:t>
                      </a:r>
                      <a:r>
                        <a:rPr lang="zh-CN" altLang="en-US" dirty="0" smtClean="0">
                          <a:latin typeface="仿宋" pitchFamily="49" charset="-122"/>
                          <a:ea typeface="仿宋" pitchFamily="49" charset="-122"/>
                        </a:rPr>
                        <a:t>虚拟机</a:t>
                      </a:r>
                      <a:endParaRPr lang="zh-CN" altLang="en-US" dirty="0">
                        <a:latin typeface="仿宋" pitchFamily="49" charset="-122"/>
                        <a:ea typeface="仿宋" pitchFamily="49" charset="-122"/>
                      </a:endParaRPr>
                    </a:p>
                  </a:txBody>
                  <a:tcPr anchor="ctr"/>
                </a:tc>
                <a:tc>
                  <a:txBody>
                    <a:bodyPr/>
                    <a:lstStyle/>
                    <a:p>
                      <a:pPr algn="ctr"/>
                      <a:r>
                        <a:rPr lang="en-US" altLang="zh-CN" dirty="0" err="1" smtClean="0">
                          <a:latin typeface="仿宋" pitchFamily="49" charset="-122"/>
                          <a:ea typeface="仿宋" pitchFamily="49" charset="-122"/>
                        </a:rPr>
                        <a:t>Xen</a:t>
                      </a:r>
                      <a:r>
                        <a:rPr lang="zh-CN" altLang="en-US" dirty="0" smtClean="0">
                          <a:latin typeface="仿宋" pitchFamily="49" charset="-122"/>
                          <a:ea typeface="仿宋" pitchFamily="49" charset="-122"/>
                        </a:rPr>
                        <a:t>的特权域以及早期的</a:t>
                      </a:r>
                      <a:r>
                        <a:rPr lang="en-US" altLang="zh-CN" dirty="0" err="1" smtClean="0">
                          <a:latin typeface="仿宋" pitchFamily="49" charset="-122"/>
                          <a:ea typeface="仿宋" pitchFamily="49" charset="-122"/>
                        </a:rPr>
                        <a:t>Xen</a:t>
                      </a:r>
                      <a:r>
                        <a:rPr lang="en-US" altLang="zh-CN" dirty="0" smtClean="0">
                          <a:latin typeface="仿宋" pitchFamily="49" charset="-122"/>
                          <a:ea typeface="仿宋" pitchFamily="49" charset="-122"/>
                        </a:rPr>
                        <a:t> PV</a:t>
                      </a:r>
                      <a:r>
                        <a:rPr lang="zh-CN" altLang="en-US" dirty="0" smtClean="0">
                          <a:latin typeface="仿宋" pitchFamily="49" charset="-122"/>
                          <a:ea typeface="仿宋" pitchFamily="49" charset="-122"/>
                        </a:rPr>
                        <a:t>虚拟机</a:t>
                      </a:r>
                      <a:endParaRPr lang="zh-CN" altLang="en-US" dirty="0">
                        <a:latin typeface="仿宋" pitchFamily="49" charset="-122"/>
                        <a:ea typeface="仿宋" pitchFamily="49" charset="-122"/>
                      </a:endParaRPr>
                    </a:p>
                  </a:txBody>
                  <a:tcPr anchor="ctr"/>
                </a:tc>
                <a:tc>
                  <a:txBody>
                    <a:bodyPr/>
                    <a:lstStyle/>
                    <a:p>
                      <a:pPr algn="ctr"/>
                      <a:r>
                        <a:rPr lang="zh-CN" altLang="en-US" dirty="0" smtClean="0">
                          <a:latin typeface="仿宋" pitchFamily="49" charset="-122"/>
                          <a:ea typeface="仿宋" pitchFamily="49" charset="-122"/>
                        </a:rPr>
                        <a:t>安装</a:t>
                      </a:r>
                      <a:r>
                        <a:rPr lang="en-US" altLang="zh-CN" dirty="0" err="1" smtClean="0">
                          <a:latin typeface="仿宋" pitchFamily="49" charset="-122"/>
                          <a:ea typeface="仿宋" pitchFamily="49" charset="-122"/>
                        </a:rPr>
                        <a:t>PVdriver</a:t>
                      </a:r>
                      <a:r>
                        <a:rPr lang="zh-CN" altLang="en-US" dirty="0" smtClean="0">
                          <a:latin typeface="仿宋" pitchFamily="49" charset="-122"/>
                          <a:ea typeface="仿宋" pitchFamily="49" charset="-122"/>
                        </a:rPr>
                        <a:t>的</a:t>
                      </a:r>
                      <a:r>
                        <a:rPr lang="en-US" altLang="zh-CN" dirty="0" err="1" smtClean="0">
                          <a:latin typeface="仿宋" pitchFamily="49" charset="-122"/>
                          <a:ea typeface="仿宋" pitchFamily="49" charset="-122"/>
                        </a:rPr>
                        <a:t>Xen</a:t>
                      </a:r>
                      <a:r>
                        <a:rPr lang="zh-CN" altLang="en-US" dirty="0" smtClean="0">
                          <a:latin typeface="仿宋" pitchFamily="49" charset="-122"/>
                          <a:ea typeface="仿宋" pitchFamily="49" charset="-122"/>
                        </a:rPr>
                        <a:t>虚拟机、安装</a:t>
                      </a:r>
                      <a:r>
                        <a:rPr lang="en-US" altLang="zh-CN" dirty="0" err="1" smtClean="0">
                          <a:latin typeface="仿宋" pitchFamily="49" charset="-122"/>
                          <a:ea typeface="仿宋" pitchFamily="49" charset="-122"/>
                        </a:rPr>
                        <a:t>virtio</a:t>
                      </a:r>
                      <a:r>
                        <a:rPr lang="zh-CN" altLang="en-US" dirty="0" smtClean="0">
                          <a:latin typeface="仿宋" pitchFamily="49" charset="-122"/>
                          <a:ea typeface="仿宋" pitchFamily="49" charset="-122"/>
                        </a:rPr>
                        <a:t>的</a:t>
                      </a:r>
                      <a:r>
                        <a:rPr lang="en-US" altLang="zh-CN" dirty="0" smtClean="0">
                          <a:latin typeface="仿宋" pitchFamily="49" charset="-122"/>
                          <a:ea typeface="仿宋" pitchFamily="49" charset="-122"/>
                        </a:rPr>
                        <a:t>KVM</a:t>
                      </a:r>
                      <a:r>
                        <a:rPr lang="zh-CN" altLang="en-US" dirty="0" smtClean="0">
                          <a:latin typeface="仿宋" pitchFamily="49" charset="-122"/>
                          <a:ea typeface="仿宋" pitchFamily="49" charset="-122"/>
                        </a:rPr>
                        <a:t>虚拟机</a:t>
                      </a:r>
                      <a:endParaRPr lang="zh-CN" altLang="en-US" dirty="0">
                        <a:latin typeface="仿宋" pitchFamily="49" charset="-122"/>
                        <a:ea typeface="仿宋" pitchFamily="49" charset="-122"/>
                      </a:endParaRPr>
                    </a:p>
                  </a:txBody>
                  <a:tcPr anchor="ct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zh-CN" altLang="en-US" dirty="0" smtClean="0">
                <a:latin typeface="仿宋" pitchFamily="49" charset="-122"/>
                <a:ea typeface="仿宋" pitchFamily="49" charset="-122"/>
              </a:rPr>
              <a:t>虚拟化技术解释</a:t>
            </a:r>
            <a:endParaRPr lang="en-US" altLang="zh-CN" dirty="0" smtClean="0">
              <a:latin typeface="仿宋" pitchFamily="49" charset="-122"/>
              <a:ea typeface="仿宋" pitchFamily="49" charset="-122"/>
            </a:endParaRPr>
          </a:p>
          <a:p>
            <a:pPr lvl="1"/>
            <a:r>
              <a:rPr lang="zh-CN" altLang="en-US" dirty="0" smtClean="0">
                <a:latin typeface="仿宋" pitchFamily="49" charset="-122"/>
                <a:ea typeface="仿宋" pitchFamily="49" charset="-122"/>
              </a:rPr>
              <a:t>特权指令（</a:t>
            </a:r>
            <a:r>
              <a:rPr lang="en-US" altLang="zh-CN" sz="2400" dirty="0" smtClean="0">
                <a:solidFill>
                  <a:schemeClr val="dk1"/>
                </a:solidFill>
                <a:latin typeface="仿宋" pitchFamily="49" charset="-122"/>
                <a:ea typeface="仿宋" pitchFamily="49" charset="-122"/>
              </a:rPr>
              <a:t>Privileged instructions</a:t>
            </a:r>
            <a:r>
              <a:rPr lang="zh-CN" altLang="en-US" dirty="0" smtClean="0">
                <a:latin typeface="仿宋" pitchFamily="49" charset="-122"/>
                <a:ea typeface="仿宋" pitchFamily="49" charset="-122"/>
              </a:rPr>
              <a:t>）</a:t>
            </a:r>
            <a:endParaRPr lang="en-US" altLang="zh-CN" dirty="0" smtClean="0">
              <a:latin typeface="仿宋" pitchFamily="49" charset="-122"/>
              <a:ea typeface="仿宋" pitchFamily="49" charset="-122"/>
            </a:endParaRPr>
          </a:p>
          <a:p>
            <a:pPr lvl="2"/>
            <a:r>
              <a:rPr lang="zh-CN" altLang="en-US" dirty="0" smtClean="0">
                <a:latin typeface="仿宋" pitchFamily="49" charset="-122"/>
                <a:ea typeface="仿宋" pitchFamily="49" charset="-122"/>
              </a:rPr>
              <a:t>在内核态（</a:t>
            </a:r>
            <a:r>
              <a:rPr lang="en-US" altLang="zh-CN" dirty="0" smtClean="0">
                <a:latin typeface="仿宋" pitchFamily="49" charset="-122"/>
                <a:ea typeface="仿宋" pitchFamily="49" charset="-122"/>
              </a:rPr>
              <a:t>ring 0</a:t>
            </a:r>
            <a:r>
              <a:rPr lang="zh-CN" altLang="en-US" dirty="0" smtClean="0">
                <a:latin typeface="仿宋" pitchFamily="49" charset="-122"/>
                <a:ea typeface="仿宋" pitchFamily="49" charset="-122"/>
              </a:rPr>
              <a:t>）才可以执行的各种指令</a:t>
            </a:r>
            <a:endParaRPr lang="en-US" altLang="zh-CN" dirty="0" smtClean="0">
              <a:latin typeface="仿宋" pitchFamily="49" charset="-122"/>
              <a:ea typeface="仿宋" pitchFamily="49" charset="-122"/>
            </a:endParaRPr>
          </a:p>
          <a:p>
            <a:pPr lvl="2"/>
            <a:r>
              <a:rPr lang="zh-CN" altLang="en-US" dirty="0" smtClean="0">
                <a:latin typeface="仿宋" pitchFamily="49" charset="-122"/>
                <a:ea typeface="仿宋" pitchFamily="49" charset="-122"/>
              </a:rPr>
              <a:t>有关对</a:t>
            </a:r>
            <a:r>
              <a:rPr lang="en-US" altLang="zh-CN" dirty="0" smtClean="0">
                <a:latin typeface="仿宋" pitchFamily="49" charset="-122"/>
                <a:ea typeface="仿宋" pitchFamily="49" charset="-122"/>
              </a:rPr>
              <a:t>I/O</a:t>
            </a:r>
            <a:r>
              <a:rPr lang="zh-CN" altLang="en-US" dirty="0" smtClean="0">
                <a:latin typeface="仿宋" pitchFamily="49" charset="-122"/>
                <a:ea typeface="仿宋" pitchFamily="49" charset="-122"/>
              </a:rPr>
              <a:t>设备使用的指令，如启动</a:t>
            </a:r>
            <a:r>
              <a:rPr lang="en-US" altLang="zh-CN" dirty="0" smtClean="0">
                <a:latin typeface="仿宋" pitchFamily="49" charset="-122"/>
                <a:ea typeface="仿宋" pitchFamily="49" charset="-122"/>
              </a:rPr>
              <a:t>I/O</a:t>
            </a:r>
            <a:r>
              <a:rPr lang="zh-CN" altLang="en-US" dirty="0" smtClean="0">
                <a:latin typeface="仿宋" pitchFamily="49" charset="-122"/>
                <a:ea typeface="仿宋" pitchFamily="49" charset="-122"/>
              </a:rPr>
              <a:t>设备指令、测试</a:t>
            </a:r>
            <a:r>
              <a:rPr lang="en-US" altLang="zh-CN" dirty="0" smtClean="0">
                <a:latin typeface="仿宋" pitchFamily="49" charset="-122"/>
                <a:ea typeface="仿宋" pitchFamily="49" charset="-122"/>
              </a:rPr>
              <a:t>I/O</a:t>
            </a:r>
            <a:r>
              <a:rPr lang="zh-CN" altLang="en-US" dirty="0" smtClean="0">
                <a:latin typeface="仿宋" pitchFamily="49" charset="-122"/>
                <a:ea typeface="仿宋" pitchFamily="49" charset="-122"/>
              </a:rPr>
              <a:t>设备工作状态和控制</a:t>
            </a:r>
            <a:r>
              <a:rPr lang="en-US" altLang="zh-CN" dirty="0" smtClean="0">
                <a:latin typeface="仿宋" pitchFamily="49" charset="-122"/>
                <a:ea typeface="仿宋" pitchFamily="49" charset="-122"/>
              </a:rPr>
              <a:t>I/O</a:t>
            </a:r>
            <a:r>
              <a:rPr lang="zh-CN" altLang="en-US" dirty="0" smtClean="0">
                <a:latin typeface="仿宋" pitchFamily="49" charset="-122"/>
                <a:ea typeface="仿宋" pitchFamily="49" charset="-122"/>
              </a:rPr>
              <a:t>设备动作的指令等</a:t>
            </a:r>
            <a:endParaRPr lang="en-US" altLang="zh-CN" dirty="0" smtClean="0">
              <a:latin typeface="仿宋" pitchFamily="49" charset="-122"/>
              <a:ea typeface="仿宋" pitchFamily="49" charset="-122"/>
            </a:endParaRPr>
          </a:p>
          <a:p>
            <a:pPr lvl="2"/>
            <a:r>
              <a:rPr lang="zh-CN" altLang="en-US" dirty="0" smtClean="0">
                <a:latin typeface="仿宋" pitchFamily="49" charset="-122"/>
                <a:ea typeface="仿宋" pitchFamily="49" charset="-122"/>
              </a:rPr>
              <a:t>有关访问程序状态的指令，如对程序状态字（</a:t>
            </a:r>
            <a:r>
              <a:rPr lang="en-US" altLang="zh-CN" dirty="0" smtClean="0">
                <a:latin typeface="仿宋" pitchFamily="49" charset="-122"/>
                <a:ea typeface="仿宋" pitchFamily="49" charset="-122"/>
              </a:rPr>
              <a:t>PSW</a:t>
            </a:r>
            <a:r>
              <a:rPr lang="zh-CN" altLang="en-US" dirty="0" smtClean="0">
                <a:latin typeface="仿宋" pitchFamily="49" charset="-122"/>
                <a:ea typeface="仿宋" pitchFamily="49" charset="-122"/>
              </a:rPr>
              <a:t>）的指令等</a:t>
            </a:r>
            <a:endParaRPr lang="en-US" altLang="zh-CN" dirty="0" smtClean="0">
              <a:latin typeface="仿宋" pitchFamily="49" charset="-122"/>
              <a:ea typeface="仿宋" pitchFamily="49" charset="-122"/>
            </a:endParaRPr>
          </a:p>
          <a:p>
            <a:pPr lvl="2"/>
            <a:r>
              <a:rPr lang="zh-CN" altLang="en-US" dirty="0" smtClean="0">
                <a:latin typeface="仿宋" pitchFamily="49" charset="-122"/>
                <a:ea typeface="仿宋" pitchFamily="49" charset="-122"/>
              </a:rPr>
              <a:t>存取特殊寄存器指令，如存取中断寄存器、时钟寄存器等指令</a:t>
            </a:r>
            <a:endParaRPr lang="en-US" altLang="zh-CN" dirty="0" smtClean="0">
              <a:latin typeface="仿宋" pitchFamily="49" charset="-122"/>
              <a:ea typeface="仿宋" pitchFamily="49" charset="-122"/>
            </a:endParaRPr>
          </a:p>
          <a:p>
            <a:pPr lvl="2"/>
            <a:r>
              <a:rPr lang="zh-CN" altLang="en-US" dirty="0" smtClean="0">
                <a:latin typeface="仿宋" pitchFamily="49" charset="-122"/>
                <a:ea typeface="仿宋" pitchFamily="49" charset="-122"/>
              </a:rPr>
              <a:t>其他指令</a:t>
            </a:r>
            <a:endParaRPr lang="en-US" altLang="zh-CN" dirty="0" smtClean="0">
              <a:latin typeface="仿宋" pitchFamily="49" charset="-122"/>
              <a:ea typeface="仿宋" pitchFamily="49" charset="-122"/>
            </a:endParaRPr>
          </a:p>
          <a:p>
            <a:pPr lvl="1"/>
            <a:r>
              <a:rPr lang="zh-CN" altLang="en-US" dirty="0" smtClean="0">
                <a:latin typeface="仿宋" pitchFamily="49" charset="-122"/>
                <a:ea typeface="仿宋" pitchFamily="49" charset="-122"/>
              </a:rPr>
              <a:t>全虚拟化实现</a:t>
            </a:r>
            <a:endParaRPr lang="en-US" altLang="zh-CN" dirty="0" smtClean="0">
              <a:latin typeface="仿宋" pitchFamily="49" charset="-122"/>
              <a:ea typeface="仿宋" pitchFamily="49" charset="-122"/>
            </a:endParaRPr>
          </a:p>
          <a:p>
            <a:pPr lvl="2"/>
            <a:r>
              <a:rPr lang="zh-CN" altLang="en-US" dirty="0" smtClean="0">
                <a:latin typeface="仿宋" pitchFamily="49" charset="-122"/>
                <a:ea typeface="仿宋" pitchFamily="49" charset="-122"/>
              </a:rPr>
              <a:t>软件模拟方式（二进制指令翻译</a:t>
            </a:r>
            <a:r>
              <a:rPr lang="en-US" altLang="zh-CN" dirty="0" smtClean="0">
                <a:latin typeface="仿宋" pitchFamily="49" charset="-122"/>
                <a:ea typeface="仿宋" pitchFamily="49" charset="-122"/>
              </a:rPr>
              <a:t>BT</a:t>
            </a:r>
            <a:r>
              <a:rPr lang="zh-CN" altLang="en-US" dirty="0" smtClean="0">
                <a:latin typeface="仿宋" pitchFamily="49" charset="-122"/>
                <a:ea typeface="仿宋" pitchFamily="49" charset="-122"/>
              </a:rPr>
              <a:t>、影子页表</a:t>
            </a:r>
            <a:r>
              <a:rPr lang="en-US" altLang="zh-CN" dirty="0" smtClean="0">
                <a:latin typeface="仿宋" pitchFamily="49" charset="-122"/>
                <a:ea typeface="仿宋" pitchFamily="49" charset="-122"/>
              </a:rPr>
              <a:t>shadow page</a:t>
            </a:r>
            <a:r>
              <a:rPr lang="zh-CN" altLang="en-US" dirty="0" smtClean="0">
                <a:latin typeface="仿宋" pitchFamily="49" charset="-122"/>
                <a:ea typeface="仿宋" pitchFamily="49" charset="-122"/>
              </a:rPr>
              <a:t>）</a:t>
            </a:r>
            <a:endParaRPr lang="en-US" altLang="zh-CN" dirty="0" smtClean="0">
              <a:latin typeface="仿宋" pitchFamily="49" charset="-122"/>
              <a:ea typeface="仿宋" pitchFamily="49" charset="-122"/>
            </a:endParaRPr>
          </a:p>
          <a:p>
            <a:pPr lvl="2"/>
            <a:r>
              <a:rPr lang="zh-CN" altLang="en-US" dirty="0" smtClean="0">
                <a:latin typeface="仿宋" pitchFamily="49" charset="-122"/>
                <a:ea typeface="仿宋" pitchFamily="49" charset="-122"/>
              </a:rPr>
              <a:t>硬件辅助方式（</a:t>
            </a:r>
            <a:r>
              <a:rPr lang="en-US" altLang="zh-CN" dirty="0" smtClean="0">
                <a:latin typeface="仿宋" pitchFamily="49" charset="-122"/>
                <a:ea typeface="仿宋" pitchFamily="49" charset="-122"/>
              </a:rPr>
              <a:t>Intel VT/AMD-v</a:t>
            </a:r>
            <a:r>
              <a:rPr lang="zh-CN" altLang="en-US" dirty="0" smtClean="0">
                <a:latin typeface="仿宋" pitchFamily="49" charset="-122"/>
                <a:ea typeface="仿宋" pitchFamily="49" charset="-122"/>
              </a:rPr>
              <a:t>、</a:t>
            </a:r>
            <a:r>
              <a:rPr lang="en-US" altLang="zh-CN" dirty="0" smtClean="0">
                <a:latin typeface="仿宋" pitchFamily="49" charset="-122"/>
                <a:ea typeface="仿宋" pitchFamily="49" charset="-122"/>
              </a:rPr>
              <a:t>EPT/NPT</a:t>
            </a:r>
            <a:r>
              <a:rPr lang="zh-CN" altLang="en-US" dirty="0" smtClean="0">
                <a:latin typeface="仿宋" pitchFamily="49" charset="-122"/>
                <a:ea typeface="仿宋" pitchFamily="49" charset="-122"/>
              </a:rPr>
              <a:t>）</a:t>
            </a:r>
            <a:endParaRPr lang="en-US" altLang="zh-CN" dirty="0" smtClean="0">
              <a:latin typeface="仿宋" pitchFamily="49" charset="-122"/>
              <a:ea typeface="仿宋" pitchFamily="49" charset="-122"/>
            </a:endParaRPr>
          </a:p>
          <a:p>
            <a:pPr lvl="2"/>
            <a:r>
              <a:rPr lang="en-US" altLang="zh-CN" dirty="0" err="1" smtClean="0">
                <a:latin typeface="仿宋" pitchFamily="49" charset="-122"/>
                <a:ea typeface="仿宋" pitchFamily="49" charset="-122"/>
              </a:rPr>
              <a:t>VMExit</a:t>
            </a:r>
            <a:r>
              <a:rPr lang="zh-CN" altLang="en-US" dirty="0" smtClean="0">
                <a:latin typeface="仿宋" pitchFamily="49" charset="-122"/>
                <a:ea typeface="仿宋" pitchFamily="49" charset="-122"/>
              </a:rPr>
              <a:t>：从</a:t>
            </a:r>
            <a:r>
              <a:rPr lang="en-US" altLang="zh-CN" dirty="0" smtClean="0">
                <a:latin typeface="仿宋" pitchFamily="49" charset="-122"/>
                <a:ea typeface="仿宋" pitchFamily="49" charset="-122"/>
              </a:rPr>
              <a:t>guest OS</a:t>
            </a:r>
            <a:r>
              <a:rPr lang="zh-CN" altLang="en-US" dirty="0" smtClean="0">
                <a:latin typeface="仿宋" pitchFamily="49" charset="-122"/>
                <a:ea typeface="仿宋" pitchFamily="49" charset="-122"/>
              </a:rPr>
              <a:t>进入</a:t>
            </a:r>
            <a:r>
              <a:rPr lang="en-US" altLang="zh-CN" dirty="0" smtClean="0">
                <a:latin typeface="仿宋" pitchFamily="49" charset="-122"/>
                <a:ea typeface="仿宋" pitchFamily="49" charset="-122"/>
              </a:rPr>
              <a:t>Hypervisor</a:t>
            </a:r>
            <a:r>
              <a:rPr lang="zh-CN" altLang="en-US" dirty="0" smtClean="0">
                <a:latin typeface="仿宋" pitchFamily="49" charset="-122"/>
                <a:ea typeface="仿宋" pitchFamily="49" charset="-122"/>
              </a:rPr>
              <a:t>执行特权指令或处理缺页异常（</a:t>
            </a:r>
            <a:r>
              <a:rPr lang="en-US" altLang="zh-CN" dirty="0" smtClean="0">
                <a:latin typeface="仿宋" pitchFamily="49" charset="-122"/>
                <a:ea typeface="仿宋" pitchFamily="49" charset="-122"/>
              </a:rPr>
              <a:t>page fault</a:t>
            </a:r>
            <a:r>
              <a:rPr lang="zh-CN" altLang="en-US" dirty="0" smtClean="0">
                <a:latin typeface="仿宋" pitchFamily="49" charset="-122"/>
                <a:ea typeface="仿宋" pitchFamily="49" charset="-122"/>
              </a:rPr>
              <a:t>），退出前要保留</a:t>
            </a:r>
            <a:r>
              <a:rPr lang="en-US" altLang="zh-CN" dirty="0" smtClean="0">
                <a:latin typeface="仿宋" pitchFamily="49" charset="-122"/>
                <a:ea typeface="仿宋" pitchFamily="49" charset="-122"/>
              </a:rPr>
              <a:t>VM</a:t>
            </a:r>
            <a:r>
              <a:rPr lang="zh-CN" altLang="en-US" dirty="0" smtClean="0">
                <a:latin typeface="仿宋" pitchFamily="49" charset="-122"/>
                <a:ea typeface="仿宋" pitchFamily="49" charset="-122"/>
              </a:rPr>
              <a:t>各种寄存器状态</a:t>
            </a:r>
            <a:endParaRPr lang="en-US" altLang="zh-CN" dirty="0" smtClean="0">
              <a:latin typeface="仿宋" pitchFamily="49" charset="-122"/>
              <a:ea typeface="仿宋" pitchFamily="49" charset="-122"/>
            </a:endParaRPr>
          </a:p>
          <a:p>
            <a:pPr lvl="2"/>
            <a:r>
              <a:rPr lang="en-US" altLang="zh-CN" dirty="0" err="1" smtClean="0">
                <a:latin typeface="仿宋" pitchFamily="49" charset="-122"/>
                <a:ea typeface="仿宋" pitchFamily="49" charset="-122"/>
              </a:rPr>
              <a:t>VMEntry</a:t>
            </a:r>
            <a:r>
              <a:rPr lang="zh-CN" altLang="en-US" dirty="0" smtClean="0">
                <a:latin typeface="仿宋" pitchFamily="49" charset="-122"/>
                <a:ea typeface="仿宋" pitchFamily="49" charset="-122"/>
              </a:rPr>
              <a:t>：退出</a:t>
            </a:r>
            <a:r>
              <a:rPr lang="en-US" altLang="zh-CN" dirty="0" smtClean="0">
                <a:latin typeface="仿宋" pitchFamily="49" charset="-122"/>
                <a:ea typeface="仿宋" pitchFamily="49" charset="-122"/>
              </a:rPr>
              <a:t>Hypervisor</a:t>
            </a:r>
            <a:r>
              <a:rPr lang="zh-CN" altLang="en-US" dirty="0" smtClean="0">
                <a:latin typeface="仿宋" pitchFamily="49" charset="-122"/>
                <a:ea typeface="仿宋" pitchFamily="49" charset="-122"/>
              </a:rPr>
              <a:t>，回到</a:t>
            </a:r>
            <a:r>
              <a:rPr lang="en-US" altLang="zh-CN" dirty="0" smtClean="0">
                <a:latin typeface="仿宋" pitchFamily="49" charset="-122"/>
                <a:ea typeface="仿宋" pitchFamily="49" charset="-122"/>
              </a:rPr>
              <a:t>guest OS</a:t>
            </a:r>
            <a:r>
              <a:rPr lang="zh-CN" altLang="en-US" dirty="0" smtClean="0">
                <a:latin typeface="仿宋" pitchFamily="49" charset="-122"/>
                <a:ea typeface="仿宋" pitchFamily="49" charset="-122"/>
              </a:rPr>
              <a:t>恢复现场并继续运行后续指令</a:t>
            </a:r>
            <a:endParaRPr lang="en-US" altLang="zh-CN" dirty="0" smtClean="0">
              <a:latin typeface="仿宋" pitchFamily="49" charset="-122"/>
              <a:ea typeface="仿宋" pitchFamily="49" charset="-122"/>
            </a:endParaRPr>
          </a:p>
          <a:p>
            <a:pPr lvl="2"/>
            <a:r>
              <a:rPr lang="en-US" altLang="zh-CN" dirty="0" err="1" smtClean="0">
                <a:latin typeface="仿宋" pitchFamily="49" charset="-122"/>
                <a:ea typeface="仿宋" pitchFamily="49" charset="-122"/>
              </a:rPr>
              <a:t>VMExit</a:t>
            </a:r>
            <a:r>
              <a:rPr lang="en-US" altLang="zh-CN" dirty="0" smtClean="0">
                <a:latin typeface="仿宋" pitchFamily="49" charset="-122"/>
                <a:ea typeface="仿宋" pitchFamily="49" charset="-122"/>
              </a:rPr>
              <a:t>/</a:t>
            </a:r>
            <a:r>
              <a:rPr lang="en-US" altLang="zh-CN" dirty="0" err="1" smtClean="0">
                <a:latin typeface="仿宋" pitchFamily="49" charset="-122"/>
                <a:ea typeface="仿宋" pitchFamily="49" charset="-122"/>
              </a:rPr>
              <a:t>VMEntry</a:t>
            </a:r>
            <a:r>
              <a:rPr lang="zh-CN" altLang="en-US" dirty="0" smtClean="0">
                <a:latin typeface="仿宋" pitchFamily="49" charset="-122"/>
                <a:ea typeface="仿宋" pitchFamily="49" charset="-122"/>
              </a:rPr>
              <a:t>是影响全虚拟化性能的关键动作（越少越好）</a:t>
            </a:r>
            <a:endParaRPr lang="en-US" altLang="zh-CN" dirty="0" smtClean="0">
              <a:latin typeface="仿宋" pitchFamily="49" charset="-122"/>
              <a:ea typeface="仿宋" pitchFamily="49" charset="-122"/>
            </a:endParaRPr>
          </a:p>
          <a:p>
            <a:pPr lvl="1"/>
            <a:r>
              <a:rPr lang="zh-CN" altLang="en-US" dirty="0" smtClean="0">
                <a:latin typeface="仿宋" pitchFamily="49" charset="-122"/>
                <a:ea typeface="仿宋" pitchFamily="49" charset="-122"/>
              </a:rPr>
              <a:t>半虚拟化实现：针对虚拟化环境修改</a:t>
            </a:r>
            <a:r>
              <a:rPr lang="en-US" altLang="zh-CN" dirty="0" smtClean="0">
                <a:latin typeface="仿宋" pitchFamily="49" charset="-122"/>
                <a:ea typeface="仿宋" pitchFamily="49" charset="-122"/>
              </a:rPr>
              <a:t>guest OS</a:t>
            </a:r>
            <a:r>
              <a:rPr lang="zh-CN" altLang="en-US" dirty="0" smtClean="0">
                <a:latin typeface="仿宋" pitchFamily="49" charset="-122"/>
                <a:ea typeface="仿宋" pitchFamily="49" charset="-122"/>
              </a:rPr>
              <a:t>内核，捕获特权指令改为</a:t>
            </a:r>
            <a:r>
              <a:rPr lang="en-US" altLang="zh-CN" dirty="0" err="1" smtClean="0">
                <a:latin typeface="仿宋" pitchFamily="49" charset="-122"/>
                <a:ea typeface="仿宋" pitchFamily="49" charset="-122"/>
              </a:rPr>
              <a:t>Hypercall</a:t>
            </a:r>
            <a:r>
              <a:rPr lang="zh-CN" altLang="en-US" dirty="0" smtClean="0">
                <a:latin typeface="仿宋" pitchFamily="49" charset="-122"/>
                <a:ea typeface="仿宋" pitchFamily="49" charset="-122"/>
              </a:rPr>
              <a:t>，以实现类似硬件辅助的</a:t>
            </a:r>
            <a:r>
              <a:rPr lang="en-US" altLang="zh-CN" dirty="0" err="1" smtClean="0">
                <a:latin typeface="仿宋" pitchFamily="49" charset="-122"/>
                <a:ea typeface="仿宋" pitchFamily="49" charset="-122"/>
              </a:rPr>
              <a:t>VMExit</a:t>
            </a:r>
            <a:r>
              <a:rPr lang="zh-CN" altLang="en-US" dirty="0" smtClean="0">
                <a:latin typeface="仿宋" pitchFamily="49" charset="-122"/>
                <a:ea typeface="仿宋" pitchFamily="49" charset="-122"/>
              </a:rPr>
              <a:t>效果</a:t>
            </a:r>
            <a:endParaRPr lang="en-US" altLang="zh-CN" dirty="0" smtClean="0">
              <a:latin typeface="仿宋" pitchFamily="49" charset="-122"/>
              <a:ea typeface="仿宋" pitchFamily="49" charset="-122"/>
            </a:endParaRPr>
          </a:p>
          <a:p>
            <a:pPr lvl="1"/>
            <a:r>
              <a:rPr lang="en-US" altLang="zh-CN" dirty="0" smtClean="0">
                <a:latin typeface="仿宋" pitchFamily="49" charset="-122"/>
                <a:ea typeface="仿宋" pitchFamily="49" charset="-122"/>
              </a:rPr>
              <a:t>PV</a:t>
            </a:r>
            <a:r>
              <a:rPr lang="zh-CN" altLang="en-US" dirty="0" smtClean="0">
                <a:latin typeface="仿宋" pitchFamily="49" charset="-122"/>
                <a:ea typeface="仿宋" pitchFamily="49" charset="-122"/>
              </a:rPr>
              <a:t> </a:t>
            </a:r>
            <a:r>
              <a:rPr lang="en-US" altLang="zh-CN" dirty="0" smtClean="0">
                <a:latin typeface="仿宋" pitchFamily="49" charset="-122"/>
                <a:ea typeface="仿宋" pitchFamily="49" charset="-122"/>
              </a:rPr>
              <a:t>on HVM</a:t>
            </a:r>
            <a:r>
              <a:rPr lang="zh-CN" altLang="en-US" dirty="0" smtClean="0">
                <a:latin typeface="仿宋" pitchFamily="49" charset="-122"/>
                <a:ea typeface="仿宋" pitchFamily="49" charset="-122"/>
              </a:rPr>
              <a:t>实现：针对虚拟化环境修改</a:t>
            </a:r>
            <a:r>
              <a:rPr lang="en-US" altLang="zh-CN" dirty="0" smtClean="0">
                <a:latin typeface="仿宋" pitchFamily="49" charset="-122"/>
                <a:ea typeface="仿宋" pitchFamily="49" charset="-122"/>
              </a:rPr>
              <a:t>guest OS</a:t>
            </a:r>
            <a:r>
              <a:rPr lang="zh-CN" altLang="en-US" dirty="0" smtClean="0">
                <a:latin typeface="仿宋" pitchFamily="49" charset="-122"/>
                <a:ea typeface="仿宋" pitchFamily="49" charset="-122"/>
              </a:rPr>
              <a:t>的</a:t>
            </a:r>
            <a:r>
              <a:rPr lang="en-US" altLang="zh-CN" dirty="0" smtClean="0">
                <a:latin typeface="仿宋" pitchFamily="49" charset="-122"/>
                <a:ea typeface="仿宋" pitchFamily="49" charset="-122"/>
              </a:rPr>
              <a:t>I/O</a:t>
            </a:r>
            <a:r>
              <a:rPr lang="zh-CN" altLang="en-US" dirty="0" smtClean="0">
                <a:latin typeface="仿宋" pitchFamily="49" charset="-122"/>
                <a:ea typeface="仿宋" pitchFamily="49" charset="-122"/>
              </a:rPr>
              <a:t>驱动（磁盘、网卡等），保留其他方面的硬件辅助（</a:t>
            </a:r>
            <a:r>
              <a:rPr lang="en-US" altLang="zh-CN" dirty="0" smtClean="0">
                <a:latin typeface="仿宋" pitchFamily="49" charset="-122"/>
                <a:ea typeface="仿宋" pitchFamily="49" charset="-122"/>
              </a:rPr>
              <a:t>CPU</a:t>
            </a:r>
            <a:r>
              <a:rPr lang="zh-CN" altLang="en-US" dirty="0" smtClean="0">
                <a:latin typeface="仿宋" pitchFamily="49" charset="-122"/>
                <a:ea typeface="仿宋" pitchFamily="49" charset="-122"/>
              </a:rPr>
              <a:t>、内存等）（</a:t>
            </a:r>
            <a:r>
              <a:rPr lang="en-US" altLang="zh-CN" dirty="0" err="1" smtClean="0">
                <a:latin typeface="仿宋" pitchFamily="49" charset="-122"/>
                <a:ea typeface="仿宋" pitchFamily="49" charset="-122"/>
              </a:rPr>
              <a:t>Xen</a:t>
            </a:r>
            <a:r>
              <a:rPr lang="en-US" altLang="zh-CN" dirty="0" smtClean="0">
                <a:latin typeface="仿宋" pitchFamily="49" charset="-122"/>
                <a:ea typeface="仿宋" pitchFamily="49" charset="-122"/>
              </a:rPr>
              <a:t> </a:t>
            </a:r>
            <a:r>
              <a:rPr lang="en-US" altLang="zh-CN" dirty="0" err="1" smtClean="0">
                <a:latin typeface="仿宋" pitchFamily="49" charset="-122"/>
                <a:ea typeface="仿宋" pitchFamily="49" charset="-122"/>
              </a:rPr>
              <a:t>PVdriver</a:t>
            </a:r>
            <a:r>
              <a:rPr lang="zh-CN" altLang="en-US" dirty="0" smtClean="0">
                <a:latin typeface="仿宋" pitchFamily="49" charset="-122"/>
                <a:ea typeface="仿宋" pitchFamily="49" charset="-122"/>
              </a:rPr>
              <a:t>、</a:t>
            </a:r>
            <a:r>
              <a:rPr lang="en-US" altLang="zh-CN" dirty="0" smtClean="0">
                <a:latin typeface="仿宋" pitchFamily="49" charset="-122"/>
                <a:ea typeface="仿宋" pitchFamily="49" charset="-122"/>
              </a:rPr>
              <a:t>KVM </a:t>
            </a:r>
            <a:r>
              <a:rPr lang="en-US" altLang="zh-CN" dirty="0" err="1" smtClean="0">
                <a:latin typeface="仿宋" pitchFamily="49" charset="-122"/>
                <a:ea typeface="仿宋" pitchFamily="49" charset="-122"/>
              </a:rPr>
              <a:t>virtio</a:t>
            </a:r>
            <a:r>
              <a:rPr lang="en-US" altLang="zh-CN" dirty="0" smtClean="0">
                <a:latin typeface="仿宋" pitchFamily="49" charset="-122"/>
                <a:ea typeface="仿宋" pitchFamily="49" charset="-122"/>
              </a:rPr>
              <a:t> driver</a:t>
            </a:r>
            <a:r>
              <a:rPr lang="zh-CN" altLang="en-US" dirty="0" smtClean="0">
                <a:latin typeface="仿宋" pitchFamily="49" charset="-122"/>
                <a:ea typeface="仿宋" pitchFamily="49" charset="-122"/>
              </a:rPr>
              <a:t>）</a:t>
            </a:r>
            <a:endParaRPr lang="en-US" altLang="zh-CN" dirty="0" smtClean="0">
              <a:latin typeface="仿宋" pitchFamily="49" charset="-122"/>
              <a:ea typeface="仿宋" pitchFamily="49" charset="-122"/>
            </a:endParaRPr>
          </a:p>
          <a:p>
            <a:pPr marL="365760" lvl="1" indent="-256032">
              <a:spcBef>
                <a:spcPts val="400"/>
              </a:spcBef>
              <a:buSzPct val="68000"/>
              <a:buNone/>
            </a:pPr>
            <a:endParaRPr lang="en-US" altLang="zh-CN" sz="2700" dirty="0" smtClean="0">
              <a:latin typeface="仿宋" pitchFamily="49" charset="-122"/>
              <a:ea typeface="仿宋" pitchFamily="49" charset="-122"/>
            </a:endParaRPr>
          </a:p>
        </p:txBody>
      </p:sp>
      <p:sp>
        <p:nvSpPr>
          <p:cNvPr id="3" name="标题 2"/>
          <p:cNvSpPr>
            <a:spLocks noGrp="1"/>
          </p:cNvSpPr>
          <p:nvPr>
            <p:ph type="title"/>
          </p:nvPr>
        </p:nvSpPr>
        <p:spPr/>
        <p:txBody>
          <a:bodyPr>
            <a:normAutofit/>
          </a:bodyPr>
          <a:lstStyle/>
          <a:p>
            <a:r>
              <a:rPr lang="zh-CN" altLang="en-US" dirty="0" smtClean="0">
                <a:latin typeface="仿宋" pitchFamily="49" charset="-122"/>
                <a:ea typeface="仿宋" pitchFamily="49" charset="-122"/>
              </a:rPr>
              <a:t>什么是虚拟化</a:t>
            </a:r>
            <a:endParaRPr lang="en-US" altLang="zh-CN" dirty="0" smtClean="0">
              <a:latin typeface="仿宋" pitchFamily="49" charset="-122"/>
              <a:ea typeface="仿宋"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latin typeface="仿宋" pitchFamily="49" charset="-122"/>
                <a:ea typeface="仿宋" pitchFamily="49" charset="-122"/>
              </a:rPr>
              <a:t>虚拟化技术比较</a:t>
            </a:r>
            <a:endParaRPr lang="en-US" altLang="zh-CN" dirty="0" smtClean="0">
              <a:latin typeface="仿宋" pitchFamily="49" charset="-122"/>
              <a:ea typeface="仿宋" pitchFamily="49" charset="-122"/>
            </a:endParaRPr>
          </a:p>
          <a:p>
            <a:pPr marL="365760" lvl="1" indent="-256032">
              <a:spcBef>
                <a:spcPts val="400"/>
              </a:spcBef>
              <a:buSzPct val="68000"/>
              <a:buNone/>
            </a:pPr>
            <a:endParaRPr lang="en-US" altLang="zh-CN" sz="2700" dirty="0" smtClean="0">
              <a:latin typeface="仿宋" pitchFamily="49" charset="-122"/>
              <a:ea typeface="仿宋" pitchFamily="49" charset="-122"/>
            </a:endParaRPr>
          </a:p>
        </p:txBody>
      </p:sp>
      <p:sp>
        <p:nvSpPr>
          <p:cNvPr id="3" name="标题 2"/>
          <p:cNvSpPr>
            <a:spLocks noGrp="1"/>
          </p:cNvSpPr>
          <p:nvPr>
            <p:ph type="title"/>
          </p:nvPr>
        </p:nvSpPr>
        <p:spPr/>
        <p:txBody>
          <a:bodyPr>
            <a:normAutofit/>
          </a:bodyPr>
          <a:lstStyle/>
          <a:p>
            <a:r>
              <a:rPr lang="zh-CN" altLang="en-US" dirty="0" smtClean="0">
                <a:latin typeface="仿宋" pitchFamily="49" charset="-122"/>
                <a:ea typeface="仿宋" pitchFamily="49" charset="-122"/>
              </a:rPr>
              <a:t>什么是虚拟化</a:t>
            </a:r>
            <a:endParaRPr lang="en-US" altLang="zh-CN" dirty="0" smtClean="0">
              <a:latin typeface="仿宋" pitchFamily="49" charset="-122"/>
              <a:ea typeface="仿宋" pitchFamily="49" charset="-122"/>
            </a:endParaRPr>
          </a:p>
        </p:txBody>
      </p:sp>
      <p:graphicFrame>
        <p:nvGraphicFramePr>
          <p:cNvPr id="5" name="表格 4"/>
          <p:cNvGraphicFramePr>
            <a:graphicFrameLocks noGrp="1"/>
          </p:cNvGraphicFramePr>
          <p:nvPr/>
        </p:nvGraphicFramePr>
        <p:xfrm>
          <a:off x="251520" y="2420888"/>
          <a:ext cx="8568952" cy="3130932"/>
        </p:xfrm>
        <a:graphic>
          <a:graphicData uri="http://schemas.openxmlformats.org/drawingml/2006/table">
            <a:tbl>
              <a:tblPr firstRow="1" bandRow="1">
                <a:tableStyleId>{5C22544A-7EE6-4342-B048-85BDC9FD1C3A}</a:tableStyleId>
              </a:tblPr>
              <a:tblGrid>
                <a:gridCol w="2142238"/>
                <a:gridCol w="2142238"/>
                <a:gridCol w="2142238"/>
                <a:gridCol w="2142238"/>
              </a:tblGrid>
              <a:tr h="394113">
                <a:tc>
                  <a:txBody>
                    <a:bodyPr/>
                    <a:lstStyle/>
                    <a:p>
                      <a:pPr algn="ctr"/>
                      <a:endParaRPr lang="zh-CN" altLang="en-US" sz="1800" dirty="0">
                        <a:latin typeface="仿宋" pitchFamily="49" charset="-122"/>
                        <a:ea typeface="仿宋" pitchFamily="49" charset="-122"/>
                      </a:endParaRPr>
                    </a:p>
                  </a:txBody>
                  <a:tcPr anchor="ctr"/>
                </a:tc>
                <a:tc>
                  <a:txBody>
                    <a:bodyPr/>
                    <a:lstStyle/>
                    <a:p>
                      <a:pPr algn="ctr"/>
                      <a:r>
                        <a:rPr kumimoji="0" lang="en-US" altLang="zh-CN" sz="1800" b="1" i="0" kern="1200" dirty="0" smtClean="0">
                          <a:solidFill>
                            <a:schemeClr val="lt1"/>
                          </a:solidFill>
                          <a:latin typeface="仿宋" pitchFamily="49" charset="-122"/>
                          <a:ea typeface="仿宋" pitchFamily="49" charset="-122"/>
                          <a:cs typeface="+mn-cs"/>
                        </a:rPr>
                        <a:t>HVM</a:t>
                      </a:r>
                      <a:endParaRPr lang="zh-CN" altLang="en-US" sz="1800" dirty="0">
                        <a:latin typeface="仿宋" pitchFamily="49" charset="-122"/>
                        <a:ea typeface="仿宋" pitchFamily="49" charset="-122"/>
                      </a:endParaRPr>
                    </a:p>
                  </a:txBody>
                  <a:tcPr anchor="ctr"/>
                </a:tc>
                <a:tc>
                  <a:txBody>
                    <a:bodyPr/>
                    <a:lstStyle/>
                    <a:p>
                      <a:pPr algn="ctr"/>
                      <a:r>
                        <a:rPr kumimoji="0" lang="en-US" altLang="zh-CN" sz="1800" b="1" i="0" kern="1200" dirty="0" smtClean="0">
                          <a:solidFill>
                            <a:schemeClr val="lt1"/>
                          </a:solidFill>
                          <a:latin typeface="仿宋" pitchFamily="49" charset="-122"/>
                          <a:ea typeface="仿宋" pitchFamily="49" charset="-122"/>
                          <a:cs typeface="+mn-cs"/>
                        </a:rPr>
                        <a:t>PV on HVM</a:t>
                      </a:r>
                      <a:endParaRPr lang="zh-CN" altLang="en-US" sz="1800" dirty="0">
                        <a:latin typeface="仿宋" pitchFamily="49" charset="-122"/>
                        <a:ea typeface="仿宋" pitchFamily="49" charset="-122"/>
                      </a:endParaRPr>
                    </a:p>
                  </a:txBody>
                  <a:tcPr anchor="ctr"/>
                </a:tc>
                <a:tc>
                  <a:txBody>
                    <a:bodyPr/>
                    <a:lstStyle/>
                    <a:p>
                      <a:pPr algn="ctr"/>
                      <a:r>
                        <a:rPr kumimoji="0" lang="en-US" altLang="zh-CN" sz="1800" b="1" i="0" kern="1200" dirty="0" smtClean="0">
                          <a:solidFill>
                            <a:schemeClr val="lt1"/>
                          </a:solidFill>
                          <a:latin typeface="仿宋" pitchFamily="49" charset="-122"/>
                          <a:ea typeface="仿宋" pitchFamily="49" charset="-122"/>
                          <a:cs typeface="+mn-cs"/>
                        </a:rPr>
                        <a:t>PV</a:t>
                      </a:r>
                      <a:endParaRPr lang="zh-CN" altLang="en-US" sz="1800" dirty="0">
                        <a:latin typeface="仿宋" pitchFamily="49" charset="-122"/>
                        <a:ea typeface="仿宋" pitchFamily="49" charset="-122"/>
                      </a:endParaRPr>
                    </a:p>
                  </a:txBody>
                  <a:tcPr anchor="ctr"/>
                </a:tc>
              </a:tr>
              <a:tr h="3941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latin typeface="仿宋" pitchFamily="49" charset="-122"/>
                          <a:ea typeface="仿宋" pitchFamily="49" charset="-122"/>
                        </a:rPr>
                        <a:t>Boot Sequence</a:t>
                      </a:r>
                      <a:endParaRPr lang="zh-CN" altLang="en-US" sz="1800" dirty="0">
                        <a:latin typeface="仿宋" pitchFamily="49" charset="-122"/>
                        <a:ea typeface="仿宋" pitchFamily="49" charset="-122"/>
                      </a:endParaRPr>
                    </a:p>
                  </a:txBody>
                  <a:tcPr anchor="ctr"/>
                </a:tc>
                <a:tc>
                  <a:txBody>
                    <a:bodyPr/>
                    <a:lstStyle/>
                    <a:p>
                      <a:pPr algn="ctr"/>
                      <a:r>
                        <a:rPr kumimoji="0" lang="en-US" altLang="zh-CN" sz="1800" b="0" i="0" kern="1200" dirty="0" smtClean="0">
                          <a:solidFill>
                            <a:schemeClr val="dk1"/>
                          </a:solidFill>
                          <a:latin typeface="仿宋" pitchFamily="49" charset="-122"/>
                          <a:ea typeface="仿宋" pitchFamily="49" charset="-122"/>
                          <a:cs typeface="+mn-cs"/>
                        </a:rPr>
                        <a:t>Emulated</a:t>
                      </a:r>
                      <a:endParaRPr lang="zh-CN" altLang="en-US" sz="1800" dirty="0">
                        <a:latin typeface="仿宋" pitchFamily="49" charset="-122"/>
                        <a:ea typeface="仿宋" pitchFamily="49" charset="-122"/>
                      </a:endParaRPr>
                    </a:p>
                  </a:txBody>
                  <a:tcPr anchor="ctr"/>
                </a:tc>
                <a:tc>
                  <a:txBody>
                    <a:bodyPr/>
                    <a:lstStyle/>
                    <a:p>
                      <a:pPr algn="ctr"/>
                      <a:r>
                        <a:rPr kumimoji="0" lang="en-US" altLang="zh-CN" sz="1800" b="0" i="0" kern="1200" dirty="0" smtClean="0">
                          <a:solidFill>
                            <a:schemeClr val="dk1"/>
                          </a:solidFill>
                          <a:latin typeface="仿宋" pitchFamily="49" charset="-122"/>
                          <a:ea typeface="仿宋" pitchFamily="49" charset="-122"/>
                          <a:cs typeface="+mn-cs"/>
                        </a:rPr>
                        <a:t>Emulated</a:t>
                      </a:r>
                      <a:endParaRPr lang="zh-CN" altLang="en-US" sz="1800" dirty="0">
                        <a:latin typeface="仿宋" pitchFamily="49" charset="-122"/>
                        <a:ea typeface="仿宋"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err="1" smtClean="0">
                          <a:latin typeface="仿宋" pitchFamily="49" charset="-122"/>
                          <a:ea typeface="仿宋" pitchFamily="49" charset="-122"/>
                        </a:rPr>
                        <a:t>Paravirtualized</a:t>
                      </a:r>
                      <a:endParaRPr lang="zh-CN" altLang="en-US" sz="1800" dirty="0">
                        <a:latin typeface="仿宋" pitchFamily="49" charset="-122"/>
                        <a:ea typeface="仿宋" pitchFamily="49" charset="-122"/>
                      </a:endParaRPr>
                    </a:p>
                  </a:txBody>
                  <a:tcPr anchor="ctr"/>
                </a:tc>
              </a:tr>
              <a:tr h="3941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latin typeface="仿宋" pitchFamily="49" charset="-122"/>
                          <a:ea typeface="仿宋" pitchFamily="49" charset="-122"/>
                        </a:rPr>
                        <a:t>Memory</a:t>
                      </a:r>
                      <a:endParaRPr lang="zh-CN" altLang="en-US" sz="1800" dirty="0">
                        <a:latin typeface="仿宋" pitchFamily="49" charset="-122"/>
                        <a:ea typeface="仿宋" pitchFamily="49" charset="-122"/>
                      </a:endParaRPr>
                    </a:p>
                  </a:txBody>
                  <a:tcPr anchor="ctr"/>
                </a:tc>
                <a:tc>
                  <a:txBody>
                    <a:bodyPr/>
                    <a:lstStyle/>
                    <a:p>
                      <a:pPr algn="ctr"/>
                      <a:r>
                        <a:rPr kumimoji="0" lang="en-US" altLang="zh-CN" sz="1800" b="0" i="0" kern="1200" dirty="0" smtClean="0">
                          <a:solidFill>
                            <a:schemeClr val="dk1"/>
                          </a:solidFill>
                          <a:latin typeface="仿宋" pitchFamily="49" charset="-122"/>
                          <a:ea typeface="仿宋" pitchFamily="49" charset="-122"/>
                          <a:cs typeface="+mn-cs"/>
                        </a:rPr>
                        <a:t>Hardware</a:t>
                      </a:r>
                      <a:r>
                        <a:rPr kumimoji="0" lang="zh-CN" altLang="en-US" sz="1800" b="0" i="0" kern="1200" dirty="0" smtClean="0">
                          <a:solidFill>
                            <a:schemeClr val="dk1"/>
                          </a:solidFill>
                          <a:latin typeface="仿宋" pitchFamily="49" charset="-122"/>
                          <a:ea typeface="仿宋" pitchFamily="49" charset="-122"/>
                          <a:cs typeface="+mn-cs"/>
                        </a:rPr>
                        <a:t>（</a:t>
                      </a:r>
                      <a:r>
                        <a:rPr kumimoji="0" lang="en-US" altLang="zh-CN" sz="1800" b="0" i="0" kern="1200" dirty="0" smtClean="0">
                          <a:solidFill>
                            <a:schemeClr val="dk1"/>
                          </a:solidFill>
                          <a:latin typeface="仿宋" pitchFamily="49" charset="-122"/>
                          <a:ea typeface="仿宋" pitchFamily="49" charset="-122"/>
                          <a:cs typeface="+mn-cs"/>
                        </a:rPr>
                        <a:t>EPT/NPT</a:t>
                      </a:r>
                      <a:r>
                        <a:rPr kumimoji="0" lang="zh-CN" altLang="en-US" sz="1800" b="0" i="0" kern="1200" dirty="0" smtClean="0">
                          <a:solidFill>
                            <a:schemeClr val="dk1"/>
                          </a:solidFill>
                          <a:latin typeface="仿宋" pitchFamily="49" charset="-122"/>
                          <a:ea typeface="仿宋" pitchFamily="49" charset="-122"/>
                          <a:cs typeface="+mn-cs"/>
                        </a:rPr>
                        <a:t>）</a:t>
                      </a:r>
                      <a:endParaRPr lang="zh-CN" altLang="en-US" sz="1800" dirty="0">
                        <a:latin typeface="仿宋" pitchFamily="49" charset="-122"/>
                        <a:ea typeface="仿宋" pitchFamily="49" charset="-122"/>
                      </a:endParaRPr>
                    </a:p>
                  </a:txBody>
                  <a:tcPr anchor="ctr"/>
                </a:tc>
                <a:tc>
                  <a:txBody>
                    <a:bodyPr/>
                    <a:lstStyle/>
                    <a:p>
                      <a:pPr algn="ctr"/>
                      <a:r>
                        <a:rPr kumimoji="0" lang="en-US" altLang="zh-CN" sz="1800" b="0" i="0" kern="1200" dirty="0" smtClean="0">
                          <a:solidFill>
                            <a:schemeClr val="dk1"/>
                          </a:solidFill>
                          <a:latin typeface="仿宋" pitchFamily="49" charset="-122"/>
                          <a:ea typeface="仿宋" pitchFamily="49" charset="-122"/>
                          <a:cs typeface="+mn-cs"/>
                        </a:rPr>
                        <a:t>Hardware</a:t>
                      </a:r>
                      <a:r>
                        <a:rPr kumimoji="0" lang="zh-CN" altLang="en-US" sz="1800" b="0" i="0" kern="1200" dirty="0" smtClean="0">
                          <a:solidFill>
                            <a:schemeClr val="dk1"/>
                          </a:solidFill>
                          <a:latin typeface="仿宋" pitchFamily="49" charset="-122"/>
                          <a:ea typeface="仿宋" pitchFamily="49" charset="-122"/>
                          <a:cs typeface="+mn-cs"/>
                        </a:rPr>
                        <a:t>（</a:t>
                      </a:r>
                      <a:r>
                        <a:rPr kumimoji="0" lang="en-US" altLang="zh-CN" sz="1800" b="0" i="0" kern="1200" dirty="0" smtClean="0">
                          <a:solidFill>
                            <a:schemeClr val="dk1"/>
                          </a:solidFill>
                          <a:latin typeface="仿宋" pitchFamily="49" charset="-122"/>
                          <a:ea typeface="仿宋" pitchFamily="49" charset="-122"/>
                          <a:cs typeface="+mn-cs"/>
                        </a:rPr>
                        <a:t>EPT/NPT</a:t>
                      </a:r>
                      <a:r>
                        <a:rPr kumimoji="0" lang="zh-CN" altLang="en-US" sz="1800" b="0" i="0" kern="1200" dirty="0" smtClean="0">
                          <a:solidFill>
                            <a:schemeClr val="dk1"/>
                          </a:solidFill>
                          <a:latin typeface="仿宋" pitchFamily="49" charset="-122"/>
                          <a:ea typeface="仿宋" pitchFamily="49" charset="-122"/>
                          <a:cs typeface="+mn-cs"/>
                        </a:rPr>
                        <a:t>）</a:t>
                      </a:r>
                      <a:endParaRPr lang="zh-CN" altLang="en-US" sz="1800" dirty="0">
                        <a:latin typeface="仿宋" pitchFamily="49" charset="-122"/>
                        <a:ea typeface="仿宋" pitchFamily="49" charset="-122"/>
                      </a:endParaRPr>
                    </a:p>
                  </a:txBody>
                  <a:tcPr anchor="ctr"/>
                </a:tc>
                <a:tc>
                  <a:txBody>
                    <a:bodyPr/>
                    <a:lstStyle/>
                    <a:p>
                      <a:pPr algn="ctr"/>
                      <a:r>
                        <a:rPr lang="en-US" altLang="zh-CN" sz="1800" dirty="0" err="1" smtClean="0">
                          <a:latin typeface="仿宋" pitchFamily="49" charset="-122"/>
                          <a:ea typeface="仿宋" pitchFamily="49" charset="-122"/>
                        </a:rPr>
                        <a:t>Paravirtualized</a:t>
                      </a:r>
                      <a:endParaRPr lang="zh-CN" altLang="en-US" sz="1800" dirty="0">
                        <a:latin typeface="仿宋" pitchFamily="49" charset="-122"/>
                        <a:ea typeface="仿宋" pitchFamily="49" charset="-122"/>
                      </a:endParaRPr>
                    </a:p>
                  </a:txBody>
                  <a:tcPr anchor="ctr"/>
                </a:tc>
              </a:tr>
              <a:tr h="3941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latin typeface="仿宋" pitchFamily="49" charset="-122"/>
                          <a:ea typeface="仿宋" pitchFamily="49" charset="-122"/>
                        </a:rPr>
                        <a:t>Interrupts, Timers &amp; Spinlocks</a:t>
                      </a:r>
                      <a:endParaRPr lang="zh-CN" altLang="en-US" sz="1800" dirty="0">
                        <a:latin typeface="仿宋" pitchFamily="49" charset="-122"/>
                        <a:ea typeface="仿宋" pitchFamily="49" charset="-122"/>
                      </a:endParaRPr>
                    </a:p>
                  </a:txBody>
                  <a:tcPr anchor="ctr"/>
                </a:tc>
                <a:tc>
                  <a:txBody>
                    <a:bodyPr/>
                    <a:lstStyle/>
                    <a:p>
                      <a:pPr algn="ctr"/>
                      <a:r>
                        <a:rPr kumimoji="0" lang="en-US" altLang="zh-CN" sz="1800" b="0" i="0" kern="1200" dirty="0" smtClean="0">
                          <a:solidFill>
                            <a:schemeClr val="dk1"/>
                          </a:solidFill>
                          <a:latin typeface="仿宋" pitchFamily="49" charset="-122"/>
                          <a:ea typeface="仿宋" pitchFamily="49" charset="-122"/>
                          <a:cs typeface="+mn-cs"/>
                        </a:rPr>
                        <a:t>Emulated</a:t>
                      </a:r>
                      <a:endParaRPr lang="zh-CN" altLang="en-US" sz="1800" dirty="0">
                        <a:latin typeface="仿宋" pitchFamily="49" charset="-122"/>
                        <a:ea typeface="仿宋" pitchFamily="49" charset="-122"/>
                      </a:endParaRPr>
                    </a:p>
                  </a:txBody>
                  <a:tcPr anchor="ctr"/>
                </a:tc>
                <a:tc>
                  <a:txBody>
                    <a:bodyPr/>
                    <a:lstStyle/>
                    <a:p>
                      <a:pPr algn="ctr"/>
                      <a:r>
                        <a:rPr kumimoji="0" lang="en-US" altLang="zh-CN" sz="1800" b="0" i="0" kern="1200" dirty="0" err="1" smtClean="0">
                          <a:solidFill>
                            <a:schemeClr val="dk1"/>
                          </a:solidFill>
                          <a:latin typeface="仿宋" pitchFamily="49" charset="-122"/>
                          <a:ea typeface="仿宋" pitchFamily="49" charset="-122"/>
                          <a:cs typeface="+mn-cs"/>
                        </a:rPr>
                        <a:t>Paravirtualized</a:t>
                      </a:r>
                      <a:r>
                        <a:rPr lang="en-US" altLang="zh-CN" sz="1800" dirty="0" smtClean="0">
                          <a:latin typeface="仿宋" pitchFamily="49" charset="-122"/>
                          <a:ea typeface="仿宋" pitchFamily="49" charset="-122"/>
                        </a:rPr>
                        <a:t/>
                      </a:r>
                      <a:br>
                        <a:rPr lang="en-US" altLang="zh-CN" sz="1800" dirty="0" smtClean="0">
                          <a:latin typeface="仿宋" pitchFamily="49" charset="-122"/>
                          <a:ea typeface="仿宋" pitchFamily="49" charset="-122"/>
                        </a:rPr>
                      </a:br>
                      <a:r>
                        <a:rPr kumimoji="0" lang="en-US" altLang="zh-CN" sz="1800" b="0" i="0" kern="1200" dirty="0" smtClean="0">
                          <a:solidFill>
                            <a:schemeClr val="dk1"/>
                          </a:solidFill>
                          <a:latin typeface="仿宋" pitchFamily="49" charset="-122"/>
                          <a:ea typeface="仿宋" pitchFamily="49" charset="-122"/>
                          <a:cs typeface="+mn-cs"/>
                        </a:rPr>
                        <a:t>(Emulated on Windows)</a:t>
                      </a:r>
                      <a:endParaRPr lang="zh-CN" altLang="en-US" sz="1800" dirty="0">
                        <a:latin typeface="仿宋" pitchFamily="49" charset="-122"/>
                        <a:ea typeface="仿宋" pitchFamily="49" charset="-122"/>
                      </a:endParaRPr>
                    </a:p>
                  </a:txBody>
                  <a:tcPr anchor="ctr"/>
                </a:tc>
                <a:tc>
                  <a:txBody>
                    <a:bodyPr/>
                    <a:lstStyle/>
                    <a:p>
                      <a:pPr algn="ctr"/>
                      <a:r>
                        <a:rPr lang="en-US" altLang="zh-CN" sz="1800" dirty="0" err="1" smtClean="0">
                          <a:latin typeface="仿宋" pitchFamily="49" charset="-122"/>
                          <a:ea typeface="仿宋" pitchFamily="49" charset="-122"/>
                        </a:rPr>
                        <a:t>Paravirtualized</a:t>
                      </a:r>
                      <a:endParaRPr lang="zh-CN" altLang="en-US" sz="1800" dirty="0">
                        <a:latin typeface="仿宋" pitchFamily="49" charset="-122"/>
                        <a:ea typeface="仿宋" pitchFamily="49" charset="-122"/>
                      </a:endParaRPr>
                    </a:p>
                  </a:txBody>
                  <a:tcPr anchor="ctr"/>
                </a:tc>
              </a:tr>
              <a:tr h="394113">
                <a:tc>
                  <a:txBody>
                    <a:bodyPr/>
                    <a:lstStyle/>
                    <a:p>
                      <a:pPr algn="ctr"/>
                      <a:r>
                        <a:rPr kumimoji="0" lang="en-US" altLang="zh-CN" sz="1800" b="0" i="0" kern="1200" dirty="0" smtClean="0">
                          <a:solidFill>
                            <a:schemeClr val="dk1"/>
                          </a:solidFill>
                          <a:latin typeface="仿宋" pitchFamily="49" charset="-122"/>
                          <a:ea typeface="仿宋" pitchFamily="49" charset="-122"/>
                          <a:cs typeface="+mn-cs"/>
                        </a:rPr>
                        <a:t>Disk &amp; Network</a:t>
                      </a:r>
                      <a:endParaRPr lang="zh-CN" altLang="en-US" sz="1800" b="0" dirty="0">
                        <a:latin typeface="仿宋" pitchFamily="49" charset="-122"/>
                        <a:ea typeface="仿宋" pitchFamily="49" charset="-122"/>
                      </a:endParaRPr>
                    </a:p>
                  </a:txBody>
                  <a:tcPr anchor="ctr"/>
                </a:tc>
                <a:tc>
                  <a:txBody>
                    <a:bodyPr/>
                    <a:lstStyle/>
                    <a:p>
                      <a:pPr algn="ctr"/>
                      <a:r>
                        <a:rPr kumimoji="0" lang="en-US" altLang="zh-CN" sz="1800" b="0" i="0" kern="1200" dirty="0" smtClean="0">
                          <a:solidFill>
                            <a:schemeClr val="dk1"/>
                          </a:solidFill>
                          <a:latin typeface="仿宋" pitchFamily="49" charset="-122"/>
                          <a:ea typeface="仿宋" pitchFamily="49" charset="-122"/>
                          <a:cs typeface="+mn-cs"/>
                        </a:rPr>
                        <a:t>Emulated</a:t>
                      </a:r>
                      <a:endParaRPr lang="zh-CN" altLang="en-US" sz="1800" dirty="0">
                        <a:latin typeface="仿宋" pitchFamily="49" charset="-122"/>
                        <a:ea typeface="仿宋" pitchFamily="49" charset="-122"/>
                      </a:endParaRPr>
                    </a:p>
                  </a:txBody>
                  <a:tcPr anchor="ctr"/>
                </a:tc>
                <a:tc>
                  <a:txBody>
                    <a:bodyPr/>
                    <a:lstStyle/>
                    <a:p>
                      <a:pPr algn="ctr"/>
                      <a:r>
                        <a:rPr kumimoji="0" lang="en-US" altLang="zh-CN" sz="1800" b="0" i="0" kern="1200" dirty="0" err="1" smtClean="0">
                          <a:solidFill>
                            <a:schemeClr val="dk1"/>
                          </a:solidFill>
                          <a:latin typeface="仿宋" pitchFamily="49" charset="-122"/>
                          <a:ea typeface="仿宋" pitchFamily="49" charset="-122"/>
                          <a:cs typeface="+mn-cs"/>
                        </a:rPr>
                        <a:t>Paravirtualized</a:t>
                      </a:r>
                      <a:endParaRPr lang="zh-CN" altLang="en-US" sz="1800" dirty="0">
                        <a:latin typeface="仿宋" pitchFamily="49" charset="-122"/>
                        <a:ea typeface="仿宋" pitchFamily="49" charset="-122"/>
                      </a:endParaRPr>
                    </a:p>
                  </a:txBody>
                  <a:tcPr anchor="ctr"/>
                </a:tc>
                <a:tc>
                  <a:txBody>
                    <a:bodyPr/>
                    <a:lstStyle/>
                    <a:p>
                      <a:pPr algn="ctr"/>
                      <a:r>
                        <a:rPr lang="en-US" altLang="zh-CN" sz="1800" dirty="0" err="1" smtClean="0">
                          <a:latin typeface="仿宋" pitchFamily="49" charset="-122"/>
                          <a:ea typeface="仿宋" pitchFamily="49" charset="-122"/>
                        </a:rPr>
                        <a:t>Paravirtualized</a:t>
                      </a:r>
                      <a:endParaRPr lang="zh-CN" altLang="en-US" sz="1800" dirty="0">
                        <a:latin typeface="仿宋" pitchFamily="49" charset="-122"/>
                        <a:ea typeface="仿宋" pitchFamily="49" charset="-122"/>
                      </a:endParaRPr>
                    </a:p>
                  </a:txBody>
                  <a:tcPr anchor="ctr"/>
                </a:tc>
              </a:tr>
              <a:tr h="394113">
                <a:tc>
                  <a:txBody>
                    <a:bodyPr/>
                    <a:lstStyle/>
                    <a:p>
                      <a:pPr algn="ctr"/>
                      <a:r>
                        <a:rPr kumimoji="0" lang="en-US" altLang="zh-CN" sz="1800" b="0" i="0" kern="1200" dirty="0" smtClean="0">
                          <a:solidFill>
                            <a:schemeClr val="dk1"/>
                          </a:solidFill>
                          <a:latin typeface="仿宋" pitchFamily="49" charset="-122"/>
                          <a:ea typeface="仿宋" pitchFamily="49" charset="-122"/>
                          <a:cs typeface="+mn-cs"/>
                        </a:rPr>
                        <a:t>Privileged Operations</a:t>
                      </a:r>
                      <a:endParaRPr lang="zh-CN" altLang="en-US" sz="1800" b="0" dirty="0">
                        <a:latin typeface="仿宋" pitchFamily="49" charset="-122"/>
                        <a:ea typeface="仿宋" pitchFamily="49" charset="-122"/>
                      </a:endParaRPr>
                    </a:p>
                  </a:txBody>
                  <a:tcPr anchor="ctr"/>
                </a:tc>
                <a:tc>
                  <a:txBody>
                    <a:bodyPr/>
                    <a:lstStyle/>
                    <a:p>
                      <a:pPr algn="ctr"/>
                      <a:r>
                        <a:rPr kumimoji="0" lang="en-US" altLang="zh-CN" sz="1800" b="0" i="0" kern="1200" dirty="0" smtClean="0">
                          <a:solidFill>
                            <a:schemeClr val="dk1"/>
                          </a:solidFill>
                          <a:latin typeface="仿宋" pitchFamily="49" charset="-122"/>
                          <a:ea typeface="仿宋" pitchFamily="49" charset="-122"/>
                          <a:cs typeface="+mn-cs"/>
                        </a:rPr>
                        <a:t>Hardware</a:t>
                      </a:r>
                      <a:r>
                        <a:rPr kumimoji="0" lang="zh-CN" altLang="en-US" sz="1800" b="0" i="0" kern="1200" dirty="0" smtClean="0">
                          <a:solidFill>
                            <a:schemeClr val="dk1"/>
                          </a:solidFill>
                          <a:latin typeface="仿宋" pitchFamily="49" charset="-122"/>
                          <a:ea typeface="仿宋" pitchFamily="49" charset="-122"/>
                          <a:cs typeface="+mn-cs"/>
                        </a:rPr>
                        <a:t>（</a:t>
                      </a:r>
                      <a:r>
                        <a:rPr kumimoji="0" lang="en-US" altLang="zh-CN" sz="1800" b="0" i="0" kern="1200" dirty="0" smtClean="0">
                          <a:solidFill>
                            <a:schemeClr val="dk1"/>
                          </a:solidFill>
                          <a:latin typeface="仿宋" pitchFamily="49" charset="-122"/>
                          <a:ea typeface="仿宋" pitchFamily="49" charset="-122"/>
                          <a:cs typeface="+mn-cs"/>
                        </a:rPr>
                        <a:t>Intel VT/AMD-v</a:t>
                      </a:r>
                      <a:r>
                        <a:rPr kumimoji="0" lang="zh-CN" altLang="en-US" sz="1800" b="0" i="0" kern="1200" dirty="0" smtClean="0">
                          <a:solidFill>
                            <a:schemeClr val="dk1"/>
                          </a:solidFill>
                          <a:latin typeface="仿宋" pitchFamily="49" charset="-122"/>
                          <a:ea typeface="仿宋" pitchFamily="49" charset="-122"/>
                          <a:cs typeface="+mn-cs"/>
                        </a:rPr>
                        <a:t>）</a:t>
                      </a:r>
                      <a:endParaRPr lang="zh-CN" altLang="en-US" sz="1800" dirty="0">
                        <a:latin typeface="仿宋" pitchFamily="49" charset="-122"/>
                        <a:ea typeface="仿宋" pitchFamily="49" charset="-122"/>
                      </a:endParaRPr>
                    </a:p>
                  </a:txBody>
                  <a:tcPr anchor="ctr"/>
                </a:tc>
                <a:tc>
                  <a:txBody>
                    <a:bodyPr/>
                    <a:lstStyle/>
                    <a:p>
                      <a:pPr algn="ctr"/>
                      <a:r>
                        <a:rPr kumimoji="0" lang="en-US" altLang="zh-CN" sz="1800" b="0" i="0" kern="1200" dirty="0" smtClean="0">
                          <a:solidFill>
                            <a:schemeClr val="dk1"/>
                          </a:solidFill>
                          <a:latin typeface="仿宋" pitchFamily="49" charset="-122"/>
                          <a:ea typeface="仿宋" pitchFamily="49" charset="-122"/>
                          <a:cs typeface="+mn-cs"/>
                        </a:rPr>
                        <a:t>Hardware</a:t>
                      </a:r>
                      <a:r>
                        <a:rPr kumimoji="0" lang="zh-CN" altLang="en-US" sz="1800" b="0" i="0" kern="1200" dirty="0" smtClean="0">
                          <a:solidFill>
                            <a:schemeClr val="dk1"/>
                          </a:solidFill>
                          <a:latin typeface="仿宋" pitchFamily="49" charset="-122"/>
                          <a:ea typeface="仿宋" pitchFamily="49" charset="-122"/>
                          <a:cs typeface="+mn-cs"/>
                        </a:rPr>
                        <a:t>（</a:t>
                      </a:r>
                      <a:r>
                        <a:rPr kumimoji="0" lang="en-US" altLang="zh-CN" sz="1800" b="0" i="0" kern="1200" dirty="0" smtClean="0">
                          <a:solidFill>
                            <a:schemeClr val="dk1"/>
                          </a:solidFill>
                          <a:latin typeface="仿宋" pitchFamily="49" charset="-122"/>
                          <a:ea typeface="仿宋" pitchFamily="49" charset="-122"/>
                          <a:cs typeface="+mn-cs"/>
                        </a:rPr>
                        <a:t>Intel VT/AMD-v</a:t>
                      </a:r>
                      <a:r>
                        <a:rPr kumimoji="0" lang="zh-CN" altLang="en-US" sz="1800" b="0" i="0" kern="1200" dirty="0" smtClean="0">
                          <a:solidFill>
                            <a:schemeClr val="dk1"/>
                          </a:solidFill>
                          <a:latin typeface="仿宋" pitchFamily="49" charset="-122"/>
                          <a:ea typeface="仿宋" pitchFamily="49" charset="-122"/>
                          <a:cs typeface="+mn-cs"/>
                        </a:rPr>
                        <a:t>）</a:t>
                      </a:r>
                      <a:endParaRPr lang="zh-CN" altLang="en-US" sz="1800" dirty="0">
                        <a:latin typeface="仿宋" pitchFamily="49" charset="-122"/>
                        <a:ea typeface="仿宋" pitchFamily="49" charset="-122"/>
                      </a:endParaRPr>
                    </a:p>
                  </a:txBody>
                  <a:tcPr anchor="ctr"/>
                </a:tc>
                <a:tc>
                  <a:txBody>
                    <a:bodyPr/>
                    <a:lstStyle/>
                    <a:p>
                      <a:pPr algn="ctr"/>
                      <a:r>
                        <a:rPr lang="en-US" altLang="zh-CN" sz="1800" dirty="0" err="1" smtClean="0">
                          <a:latin typeface="仿宋" pitchFamily="49" charset="-122"/>
                          <a:ea typeface="仿宋" pitchFamily="49" charset="-122"/>
                        </a:rPr>
                        <a:t>Paravirtualized</a:t>
                      </a:r>
                      <a:endParaRPr lang="zh-CN" altLang="en-US" sz="1800" dirty="0">
                        <a:latin typeface="仿宋" pitchFamily="49" charset="-122"/>
                        <a:ea typeface="仿宋" pitchFamily="49" charset="-122"/>
                      </a:endParaRPr>
                    </a:p>
                  </a:txBody>
                  <a:tcPr anchor="ct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365760" lvl="1" indent="-256032">
              <a:spcBef>
                <a:spcPts val="400"/>
              </a:spcBef>
              <a:buSzPct val="68000"/>
              <a:buFont typeface="Wingdings 3"/>
              <a:buChar char=""/>
            </a:pPr>
            <a:r>
              <a:rPr lang="zh-CN" altLang="en-US" sz="2700" dirty="0" smtClean="0">
                <a:latin typeface="仿宋" pitchFamily="49" charset="-122"/>
                <a:ea typeface="仿宋" pitchFamily="49" charset="-122"/>
              </a:rPr>
              <a:t>与云计算平台的关系</a:t>
            </a:r>
            <a:endParaRPr lang="en-US" altLang="zh-CN" sz="2700" dirty="0" smtClean="0">
              <a:latin typeface="仿宋" pitchFamily="49" charset="-122"/>
              <a:ea typeface="仿宋" pitchFamily="49" charset="-122"/>
            </a:endParaRPr>
          </a:p>
          <a:p>
            <a:pPr lvl="1"/>
            <a:r>
              <a:rPr lang="zh-CN" altLang="en-US" dirty="0" smtClean="0">
                <a:latin typeface="仿宋" pitchFamily="49" charset="-122"/>
                <a:ea typeface="仿宋" pitchFamily="49" charset="-122"/>
              </a:rPr>
              <a:t>提供弹性计算能力（快速创建销毁等）</a:t>
            </a:r>
            <a:endParaRPr lang="en-US" altLang="zh-CN" dirty="0" smtClean="0">
              <a:latin typeface="仿宋" pitchFamily="49" charset="-122"/>
              <a:ea typeface="仿宋" pitchFamily="49" charset="-122"/>
            </a:endParaRPr>
          </a:p>
          <a:p>
            <a:pPr lvl="1"/>
            <a:r>
              <a:rPr lang="zh-CN" altLang="en-US" dirty="0" smtClean="0">
                <a:latin typeface="仿宋" pitchFamily="49" charset="-122"/>
                <a:ea typeface="仿宋" pitchFamily="49" charset="-122"/>
              </a:rPr>
              <a:t>提供资源隔离能力（</a:t>
            </a:r>
            <a:r>
              <a:rPr lang="en-US" altLang="zh-CN" dirty="0" smtClean="0">
                <a:latin typeface="仿宋" pitchFamily="49" charset="-122"/>
                <a:ea typeface="仿宋" pitchFamily="49" charset="-122"/>
              </a:rPr>
              <a:t>Guest OS</a:t>
            </a:r>
            <a:r>
              <a:rPr lang="zh-CN" altLang="en-US" dirty="0" smtClean="0">
                <a:latin typeface="仿宋" pitchFamily="49" charset="-122"/>
                <a:ea typeface="仿宋" pitchFamily="49" charset="-122"/>
              </a:rPr>
              <a:t>隔离等）</a:t>
            </a:r>
            <a:endParaRPr lang="en-US" altLang="zh-CN" dirty="0" smtClean="0">
              <a:latin typeface="仿宋" pitchFamily="49" charset="-122"/>
              <a:ea typeface="仿宋" pitchFamily="49" charset="-122"/>
            </a:endParaRPr>
          </a:p>
          <a:p>
            <a:pPr lvl="1"/>
            <a:r>
              <a:rPr lang="zh-CN" altLang="en-US" dirty="0" smtClean="0">
                <a:latin typeface="仿宋" pitchFamily="49" charset="-122"/>
                <a:ea typeface="仿宋" pitchFamily="49" charset="-122"/>
              </a:rPr>
              <a:t>提供动态调度能力（热迁移等）</a:t>
            </a:r>
            <a:endParaRPr lang="en-US" altLang="zh-CN" dirty="0" smtClean="0">
              <a:latin typeface="仿宋" pitchFamily="49" charset="-122"/>
              <a:ea typeface="仿宋" pitchFamily="49" charset="-122"/>
            </a:endParaRPr>
          </a:p>
          <a:p>
            <a:pPr lvl="1"/>
            <a:r>
              <a:rPr lang="zh-CN" altLang="en-US" dirty="0" smtClean="0">
                <a:latin typeface="仿宋" pitchFamily="49" charset="-122"/>
                <a:ea typeface="仿宋" pitchFamily="49" charset="-122"/>
              </a:rPr>
              <a:t>提供容灾能力（</a:t>
            </a:r>
            <a:r>
              <a:rPr lang="en-US" altLang="zh-CN" dirty="0" smtClean="0">
                <a:latin typeface="仿宋" pitchFamily="49" charset="-122"/>
                <a:ea typeface="仿宋" pitchFamily="49" charset="-122"/>
              </a:rPr>
              <a:t>HA</a:t>
            </a:r>
            <a:r>
              <a:rPr lang="zh-CN" altLang="en-US" dirty="0" smtClean="0">
                <a:latin typeface="仿宋" pitchFamily="49" charset="-122"/>
                <a:ea typeface="仿宋" pitchFamily="49" charset="-122"/>
              </a:rPr>
              <a:t>、</a:t>
            </a:r>
            <a:r>
              <a:rPr lang="zh-CN" altLang="en-US" dirty="0" smtClean="0">
                <a:latin typeface="仿宋" pitchFamily="49" charset="-122"/>
                <a:ea typeface="仿宋" pitchFamily="49" charset="-122"/>
              </a:rPr>
              <a:t>热</a:t>
            </a:r>
            <a:r>
              <a:rPr lang="zh-CN" altLang="en-US" dirty="0" smtClean="0">
                <a:latin typeface="仿宋" pitchFamily="49" charset="-122"/>
                <a:ea typeface="仿宋" pitchFamily="49" charset="-122"/>
              </a:rPr>
              <a:t>备</a:t>
            </a:r>
            <a:r>
              <a:rPr lang="zh-CN" altLang="en-US" dirty="0" smtClean="0">
                <a:latin typeface="仿宋" pitchFamily="49" charset="-122"/>
                <a:ea typeface="仿宋" pitchFamily="49" charset="-122"/>
              </a:rPr>
              <a:t>等）</a:t>
            </a:r>
            <a:endParaRPr lang="en-US" altLang="zh-CN" dirty="0" smtClean="0">
              <a:latin typeface="仿宋" pitchFamily="49" charset="-122"/>
              <a:ea typeface="仿宋" pitchFamily="49" charset="-122"/>
            </a:endParaRPr>
          </a:p>
          <a:p>
            <a:pPr lvl="1"/>
            <a:r>
              <a:rPr lang="zh-CN" altLang="en-US" dirty="0" smtClean="0">
                <a:latin typeface="仿宋" pitchFamily="49" charset="-122"/>
                <a:ea typeface="仿宋" pitchFamily="49" charset="-122"/>
              </a:rPr>
              <a:t>满足多样化需求（</a:t>
            </a:r>
            <a:r>
              <a:rPr lang="en-US" altLang="zh-CN" dirty="0" smtClean="0">
                <a:latin typeface="仿宋" pitchFamily="49" charset="-122"/>
                <a:ea typeface="仿宋" pitchFamily="49" charset="-122"/>
              </a:rPr>
              <a:t>OS</a:t>
            </a:r>
            <a:r>
              <a:rPr lang="zh-CN" altLang="en-US" dirty="0" smtClean="0">
                <a:latin typeface="仿宋" pitchFamily="49" charset="-122"/>
                <a:ea typeface="仿宋" pitchFamily="49" charset="-122"/>
              </a:rPr>
              <a:t>类型、规格、网络拓扑等）</a:t>
            </a:r>
            <a:endParaRPr lang="en-US" altLang="zh-CN" dirty="0" smtClean="0">
              <a:latin typeface="仿宋" pitchFamily="49" charset="-122"/>
              <a:ea typeface="仿宋" pitchFamily="49" charset="-122"/>
            </a:endParaRPr>
          </a:p>
          <a:p>
            <a:pPr lvl="1"/>
            <a:r>
              <a:rPr lang="en-US" altLang="zh-CN" dirty="0" smtClean="0">
                <a:latin typeface="仿宋" pitchFamily="49" charset="-122"/>
                <a:ea typeface="仿宋" pitchFamily="49" charset="-122"/>
              </a:rPr>
              <a:t>……</a:t>
            </a:r>
          </a:p>
          <a:p>
            <a:pPr lvl="1" algn="ctr">
              <a:buNone/>
            </a:pPr>
            <a:r>
              <a:rPr lang="zh-CN" altLang="en-US" b="1" i="1" dirty="0" smtClean="0">
                <a:solidFill>
                  <a:schemeClr val="accent1"/>
                </a:solidFill>
                <a:latin typeface="仿宋" pitchFamily="49" charset="-122"/>
                <a:ea typeface="仿宋" pitchFamily="49" charset="-122"/>
              </a:rPr>
              <a:t>虚拟化是云计算的基石</a:t>
            </a:r>
            <a:endParaRPr lang="en-US" altLang="zh-CN" b="1" i="1" dirty="0" smtClean="0">
              <a:solidFill>
                <a:schemeClr val="accent1"/>
              </a:solidFill>
              <a:latin typeface="仿宋" pitchFamily="49" charset="-122"/>
              <a:ea typeface="仿宋" pitchFamily="49" charset="-122"/>
            </a:endParaRPr>
          </a:p>
          <a:p>
            <a:endParaRPr lang="zh-CN" altLang="en-US" dirty="0">
              <a:solidFill>
                <a:srgbClr val="00B0F0"/>
              </a:solidFill>
              <a:latin typeface="仿宋" pitchFamily="49" charset="-122"/>
              <a:ea typeface="仿宋" pitchFamily="49" charset="-122"/>
            </a:endParaRPr>
          </a:p>
        </p:txBody>
      </p:sp>
      <p:sp>
        <p:nvSpPr>
          <p:cNvPr id="3" name="标题 2"/>
          <p:cNvSpPr>
            <a:spLocks noGrp="1"/>
          </p:cNvSpPr>
          <p:nvPr>
            <p:ph type="title"/>
          </p:nvPr>
        </p:nvSpPr>
        <p:spPr/>
        <p:txBody>
          <a:bodyPr>
            <a:normAutofit/>
          </a:bodyPr>
          <a:lstStyle/>
          <a:p>
            <a:r>
              <a:rPr lang="zh-CN" altLang="en-US" dirty="0" smtClean="0">
                <a:latin typeface="仿宋" pitchFamily="49" charset="-122"/>
                <a:ea typeface="仿宋" pitchFamily="49" charset="-122"/>
              </a:rPr>
              <a:t>什么是虚拟化</a:t>
            </a:r>
            <a:endParaRPr lang="en-US" altLang="zh-CN" dirty="0" smtClean="0">
              <a:latin typeface="仿宋" pitchFamily="49" charset="-122"/>
              <a:ea typeface="仿宋"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smtClean="0">
                <a:latin typeface="仿宋" pitchFamily="49" charset="-122"/>
                <a:ea typeface="仿宋" pitchFamily="49" charset="-122"/>
              </a:rPr>
              <a:t>KVM(Kernel-based Virtual Machine) </a:t>
            </a:r>
          </a:p>
          <a:p>
            <a:pPr lvl="1"/>
            <a:r>
              <a:rPr lang="zh-CN" altLang="en-US" sz="2000" dirty="0" smtClean="0">
                <a:latin typeface="仿宋" pitchFamily="49" charset="-122"/>
                <a:ea typeface="仿宋" pitchFamily="49" charset="-122"/>
              </a:rPr>
              <a:t>基于</a:t>
            </a:r>
            <a:r>
              <a:rPr lang="en-US" altLang="zh-CN" sz="2000" dirty="0" smtClean="0">
                <a:latin typeface="仿宋" pitchFamily="49" charset="-122"/>
                <a:ea typeface="仿宋" pitchFamily="49" charset="-122"/>
              </a:rPr>
              <a:t>Linux</a:t>
            </a:r>
            <a:r>
              <a:rPr lang="zh-CN" altLang="en-US" sz="2000" dirty="0" smtClean="0">
                <a:latin typeface="仿宋" pitchFamily="49" charset="-122"/>
                <a:ea typeface="仿宋" pitchFamily="49" charset="-122"/>
              </a:rPr>
              <a:t>的</a:t>
            </a:r>
            <a:r>
              <a:rPr lang="en-US" altLang="zh-CN" sz="2000" dirty="0" smtClean="0">
                <a:latin typeface="仿宋" pitchFamily="49" charset="-122"/>
                <a:ea typeface="仿宋" pitchFamily="49" charset="-122"/>
              </a:rPr>
              <a:t>x86</a:t>
            </a:r>
            <a:r>
              <a:rPr lang="zh-CN" altLang="en-US" sz="2000" dirty="0" smtClean="0">
                <a:latin typeface="仿宋" pitchFamily="49" charset="-122"/>
                <a:ea typeface="仿宋" pitchFamily="49" charset="-122"/>
              </a:rPr>
              <a:t>平台</a:t>
            </a:r>
            <a:r>
              <a:rPr lang="en-US" altLang="zh-CN" sz="2000" dirty="0" smtClean="0">
                <a:latin typeface="仿宋" pitchFamily="49" charset="-122"/>
                <a:ea typeface="仿宋" pitchFamily="49" charset="-122"/>
              </a:rPr>
              <a:t>(</a:t>
            </a:r>
            <a:r>
              <a:rPr lang="zh-CN" altLang="en-US" sz="2000" dirty="0" smtClean="0">
                <a:latin typeface="仿宋" pitchFamily="49" charset="-122"/>
                <a:ea typeface="仿宋" pitchFamily="49" charset="-122"/>
              </a:rPr>
              <a:t>需要</a:t>
            </a:r>
            <a:r>
              <a:rPr lang="en-US" altLang="zh-CN" sz="2000" dirty="0" smtClean="0">
                <a:latin typeface="仿宋" pitchFamily="49" charset="-122"/>
                <a:ea typeface="仿宋" pitchFamily="49" charset="-122"/>
              </a:rPr>
              <a:t>Intel VT</a:t>
            </a:r>
            <a:r>
              <a:rPr lang="zh-CN" altLang="en-US" sz="2000" dirty="0" smtClean="0">
                <a:latin typeface="仿宋" pitchFamily="49" charset="-122"/>
                <a:ea typeface="仿宋" pitchFamily="49" charset="-122"/>
              </a:rPr>
              <a:t>或</a:t>
            </a:r>
            <a:r>
              <a:rPr lang="en-US" altLang="zh-CN" sz="2000" dirty="0" smtClean="0">
                <a:latin typeface="仿宋" pitchFamily="49" charset="-122"/>
                <a:ea typeface="仿宋" pitchFamily="49" charset="-122"/>
              </a:rPr>
              <a:t>AMD-V</a:t>
            </a:r>
            <a:r>
              <a:rPr lang="zh-CN" altLang="en-US" sz="2000" dirty="0" smtClean="0">
                <a:latin typeface="仿宋" pitchFamily="49" charset="-122"/>
                <a:ea typeface="仿宋" pitchFamily="49" charset="-122"/>
              </a:rPr>
              <a:t>支持</a:t>
            </a:r>
            <a:r>
              <a:rPr lang="en-US" altLang="zh-CN" sz="2000" dirty="0" smtClean="0">
                <a:latin typeface="仿宋" pitchFamily="49" charset="-122"/>
                <a:ea typeface="仿宋" pitchFamily="49" charset="-122"/>
              </a:rPr>
              <a:t>)</a:t>
            </a:r>
            <a:r>
              <a:rPr lang="zh-CN" altLang="en-US" sz="2000" dirty="0" smtClean="0">
                <a:latin typeface="仿宋" pitchFamily="49" charset="-122"/>
                <a:ea typeface="仿宋" pitchFamily="49" charset="-122"/>
              </a:rPr>
              <a:t>的全虚拟化</a:t>
            </a:r>
            <a:r>
              <a:rPr lang="en-US" altLang="zh-CN" sz="2000" dirty="0" smtClean="0">
                <a:latin typeface="仿宋" pitchFamily="49" charset="-122"/>
                <a:ea typeface="仿宋" pitchFamily="49" charset="-122"/>
              </a:rPr>
              <a:t>Hypervisor</a:t>
            </a:r>
            <a:r>
              <a:rPr lang="zh-CN" altLang="en-US" sz="2000" dirty="0" smtClean="0">
                <a:latin typeface="仿宋" pitchFamily="49" charset="-122"/>
                <a:ea typeface="仿宋" pitchFamily="49" charset="-122"/>
              </a:rPr>
              <a:t>（配合</a:t>
            </a:r>
            <a:r>
              <a:rPr lang="en-US" altLang="zh-CN" sz="2000" dirty="0" err="1" smtClean="0">
                <a:latin typeface="仿宋" pitchFamily="49" charset="-122"/>
                <a:ea typeface="仿宋" pitchFamily="49" charset="-122"/>
              </a:rPr>
              <a:t>virtio</a:t>
            </a:r>
            <a:r>
              <a:rPr lang="zh-CN" altLang="en-US" sz="2000" dirty="0" smtClean="0">
                <a:latin typeface="仿宋" pitchFamily="49" charset="-122"/>
                <a:ea typeface="仿宋" pitchFamily="49" charset="-122"/>
              </a:rPr>
              <a:t>可实现</a:t>
            </a:r>
            <a:r>
              <a:rPr lang="en-US" altLang="zh-CN" sz="2000" dirty="0" smtClean="0">
                <a:latin typeface="仿宋" pitchFamily="49" charset="-122"/>
                <a:ea typeface="仿宋" pitchFamily="49" charset="-122"/>
              </a:rPr>
              <a:t>PV on HVM</a:t>
            </a:r>
            <a:r>
              <a:rPr lang="zh-CN" altLang="en-US" sz="2000" dirty="0" smtClean="0">
                <a:latin typeface="仿宋" pitchFamily="49" charset="-122"/>
                <a:ea typeface="仿宋" pitchFamily="49" charset="-122"/>
              </a:rPr>
              <a:t>）</a:t>
            </a:r>
            <a:endParaRPr lang="en-US" altLang="zh-CN" sz="2000" dirty="0" smtClean="0">
              <a:latin typeface="仿宋" pitchFamily="49" charset="-122"/>
              <a:ea typeface="仿宋" pitchFamily="49" charset="-122"/>
            </a:endParaRPr>
          </a:p>
          <a:p>
            <a:pPr lvl="1"/>
            <a:r>
              <a:rPr lang="zh-CN" altLang="en-US" sz="2000" dirty="0" smtClean="0">
                <a:latin typeface="仿宋" pitchFamily="49" charset="-122"/>
                <a:ea typeface="仿宋" pitchFamily="49" charset="-122"/>
              </a:rPr>
              <a:t>包含一个可加载的内核模块</a:t>
            </a:r>
            <a:r>
              <a:rPr lang="en-US" altLang="zh-CN" sz="2000" dirty="0" err="1" smtClean="0">
                <a:latin typeface="仿宋" pitchFamily="49" charset="-122"/>
                <a:ea typeface="仿宋" pitchFamily="49" charset="-122"/>
              </a:rPr>
              <a:t>kvm.ko</a:t>
            </a:r>
            <a:r>
              <a:rPr lang="zh-CN" altLang="en-US" sz="2000" dirty="0" smtClean="0">
                <a:latin typeface="仿宋" pitchFamily="49" charset="-122"/>
                <a:ea typeface="仿宋" pitchFamily="49" charset="-122"/>
              </a:rPr>
              <a:t>，用来提供基础的虚拟化支持，以及一个与</a:t>
            </a:r>
            <a:r>
              <a:rPr lang="en-US" altLang="zh-CN" sz="2000" dirty="0" smtClean="0">
                <a:latin typeface="仿宋" pitchFamily="49" charset="-122"/>
                <a:ea typeface="仿宋" pitchFamily="49" charset="-122"/>
              </a:rPr>
              <a:t>CPU</a:t>
            </a:r>
            <a:r>
              <a:rPr lang="zh-CN" altLang="en-US" sz="2000" dirty="0" smtClean="0">
                <a:latin typeface="仿宋" pitchFamily="49" charset="-122"/>
                <a:ea typeface="仿宋" pitchFamily="49" charset="-122"/>
              </a:rPr>
              <a:t>类型相关的内核模块</a:t>
            </a:r>
            <a:r>
              <a:rPr lang="en-US" altLang="zh-CN" sz="2000" dirty="0" err="1" smtClean="0">
                <a:latin typeface="仿宋" pitchFamily="49" charset="-122"/>
                <a:ea typeface="仿宋" pitchFamily="49" charset="-122"/>
              </a:rPr>
              <a:t>kvm-intel.ko</a:t>
            </a:r>
            <a:r>
              <a:rPr lang="zh-CN" altLang="en-US" sz="2000" dirty="0" smtClean="0">
                <a:latin typeface="仿宋" pitchFamily="49" charset="-122"/>
                <a:ea typeface="仿宋" pitchFamily="49" charset="-122"/>
              </a:rPr>
              <a:t>或</a:t>
            </a:r>
            <a:r>
              <a:rPr lang="en-US" altLang="zh-CN" sz="2000" dirty="0" err="1" smtClean="0">
                <a:latin typeface="仿宋" pitchFamily="49" charset="-122"/>
                <a:ea typeface="仿宋" pitchFamily="49" charset="-122"/>
              </a:rPr>
              <a:t>kvm-amd.ko</a:t>
            </a:r>
            <a:r>
              <a:rPr lang="zh-CN" altLang="en-US" sz="2000" dirty="0" smtClean="0">
                <a:latin typeface="仿宋" pitchFamily="49" charset="-122"/>
                <a:ea typeface="仿宋" pitchFamily="49" charset="-122"/>
              </a:rPr>
              <a:t>，用来使用</a:t>
            </a:r>
            <a:r>
              <a:rPr lang="en-US" altLang="zh-CN" sz="2000" dirty="0" smtClean="0">
                <a:latin typeface="仿宋" pitchFamily="49" charset="-122"/>
                <a:ea typeface="仿宋" pitchFamily="49" charset="-122"/>
              </a:rPr>
              <a:t>CPU</a:t>
            </a:r>
            <a:r>
              <a:rPr lang="zh-CN" altLang="en-US" sz="2000" dirty="0" smtClean="0">
                <a:latin typeface="仿宋" pitchFamily="49" charset="-122"/>
                <a:ea typeface="仿宋" pitchFamily="49" charset="-122"/>
              </a:rPr>
              <a:t>提供的硬件虚拟化技术</a:t>
            </a:r>
            <a:endParaRPr lang="en-US" altLang="zh-CN" sz="2000" dirty="0" smtClean="0">
              <a:latin typeface="仿宋" pitchFamily="49" charset="-122"/>
              <a:ea typeface="仿宋" pitchFamily="49" charset="-122"/>
            </a:endParaRPr>
          </a:p>
          <a:p>
            <a:pPr lvl="1"/>
            <a:r>
              <a:rPr lang="zh-CN" altLang="en-US" sz="2000" dirty="0" smtClean="0">
                <a:latin typeface="仿宋" pitchFamily="49" charset="-122"/>
                <a:ea typeface="仿宋" pitchFamily="49" charset="-122"/>
              </a:rPr>
              <a:t>需要特定的</a:t>
            </a:r>
            <a:r>
              <a:rPr lang="en-US" altLang="zh-CN" sz="2000" dirty="0" smtClean="0">
                <a:latin typeface="仿宋" pitchFamily="49" charset="-122"/>
                <a:ea typeface="仿宋" pitchFamily="49" charset="-122"/>
              </a:rPr>
              <a:t>QEMU</a:t>
            </a:r>
            <a:r>
              <a:rPr lang="zh-CN" altLang="en-US" sz="2000" dirty="0" smtClean="0">
                <a:latin typeface="仿宋" pitchFamily="49" charset="-122"/>
                <a:ea typeface="仿宋" pitchFamily="49" charset="-122"/>
              </a:rPr>
              <a:t>的支持（</a:t>
            </a:r>
            <a:r>
              <a:rPr lang="en-US" altLang="zh-CN" sz="2000" dirty="0" smtClean="0">
                <a:latin typeface="仿宋" pitchFamily="49" charset="-122"/>
                <a:ea typeface="仿宋" pitchFamily="49" charset="-122"/>
              </a:rPr>
              <a:t>QEMU-1.3</a:t>
            </a:r>
            <a:r>
              <a:rPr lang="zh-CN" altLang="en-US" sz="2000" dirty="0" smtClean="0">
                <a:latin typeface="仿宋" pitchFamily="49" charset="-122"/>
                <a:ea typeface="仿宋" pitchFamily="49" charset="-122"/>
              </a:rPr>
              <a:t>上游分支已经支持</a:t>
            </a:r>
            <a:r>
              <a:rPr lang="en-US" altLang="zh-CN" sz="2000" dirty="0" smtClean="0">
                <a:latin typeface="仿宋" pitchFamily="49" charset="-122"/>
                <a:ea typeface="仿宋" pitchFamily="49" charset="-122"/>
              </a:rPr>
              <a:t>KVM</a:t>
            </a:r>
            <a:r>
              <a:rPr lang="zh-CN" altLang="en-US" sz="2000" dirty="0" smtClean="0">
                <a:latin typeface="仿宋" pitchFamily="49" charset="-122"/>
                <a:ea typeface="仿宋" pitchFamily="49" charset="-122"/>
              </a:rPr>
              <a:t>）</a:t>
            </a:r>
            <a:endParaRPr lang="en-US" altLang="zh-CN" sz="2000" dirty="0" smtClean="0">
              <a:latin typeface="仿宋" pitchFamily="49" charset="-122"/>
              <a:ea typeface="仿宋" pitchFamily="49" charset="-122"/>
            </a:endParaRPr>
          </a:p>
          <a:p>
            <a:pPr lvl="1"/>
            <a:r>
              <a:rPr lang="zh-CN" altLang="en-US" sz="2000" dirty="0" smtClean="0">
                <a:latin typeface="仿宋" pitchFamily="49" charset="-122"/>
                <a:ea typeface="仿宋" pitchFamily="49" charset="-122"/>
              </a:rPr>
              <a:t>可以运行多台未修改的</a:t>
            </a:r>
            <a:r>
              <a:rPr lang="en-US" altLang="zh-CN" sz="2000" dirty="0" smtClean="0">
                <a:latin typeface="仿宋" pitchFamily="49" charset="-122"/>
                <a:ea typeface="仿宋" pitchFamily="49" charset="-122"/>
              </a:rPr>
              <a:t>Linux</a:t>
            </a:r>
            <a:r>
              <a:rPr lang="zh-CN" altLang="en-US" sz="2000" dirty="0" smtClean="0">
                <a:latin typeface="仿宋" pitchFamily="49" charset="-122"/>
                <a:ea typeface="仿宋" pitchFamily="49" charset="-122"/>
              </a:rPr>
              <a:t>或</a:t>
            </a:r>
            <a:r>
              <a:rPr lang="en-US" altLang="zh-CN" sz="2000" dirty="0" smtClean="0">
                <a:latin typeface="仿宋" pitchFamily="49" charset="-122"/>
                <a:ea typeface="仿宋" pitchFamily="49" charset="-122"/>
              </a:rPr>
              <a:t>Windows</a:t>
            </a:r>
            <a:r>
              <a:rPr lang="zh-CN" altLang="en-US" sz="2000" dirty="0" smtClean="0">
                <a:latin typeface="仿宋" pitchFamily="49" charset="-122"/>
                <a:ea typeface="仿宋" pitchFamily="49" charset="-122"/>
              </a:rPr>
              <a:t>虚拟机，每台虚拟机都有自己私有硬件（虚拟的）：网卡、磁盘、显卡等</a:t>
            </a:r>
            <a:endParaRPr lang="en-US" altLang="zh-CN" sz="2000" dirty="0" smtClean="0">
              <a:latin typeface="仿宋" pitchFamily="49" charset="-122"/>
              <a:ea typeface="仿宋" pitchFamily="49" charset="-122"/>
            </a:endParaRPr>
          </a:p>
          <a:p>
            <a:pPr lvl="1"/>
            <a:r>
              <a:rPr lang="en-US" altLang="zh-CN" sz="2000" dirty="0" smtClean="0">
                <a:latin typeface="仿宋" pitchFamily="49" charset="-122"/>
                <a:ea typeface="仿宋" pitchFamily="49" charset="-122"/>
              </a:rPr>
              <a:t>Linux</a:t>
            </a:r>
            <a:r>
              <a:rPr lang="zh-CN" altLang="en-US" sz="2000" dirty="0" smtClean="0">
                <a:latin typeface="仿宋" pitchFamily="49" charset="-122"/>
                <a:ea typeface="仿宋" pitchFamily="49" charset="-122"/>
              </a:rPr>
              <a:t>内核自</a:t>
            </a:r>
            <a:r>
              <a:rPr lang="en-US" altLang="zh-CN" sz="2000" dirty="0" smtClean="0">
                <a:latin typeface="仿宋" pitchFamily="49" charset="-122"/>
                <a:ea typeface="仿宋" pitchFamily="49" charset="-122"/>
              </a:rPr>
              <a:t>2.6.20</a:t>
            </a:r>
            <a:r>
              <a:rPr lang="zh-CN" altLang="en-US" sz="2000" dirty="0" smtClean="0">
                <a:latin typeface="仿宋" pitchFamily="49" charset="-122"/>
                <a:ea typeface="仿宋" pitchFamily="49" charset="-122"/>
              </a:rPr>
              <a:t>起开始支持</a:t>
            </a:r>
            <a:r>
              <a:rPr lang="en-US" altLang="zh-CN" sz="2000" dirty="0" smtClean="0">
                <a:latin typeface="仿宋" pitchFamily="49" charset="-122"/>
                <a:ea typeface="仿宋" pitchFamily="49" charset="-122"/>
              </a:rPr>
              <a:t>KVM</a:t>
            </a:r>
          </a:p>
          <a:p>
            <a:pPr lvl="1"/>
            <a:r>
              <a:rPr lang="en-US" altLang="zh-CN" sz="2000" dirty="0" smtClean="0">
                <a:latin typeface="仿宋" pitchFamily="49" charset="-122"/>
                <a:ea typeface="仿宋" pitchFamily="49" charset="-122"/>
              </a:rPr>
              <a:t>KVM is open source software</a:t>
            </a:r>
          </a:p>
        </p:txBody>
      </p:sp>
      <p:sp>
        <p:nvSpPr>
          <p:cNvPr id="3" name="标题 2"/>
          <p:cNvSpPr>
            <a:spLocks noGrp="1"/>
          </p:cNvSpPr>
          <p:nvPr>
            <p:ph type="title"/>
          </p:nvPr>
        </p:nvSpPr>
        <p:spPr/>
        <p:txBody>
          <a:bodyPr>
            <a:normAutofit/>
          </a:bodyPr>
          <a:lstStyle/>
          <a:p>
            <a:r>
              <a:rPr lang="zh-CN" altLang="en-US" dirty="0" smtClean="0">
                <a:latin typeface="仿宋" pitchFamily="49" charset="-122"/>
                <a:ea typeface="仿宋" pitchFamily="49" charset="-122"/>
              </a:rPr>
              <a:t>主流虚拟化技术（</a:t>
            </a:r>
            <a:r>
              <a:rPr lang="en-US" altLang="zh-CN" dirty="0" smtClean="0">
                <a:latin typeface="仿宋" pitchFamily="49" charset="-122"/>
                <a:ea typeface="仿宋" pitchFamily="49" charset="-122"/>
              </a:rPr>
              <a:t>x86</a:t>
            </a:r>
            <a:r>
              <a:rPr lang="zh-CN" altLang="en-US" dirty="0" smtClean="0">
                <a:latin typeface="仿宋" pitchFamily="49" charset="-122"/>
                <a:ea typeface="仿宋" pitchFamily="49" charset="-122"/>
              </a:rPr>
              <a:t>）</a:t>
            </a:r>
            <a:endParaRPr lang="en-US" altLang="zh-CN" dirty="0" smtClean="0">
              <a:latin typeface="仿宋" pitchFamily="49" charset="-122"/>
              <a:ea typeface="仿宋"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smtClean="0">
                <a:latin typeface="仿宋" pitchFamily="49" charset="-122"/>
                <a:ea typeface="仿宋" pitchFamily="49" charset="-122"/>
              </a:rPr>
              <a:t>KVM(architecture) </a:t>
            </a:r>
          </a:p>
        </p:txBody>
      </p:sp>
      <p:sp>
        <p:nvSpPr>
          <p:cNvPr id="3" name="标题 2"/>
          <p:cNvSpPr>
            <a:spLocks noGrp="1"/>
          </p:cNvSpPr>
          <p:nvPr>
            <p:ph type="title"/>
          </p:nvPr>
        </p:nvSpPr>
        <p:spPr/>
        <p:txBody>
          <a:bodyPr>
            <a:normAutofit/>
          </a:bodyPr>
          <a:lstStyle/>
          <a:p>
            <a:r>
              <a:rPr lang="zh-CN" altLang="en-US" dirty="0" smtClean="0">
                <a:latin typeface="仿宋" pitchFamily="49" charset="-122"/>
                <a:ea typeface="仿宋" pitchFamily="49" charset="-122"/>
              </a:rPr>
              <a:t>主流虚拟化技术（</a:t>
            </a:r>
            <a:r>
              <a:rPr lang="en-US" altLang="zh-CN" dirty="0" smtClean="0">
                <a:latin typeface="仿宋" pitchFamily="49" charset="-122"/>
                <a:ea typeface="仿宋" pitchFamily="49" charset="-122"/>
              </a:rPr>
              <a:t>x86</a:t>
            </a:r>
            <a:r>
              <a:rPr lang="zh-CN" altLang="en-US" dirty="0" smtClean="0">
                <a:latin typeface="仿宋" pitchFamily="49" charset="-122"/>
                <a:ea typeface="仿宋" pitchFamily="49" charset="-122"/>
              </a:rPr>
              <a:t>）</a:t>
            </a:r>
            <a:endParaRPr lang="en-US" altLang="zh-CN" dirty="0" smtClean="0">
              <a:latin typeface="仿宋" pitchFamily="49" charset="-122"/>
              <a:ea typeface="仿宋" pitchFamily="49" charset="-122"/>
            </a:endParaRPr>
          </a:p>
        </p:txBody>
      </p:sp>
      <p:pic>
        <p:nvPicPr>
          <p:cNvPr id="4" name="图片 3" descr="kvm-architecture.jpg"/>
          <p:cNvPicPr>
            <a:picLocks noChangeAspect="1"/>
          </p:cNvPicPr>
          <p:nvPr/>
        </p:nvPicPr>
        <p:blipFill>
          <a:blip r:embed="rId2" cstate="print"/>
          <a:stretch>
            <a:fillRect/>
          </a:stretch>
        </p:blipFill>
        <p:spPr>
          <a:xfrm>
            <a:off x="1763688" y="1988840"/>
            <a:ext cx="5734050" cy="47339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755984"/>
          </a:xfrm>
        </p:spPr>
        <p:txBody>
          <a:bodyPr>
            <a:normAutofit/>
          </a:bodyPr>
          <a:lstStyle/>
          <a:p>
            <a:r>
              <a:rPr lang="en-US" altLang="zh-CN" dirty="0" smtClean="0">
                <a:latin typeface="仿宋" pitchFamily="49" charset="-122"/>
                <a:ea typeface="仿宋" pitchFamily="49" charset="-122"/>
              </a:rPr>
              <a:t>KVM(features)</a:t>
            </a:r>
          </a:p>
        </p:txBody>
      </p:sp>
      <p:sp>
        <p:nvSpPr>
          <p:cNvPr id="3" name="标题 2"/>
          <p:cNvSpPr>
            <a:spLocks noGrp="1"/>
          </p:cNvSpPr>
          <p:nvPr>
            <p:ph type="title"/>
          </p:nvPr>
        </p:nvSpPr>
        <p:spPr/>
        <p:txBody>
          <a:bodyPr>
            <a:normAutofit/>
          </a:bodyPr>
          <a:lstStyle/>
          <a:p>
            <a:r>
              <a:rPr lang="zh-CN" altLang="en-US" dirty="0" smtClean="0">
                <a:latin typeface="仿宋" pitchFamily="49" charset="-122"/>
                <a:ea typeface="仿宋" pitchFamily="49" charset="-122"/>
              </a:rPr>
              <a:t>主流虚拟化技术（</a:t>
            </a:r>
            <a:r>
              <a:rPr lang="en-US" altLang="zh-CN" dirty="0" smtClean="0">
                <a:latin typeface="仿宋" pitchFamily="49" charset="-122"/>
                <a:ea typeface="仿宋" pitchFamily="49" charset="-122"/>
              </a:rPr>
              <a:t>x86</a:t>
            </a:r>
            <a:r>
              <a:rPr lang="zh-CN" altLang="en-US" dirty="0" smtClean="0">
                <a:latin typeface="仿宋" pitchFamily="49" charset="-122"/>
                <a:ea typeface="仿宋" pitchFamily="49" charset="-122"/>
              </a:rPr>
              <a:t>）</a:t>
            </a:r>
            <a:endParaRPr lang="en-US" altLang="zh-CN" dirty="0" smtClean="0">
              <a:latin typeface="仿宋" pitchFamily="49" charset="-122"/>
              <a:ea typeface="仿宋" pitchFamily="49" charset="-122"/>
            </a:endParaRPr>
          </a:p>
        </p:txBody>
      </p:sp>
      <p:sp>
        <p:nvSpPr>
          <p:cNvPr id="4" name="TextBox 3"/>
          <p:cNvSpPr txBox="1"/>
          <p:nvPr/>
        </p:nvSpPr>
        <p:spPr>
          <a:xfrm>
            <a:off x="179511" y="1988840"/>
            <a:ext cx="4824537" cy="4024179"/>
          </a:xfrm>
          <a:prstGeom prst="rect">
            <a:avLst/>
          </a:prstGeom>
          <a:noFill/>
        </p:spPr>
        <p:txBody>
          <a:bodyPr wrap="square" rtlCol="0">
            <a:spAutoFit/>
          </a:bodyPr>
          <a:lstStyle/>
          <a:p>
            <a:pPr marL="621792" lvl="1" indent="-228600">
              <a:spcBef>
                <a:spcPts val="324"/>
              </a:spcBef>
              <a:buClr>
                <a:schemeClr val="accent1"/>
              </a:buClr>
              <a:buFont typeface="Verdana"/>
              <a:buChar char="◦"/>
            </a:pPr>
            <a:r>
              <a:rPr lang="en-US" altLang="zh-CN" sz="1400" dirty="0" smtClean="0">
                <a:latin typeface="仿宋" pitchFamily="49" charset="-122"/>
                <a:ea typeface="仿宋" pitchFamily="49" charset="-122"/>
              </a:rPr>
              <a:t>QMP - </a:t>
            </a:r>
            <a:r>
              <a:rPr lang="en-US" altLang="zh-CN" sz="1400" dirty="0" err="1" smtClean="0">
                <a:latin typeface="仿宋" pitchFamily="49" charset="-122"/>
                <a:ea typeface="仿宋" pitchFamily="49" charset="-122"/>
              </a:rPr>
              <a:t>Qemu</a:t>
            </a:r>
            <a:r>
              <a:rPr lang="en-US" altLang="zh-CN" sz="1400" dirty="0" smtClean="0">
                <a:latin typeface="仿宋" pitchFamily="49" charset="-122"/>
                <a:ea typeface="仿宋" pitchFamily="49" charset="-122"/>
              </a:rPr>
              <a:t> Monitor Protocol</a:t>
            </a:r>
          </a:p>
          <a:p>
            <a:pPr marL="621792" lvl="1" indent="-228600">
              <a:spcBef>
                <a:spcPts val="324"/>
              </a:spcBef>
              <a:buClr>
                <a:schemeClr val="accent1"/>
              </a:buClr>
              <a:buFont typeface="Verdana"/>
              <a:buChar char="◦"/>
            </a:pPr>
            <a:r>
              <a:rPr lang="en-US" altLang="zh-CN" sz="1400" dirty="0" smtClean="0">
                <a:latin typeface="仿宋" pitchFamily="49" charset="-122"/>
                <a:ea typeface="仿宋" pitchFamily="49" charset="-122"/>
              </a:rPr>
              <a:t>KSM - Kernel </a:t>
            </a:r>
            <a:r>
              <a:rPr lang="en-US" altLang="zh-CN" sz="1400" dirty="0" err="1" smtClean="0">
                <a:latin typeface="仿宋" pitchFamily="49" charset="-122"/>
                <a:ea typeface="仿宋" pitchFamily="49" charset="-122"/>
              </a:rPr>
              <a:t>Samepage</a:t>
            </a:r>
            <a:r>
              <a:rPr lang="en-US" altLang="zh-CN" sz="1400" dirty="0" smtClean="0">
                <a:latin typeface="仿宋" pitchFamily="49" charset="-122"/>
                <a:ea typeface="仿宋" pitchFamily="49" charset="-122"/>
              </a:rPr>
              <a:t> Merging</a:t>
            </a:r>
          </a:p>
          <a:p>
            <a:pPr marL="621792" lvl="1" indent="-228600">
              <a:spcBef>
                <a:spcPts val="324"/>
              </a:spcBef>
              <a:buClr>
                <a:schemeClr val="accent1"/>
              </a:buClr>
              <a:buFont typeface="Verdana"/>
              <a:buChar char="◦"/>
            </a:pPr>
            <a:r>
              <a:rPr lang="en-US" altLang="zh-CN" sz="1400" dirty="0" err="1" smtClean="0">
                <a:latin typeface="仿宋" pitchFamily="49" charset="-122"/>
                <a:ea typeface="仿宋" pitchFamily="49" charset="-122"/>
              </a:rPr>
              <a:t>Kvm</a:t>
            </a:r>
            <a:r>
              <a:rPr lang="en-US" altLang="zh-CN" sz="1400" dirty="0" smtClean="0">
                <a:latin typeface="仿宋" pitchFamily="49" charset="-122"/>
                <a:ea typeface="仿宋" pitchFamily="49" charset="-122"/>
              </a:rPr>
              <a:t> </a:t>
            </a:r>
            <a:r>
              <a:rPr lang="en-US" altLang="zh-CN" sz="1400" dirty="0" err="1" smtClean="0">
                <a:latin typeface="仿宋" pitchFamily="49" charset="-122"/>
                <a:ea typeface="仿宋" pitchFamily="49" charset="-122"/>
              </a:rPr>
              <a:t>Paravirtual</a:t>
            </a:r>
            <a:r>
              <a:rPr lang="en-US" altLang="zh-CN" sz="1400" dirty="0" smtClean="0">
                <a:latin typeface="仿宋" pitchFamily="49" charset="-122"/>
                <a:ea typeface="仿宋" pitchFamily="49" charset="-122"/>
              </a:rPr>
              <a:t> Clock - A </a:t>
            </a:r>
            <a:r>
              <a:rPr lang="en-US" altLang="zh-CN" sz="1400" dirty="0" err="1" smtClean="0">
                <a:latin typeface="仿宋" pitchFamily="49" charset="-122"/>
                <a:ea typeface="仿宋" pitchFamily="49" charset="-122"/>
              </a:rPr>
              <a:t>Paravirtual</a:t>
            </a:r>
            <a:r>
              <a:rPr lang="en-US" altLang="zh-CN" sz="1400" dirty="0" smtClean="0">
                <a:latin typeface="仿宋" pitchFamily="49" charset="-122"/>
                <a:ea typeface="仿宋" pitchFamily="49" charset="-122"/>
              </a:rPr>
              <a:t> </a:t>
            </a:r>
            <a:r>
              <a:rPr lang="en-US" altLang="zh-CN" sz="1400" dirty="0" err="1" smtClean="0">
                <a:latin typeface="仿宋" pitchFamily="49" charset="-122"/>
                <a:ea typeface="仿宋" pitchFamily="49" charset="-122"/>
              </a:rPr>
              <a:t>timesource</a:t>
            </a:r>
            <a:r>
              <a:rPr lang="en-US" altLang="zh-CN" sz="1400" dirty="0" smtClean="0">
                <a:latin typeface="仿宋" pitchFamily="49" charset="-122"/>
                <a:ea typeface="仿宋" pitchFamily="49" charset="-122"/>
              </a:rPr>
              <a:t> for KVM</a:t>
            </a:r>
          </a:p>
          <a:p>
            <a:pPr marL="621792" lvl="1" indent="-228600">
              <a:spcBef>
                <a:spcPts val="324"/>
              </a:spcBef>
              <a:buClr>
                <a:schemeClr val="accent1"/>
              </a:buClr>
              <a:buFont typeface="Verdana"/>
              <a:buChar char="◦"/>
            </a:pPr>
            <a:r>
              <a:rPr lang="en-US" altLang="zh-CN" sz="1400" dirty="0" smtClean="0">
                <a:latin typeface="仿宋" pitchFamily="49" charset="-122"/>
                <a:ea typeface="仿宋" pitchFamily="49" charset="-122"/>
              </a:rPr>
              <a:t>CPU </a:t>
            </a:r>
            <a:r>
              <a:rPr lang="en-US" altLang="zh-CN" sz="1400" dirty="0" err="1" smtClean="0">
                <a:latin typeface="仿宋" pitchFamily="49" charset="-122"/>
                <a:ea typeface="仿宋" pitchFamily="49" charset="-122"/>
              </a:rPr>
              <a:t>Hotplug</a:t>
            </a:r>
            <a:r>
              <a:rPr lang="en-US" altLang="zh-CN" sz="1400" dirty="0" smtClean="0">
                <a:latin typeface="仿宋" pitchFamily="49" charset="-122"/>
                <a:ea typeface="仿宋" pitchFamily="49" charset="-122"/>
              </a:rPr>
              <a:t> support - Adding </a:t>
            </a:r>
            <a:r>
              <a:rPr lang="en-US" altLang="zh-CN" sz="1400" dirty="0" err="1" smtClean="0">
                <a:latin typeface="仿宋" pitchFamily="49" charset="-122"/>
                <a:ea typeface="仿宋" pitchFamily="49" charset="-122"/>
              </a:rPr>
              <a:t>cpus</a:t>
            </a:r>
            <a:r>
              <a:rPr lang="en-US" altLang="zh-CN" sz="1400" dirty="0" smtClean="0">
                <a:latin typeface="仿宋" pitchFamily="49" charset="-122"/>
                <a:ea typeface="仿宋" pitchFamily="49" charset="-122"/>
              </a:rPr>
              <a:t> on the fly</a:t>
            </a:r>
          </a:p>
          <a:p>
            <a:pPr marL="621792" lvl="1" indent="-228600">
              <a:spcBef>
                <a:spcPts val="324"/>
              </a:spcBef>
              <a:buClr>
                <a:schemeClr val="accent1"/>
              </a:buClr>
              <a:buFont typeface="Verdana"/>
              <a:buChar char="◦"/>
            </a:pPr>
            <a:r>
              <a:rPr lang="en-US" altLang="zh-CN" sz="1400" dirty="0" smtClean="0">
                <a:latin typeface="仿宋" pitchFamily="49" charset="-122"/>
                <a:ea typeface="仿宋" pitchFamily="49" charset="-122"/>
              </a:rPr>
              <a:t>PCI </a:t>
            </a:r>
            <a:r>
              <a:rPr lang="en-US" altLang="zh-CN" sz="1400" dirty="0" err="1" smtClean="0">
                <a:latin typeface="仿宋" pitchFamily="49" charset="-122"/>
                <a:ea typeface="仿宋" pitchFamily="49" charset="-122"/>
              </a:rPr>
              <a:t>Hotplug</a:t>
            </a:r>
            <a:r>
              <a:rPr lang="en-US" altLang="zh-CN" sz="1400" dirty="0" smtClean="0">
                <a:latin typeface="仿宋" pitchFamily="49" charset="-122"/>
                <a:ea typeface="仿宋" pitchFamily="49" charset="-122"/>
              </a:rPr>
              <a:t> support - Adding </a:t>
            </a:r>
            <a:r>
              <a:rPr lang="en-US" altLang="zh-CN" sz="1400" dirty="0" err="1" smtClean="0">
                <a:latin typeface="仿宋" pitchFamily="49" charset="-122"/>
                <a:ea typeface="仿宋" pitchFamily="49" charset="-122"/>
              </a:rPr>
              <a:t>pci</a:t>
            </a:r>
            <a:r>
              <a:rPr lang="en-US" altLang="zh-CN" sz="1400" dirty="0" smtClean="0">
                <a:latin typeface="仿宋" pitchFamily="49" charset="-122"/>
                <a:ea typeface="仿宋" pitchFamily="49" charset="-122"/>
              </a:rPr>
              <a:t> devices on the fly</a:t>
            </a:r>
          </a:p>
          <a:p>
            <a:pPr marL="621792" lvl="1" indent="-228600">
              <a:spcBef>
                <a:spcPts val="324"/>
              </a:spcBef>
              <a:buClr>
                <a:schemeClr val="accent1"/>
              </a:buClr>
              <a:buFont typeface="Verdana"/>
              <a:buChar char="◦"/>
            </a:pPr>
            <a:r>
              <a:rPr lang="en-US" altLang="zh-CN" sz="1400" dirty="0" err="1" smtClean="0">
                <a:latin typeface="仿宋" pitchFamily="49" charset="-122"/>
                <a:ea typeface="仿宋" pitchFamily="49" charset="-122"/>
              </a:rPr>
              <a:t>vmchannel</a:t>
            </a:r>
            <a:r>
              <a:rPr lang="en-US" altLang="zh-CN" sz="1400" dirty="0" smtClean="0">
                <a:latin typeface="仿宋" pitchFamily="49" charset="-122"/>
                <a:ea typeface="仿宋" pitchFamily="49" charset="-122"/>
              </a:rPr>
              <a:t> - Communication channel between the host and guests</a:t>
            </a:r>
          </a:p>
          <a:p>
            <a:pPr marL="621792" lvl="1" indent="-228600">
              <a:spcBef>
                <a:spcPts val="324"/>
              </a:spcBef>
              <a:buClr>
                <a:schemeClr val="accent1"/>
              </a:buClr>
              <a:buFont typeface="Verdana"/>
              <a:buChar char="◦"/>
            </a:pPr>
            <a:r>
              <a:rPr lang="en-US" altLang="zh-CN" sz="1400" dirty="0" smtClean="0">
                <a:latin typeface="仿宋" pitchFamily="49" charset="-122"/>
                <a:ea typeface="仿宋" pitchFamily="49" charset="-122"/>
              </a:rPr>
              <a:t>migration - Migrating Virtual Machines</a:t>
            </a:r>
          </a:p>
          <a:p>
            <a:pPr marL="621792" lvl="1" indent="-228600">
              <a:spcBef>
                <a:spcPts val="324"/>
              </a:spcBef>
              <a:buClr>
                <a:schemeClr val="accent1"/>
              </a:buClr>
              <a:buFont typeface="Verdana"/>
              <a:buChar char="◦"/>
            </a:pPr>
            <a:r>
              <a:rPr lang="en-US" altLang="zh-CN" sz="1400" dirty="0" err="1" smtClean="0">
                <a:latin typeface="仿宋" pitchFamily="49" charset="-122"/>
                <a:ea typeface="仿宋" pitchFamily="49" charset="-122"/>
              </a:rPr>
              <a:t>vhost</a:t>
            </a:r>
            <a:r>
              <a:rPr lang="en-US" altLang="zh-CN" sz="1400" dirty="0" smtClean="0">
                <a:latin typeface="仿宋" pitchFamily="49" charset="-122"/>
                <a:ea typeface="仿宋" pitchFamily="49" charset="-122"/>
              </a:rPr>
              <a:t> -</a:t>
            </a:r>
          </a:p>
          <a:p>
            <a:pPr marL="621792" lvl="1" indent="-228600">
              <a:spcBef>
                <a:spcPts val="324"/>
              </a:spcBef>
              <a:buClr>
                <a:schemeClr val="accent1"/>
              </a:buClr>
              <a:buFont typeface="Verdana"/>
              <a:buChar char="◦"/>
            </a:pPr>
            <a:r>
              <a:rPr lang="en-US" altLang="zh-CN" sz="1400" dirty="0" smtClean="0">
                <a:latin typeface="仿宋" pitchFamily="49" charset="-122"/>
                <a:ea typeface="仿宋" pitchFamily="49" charset="-122"/>
              </a:rPr>
              <a:t>SCSI disk emulation -</a:t>
            </a:r>
          </a:p>
          <a:p>
            <a:pPr marL="621792" lvl="1" indent="-228600">
              <a:spcBef>
                <a:spcPts val="324"/>
              </a:spcBef>
              <a:buClr>
                <a:schemeClr val="accent1"/>
              </a:buClr>
              <a:buFont typeface="Verdana"/>
              <a:buChar char="◦"/>
            </a:pPr>
            <a:r>
              <a:rPr lang="en-US" altLang="zh-CN" sz="1400" dirty="0" err="1" smtClean="0">
                <a:latin typeface="仿宋" pitchFamily="49" charset="-122"/>
                <a:ea typeface="仿宋" pitchFamily="49" charset="-122"/>
              </a:rPr>
              <a:t>Virtio</a:t>
            </a:r>
            <a:r>
              <a:rPr lang="en-US" altLang="zh-CN" sz="1400" dirty="0" smtClean="0">
                <a:latin typeface="仿宋" pitchFamily="49" charset="-122"/>
                <a:ea typeface="仿宋" pitchFamily="49" charset="-122"/>
              </a:rPr>
              <a:t> Devices -</a:t>
            </a:r>
          </a:p>
          <a:p>
            <a:pPr marL="621792" lvl="1" indent="-228600">
              <a:spcBef>
                <a:spcPts val="324"/>
              </a:spcBef>
              <a:buClr>
                <a:schemeClr val="accent1"/>
              </a:buClr>
              <a:buFont typeface="Verdana"/>
              <a:buChar char="◦"/>
            </a:pPr>
            <a:r>
              <a:rPr lang="en-US" altLang="zh-CN" sz="1400" dirty="0" smtClean="0">
                <a:latin typeface="仿宋" pitchFamily="49" charset="-122"/>
                <a:ea typeface="仿宋" pitchFamily="49" charset="-122"/>
              </a:rPr>
              <a:t>CPU clustering -</a:t>
            </a:r>
          </a:p>
          <a:p>
            <a:pPr marL="621792" lvl="1" indent="-228600">
              <a:spcBef>
                <a:spcPts val="324"/>
              </a:spcBef>
              <a:buClr>
                <a:schemeClr val="accent1"/>
              </a:buClr>
              <a:buFont typeface="Verdana"/>
              <a:buChar char="◦"/>
            </a:pPr>
            <a:r>
              <a:rPr lang="en-US" altLang="zh-CN" sz="1400" dirty="0" err="1" smtClean="0">
                <a:latin typeface="仿宋" pitchFamily="49" charset="-122"/>
                <a:ea typeface="仿宋" pitchFamily="49" charset="-122"/>
              </a:rPr>
              <a:t>hpet</a:t>
            </a:r>
            <a:r>
              <a:rPr lang="en-US" altLang="zh-CN" sz="1400" dirty="0" smtClean="0">
                <a:latin typeface="仿宋" pitchFamily="49" charset="-122"/>
                <a:ea typeface="仿宋" pitchFamily="49" charset="-122"/>
              </a:rPr>
              <a:t> -</a:t>
            </a:r>
          </a:p>
          <a:p>
            <a:endParaRPr lang="zh-CN" altLang="en-US" dirty="0"/>
          </a:p>
        </p:txBody>
      </p:sp>
      <p:sp>
        <p:nvSpPr>
          <p:cNvPr id="5" name="TextBox 4"/>
          <p:cNvSpPr txBox="1"/>
          <p:nvPr/>
        </p:nvSpPr>
        <p:spPr>
          <a:xfrm>
            <a:off x="5004048" y="1988840"/>
            <a:ext cx="3744416" cy="4393510"/>
          </a:xfrm>
          <a:prstGeom prst="rect">
            <a:avLst/>
          </a:prstGeom>
          <a:noFill/>
        </p:spPr>
        <p:txBody>
          <a:bodyPr wrap="square" rtlCol="0">
            <a:spAutoFit/>
          </a:bodyPr>
          <a:lstStyle/>
          <a:p>
            <a:pPr marL="621792" lvl="1" indent="-228600">
              <a:spcBef>
                <a:spcPts val="324"/>
              </a:spcBef>
              <a:buClr>
                <a:schemeClr val="accent1"/>
              </a:buClr>
              <a:buFont typeface="Verdana"/>
              <a:buChar char="◦"/>
            </a:pPr>
            <a:r>
              <a:rPr lang="en-US" altLang="zh-CN" sz="1400" dirty="0" smtClean="0">
                <a:latin typeface="仿宋" pitchFamily="49" charset="-122"/>
                <a:ea typeface="仿宋" pitchFamily="49" charset="-122"/>
              </a:rPr>
              <a:t>device assignment -</a:t>
            </a:r>
          </a:p>
          <a:p>
            <a:pPr marL="621792" lvl="1" indent="-228600">
              <a:spcBef>
                <a:spcPts val="324"/>
              </a:spcBef>
              <a:buClr>
                <a:schemeClr val="accent1"/>
              </a:buClr>
              <a:buFont typeface="Verdana"/>
              <a:buChar char="◦"/>
            </a:pPr>
            <a:r>
              <a:rPr lang="en-US" altLang="zh-CN" sz="1400" dirty="0" err="1" smtClean="0">
                <a:latin typeface="仿宋" pitchFamily="49" charset="-122"/>
                <a:ea typeface="仿宋" pitchFamily="49" charset="-122"/>
              </a:rPr>
              <a:t>pxe</a:t>
            </a:r>
            <a:r>
              <a:rPr lang="en-US" altLang="zh-CN" sz="1400" dirty="0" smtClean="0">
                <a:latin typeface="仿宋" pitchFamily="49" charset="-122"/>
                <a:ea typeface="仿宋" pitchFamily="49" charset="-122"/>
              </a:rPr>
              <a:t> boot -</a:t>
            </a:r>
          </a:p>
          <a:p>
            <a:pPr marL="621792" lvl="1" indent="-228600">
              <a:spcBef>
                <a:spcPts val="324"/>
              </a:spcBef>
              <a:buClr>
                <a:schemeClr val="accent1"/>
              </a:buClr>
              <a:buFont typeface="Verdana"/>
              <a:buChar char="◦"/>
            </a:pPr>
            <a:r>
              <a:rPr lang="en-US" altLang="zh-CN" sz="1400" dirty="0" err="1" smtClean="0">
                <a:latin typeface="仿宋" pitchFamily="49" charset="-122"/>
                <a:ea typeface="仿宋" pitchFamily="49" charset="-122"/>
              </a:rPr>
              <a:t>iscsi</a:t>
            </a:r>
            <a:r>
              <a:rPr lang="en-US" altLang="zh-CN" sz="1400" dirty="0" smtClean="0">
                <a:latin typeface="仿宋" pitchFamily="49" charset="-122"/>
                <a:ea typeface="仿宋" pitchFamily="49" charset="-122"/>
              </a:rPr>
              <a:t> boot -</a:t>
            </a:r>
          </a:p>
          <a:p>
            <a:pPr marL="621792" lvl="1" indent="-228600">
              <a:spcBef>
                <a:spcPts val="324"/>
              </a:spcBef>
              <a:buClr>
                <a:schemeClr val="accent1"/>
              </a:buClr>
              <a:buFont typeface="Verdana"/>
              <a:buChar char="◦"/>
            </a:pPr>
            <a:r>
              <a:rPr lang="en-US" altLang="zh-CN" sz="1400" dirty="0" smtClean="0">
                <a:latin typeface="仿宋" pitchFamily="49" charset="-122"/>
                <a:ea typeface="仿宋" pitchFamily="49" charset="-122"/>
              </a:rPr>
              <a:t>x2apic -</a:t>
            </a:r>
          </a:p>
          <a:p>
            <a:pPr marL="621792" lvl="1" indent="-228600">
              <a:spcBef>
                <a:spcPts val="324"/>
              </a:spcBef>
              <a:buClr>
                <a:schemeClr val="accent1"/>
              </a:buClr>
              <a:buFont typeface="Verdana"/>
              <a:buChar char="◦"/>
            </a:pPr>
            <a:r>
              <a:rPr lang="en-US" altLang="zh-CN" sz="1400" dirty="0" smtClean="0">
                <a:latin typeface="仿宋" pitchFamily="49" charset="-122"/>
                <a:ea typeface="仿宋" pitchFamily="49" charset="-122"/>
              </a:rPr>
              <a:t>floppy -</a:t>
            </a:r>
          </a:p>
          <a:p>
            <a:pPr marL="621792" lvl="1" indent="-228600">
              <a:spcBef>
                <a:spcPts val="324"/>
              </a:spcBef>
              <a:buClr>
                <a:schemeClr val="accent1"/>
              </a:buClr>
              <a:buFont typeface="Verdana"/>
              <a:buChar char="◦"/>
            </a:pPr>
            <a:r>
              <a:rPr lang="en-US" altLang="zh-CN" sz="1400" dirty="0" err="1" smtClean="0">
                <a:latin typeface="仿宋" pitchFamily="49" charset="-122"/>
                <a:ea typeface="仿宋" pitchFamily="49" charset="-122"/>
              </a:rPr>
              <a:t>cdrom</a:t>
            </a:r>
            <a:r>
              <a:rPr lang="en-US" altLang="zh-CN" sz="1400" dirty="0" smtClean="0">
                <a:latin typeface="仿宋" pitchFamily="49" charset="-122"/>
                <a:ea typeface="仿宋" pitchFamily="49" charset="-122"/>
              </a:rPr>
              <a:t> -</a:t>
            </a:r>
          </a:p>
          <a:p>
            <a:pPr marL="621792" lvl="1" indent="-228600">
              <a:spcBef>
                <a:spcPts val="324"/>
              </a:spcBef>
              <a:buClr>
                <a:schemeClr val="accent1"/>
              </a:buClr>
              <a:buFont typeface="Verdana"/>
              <a:buChar char="◦"/>
            </a:pPr>
            <a:r>
              <a:rPr lang="en-US" altLang="zh-CN" sz="1400" dirty="0" smtClean="0">
                <a:latin typeface="仿宋" pitchFamily="49" charset="-122"/>
                <a:ea typeface="仿宋" pitchFamily="49" charset="-122"/>
              </a:rPr>
              <a:t>USB -</a:t>
            </a:r>
          </a:p>
          <a:p>
            <a:pPr marL="621792" lvl="1" indent="-228600">
              <a:spcBef>
                <a:spcPts val="324"/>
              </a:spcBef>
              <a:buClr>
                <a:schemeClr val="accent1"/>
              </a:buClr>
              <a:buFont typeface="Verdana"/>
              <a:buChar char="◦"/>
            </a:pPr>
            <a:r>
              <a:rPr lang="en-US" altLang="zh-CN" sz="1400" dirty="0" smtClean="0">
                <a:latin typeface="仿宋" pitchFamily="49" charset="-122"/>
                <a:ea typeface="仿宋" pitchFamily="49" charset="-122"/>
              </a:rPr>
              <a:t>USB host device </a:t>
            </a:r>
            <a:r>
              <a:rPr lang="en-US" altLang="zh-CN" sz="1400" dirty="0" err="1" smtClean="0">
                <a:latin typeface="仿宋" pitchFamily="49" charset="-122"/>
                <a:ea typeface="仿宋" pitchFamily="49" charset="-122"/>
              </a:rPr>
              <a:t>passthrough</a:t>
            </a:r>
            <a:r>
              <a:rPr lang="en-US" altLang="zh-CN" sz="1400" dirty="0" smtClean="0">
                <a:latin typeface="仿宋" pitchFamily="49" charset="-122"/>
                <a:ea typeface="仿宋" pitchFamily="49" charset="-122"/>
              </a:rPr>
              <a:t> -</a:t>
            </a:r>
          </a:p>
          <a:p>
            <a:pPr marL="621792" lvl="1" indent="-228600">
              <a:spcBef>
                <a:spcPts val="324"/>
              </a:spcBef>
              <a:buClr>
                <a:schemeClr val="accent1"/>
              </a:buClr>
              <a:buFont typeface="Verdana"/>
              <a:buChar char="◦"/>
            </a:pPr>
            <a:r>
              <a:rPr lang="en-US" altLang="zh-CN" sz="1400" dirty="0" smtClean="0">
                <a:latin typeface="仿宋" pitchFamily="49" charset="-122"/>
                <a:ea typeface="仿宋" pitchFamily="49" charset="-122"/>
              </a:rPr>
              <a:t>sound -</a:t>
            </a:r>
          </a:p>
          <a:p>
            <a:pPr marL="621792" lvl="1" indent="-228600">
              <a:spcBef>
                <a:spcPts val="324"/>
              </a:spcBef>
              <a:buClr>
                <a:schemeClr val="accent1"/>
              </a:buClr>
              <a:buFont typeface="Verdana"/>
              <a:buChar char="◦"/>
            </a:pPr>
            <a:r>
              <a:rPr lang="en-US" altLang="zh-CN" sz="1400" dirty="0" err="1" smtClean="0">
                <a:latin typeface="仿宋" pitchFamily="49" charset="-122"/>
                <a:ea typeface="仿宋" pitchFamily="49" charset="-122"/>
              </a:rPr>
              <a:t>Userspace</a:t>
            </a:r>
            <a:r>
              <a:rPr lang="en-US" altLang="zh-CN" sz="1400" dirty="0" smtClean="0">
                <a:latin typeface="仿宋" pitchFamily="49" charset="-122"/>
                <a:ea typeface="仿宋" pitchFamily="49" charset="-122"/>
              </a:rPr>
              <a:t> </a:t>
            </a:r>
            <a:r>
              <a:rPr lang="en-US" altLang="zh-CN" sz="1400" dirty="0" err="1" smtClean="0">
                <a:latin typeface="仿宋" pitchFamily="49" charset="-122"/>
                <a:ea typeface="仿宋" pitchFamily="49" charset="-122"/>
              </a:rPr>
              <a:t>Irqchip</a:t>
            </a:r>
            <a:r>
              <a:rPr lang="en-US" altLang="zh-CN" sz="1400" dirty="0" smtClean="0">
                <a:latin typeface="仿宋" pitchFamily="49" charset="-122"/>
                <a:ea typeface="仿宋" pitchFamily="49" charset="-122"/>
              </a:rPr>
              <a:t> emulation -</a:t>
            </a:r>
          </a:p>
          <a:p>
            <a:pPr marL="621792" lvl="1" indent="-228600">
              <a:spcBef>
                <a:spcPts val="324"/>
              </a:spcBef>
              <a:buClr>
                <a:schemeClr val="accent1"/>
              </a:buClr>
              <a:buFont typeface="Verdana"/>
              <a:buChar char="◦"/>
            </a:pPr>
            <a:r>
              <a:rPr lang="en-US" altLang="zh-CN" sz="1400" dirty="0" err="1" smtClean="0">
                <a:latin typeface="仿宋" pitchFamily="49" charset="-122"/>
                <a:ea typeface="仿宋" pitchFamily="49" charset="-122"/>
              </a:rPr>
              <a:t>Userspace</a:t>
            </a:r>
            <a:r>
              <a:rPr lang="en-US" altLang="zh-CN" sz="1400" dirty="0" smtClean="0">
                <a:latin typeface="仿宋" pitchFamily="49" charset="-122"/>
                <a:ea typeface="仿宋" pitchFamily="49" charset="-122"/>
              </a:rPr>
              <a:t> Pit emulation -</a:t>
            </a:r>
          </a:p>
          <a:p>
            <a:pPr marL="621792" lvl="1" indent="-228600">
              <a:spcBef>
                <a:spcPts val="324"/>
              </a:spcBef>
              <a:buClr>
                <a:schemeClr val="accent1"/>
              </a:buClr>
              <a:buFont typeface="Verdana"/>
              <a:buChar char="◦"/>
            </a:pPr>
            <a:r>
              <a:rPr lang="en-US" altLang="zh-CN" sz="1400" dirty="0" smtClean="0">
                <a:latin typeface="仿宋" pitchFamily="49" charset="-122"/>
                <a:ea typeface="仿宋" pitchFamily="49" charset="-122"/>
              </a:rPr>
              <a:t>Balloon memory driver -</a:t>
            </a:r>
          </a:p>
          <a:p>
            <a:pPr marL="621792" lvl="1" indent="-228600">
              <a:spcBef>
                <a:spcPts val="324"/>
              </a:spcBef>
              <a:buClr>
                <a:schemeClr val="accent1"/>
              </a:buClr>
              <a:buFont typeface="Verdana"/>
              <a:buChar char="◦"/>
            </a:pPr>
            <a:r>
              <a:rPr lang="en-US" altLang="zh-CN" sz="1400" dirty="0" smtClean="0">
                <a:latin typeface="仿宋" pitchFamily="49" charset="-122"/>
                <a:ea typeface="仿宋" pitchFamily="49" charset="-122"/>
              </a:rPr>
              <a:t>Large pages support -</a:t>
            </a:r>
          </a:p>
          <a:p>
            <a:pPr marL="621792" lvl="1" indent="-228600">
              <a:spcBef>
                <a:spcPts val="324"/>
              </a:spcBef>
              <a:buClr>
                <a:schemeClr val="accent1"/>
              </a:buClr>
              <a:buFont typeface="Verdana"/>
              <a:buChar char="◦"/>
            </a:pPr>
            <a:r>
              <a:rPr lang="en-US" altLang="zh-CN" sz="1400" dirty="0" smtClean="0">
                <a:latin typeface="仿宋" pitchFamily="49" charset="-122"/>
                <a:ea typeface="仿宋" pitchFamily="49" charset="-122"/>
              </a:rPr>
              <a:t>Stable Guest ABI -</a:t>
            </a:r>
          </a:p>
          <a:p>
            <a:pPr marL="621792" lvl="1" indent="-228600">
              <a:spcBef>
                <a:spcPts val="324"/>
              </a:spcBef>
              <a:buClr>
                <a:schemeClr val="accent1"/>
              </a:buClr>
              <a:buFont typeface="Verdana"/>
              <a:buChar char="◦"/>
            </a:pPr>
            <a:r>
              <a:rPr lang="en-US" altLang="zh-CN" sz="1400" dirty="0" err="1" smtClean="0">
                <a:latin typeface="仿宋" pitchFamily="49" charset="-122"/>
                <a:ea typeface="仿宋" pitchFamily="49" charset="-122"/>
              </a:rPr>
              <a:t>VMDq</a:t>
            </a:r>
            <a:r>
              <a:rPr lang="en-US" altLang="zh-CN" sz="1400" dirty="0" smtClean="0">
                <a:latin typeface="仿宋" pitchFamily="49" charset="-122"/>
                <a:ea typeface="仿宋" pitchFamily="49" charset="-122"/>
              </a:rPr>
              <a:t> -</a:t>
            </a:r>
          </a:p>
          <a:p>
            <a:pPr marL="621792" lvl="1" indent="-228600">
              <a:spcBef>
                <a:spcPts val="324"/>
              </a:spcBef>
              <a:buClr>
                <a:schemeClr val="accent1"/>
              </a:buClr>
              <a:buFont typeface="Verdana"/>
              <a:buChar char="◦"/>
            </a:pPr>
            <a:r>
              <a:rPr lang="en-US" altLang="zh-CN" sz="1400" dirty="0" smtClean="0">
                <a:latin typeface="仿宋" pitchFamily="49" charset="-122"/>
                <a:ea typeface="仿宋" pitchFamily="49" charset="-122"/>
              </a:rPr>
              <a:t>SR-IOV -</a:t>
            </a:r>
          </a:p>
          <a:p>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smtClean="0">
                <a:latin typeface="仿宋" pitchFamily="49" charset="-122"/>
                <a:ea typeface="仿宋" pitchFamily="49" charset="-122"/>
              </a:rPr>
              <a:t>KVM(</a:t>
            </a:r>
            <a:r>
              <a:rPr lang="en-US" altLang="zh-CN" dirty="0" err="1" smtClean="0">
                <a:latin typeface="仿宋" pitchFamily="49" charset="-122"/>
                <a:ea typeface="仿宋" pitchFamily="49" charset="-122"/>
              </a:rPr>
              <a:t>virtio</a:t>
            </a:r>
            <a:r>
              <a:rPr lang="en-US" altLang="zh-CN" dirty="0" smtClean="0">
                <a:latin typeface="仿宋" pitchFamily="49" charset="-122"/>
                <a:ea typeface="仿宋" pitchFamily="49" charset="-122"/>
              </a:rPr>
              <a:t> driver) </a:t>
            </a:r>
          </a:p>
        </p:txBody>
      </p:sp>
      <p:sp>
        <p:nvSpPr>
          <p:cNvPr id="3" name="标题 2"/>
          <p:cNvSpPr>
            <a:spLocks noGrp="1"/>
          </p:cNvSpPr>
          <p:nvPr>
            <p:ph type="title"/>
          </p:nvPr>
        </p:nvSpPr>
        <p:spPr/>
        <p:txBody>
          <a:bodyPr>
            <a:normAutofit/>
          </a:bodyPr>
          <a:lstStyle/>
          <a:p>
            <a:r>
              <a:rPr lang="zh-CN" altLang="en-US" dirty="0" smtClean="0">
                <a:latin typeface="仿宋" pitchFamily="49" charset="-122"/>
                <a:ea typeface="仿宋" pitchFamily="49" charset="-122"/>
              </a:rPr>
              <a:t>主流虚拟化技术（</a:t>
            </a:r>
            <a:r>
              <a:rPr lang="en-US" altLang="zh-CN" dirty="0" smtClean="0">
                <a:latin typeface="仿宋" pitchFamily="49" charset="-122"/>
                <a:ea typeface="仿宋" pitchFamily="49" charset="-122"/>
              </a:rPr>
              <a:t>x86</a:t>
            </a:r>
            <a:r>
              <a:rPr lang="zh-CN" altLang="en-US" dirty="0" smtClean="0">
                <a:latin typeface="仿宋" pitchFamily="49" charset="-122"/>
                <a:ea typeface="仿宋" pitchFamily="49" charset="-122"/>
              </a:rPr>
              <a:t>）</a:t>
            </a:r>
            <a:endParaRPr lang="en-US" altLang="zh-CN" dirty="0" smtClean="0">
              <a:latin typeface="仿宋" pitchFamily="49" charset="-122"/>
              <a:ea typeface="仿宋" pitchFamily="49" charset="-122"/>
            </a:endParaRPr>
          </a:p>
        </p:txBody>
      </p:sp>
      <p:pic>
        <p:nvPicPr>
          <p:cNvPr id="5" name="图片 4" descr="virtio-driver-abstract.gif"/>
          <p:cNvPicPr>
            <a:picLocks noChangeAspect="1"/>
          </p:cNvPicPr>
          <p:nvPr/>
        </p:nvPicPr>
        <p:blipFill>
          <a:blip r:embed="rId2" cstate="print"/>
          <a:stretch>
            <a:fillRect/>
          </a:stretch>
        </p:blipFill>
        <p:spPr>
          <a:xfrm>
            <a:off x="4716016" y="1844824"/>
            <a:ext cx="4248471" cy="1834567"/>
          </a:xfrm>
          <a:prstGeom prst="rect">
            <a:avLst/>
          </a:prstGeom>
        </p:spPr>
      </p:pic>
      <p:pic>
        <p:nvPicPr>
          <p:cNvPr id="6" name="图片 5" descr="pv-hvm-device-driver-emulate.gif"/>
          <p:cNvPicPr>
            <a:picLocks noChangeAspect="1"/>
          </p:cNvPicPr>
          <p:nvPr/>
        </p:nvPicPr>
        <p:blipFill>
          <a:blip r:embed="rId3" cstate="print"/>
          <a:stretch>
            <a:fillRect/>
          </a:stretch>
        </p:blipFill>
        <p:spPr>
          <a:xfrm>
            <a:off x="179513" y="2060849"/>
            <a:ext cx="4392488" cy="1486305"/>
          </a:xfrm>
          <a:prstGeom prst="rect">
            <a:avLst/>
          </a:prstGeom>
        </p:spPr>
      </p:pic>
      <p:pic>
        <p:nvPicPr>
          <p:cNvPr id="7" name="图片 6" descr="virtio-driver-details.gif"/>
          <p:cNvPicPr>
            <a:picLocks noChangeAspect="1"/>
          </p:cNvPicPr>
          <p:nvPr/>
        </p:nvPicPr>
        <p:blipFill>
          <a:blip r:embed="rId4" cstate="print"/>
          <a:stretch>
            <a:fillRect/>
          </a:stretch>
        </p:blipFill>
        <p:spPr>
          <a:xfrm>
            <a:off x="1547664" y="3933056"/>
            <a:ext cx="5514975" cy="28003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latin typeface="仿宋" pitchFamily="49" charset="-122"/>
                <a:ea typeface="仿宋" pitchFamily="49" charset="-122"/>
              </a:rPr>
              <a:t>OpenStack</a:t>
            </a:r>
            <a:r>
              <a:rPr lang="zh-CN" altLang="en-US" dirty="0" smtClean="0">
                <a:latin typeface="仿宋" pitchFamily="49" charset="-122"/>
                <a:ea typeface="仿宋" pitchFamily="49" charset="-122"/>
              </a:rPr>
              <a:t>是什么？</a:t>
            </a:r>
          </a:p>
          <a:p>
            <a:r>
              <a:rPr lang="en-US" altLang="zh-CN" dirty="0" smtClean="0">
                <a:latin typeface="仿宋" pitchFamily="49" charset="-122"/>
                <a:ea typeface="仿宋" pitchFamily="49" charset="-122"/>
              </a:rPr>
              <a:t>OpenStack</a:t>
            </a:r>
            <a:r>
              <a:rPr lang="zh-CN" altLang="en-US" dirty="0" smtClean="0">
                <a:latin typeface="仿宋" pitchFamily="49" charset="-122"/>
                <a:ea typeface="仿宋" pitchFamily="49" charset="-122"/>
              </a:rPr>
              <a:t>能做什</a:t>
            </a:r>
            <a:r>
              <a:rPr lang="zh-CN" altLang="en-US" dirty="0" smtClean="0">
                <a:latin typeface="仿宋" pitchFamily="49" charset="-122"/>
                <a:ea typeface="仿宋" pitchFamily="49" charset="-122"/>
              </a:rPr>
              <a:t>么</a:t>
            </a:r>
            <a:r>
              <a:rPr lang="zh-CN" altLang="en-US" dirty="0" smtClean="0">
                <a:latin typeface="仿宋" pitchFamily="49" charset="-122"/>
                <a:ea typeface="仿宋" pitchFamily="49" charset="-122"/>
              </a:rPr>
              <a:t>？</a:t>
            </a:r>
            <a:endParaRPr lang="en-US" altLang="zh-CN" dirty="0" smtClean="0">
              <a:latin typeface="仿宋" pitchFamily="49" charset="-122"/>
              <a:ea typeface="仿宋" pitchFamily="49" charset="-122"/>
            </a:endParaRPr>
          </a:p>
          <a:p>
            <a:r>
              <a:rPr lang="en-US" altLang="zh-CN" dirty="0" smtClean="0">
                <a:latin typeface="仿宋" pitchFamily="49" charset="-122"/>
                <a:ea typeface="仿宋" pitchFamily="49" charset="-122"/>
              </a:rPr>
              <a:t>OpenStack</a:t>
            </a:r>
            <a:r>
              <a:rPr lang="zh-CN" altLang="en-US" dirty="0" smtClean="0">
                <a:latin typeface="仿宋" pitchFamily="49" charset="-122"/>
                <a:ea typeface="仿宋" pitchFamily="49" charset="-122"/>
              </a:rPr>
              <a:t>好用</a:t>
            </a:r>
            <a:r>
              <a:rPr lang="zh-CN" altLang="en-US" dirty="0" smtClean="0">
                <a:latin typeface="仿宋" pitchFamily="49" charset="-122"/>
                <a:ea typeface="仿宋" pitchFamily="49" charset="-122"/>
              </a:rPr>
              <a:t>么？</a:t>
            </a:r>
            <a:endParaRPr lang="zh-CN" altLang="en-US" dirty="0" smtClean="0">
              <a:latin typeface="仿宋" pitchFamily="49" charset="-122"/>
              <a:ea typeface="仿宋" pitchFamily="49" charset="-122"/>
            </a:endParaRPr>
          </a:p>
          <a:p>
            <a:r>
              <a:rPr lang="en-US" altLang="zh-CN" dirty="0" smtClean="0">
                <a:latin typeface="仿宋" pitchFamily="49" charset="-122"/>
                <a:ea typeface="仿宋" pitchFamily="49" charset="-122"/>
              </a:rPr>
              <a:t>OpenStack</a:t>
            </a:r>
            <a:r>
              <a:rPr lang="zh-CN" altLang="en-US" dirty="0" smtClean="0">
                <a:latin typeface="仿宋" pitchFamily="49" charset="-122"/>
                <a:ea typeface="仿宋" pitchFamily="49" charset="-122"/>
              </a:rPr>
              <a:t>怎么才能用好？</a:t>
            </a:r>
            <a:endParaRPr lang="en-US" altLang="zh-CN" dirty="0" smtClean="0">
              <a:latin typeface="仿宋" pitchFamily="49" charset="-122"/>
              <a:ea typeface="仿宋" pitchFamily="49" charset="-122"/>
            </a:endParaRPr>
          </a:p>
          <a:p>
            <a:r>
              <a:rPr lang="en-US" altLang="zh-CN" dirty="0" smtClean="0">
                <a:latin typeface="仿宋" pitchFamily="49" charset="-122"/>
                <a:ea typeface="仿宋" pitchFamily="49" charset="-122"/>
              </a:rPr>
              <a:t>OpenStack vs VMware</a:t>
            </a:r>
            <a:r>
              <a:rPr lang="zh-CN" altLang="en-US" dirty="0" smtClean="0">
                <a:latin typeface="仿宋" pitchFamily="49" charset="-122"/>
                <a:ea typeface="仿宋" pitchFamily="49" charset="-122"/>
              </a:rPr>
              <a:t>的抉择</a:t>
            </a:r>
            <a:endParaRPr lang="en-US" altLang="zh-CN" dirty="0" smtClean="0">
              <a:latin typeface="仿宋" pitchFamily="49" charset="-122"/>
              <a:ea typeface="仿宋" pitchFamily="49" charset="-122"/>
            </a:endParaRPr>
          </a:p>
          <a:p>
            <a:r>
              <a:rPr lang="en-US" altLang="zh-CN" dirty="0" smtClean="0">
                <a:latin typeface="仿宋" pitchFamily="49" charset="-122"/>
                <a:ea typeface="仿宋" pitchFamily="49" charset="-122"/>
              </a:rPr>
              <a:t>Q&amp;A</a:t>
            </a:r>
            <a:endParaRPr lang="zh-CN" altLang="en-US" dirty="0" smtClean="0">
              <a:latin typeface="仿宋" pitchFamily="49" charset="-122"/>
              <a:ea typeface="仿宋" pitchFamily="49" charset="-122"/>
            </a:endParaRPr>
          </a:p>
        </p:txBody>
      </p:sp>
      <p:sp>
        <p:nvSpPr>
          <p:cNvPr id="2" name="标题 1"/>
          <p:cNvSpPr>
            <a:spLocks noGrp="1"/>
          </p:cNvSpPr>
          <p:nvPr>
            <p:ph type="title"/>
          </p:nvPr>
        </p:nvSpPr>
        <p:spPr/>
        <p:txBody>
          <a:bodyPr/>
          <a:lstStyle/>
          <a:p>
            <a:r>
              <a:rPr lang="zh-CN" altLang="en-US" dirty="0" smtClean="0"/>
              <a:t>提</a:t>
            </a:r>
            <a:r>
              <a:rPr lang="zh-CN" altLang="en-US" dirty="0" smtClean="0"/>
              <a:t>纲（</a:t>
            </a:r>
            <a:r>
              <a:rPr lang="en-US" altLang="zh-CN" dirty="0" smtClean="0"/>
              <a:t>contd.</a:t>
            </a:r>
            <a:r>
              <a:rPr lang="zh-CN" altLang="en-US" dirty="0" smtClean="0"/>
              <a:t>）</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err="1" smtClean="0">
                <a:latin typeface="仿宋" pitchFamily="49" charset="-122"/>
                <a:ea typeface="仿宋" pitchFamily="49" charset="-122"/>
              </a:rPr>
              <a:t>Xen</a:t>
            </a:r>
            <a:endParaRPr lang="en-US" altLang="zh-CN" dirty="0" smtClean="0">
              <a:latin typeface="仿宋" pitchFamily="49" charset="-122"/>
              <a:ea typeface="仿宋" pitchFamily="49" charset="-122"/>
            </a:endParaRPr>
          </a:p>
          <a:p>
            <a:pPr lvl="1"/>
            <a:r>
              <a:rPr lang="zh-CN" altLang="en-US" dirty="0" smtClean="0">
                <a:latin typeface="仿宋" pitchFamily="49" charset="-122"/>
                <a:ea typeface="仿宋" pitchFamily="49" charset="-122"/>
              </a:rPr>
              <a:t>基于裸机的虚拟化</a:t>
            </a:r>
            <a:r>
              <a:rPr lang="en-US" altLang="zh-CN" dirty="0" smtClean="0">
                <a:latin typeface="仿宋" pitchFamily="49" charset="-122"/>
                <a:ea typeface="仿宋" pitchFamily="49" charset="-122"/>
              </a:rPr>
              <a:t>Hypervisor</a:t>
            </a:r>
            <a:r>
              <a:rPr lang="zh-CN" altLang="en-US" dirty="0" smtClean="0">
                <a:latin typeface="仿宋" pitchFamily="49" charset="-122"/>
                <a:ea typeface="仿宋" pitchFamily="49" charset="-122"/>
              </a:rPr>
              <a:t>，提供</a:t>
            </a:r>
            <a:r>
              <a:rPr lang="en-US" altLang="zh-CN" dirty="0" smtClean="0">
                <a:latin typeface="仿宋" pitchFamily="49" charset="-122"/>
                <a:ea typeface="仿宋" pitchFamily="49" charset="-122"/>
              </a:rPr>
              <a:t>PV</a:t>
            </a:r>
            <a:r>
              <a:rPr lang="zh-CN" altLang="en-US" dirty="0" smtClean="0">
                <a:latin typeface="仿宋" pitchFamily="49" charset="-122"/>
                <a:ea typeface="仿宋" pitchFamily="49" charset="-122"/>
              </a:rPr>
              <a:t>、</a:t>
            </a:r>
            <a:r>
              <a:rPr lang="en-US" altLang="zh-CN" dirty="0" smtClean="0">
                <a:latin typeface="仿宋" pitchFamily="49" charset="-122"/>
                <a:ea typeface="仿宋" pitchFamily="49" charset="-122"/>
              </a:rPr>
              <a:t>HVM</a:t>
            </a:r>
            <a:r>
              <a:rPr lang="zh-CN" altLang="en-US" dirty="0" smtClean="0">
                <a:latin typeface="仿宋" pitchFamily="49" charset="-122"/>
                <a:ea typeface="仿宋" pitchFamily="49" charset="-122"/>
              </a:rPr>
              <a:t>、</a:t>
            </a:r>
            <a:r>
              <a:rPr lang="en-US" altLang="zh-CN" dirty="0" smtClean="0">
                <a:latin typeface="仿宋" pitchFamily="49" charset="-122"/>
                <a:ea typeface="仿宋" pitchFamily="49" charset="-122"/>
              </a:rPr>
              <a:t>PV on HVM</a:t>
            </a:r>
            <a:r>
              <a:rPr lang="zh-CN" altLang="en-US" dirty="0" smtClean="0">
                <a:latin typeface="仿宋" pitchFamily="49" charset="-122"/>
                <a:ea typeface="仿宋" pitchFamily="49" charset="-122"/>
              </a:rPr>
              <a:t>（配合</a:t>
            </a:r>
            <a:r>
              <a:rPr lang="en-US" altLang="zh-CN" dirty="0" err="1" smtClean="0">
                <a:latin typeface="仿宋" pitchFamily="49" charset="-122"/>
                <a:ea typeface="仿宋" pitchFamily="49" charset="-122"/>
              </a:rPr>
              <a:t>pv</a:t>
            </a:r>
            <a:r>
              <a:rPr lang="en-US" altLang="zh-CN" dirty="0" smtClean="0">
                <a:latin typeface="仿宋" pitchFamily="49" charset="-122"/>
                <a:ea typeface="仿宋" pitchFamily="49" charset="-122"/>
              </a:rPr>
              <a:t> driver</a:t>
            </a:r>
            <a:r>
              <a:rPr lang="zh-CN" altLang="en-US" dirty="0" smtClean="0">
                <a:latin typeface="仿宋" pitchFamily="49" charset="-122"/>
                <a:ea typeface="仿宋" pitchFamily="49" charset="-122"/>
              </a:rPr>
              <a:t>或</a:t>
            </a:r>
            <a:r>
              <a:rPr lang="en-US" altLang="zh-CN" dirty="0" err="1" smtClean="0">
                <a:latin typeface="仿宋" pitchFamily="49" charset="-122"/>
                <a:ea typeface="仿宋" pitchFamily="49" charset="-122"/>
              </a:rPr>
              <a:t>virtio</a:t>
            </a:r>
            <a:r>
              <a:rPr lang="en-US" altLang="zh-CN" dirty="0" smtClean="0">
                <a:latin typeface="仿宋" pitchFamily="49" charset="-122"/>
                <a:ea typeface="仿宋" pitchFamily="49" charset="-122"/>
              </a:rPr>
              <a:t> driver</a:t>
            </a:r>
            <a:r>
              <a:rPr lang="zh-CN" altLang="en-US" dirty="0" smtClean="0">
                <a:latin typeface="仿宋" pitchFamily="49" charset="-122"/>
                <a:ea typeface="仿宋" pitchFamily="49" charset="-122"/>
              </a:rPr>
              <a:t>）、</a:t>
            </a:r>
            <a:r>
              <a:rPr lang="en-US" altLang="zh-CN" dirty="0" smtClean="0">
                <a:latin typeface="仿宋" pitchFamily="49" charset="-122"/>
                <a:ea typeface="仿宋" pitchFamily="49" charset="-122"/>
              </a:rPr>
              <a:t>PVH</a:t>
            </a:r>
          </a:p>
          <a:p>
            <a:pPr lvl="1"/>
            <a:r>
              <a:rPr lang="zh-CN" altLang="en-US" dirty="0" smtClean="0">
                <a:latin typeface="仿宋" pitchFamily="49" charset="-122"/>
                <a:ea typeface="仿宋" pitchFamily="49" charset="-122"/>
              </a:rPr>
              <a:t>可以运行多台未修改的</a:t>
            </a:r>
            <a:r>
              <a:rPr lang="en-US" altLang="zh-CN" dirty="0" smtClean="0">
                <a:latin typeface="仿宋" pitchFamily="49" charset="-122"/>
                <a:ea typeface="仿宋" pitchFamily="49" charset="-122"/>
              </a:rPr>
              <a:t>Linux</a:t>
            </a:r>
            <a:r>
              <a:rPr lang="zh-CN" altLang="en-US" dirty="0" smtClean="0">
                <a:latin typeface="仿宋" pitchFamily="49" charset="-122"/>
                <a:ea typeface="仿宋" pitchFamily="49" charset="-122"/>
              </a:rPr>
              <a:t>或</a:t>
            </a:r>
            <a:r>
              <a:rPr lang="en-US" altLang="zh-CN" dirty="0" smtClean="0">
                <a:latin typeface="仿宋" pitchFamily="49" charset="-122"/>
                <a:ea typeface="仿宋" pitchFamily="49" charset="-122"/>
              </a:rPr>
              <a:t>Windows</a:t>
            </a:r>
            <a:r>
              <a:rPr lang="zh-CN" altLang="en-US" dirty="0" smtClean="0">
                <a:latin typeface="仿宋" pitchFamily="49" charset="-122"/>
                <a:ea typeface="仿宋" pitchFamily="49" charset="-122"/>
              </a:rPr>
              <a:t>虚拟机，每台虚拟机都有自己私有硬件（虚拟的）：网卡、磁盘、显卡等</a:t>
            </a:r>
            <a:endParaRPr lang="en-US" altLang="zh-CN" dirty="0" smtClean="0">
              <a:latin typeface="仿宋" pitchFamily="49" charset="-122"/>
              <a:ea typeface="仿宋" pitchFamily="49" charset="-122"/>
            </a:endParaRPr>
          </a:p>
          <a:p>
            <a:pPr lvl="1"/>
            <a:r>
              <a:rPr lang="zh-CN" altLang="en-US" dirty="0" smtClean="0">
                <a:latin typeface="仿宋" pitchFamily="49" charset="-122"/>
                <a:ea typeface="仿宋" pitchFamily="49" charset="-122"/>
              </a:rPr>
              <a:t>需要特定的</a:t>
            </a:r>
            <a:r>
              <a:rPr lang="en-US" altLang="zh-CN" dirty="0" smtClean="0">
                <a:latin typeface="仿宋" pitchFamily="49" charset="-122"/>
                <a:ea typeface="仿宋" pitchFamily="49" charset="-122"/>
              </a:rPr>
              <a:t>QEMU</a:t>
            </a:r>
            <a:r>
              <a:rPr lang="zh-CN" altLang="en-US" dirty="0" smtClean="0">
                <a:latin typeface="仿宋" pitchFamily="49" charset="-122"/>
                <a:ea typeface="仿宋" pitchFamily="49" charset="-122"/>
              </a:rPr>
              <a:t>的支持（上游已支持）</a:t>
            </a:r>
            <a:endParaRPr lang="en-US" altLang="zh-CN" dirty="0" smtClean="0">
              <a:latin typeface="仿宋" pitchFamily="49" charset="-122"/>
              <a:ea typeface="仿宋" pitchFamily="49" charset="-122"/>
            </a:endParaRPr>
          </a:p>
          <a:p>
            <a:pPr lvl="1"/>
            <a:r>
              <a:rPr lang="zh-CN" altLang="en-US" dirty="0" smtClean="0">
                <a:latin typeface="仿宋" pitchFamily="49" charset="-122"/>
                <a:ea typeface="仿宋" pitchFamily="49" charset="-122"/>
              </a:rPr>
              <a:t>需要运行一个特权</a:t>
            </a:r>
            <a:r>
              <a:rPr lang="en-US" altLang="zh-CN" dirty="0" smtClean="0">
                <a:latin typeface="仿宋" pitchFamily="49" charset="-122"/>
                <a:ea typeface="仿宋" pitchFamily="49" charset="-122"/>
              </a:rPr>
              <a:t>domain</a:t>
            </a:r>
            <a:r>
              <a:rPr lang="zh-CN" altLang="en-US" dirty="0" smtClean="0">
                <a:latin typeface="仿宋" pitchFamily="49" charset="-122"/>
                <a:ea typeface="仿宋" pitchFamily="49" charset="-122"/>
              </a:rPr>
              <a:t>（</a:t>
            </a:r>
            <a:r>
              <a:rPr lang="en-US" altLang="zh-CN" dirty="0" smtClean="0">
                <a:latin typeface="仿宋" pitchFamily="49" charset="-122"/>
                <a:ea typeface="仿宋" pitchFamily="49" charset="-122"/>
              </a:rPr>
              <a:t>domain0</a:t>
            </a:r>
            <a:r>
              <a:rPr lang="zh-CN" altLang="en-US" dirty="0" smtClean="0">
                <a:latin typeface="仿宋" pitchFamily="49" charset="-122"/>
                <a:ea typeface="仿宋" pitchFamily="49" charset="-122"/>
              </a:rPr>
              <a:t>）来管理其他</a:t>
            </a:r>
            <a:r>
              <a:rPr lang="en-US" altLang="zh-CN" dirty="0" smtClean="0">
                <a:latin typeface="仿宋" pitchFamily="49" charset="-122"/>
                <a:ea typeface="仿宋" pitchFamily="49" charset="-122"/>
              </a:rPr>
              <a:t>domain</a:t>
            </a:r>
          </a:p>
          <a:p>
            <a:pPr lvl="1"/>
            <a:r>
              <a:rPr lang="en-US" altLang="zh-CN" dirty="0" err="1" smtClean="0">
                <a:latin typeface="仿宋" pitchFamily="49" charset="-122"/>
                <a:ea typeface="仿宋" pitchFamily="49" charset="-122"/>
              </a:rPr>
              <a:t>Xen</a:t>
            </a:r>
            <a:r>
              <a:rPr lang="en-US" altLang="zh-CN" dirty="0" smtClean="0">
                <a:latin typeface="仿宋" pitchFamily="49" charset="-122"/>
                <a:ea typeface="仿宋" pitchFamily="49" charset="-122"/>
              </a:rPr>
              <a:t> is open source software</a:t>
            </a:r>
          </a:p>
        </p:txBody>
      </p:sp>
      <p:sp>
        <p:nvSpPr>
          <p:cNvPr id="3" name="标题 2"/>
          <p:cNvSpPr>
            <a:spLocks noGrp="1"/>
          </p:cNvSpPr>
          <p:nvPr>
            <p:ph type="title"/>
          </p:nvPr>
        </p:nvSpPr>
        <p:spPr/>
        <p:txBody>
          <a:bodyPr>
            <a:normAutofit/>
          </a:bodyPr>
          <a:lstStyle/>
          <a:p>
            <a:r>
              <a:rPr lang="zh-CN" altLang="en-US" dirty="0" smtClean="0">
                <a:latin typeface="仿宋" pitchFamily="49" charset="-122"/>
                <a:ea typeface="仿宋" pitchFamily="49" charset="-122"/>
              </a:rPr>
              <a:t>主流虚拟化技术（</a:t>
            </a:r>
            <a:r>
              <a:rPr lang="en-US" altLang="zh-CN" dirty="0" smtClean="0">
                <a:latin typeface="仿宋" pitchFamily="49" charset="-122"/>
                <a:ea typeface="仿宋" pitchFamily="49" charset="-122"/>
              </a:rPr>
              <a:t>x86</a:t>
            </a:r>
            <a:r>
              <a:rPr lang="zh-CN" altLang="en-US" dirty="0" smtClean="0">
                <a:latin typeface="仿宋" pitchFamily="49" charset="-122"/>
                <a:ea typeface="仿宋" pitchFamily="49" charset="-122"/>
              </a:rPr>
              <a:t>）</a:t>
            </a:r>
            <a:endParaRPr lang="en-US" altLang="zh-CN" dirty="0" smtClean="0">
              <a:latin typeface="仿宋" pitchFamily="49" charset="-122"/>
              <a:ea typeface="仿宋"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err="1" smtClean="0">
                <a:latin typeface="仿宋" pitchFamily="49" charset="-122"/>
                <a:ea typeface="仿宋" pitchFamily="49" charset="-122"/>
              </a:rPr>
              <a:t>Xen</a:t>
            </a:r>
            <a:r>
              <a:rPr lang="en-US" altLang="zh-CN" dirty="0" smtClean="0">
                <a:latin typeface="仿宋" pitchFamily="49" charset="-122"/>
                <a:ea typeface="仿宋" pitchFamily="49" charset="-122"/>
              </a:rPr>
              <a:t>(architecture)</a:t>
            </a:r>
          </a:p>
        </p:txBody>
      </p:sp>
      <p:sp>
        <p:nvSpPr>
          <p:cNvPr id="3" name="标题 2"/>
          <p:cNvSpPr>
            <a:spLocks noGrp="1"/>
          </p:cNvSpPr>
          <p:nvPr>
            <p:ph type="title"/>
          </p:nvPr>
        </p:nvSpPr>
        <p:spPr/>
        <p:txBody>
          <a:bodyPr>
            <a:normAutofit/>
          </a:bodyPr>
          <a:lstStyle/>
          <a:p>
            <a:r>
              <a:rPr lang="zh-CN" altLang="en-US" dirty="0" smtClean="0">
                <a:latin typeface="仿宋" pitchFamily="49" charset="-122"/>
                <a:ea typeface="仿宋" pitchFamily="49" charset="-122"/>
              </a:rPr>
              <a:t>主流虚拟化技术（</a:t>
            </a:r>
            <a:r>
              <a:rPr lang="en-US" altLang="zh-CN" dirty="0" smtClean="0">
                <a:latin typeface="仿宋" pitchFamily="49" charset="-122"/>
                <a:ea typeface="仿宋" pitchFamily="49" charset="-122"/>
              </a:rPr>
              <a:t>x86</a:t>
            </a:r>
            <a:r>
              <a:rPr lang="zh-CN" altLang="en-US" dirty="0" smtClean="0">
                <a:latin typeface="仿宋" pitchFamily="49" charset="-122"/>
                <a:ea typeface="仿宋" pitchFamily="49" charset="-122"/>
              </a:rPr>
              <a:t>）</a:t>
            </a:r>
            <a:endParaRPr lang="en-US" altLang="zh-CN" dirty="0" smtClean="0">
              <a:latin typeface="仿宋" pitchFamily="49" charset="-122"/>
              <a:ea typeface="仿宋" pitchFamily="49" charset="-122"/>
            </a:endParaRPr>
          </a:p>
        </p:txBody>
      </p:sp>
      <p:pic>
        <p:nvPicPr>
          <p:cNvPr id="4" name="图片 3" descr="Xen-arch-diagram.png"/>
          <p:cNvPicPr>
            <a:picLocks noChangeAspect="1"/>
          </p:cNvPicPr>
          <p:nvPr/>
        </p:nvPicPr>
        <p:blipFill>
          <a:blip r:embed="rId2" cstate="print"/>
          <a:stretch>
            <a:fillRect/>
          </a:stretch>
        </p:blipFill>
        <p:spPr>
          <a:xfrm>
            <a:off x="1475656" y="2060848"/>
            <a:ext cx="6251798" cy="461424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755984"/>
          </a:xfrm>
        </p:spPr>
        <p:txBody>
          <a:bodyPr>
            <a:normAutofit/>
          </a:bodyPr>
          <a:lstStyle/>
          <a:p>
            <a:r>
              <a:rPr lang="en-US" altLang="zh-CN" dirty="0" err="1" smtClean="0">
                <a:latin typeface="仿宋" pitchFamily="49" charset="-122"/>
                <a:ea typeface="仿宋" pitchFamily="49" charset="-122"/>
              </a:rPr>
              <a:t>Xen</a:t>
            </a:r>
            <a:r>
              <a:rPr lang="en-US" altLang="zh-CN" dirty="0" smtClean="0">
                <a:latin typeface="仿宋" pitchFamily="49" charset="-122"/>
                <a:ea typeface="仿宋" pitchFamily="49" charset="-122"/>
              </a:rPr>
              <a:t>(features)</a:t>
            </a:r>
          </a:p>
        </p:txBody>
      </p:sp>
      <p:sp>
        <p:nvSpPr>
          <p:cNvPr id="3" name="标题 2"/>
          <p:cNvSpPr>
            <a:spLocks noGrp="1"/>
          </p:cNvSpPr>
          <p:nvPr>
            <p:ph type="title"/>
          </p:nvPr>
        </p:nvSpPr>
        <p:spPr/>
        <p:txBody>
          <a:bodyPr>
            <a:normAutofit/>
          </a:bodyPr>
          <a:lstStyle/>
          <a:p>
            <a:r>
              <a:rPr lang="zh-CN" altLang="en-US" dirty="0" smtClean="0">
                <a:latin typeface="仿宋" pitchFamily="49" charset="-122"/>
                <a:ea typeface="仿宋" pitchFamily="49" charset="-122"/>
              </a:rPr>
              <a:t>主流虚拟化技术（</a:t>
            </a:r>
            <a:r>
              <a:rPr lang="en-US" altLang="zh-CN" dirty="0" smtClean="0">
                <a:latin typeface="仿宋" pitchFamily="49" charset="-122"/>
                <a:ea typeface="仿宋" pitchFamily="49" charset="-122"/>
              </a:rPr>
              <a:t>x86</a:t>
            </a:r>
            <a:r>
              <a:rPr lang="zh-CN" altLang="en-US" dirty="0" smtClean="0">
                <a:latin typeface="仿宋" pitchFamily="49" charset="-122"/>
                <a:ea typeface="仿宋" pitchFamily="49" charset="-122"/>
              </a:rPr>
              <a:t>）</a:t>
            </a:r>
            <a:endParaRPr lang="en-US" altLang="zh-CN" dirty="0" smtClean="0">
              <a:latin typeface="仿宋" pitchFamily="49" charset="-122"/>
              <a:ea typeface="仿宋" pitchFamily="49" charset="-122"/>
            </a:endParaRPr>
          </a:p>
        </p:txBody>
      </p:sp>
      <p:sp>
        <p:nvSpPr>
          <p:cNvPr id="4" name="TextBox 3"/>
          <p:cNvSpPr txBox="1"/>
          <p:nvPr/>
        </p:nvSpPr>
        <p:spPr>
          <a:xfrm>
            <a:off x="179511" y="1988840"/>
            <a:ext cx="4824537" cy="3924151"/>
          </a:xfrm>
          <a:prstGeom prst="rect">
            <a:avLst/>
          </a:prstGeom>
          <a:noFill/>
        </p:spPr>
        <p:txBody>
          <a:bodyPr wrap="square" rtlCol="0">
            <a:spAutoFit/>
          </a:bodyPr>
          <a:lstStyle/>
          <a:p>
            <a:pPr marL="621792" lvl="1" indent="-228600">
              <a:spcBef>
                <a:spcPts val="324"/>
              </a:spcBef>
              <a:buClr>
                <a:schemeClr val="accent1"/>
              </a:buClr>
              <a:buFont typeface="Verdana"/>
              <a:buChar char="◦"/>
            </a:pPr>
            <a:r>
              <a:rPr lang="en-US" altLang="zh-CN" sz="1400" dirty="0" smtClean="0">
                <a:latin typeface="仿宋" pitchFamily="49" charset="-122"/>
                <a:ea typeface="仿宋" pitchFamily="49" charset="-122"/>
              </a:rPr>
              <a:t>Memory Ballooning -</a:t>
            </a:r>
          </a:p>
          <a:p>
            <a:pPr marL="621792" lvl="1" indent="-228600">
              <a:spcBef>
                <a:spcPts val="324"/>
              </a:spcBef>
              <a:buClr>
                <a:schemeClr val="accent1"/>
              </a:buClr>
              <a:buFont typeface="Verdana"/>
              <a:buChar char="◦"/>
            </a:pPr>
            <a:r>
              <a:rPr lang="en-US" altLang="zh-CN" sz="1400" dirty="0" smtClean="0">
                <a:latin typeface="仿宋" pitchFamily="49" charset="-122"/>
                <a:ea typeface="仿宋" pitchFamily="49" charset="-122"/>
              </a:rPr>
              <a:t>Memory Sharing - allow sharing of identical pages between HVM guests</a:t>
            </a:r>
          </a:p>
          <a:p>
            <a:pPr marL="621792" lvl="1" indent="-228600">
              <a:spcBef>
                <a:spcPts val="324"/>
              </a:spcBef>
              <a:buClr>
                <a:schemeClr val="accent1"/>
              </a:buClr>
              <a:buFont typeface="Verdana"/>
              <a:buChar char="◦"/>
            </a:pPr>
            <a:r>
              <a:rPr lang="en-US" altLang="zh-CN" sz="1400" dirty="0" smtClean="0">
                <a:latin typeface="仿宋" pitchFamily="49" charset="-122"/>
                <a:ea typeface="仿宋" pitchFamily="49" charset="-122"/>
              </a:rPr>
              <a:t>Memory Paging - allow pages belonging to HVM guests to be paged to disk</a:t>
            </a:r>
          </a:p>
          <a:p>
            <a:pPr marL="621792" lvl="1" indent="-228600">
              <a:spcBef>
                <a:spcPts val="324"/>
              </a:spcBef>
              <a:buClr>
                <a:schemeClr val="accent1"/>
              </a:buClr>
              <a:buFont typeface="Verdana"/>
              <a:buChar char="◦"/>
            </a:pPr>
            <a:r>
              <a:rPr lang="en-US" altLang="zh-CN" sz="1400" dirty="0" smtClean="0">
                <a:latin typeface="仿宋" pitchFamily="49" charset="-122"/>
                <a:ea typeface="仿宋" pitchFamily="49" charset="-122"/>
              </a:rPr>
              <a:t>TMEM - Transcendent Memory</a:t>
            </a:r>
          </a:p>
          <a:p>
            <a:pPr marL="621792" lvl="1" indent="-228600">
              <a:spcBef>
                <a:spcPts val="324"/>
              </a:spcBef>
              <a:buClr>
                <a:schemeClr val="accent1"/>
              </a:buClr>
              <a:buFont typeface="Verdana"/>
              <a:buChar char="◦"/>
            </a:pPr>
            <a:r>
              <a:rPr lang="en-US" altLang="zh-CN" sz="1400" dirty="0" err="1" smtClean="0">
                <a:latin typeface="仿宋" pitchFamily="49" charset="-122"/>
                <a:ea typeface="仿宋" pitchFamily="49" charset="-122"/>
              </a:rPr>
              <a:t>Cpupool</a:t>
            </a:r>
            <a:r>
              <a:rPr lang="en-US" altLang="zh-CN" sz="1400" dirty="0" smtClean="0">
                <a:latin typeface="仿宋" pitchFamily="49" charset="-122"/>
                <a:ea typeface="仿宋" pitchFamily="49" charset="-122"/>
              </a:rPr>
              <a:t> - advanced partitioning</a:t>
            </a:r>
          </a:p>
          <a:p>
            <a:pPr marL="621792" lvl="1" indent="-228600">
              <a:spcBef>
                <a:spcPts val="324"/>
              </a:spcBef>
              <a:buClr>
                <a:schemeClr val="accent1"/>
              </a:buClr>
              <a:buFont typeface="Verdana"/>
              <a:buChar char="◦"/>
            </a:pPr>
            <a:r>
              <a:rPr lang="en-US" altLang="zh-CN" sz="1400" dirty="0" smtClean="0">
                <a:latin typeface="仿宋" pitchFamily="49" charset="-122"/>
                <a:ea typeface="仿宋" pitchFamily="49" charset="-122"/>
              </a:rPr>
              <a:t>Credit 2 Scheduler - designed for latency-sensitive workloads and very large systems</a:t>
            </a:r>
          </a:p>
          <a:p>
            <a:pPr marL="621792" lvl="1" indent="-228600">
              <a:spcBef>
                <a:spcPts val="324"/>
              </a:spcBef>
              <a:buClr>
                <a:schemeClr val="accent1"/>
              </a:buClr>
              <a:buFont typeface="Verdana"/>
              <a:buChar char="◦"/>
            </a:pPr>
            <a:r>
              <a:rPr lang="en-US" altLang="zh-CN" sz="1400" dirty="0" smtClean="0">
                <a:latin typeface="仿宋" pitchFamily="49" charset="-122"/>
                <a:ea typeface="仿宋" pitchFamily="49" charset="-122"/>
              </a:rPr>
              <a:t>NUMA scheduler affinity</a:t>
            </a:r>
          </a:p>
          <a:p>
            <a:pPr marL="621792" lvl="1" indent="-228600">
              <a:spcBef>
                <a:spcPts val="324"/>
              </a:spcBef>
              <a:buClr>
                <a:schemeClr val="accent1"/>
              </a:buClr>
              <a:buFont typeface="Verdana"/>
              <a:buChar char="◦"/>
            </a:pPr>
            <a:r>
              <a:rPr lang="en-US" altLang="zh-CN" sz="1400" dirty="0" smtClean="0">
                <a:latin typeface="仿宋" pitchFamily="49" charset="-122"/>
                <a:ea typeface="仿宋" pitchFamily="49" charset="-122"/>
              </a:rPr>
              <a:t>1GB/2MB super page support</a:t>
            </a:r>
          </a:p>
          <a:p>
            <a:pPr marL="621792" lvl="1" indent="-228600">
              <a:spcBef>
                <a:spcPts val="324"/>
              </a:spcBef>
              <a:buClr>
                <a:schemeClr val="accent1"/>
              </a:buClr>
              <a:buFont typeface="Verdana"/>
              <a:buChar char="◦"/>
            </a:pPr>
            <a:r>
              <a:rPr lang="en-US" altLang="zh-CN" sz="1400" dirty="0" smtClean="0">
                <a:latin typeface="仿宋" pitchFamily="49" charset="-122"/>
                <a:ea typeface="仿宋" pitchFamily="49" charset="-122"/>
              </a:rPr>
              <a:t>Deliver events to PVHVM guests using </a:t>
            </a:r>
            <a:r>
              <a:rPr lang="en-US" altLang="zh-CN" sz="1400" dirty="0" err="1" smtClean="0">
                <a:latin typeface="仿宋" pitchFamily="49" charset="-122"/>
                <a:ea typeface="仿宋" pitchFamily="49" charset="-122"/>
              </a:rPr>
              <a:t>Xen</a:t>
            </a:r>
            <a:r>
              <a:rPr lang="en-US" altLang="zh-CN" sz="1400" dirty="0" smtClean="0">
                <a:latin typeface="仿宋" pitchFamily="49" charset="-122"/>
                <a:ea typeface="仿宋" pitchFamily="49" charset="-122"/>
              </a:rPr>
              <a:t> event channels</a:t>
            </a:r>
          </a:p>
          <a:p>
            <a:pPr marL="621792" lvl="1" indent="-228600">
              <a:spcBef>
                <a:spcPts val="324"/>
              </a:spcBef>
              <a:buClr>
                <a:schemeClr val="accent1"/>
              </a:buClr>
              <a:buFont typeface="Verdana"/>
              <a:buChar char="◦"/>
            </a:pPr>
            <a:r>
              <a:rPr lang="en-US" altLang="zh-CN" sz="1400" dirty="0" smtClean="0">
                <a:latin typeface="仿宋" pitchFamily="49" charset="-122"/>
                <a:ea typeface="仿宋" pitchFamily="49" charset="-122"/>
              </a:rPr>
              <a:t>Nested </a:t>
            </a:r>
            <a:r>
              <a:rPr lang="en-US" altLang="zh-CN" sz="1400" dirty="0" err="1" smtClean="0">
                <a:latin typeface="仿宋" pitchFamily="49" charset="-122"/>
                <a:ea typeface="仿宋" pitchFamily="49" charset="-122"/>
              </a:rPr>
              <a:t>Virtualisation</a:t>
            </a:r>
            <a:r>
              <a:rPr lang="en-US" altLang="zh-CN" sz="1400" dirty="0" smtClean="0">
                <a:latin typeface="仿宋" pitchFamily="49" charset="-122"/>
                <a:ea typeface="仿宋" pitchFamily="49" charset="-122"/>
              </a:rPr>
              <a:t> - Running a hypervisor inside an HVM guest</a:t>
            </a:r>
          </a:p>
          <a:p>
            <a:pPr marL="621792" lvl="1" indent="-228600">
              <a:spcBef>
                <a:spcPts val="324"/>
              </a:spcBef>
              <a:buClr>
                <a:schemeClr val="accent1"/>
              </a:buClr>
              <a:buFont typeface="Verdana"/>
              <a:buChar char="◦"/>
            </a:pPr>
            <a:r>
              <a:rPr lang="en-US" altLang="zh-CN" sz="1400" dirty="0" smtClean="0">
                <a:latin typeface="仿宋" pitchFamily="49" charset="-122"/>
                <a:ea typeface="仿宋" pitchFamily="49" charset="-122"/>
              </a:rPr>
              <a:t>HVM PXE Stack</a:t>
            </a:r>
          </a:p>
        </p:txBody>
      </p:sp>
      <p:sp>
        <p:nvSpPr>
          <p:cNvPr id="5" name="TextBox 4"/>
          <p:cNvSpPr txBox="1"/>
          <p:nvPr/>
        </p:nvSpPr>
        <p:spPr>
          <a:xfrm>
            <a:off x="5004048" y="1988841"/>
            <a:ext cx="3744416" cy="4255011"/>
          </a:xfrm>
          <a:prstGeom prst="rect">
            <a:avLst/>
          </a:prstGeom>
          <a:noFill/>
        </p:spPr>
        <p:txBody>
          <a:bodyPr wrap="square" rtlCol="0">
            <a:spAutoFit/>
          </a:bodyPr>
          <a:lstStyle/>
          <a:p>
            <a:pPr marL="621792" lvl="1" indent="-228600">
              <a:spcBef>
                <a:spcPts val="324"/>
              </a:spcBef>
              <a:buClr>
                <a:schemeClr val="accent1"/>
              </a:buClr>
              <a:buFont typeface="Verdana"/>
              <a:buChar char="◦"/>
            </a:pPr>
            <a:r>
              <a:rPr lang="en-US" altLang="zh-CN" sz="1400" dirty="0" smtClean="0">
                <a:latin typeface="仿宋" pitchFamily="49" charset="-122"/>
                <a:ea typeface="仿宋" pitchFamily="49" charset="-122"/>
              </a:rPr>
              <a:t>Physical CPU </a:t>
            </a:r>
            <a:r>
              <a:rPr lang="en-US" altLang="zh-CN" sz="1400" dirty="0" err="1" smtClean="0">
                <a:latin typeface="仿宋" pitchFamily="49" charset="-122"/>
                <a:ea typeface="仿宋" pitchFamily="49" charset="-122"/>
              </a:rPr>
              <a:t>Hotplug</a:t>
            </a:r>
            <a:endParaRPr lang="en-US" altLang="zh-CN" sz="1400" dirty="0" smtClean="0">
              <a:latin typeface="仿宋" pitchFamily="49" charset="-122"/>
              <a:ea typeface="仿宋" pitchFamily="49" charset="-122"/>
            </a:endParaRPr>
          </a:p>
          <a:p>
            <a:pPr marL="621792" lvl="1" indent="-228600">
              <a:spcBef>
                <a:spcPts val="324"/>
              </a:spcBef>
              <a:buClr>
                <a:schemeClr val="accent1"/>
              </a:buClr>
              <a:buFont typeface="Verdana"/>
              <a:buChar char="◦"/>
            </a:pPr>
            <a:r>
              <a:rPr lang="en-US" altLang="zh-CN" sz="1400" dirty="0" smtClean="0">
                <a:latin typeface="仿宋" pitchFamily="49" charset="-122"/>
                <a:ea typeface="仿宋" pitchFamily="49" charset="-122"/>
              </a:rPr>
              <a:t>Physical Memory </a:t>
            </a:r>
            <a:r>
              <a:rPr lang="en-US" altLang="zh-CN" sz="1400" dirty="0" err="1" smtClean="0">
                <a:latin typeface="仿宋" pitchFamily="49" charset="-122"/>
                <a:ea typeface="仿宋" pitchFamily="49" charset="-122"/>
              </a:rPr>
              <a:t>Hotplug</a:t>
            </a:r>
            <a:endParaRPr lang="en-US" altLang="zh-CN" sz="1400" dirty="0" smtClean="0">
              <a:latin typeface="仿宋" pitchFamily="49" charset="-122"/>
              <a:ea typeface="仿宋" pitchFamily="49" charset="-122"/>
            </a:endParaRPr>
          </a:p>
          <a:p>
            <a:pPr marL="621792" lvl="1" indent="-228600">
              <a:spcBef>
                <a:spcPts val="324"/>
              </a:spcBef>
              <a:buClr>
                <a:schemeClr val="accent1"/>
              </a:buClr>
              <a:buFont typeface="Verdana"/>
              <a:buChar char="◦"/>
            </a:pPr>
            <a:r>
              <a:rPr lang="en-US" altLang="zh-CN" sz="1400" dirty="0" smtClean="0">
                <a:latin typeface="仿宋" pitchFamily="49" charset="-122"/>
                <a:ea typeface="仿宋" pitchFamily="49" charset="-122"/>
              </a:rPr>
              <a:t>Support for PV kernels in </a:t>
            </a:r>
            <a:r>
              <a:rPr lang="en-US" altLang="zh-CN" sz="1400" dirty="0" err="1" smtClean="0">
                <a:latin typeface="仿宋" pitchFamily="49" charset="-122"/>
                <a:ea typeface="仿宋" pitchFamily="49" charset="-122"/>
              </a:rPr>
              <a:t>bzImage</a:t>
            </a:r>
            <a:r>
              <a:rPr lang="en-US" altLang="zh-CN" sz="1400" dirty="0" smtClean="0">
                <a:latin typeface="仿宋" pitchFamily="49" charset="-122"/>
                <a:ea typeface="仿宋" pitchFamily="49" charset="-122"/>
              </a:rPr>
              <a:t> format</a:t>
            </a:r>
          </a:p>
          <a:p>
            <a:pPr marL="621792" lvl="1" indent="-228600">
              <a:spcBef>
                <a:spcPts val="324"/>
              </a:spcBef>
              <a:buClr>
                <a:schemeClr val="accent1"/>
              </a:buClr>
              <a:buFont typeface="Verdana"/>
              <a:buChar char="◦"/>
            </a:pPr>
            <a:r>
              <a:rPr lang="en-US" altLang="zh-CN" sz="1400" dirty="0" smtClean="0">
                <a:latin typeface="仿宋" pitchFamily="49" charset="-122"/>
                <a:ea typeface="仿宋" pitchFamily="49" charset="-122"/>
              </a:rPr>
              <a:t>PCI </a:t>
            </a:r>
            <a:r>
              <a:rPr lang="en-US" altLang="zh-CN" sz="1400" dirty="0" err="1" smtClean="0">
                <a:latin typeface="仿宋" pitchFamily="49" charset="-122"/>
                <a:ea typeface="仿宋" pitchFamily="49" charset="-122"/>
              </a:rPr>
              <a:t>Passthrough</a:t>
            </a:r>
            <a:r>
              <a:rPr lang="en-US" altLang="zh-CN" sz="1400" dirty="0" smtClean="0">
                <a:latin typeface="仿宋" pitchFamily="49" charset="-122"/>
                <a:ea typeface="仿宋" pitchFamily="49" charset="-122"/>
              </a:rPr>
              <a:t> -</a:t>
            </a:r>
          </a:p>
          <a:p>
            <a:pPr marL="621792" lvl="1" indent="-228600">
              <a:spcBef>
                <a:spcPts val="324"/>
              </a:spcBef>
              <a:buClr>
                <a:schemeClr val="accent1"/>
              </a:buClr>
              <a:buFont typeface="Verdana"/>
              <a:buChar char="◦"/>
            </a:pPr>
            <a:r>
              <a:rPr lang="en-US" altLang="zh-CN" sz="1400" dirty="0" smtClean="0">
                <a:latin typeface="仿宋" pitchFamily="49" charset="-122"/>
                <a:ea typeface="仿宋" pitchFamily="49" charset="-122"/>
              </a:rPr>
              <a:t>X86 Advanced Vector </a:t>
            </a:r>
            <a:r>
              <a:rPr lang="en-US" altLang="zh-CN" sz="1400" dirty="0" err="1" smtClean="0">
                <a:latin typeface="仿宋" pitchFamily="49" charset="-122"/>
                <a:ea typeface="仿宋" pitchFamily="49" charset="-122"/>
              </a:rPr>
              <a:t>eXtension</a:t>
            </a:r>
            <a:r>
              <a:rPr lang="en-US" altLang="zh-CN" sz="1400" dirty="0" smtClean="0">
                <a:latin typeface="仿宋" pitchFamily="49" charset="-122"/>
                <a:ea typeface="仿宋" pitchFamily="49" charset="-122"/>
              </a:rPr>
              <a:t> (AVX) -</a:t>
            </a:r>
          </a:p>
          <a:p>
            <a:pPr marL="621792" lvl="1" indent="-228600">
              <a:spcBef>
                <a:spcPts val="324"/>
              </a:spcBef>
              <a:buClr>
                <a:schemeClr val="accent1"/>
              </a:buClr>
              <a:buFont typeface="Verdana"/>
              <a:buChar char="◦"/>
            </a:pPr>
            <a:r>
              <a:rPr lang="en-US" altLang="zh-CN" sz="1400" dirty="0" smtClean="0">
                <a:latin typeface="仿宋" pitchFamily="49" charset="-122"/>
                <a:ea typeface="仿宋" pitchFamily="49" charset="-122"/>
              </a:rPr>
              <a:t>Live Migration, Save &amp; Restore</a:t>
            </a:r>
          </a:p>
          <a:p>
            <a:pPr marL="621792" lvl="1" indent="-228600">
              <a:spcBef>
                <a:spcPts val="324"/>
              </a:spcBef>
              <a:buClr>
                <a:schemeClr val="accent1"/>
              </a:buClr>
              <a:buFont typeface="Verdana"/>
              <a:buChar char="◦"/>
            </a:pPr>
            <a:r>
              <a:rPr lang="en-US" altLang="zh-CN" sz="1400" dirty="0" smtClean="0">
                <a:latin typeface="仿宋" pitchFamily="49" charset="-122"/>
                <a:ea typeface="仿宋" pitchFamily="49" charset="-122"/>
              </a:rPr>
              <a:t>Remus Fault Tolerance</a:t>
            </a:r>
          </a:p>
          <a:p>
            <a:pPr marL="621792" lvl="1" indent="-228600">
              <a:spcBef>
                <a:spcPts val="324"/>
              </a:spcBef>
              <a:buClr>
                <a:schemeClr val="accent1"/>
              </a:buClr>
              <a:buFont typeface="Verdana"/>
              <a:buChar char="◦"/>
            </a:pPr>
            <a:r>
              <a:rPr lang="en-US" altLang="zh-CN" sz="1400" dirty="0" err="1" smtClean="0">
                <a:latin typeface="仿宋" pitchFamily="49" charset="-122"/>
                <a:ea typeface="仿宋" pitchFamily="49" charset="-122"/>
              </a:rPr>
              <a:t>vMCE</a:t>
            </a:r>
            <a:r>
              <a:rPr lang="en-US" altLang="zh-CN" sz="1400" dirty="0" smtClean="0">
                <a:latin typeface="仿宋" pitchFamily="49" charset="-122"/>
                <a:ea typeface="仿宋" pitchFamily="49" charset="-122"/>
              </a:rPr>
              <a:t> - Forward Machine Check Exceptions to Appropriate guests</a:t>
            </a:r>
          </a:p>
          <a:p>
            <a:pPr marL="621792" lvl="1" indent="-228600">
              <a:spcBef>
                <a:spcPts val="324"/>
              </a:spcBef>
              <a:buClr>
                <a:schemeClr val="accent1"/>
              </a:buClr>
              <a:buFont typeface="Verdana"/>
              <a:buChar char="◦"/>
            </a:pPr>
            <a:r>
              <a:rPr lang="en-US" altLang="zh-CN" sz="1400" dirty="0" smtClean="0">
                <a:latin typeface="仿宋" pitchFamily="49" charset="-122"/>
                <a:ea typeface="仿宋" pitchFamily="49" charset="-122"/>
              </a:rPr>
              <a:t>Blktap2</a:t>
            </a:r>
          </a:p>
          <a:p>
            <a:pPr marL="621792" lvl="1" indent="-228600">
              <a:spcBef>
                <a:spcPts val="324"/>
              </a:spcBef>
              <a:buClr>
                <a:schemeClr val="accent1"/>
              </a:buClr>
              <a:buFont typeface="Verdana"/>
              <a:buChar char="◦"/>
            </a:pPr>
            <a:r>
              <a:rPr lang="en-US" altLang="zh-CN" sz="1400" dirty="0" smtClean="0">
                <a:latin typeface="仿宋" pitchFamily="49" charset="-122"/>
                <a:ea typeface="仿宋" pitchFamily="49" charset="-122"/>
              </a:rPr>
              <a:t>Online resize of virtual disks</a:t>
            </a:r>
          </a:p>
          <a:p>
            <a:pPr marL="621792" lvl="1" indent="-228600">
              <a:spcBef>
                <a:spcPts val="324"/>
              </a:spcBef>
              <a:buClr>
                <a:schemeClr val="accent1"/>
              </a:buClr>
              <a:buFont typeface="Verdana"/>
              <a:buChar char="◦"/>
            </a:pPr>
            <a:r>
              <a:rPr lang="en-US" altLang="zh-CN" sz="1400" dirty="0" smtClean="0">
                <a:latin typeface="仿宋" pitchFamily="49" charset="-122"/>
                <a:ea typeface="仿宋" pitchFamily="49" charset="-122"/>
              </a:rPr>
              <a:t>Driver Domains -</a:t>
            </a:r>
          </a:p>
          <a:p>
            <a:pPr marL="621792" lvl="1" indent="-228600">
              <a:spcBef>
                <a:spcPts val="324"/>
              </a:spcBef>
              <a:buClr>
                <a:schemeClr val="accent1"/>
              </a:buClr>
              <a:buFont typeface="Verdana"/>
              <a:buChar char="◦"/>
            </a:pPr>
            <a:r>
              <a:rPr lang="en-US" altLang="zh-CN" sz="1400" dirty="0" smtClean="0">
                <a:latin typeface="仿宋" pitchFamily="49" charset="-122"/>
                <a:ea typeface="仿宋" pitchFamily="49" charset="-122"/>
              </a:rPr>
              <a:t>Device Model Stub Domains -</a:t>
            </a:r>
          </a:p>
          <a:p>
            <a:pPr marL="621792" lvl="1" indent="-228600">
              <a:spcBef>
                <a:spcPts val="324"/>
              </a:spcBef>
              <a:buClr>
                <a:schemeClr val="accent1"/>
              </a:buClr>
              <a:buFont typeface="Verdana"/>
              <a:buChar char="◦"/>
            </a:pPr>
            <a:r>
              <a:rPr lang="en-US" altLang="zh-CN" sz="1400" dirty="0" err="1" smtClean="0">
                <a:latin typeface="仿宋" pitchFamily="49" charset="-122"/>
                <a:ea typeface="仿宋" pitchFamily="49" charset="-122"/>
              </a:rPr>
              <a:t>VMDq</a:t>
            </a:r>
            <a:r>
              <a:rPr lang="en-US" altLang="zh-CN" sz="1400" dirty="0" smtClean="0">
                <a:latin typeface="仿宋" pitchFamily="49" charset="-122"/>
                <a:ea typeface="仿宋" pitchFamily="49" charset="-122"/>
              </a:rPr>
              <a:t> -</a:t>
            </a:r>
          </a:p>
          <a:p>
            <a:pPr marL="621792" lvl="1" indent="-228600">
              <a:spcBef>
                <a:spcPts val="324"/>
              </a:spcBef>
              <a:buClr>
                <a:schemeClr val="accent1"/>
              </a:buClr>
              <a:buFont typeface="Verdana"/>
              <a:buChar char="◦"/>
            </a:pPr>
            <a:r>
              <a:rPr lang="en-US" altLang="zh-CN" sz="1400" dirty="0" smtClean="0">
                <a:latin typeface="仿宋" pitchFamily="49" charset="-122"/>
                <a:ea typeface="仿宋" pitchFamily="49" charset="-122"/>
              </a:rPr>
              <a:t>SR-IOV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755984"/>
          </a:xfrm>
        </p:spPr>
        <p:txBody>
          <a:bodyPr>
            <a:normAutofit/>
          </a:bodyPr>
          <a:lstStyle/>
          <a:p>
            <a:r>
              <a:rPr lang="en-US" altLang="zh-CN" dirty="0" err="1" smtClean="0">
                <a:latin typeface="仿宋" pitchFamily="49" charset="-122"/>
                <a:ea typeface="仿宋" pitchFamily="49" charset="-122"/>
              </a:rPr>
              <a:t>Xen</a:t>
            </a:r>
            <a:r>
              <a:rPr lang="en-US" altLang="zh-CN" dirty="0" smtClean="0">
                <a:latin typeface="仿宋" pitchFamily="49" charset="-122"/>
                <a:ea typeface="仿宋" pitchFamily="49" charset="-122"/>
              </a:rPr>
              <a:t>(features contd.)</a:t>
            </a:r>
          </a:p>
        </p:txBody>
      </p:sp>
      <p:sp>
        <p:nvSpPr>
          <p:cNvPr id="3" name="标题 2"/>
          <p:cNvSpPr>
            <a:spLocks noGrp="1"/>
          </p:cNvSpPr>
          <p:nvPr>
            <p:ph type="title"/>
          </p:nvPr>
        </p:nvSpPr>
        <p:spPr/>
        <p:txBody>
          <a:bodyPr>
            <a:normAutofit/>
          </a:bodyPr>
          <a:lstStyle/>
          <a:p>
            <a:r>
              <a:rPr lang="zh-CN" altLang="en-US" dirty="0" smtClean="0">
                <a:latin typeface="仿宋" pitchFamily="49" charset="-122"/>
                <a:ea typeface="仿宋" pitchFamily="49" charset="-122"/>
              </a:rPr>
              <a:t>主流虚拟化技术（</a:t>
            </a:r>
            <a:r>
              <a:rPr lang="en-US" altLang="zh-CN" dirty="0" smtClean="0">
                <a:latin typeface="仿宋" pitchFamily="49" charset="-122"/>
                <a:ea typeface="仿宋" pitchFamily="49" charset="-122"/>
              </a:rPr>
              <a:t>x86</a:t>
            </a:r>
            <a:r>
              <a:rPr lang="zh-CN" altLang="en-US" dirty="0" smtClean="0">
                <a:latin typeface="仿宋" pitchFamily="49" charset="-122"/>
                <a:ea typeface="仿宋" pitchFamily="49" charset="-122"/>
              </a:rPr>
              <a:t>）</a:t>
            </a:r>
            <a:endParaRPr lang="en-US" altLang="zh-CN" dirty="0" smtClean="0">
              <a:latin typeface="仿宋" pitchFamily="49" charset="-122"/>
              <a:ea typeface="仿宋" pitchFamily="49" charset="-122"/>
            </a:endParaRPr>
          </a:p>
        </p:txBody>
      </p:sp>
      <p:sp>
        <p:nvSpPr>
          <p:cNvPr id="4" name="TextBox 3"/>
          <p:cNvSpPr txBox="1"/>
          <p:nvPr/>
        </p:nvSpPr>
        <p:spPr>
          <a:xfrm>
            <a:off x="683568" y="2204864"/>
            <a:ext cx="4824537" cy="3162404"/>
          </a:xfrm>
          <a:prstGeom prst="rect">
            <a:avLst/>
          </a:prstGeom>
          <a:noFill/>
        </p:spPr>
        <p:txBody>
          <a:bodyPr wrap="square" rtlCol="0">
            <a:spAutoFit/>
          </a:bodyPr>
          <a:lstStyle/>
          <a:p>
            <a:pPr marL="621792" lvl="1" indent="-228600">
              <a:spcBef>
                <a:spcPts val="324"/>
              </a:spcBef>
              <a:buClr>
                <a:schemeClr val="accent1"/>
              </a:buClr>
              <a:buFont typeface="Verdana"/>
              <a:buChar char="◦"/>
            </a:pPr>
            <a:r>
              <a:rPr lang="en-US" altLang="zh-CN" sz="1400" dirty="0" err="1" smtClean="0">
                <a:latin typeface="仿宋" pitchFamily="49" charset="-122"/>
                <a:ea typeface="仿宋" pitchFamily="49" charset="-122"/>
              </a:rPr>
              <a:t>Memaccess</a:t>
            </a:r>
            <a:r>
              <a:rPr lang="en-US" altLang="zh-CN" sz="1400" dirty="0" smtClean="0">
                <a:latin typeface="仿宋" pitchFamily="49" charset="-122"/>
                <a:ea typeface="仿宋" pitchFamily="49" charset="-122"/>
              </a:rPr>
              <a:t> API - enabling integration of 3rd party security solutions into </a:t>
            </a:r>
            <a:r>
              <a:rPr lang="en-US" altLang="zh-CN" sz="1400" dirty="0" err="1" smtClean="0">
                <a:latin typeface="仿宋" pitchFamily="49" charset="-122"/>
                <a:ea typeface="仿宋" pitchFamily="49" charset="-122"/>
              </a:rPr>
              <a:t>Xen</a:t>
            </a:r>
            <a:r>
              <a:rPr lang="en-US" altLang="zh-CN" sz="1400" dirty="0" smtClean="0">
                <a:latin typeface="仿宋" pitchFamily="49" charset="-122"/>
                <a:ea typeface="仿宋" pitchFamily="49" charset="-122"/>
              </a:rPr>
              <a:t> virtualized environments</a:t>
            </a:r>
          </a:p>
          <a:p>
            <a:pPr marL="621792" lvl="1" indent="-228600">
              <a:spcBef>
                <a:spcPts val="324"/>
              </a:spcBef>
              <a:buClr>
                <a:schemeClr val="accent1"/>
              </a:buClr>
              <a:buFont typeface="Verdana"/>
              <a:buChar char="◦"/>
            </a:pPr>
            <a:r>
              <a:rPr lang="en-US" altLang="zh-CN" sz="1400" dirty="0" smtClean="0">
                <a:latin typeface="仿宋" pitchFamily="49" charset="-122"/>
                <a:ea typeface="仿宋" pitchFamily="49" charset="-122"/>
              </a:rPr>
              <a:t>XSM &amp; FLASK - mandatory access control policy providing fine-grained controls over </a:t>
            </a:r>
            <a:r>
              <a:rPr lang="en-US" altLang="zh-CN" sz="1400" dirty="0" err="1" smtClean="0">
                <a:latin typeface="仿宋" pitchFamily="49" charset="-122"/>
                <a:ea typeface="仿宋" pitchFamily="49" charset="-122"/>
              </a:rPr>
              <a:t>Xen</a:t>
            </a:r>
            <a:r>
              <a:rPr lang="en-US" altLang="zh-CN" sz="1400" dirty="0" smtClean="0">
                <a:latin typeface="仿宋" pitchFamily="49" charset="-122"/>
                <a:ea typeface="仿宋" pitchFamily="49" charset="-122"/>
              </a:rPr>
              <a:t> domains, similar to </a:t>
            </a:r>
            <a:r>
              <a:rPr lang="en-US" altLang="zh-CN" sz="1400" dirty="0" err="1" smtClean="0">
                <a:latin typeface="仿宋" pitchFamily="49" charset="-122"/>
                <a:ea typeface="仿宋" pitchFamily="49" charset="-122"/>
              </a:rPr>
              <a:t>SELinux</a:t>
            </a:r>
            <a:endParaRPr lang="en-US" altLang="zh-CN" sz="1400" dirty="0" smtClean="0">
              <a:latin typeface="仿宋" pitchFamily="49" charset="-122"/>
              <a:ea typeface="仿宋" pitchFamily="49" charset="-122"/>
            </a:endParaRPr>
          </a:p>
          <a:p>
            <a:pPr marL="621792" lvl="1" indent="-228600">
              <a:spcBef>
                <a:spcPts val="324"/>
              </a:spcBef>
              <a:buClr>
                <a:schemeClr val="accent1"/>
              </a:buClr>
              <a:buFont typeface="Verdana"/>
              <a:buChar char="◦"/>
            </a:pPr>
            <a:r>
              <a:rPr lang="en-US" altLang="zh-CN" sz="1400" dirty="0" smtClean="0">
                <a:latin typeface="仿宋" pitchFamily="49" charset="-122"/>
                <a:ea typeface="仿宋" pitchFamily="49" charset="-122"/>
              </a:rPr>
              <a:t>XSM &amp; FLASK support for IS_PRIV</a:t>
            </a:r>
          </a:p>
          <a:p>
            <a:pPr marL="621792" lvl="1" indent="-228600">
              <a:spcBef>
                <a:spcPts val="324"/>
              </a:spcBef>
              <a:buClr>
                <a:schemeClr val="accent1"/>
              </a:buClr>
              <a:buFont typeface="Verdana"/>
              <a:buChar char="◦"/>
            </a:pPr>
            <a:r>
              <a:rPr lang="en-US" altLang="zh-CN" sz="1400" dirty="0" err="1" smtClean="0">
                <a:latin typeface="仿宋" pitchFamily="49" charset="-122"/>
                <a:ea typeface="仿宋" pitchFamily="49" charset="-122"/>
              </a:rPr>
              <a:t>vTPM</a:t>
            </a:r>
            <a:r>
              <a:rPr lang="en-US" altLang="zh-CN" sz="1400" dirty="0" smtClean="0">
                <a:latin typeface="仿宋" pitchFamily="49" charset="-122"/>
                <a:ea typeface="仿宋" pitchFamily="49" charset="-122"/>
              </a:rPr>
              <a:t> Support</a:t>
            </a:r>
          </a:p>
          <a:p>
            <a:pPr marL="621792" lvl="1" indent="-228600">
              <a:spcBef>
                <a:spcPts val="324"/>
              </a:spcBef>
              <a:buClr>
                <a:schemeClr val="accent1"/>
              </a:buClr>
              <a:buFont typeface="Verdana"/>
              <a:buChar char="◦"/>
            </a:pPr>
            <a:r>
              <a:rPr lang="en-US" altLang="zh-CN" sz="1400" dirty="0" err="1" smtClean="0">
                <a:latin typeface="仿宋" pitchFamily="49" charset="-122"/>
                <a:ea typeface="仿宋" pitchFamily="49" charset="-122"/>
              </a:rPr>
              <a:t>gdbsx</a:t>
            </a:r>
            <a:r>
              <a:rPr lang="en-US" altLang="zh-CN" sz="1400" dirty="0" smtClean="0">
                <a:latin typeface="仿宋" pitchFamily="49" charset="-122"/>
                <a:ea typeface="仿宋" pitchFamily="49" charset="-122"/>
              </a:rPr>
              <a:t> - debugger to debug ELF guests</a:t>
            </a:r>
          </a:p>
          <a:p>
            <a:pPr marL="621792" lvl="1" indent="-228600">
              <a:spcBef>
                <a:spcPts val="324"/>
              </a:spcBef>
              <a:buClr>
                <a:schemeClr val="accent1"/>
              </a:buClr>
              <a:buFont typeface="Verdana"/>
              <a:buChar char="◦"/>
            </a:pPr>
            <a:r>
              <a:rPr lang="en-US" altLang="zh-CN" sz="1400" dirty="0" err="1" smtClean="0">
                <a:latin typeface="仿宋" pitchFamily="49" charset="-122"/>
                <a:ea typeface="仿宋" pitchFamily="49" charset="-122"/>
              </a:rPr>
              <a:t>vPMU</a:t>
            </a:r>
            <a:r>
              <a:rPr lang="en-US" altLang="zh-CN" sz="1400" dirty="0" smtClean="0">
                <a:latin typeface="仿宋" pitchFamily="49" charset="-122"/>
                <a:ea typeface="仿宋" pitchFamily="49" charset="-122"/>
              </a:rPr>
              <a:t> - Virtual Performance Management Unit for HVM guests</a:t>
            </a:r>
          </a:p>
          <a:p>
            <a:pPr marL="621792" lvl="1" indent="-228600">
              <a:spcBef>
                <a:spcPts val="324"/>
              </a:spcBef>
              <a:buClr>
                <a:schemeClr val="accent1"/>
              </a:buClr>
              <a:buFont typeface="Verdana"/>
              <a:buChar char="◦"/>
            </a:pPr>
            <a:r>
              <a:rPr lang="en-US" altLang="zh-CN" sz="1400" dirty="0" smtClean="0">
                <a:latin typeface="仿宋" pitchFamily="49" charset="-122"/>
                <a:ea typeface="仿宋" pitchFamily="49" charset="-122"/>
              </a:rPr>
              <a:t>Serial console -</a:t>
            </a:r>
          </a:p>
          <a:p>
            <a:pPr marL="621792" lvl="1" indent="-228600">
              <a:spcBef>
                <a:spcPts val="324"/>
              </a:spcBef>
              <a:buClr>
                <a:schemeClr val="accent1"/>
              </a:buClr>
              <a:buFont typeface="Verdana"/>
              <a:buChar char="◦"/>
            </a:pPr>
            <a:r>
              <a:rPr lang="en-US" altLang="zh-CN" sz="1400" dirty="0" err="1" smtClean="0">
                <a:latin typeface="仿宋" pitchFamily="49" charset="-122"/>
                <a:ea typeface="仿宋" pitchFamily="49" charset="-122"/>
              </a:rPr>
              <a:t>xentrace</a:t>
            </a:r>
            <a:r>
              <a:rPr lang="en-US" altLang="zh-CN" sz="1400" dirty="0" smtClean="0">
                <a:latin typeface="仿宋" pitchFamily="49" charset="-122"/>
                <a:ea typeface="仿宋" pitchFamily="49" charset="-122"/>
              </a:rPr>
              <a:t> - performance analysis</a:t>
            </a:r>
            <a:endParaRPr lang="zh-CN" altLang="en-US" sz="1400" dirty="0" smtClean="0">
              <a:latin typeface="仿宋" pitchFamily="49" charset="-122"/>
              <a:ea typeface="仿宋"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smtClean="0">
                <a:latin typeface="仿宋" pitchFamily="49" charset="-122"/>
                <a:ea typeface="仿宋" pitchFamily="49" charset="-122"/>
              </a:rPr>
              <a:t>Hyper-V</a:t>
            </a:r>
          </a:p>
          <a:p>
            <a:pPr lvl="1"/>
            <a:r>
              <a:rPr lang="zh-CN" altLang="en-US" sz="2000" dirty="0" smtClean="0">
                <a:latin typeface="仿宋" pitchFamily="49" charset="-122"/>
                <a:ea typeface="仿宋" pitchFamily="49" charset="-122"/>
              </a:rPr>
              <a:t>基于</a:t>
            </a:r>
            <a:r>
              <a:rPr lang="en-US" altLang="zh-CN" sz="2000" dirty="0" smtClean="0">
                <a:latin typeface="仿宋" pitchFamily="49" charset="-122"/>
                <a:ea typeface="仿宋" pitchFamily="49" charset="-122"/>
              </a:rPr>
              <a:t>Windows</a:t>
            </a:r>
            <a:r>
              <a:rPr lang="zh-CN" altLang="en-US" sz="2000" dirty="0" smtClean="0">
                <a:latin typeface="仿宋" pitchFamily="49" charset="-122"/>
                <a:ea typeface="仿宋" pitchFamily="49" charset="-122"/>
              </a:rPr>
              <a:t>的</a:t>
            </a:r>
            <a:r>
              <a:rPr lang="en-US" altLang="zh-CN" sz="2000" dirty="0" smtClean="0">
                <a:latin typeface="仿宋" pitchFamily="49" charset="-122"/>
                <a:ea typeface="仿宋" pitchFamily="49" charset="-122"/>
              </a:rPr>
              <a:t>x86</a:t>
            </a:r>
            <a:r>
              <a:rPr lang="zh-CN" altLang="en-US" sz="2000" dirty="0" smtClean="0">
                <a:latin typeface="仿宋" pitchFamily="49" charset="-122"/>
                <a:ea typeface="仿宋" pitchFamily="49" charset="-122"/>
              </a:rPr>
              <a:t>平台</a:t>
            </a:r>
            <a:r>
              <a:rPr lang="en-US" altLang="zh-CN" sz="2000" dirty="0" smtClean="0">
                <a:latin typeface="仿宋" pitchFamily="49" charset="-122"/>
                <a:ea typeface="仿宋" pitchFamily="49" charset="-122"/>
              </a:rPr>
              <a:t>(</a:t>
            </a:r>
            <a:r>
              <a:rPr lang="zh-CN" altLang="en-US" sz="2000" dirty="0" smtClean="0">
                <a:latin typeface="仿宋" pitchFamily="49" charset="-122"/>
                <a:ea typeface="仿宋" pitchFamily="49" charset="-122"/>
              </a:rPr>
              <a:t>需要</a:t>
            </a:r>
            <a:r>
              <a:rPr lang="en-US" altLang="zh-CN" sz="2000" dirty="0" smtClean="0">
                <a:latin typeface="仿宋" pitchFamily="49" charset="-122"/>
                <a:ea typeface="仿宋" pitchFamily="49" charset="-122"/>
              </a:rPr>
              <a:t>Intel VT</a:t>
            </a:r>
            <a:r>
              <a:rPr lang="zh-CN" altLang="en-US" sz="2000" dirty="0" smtClean="0">
                <a:latin typeface="仿宋" pitchFamily="49" charset="-122"/>
                <a:ea typeface="仿宋" pitchFamily="49" charset="-122"/>
              </a:rPr>
              <a:t>或</a:t>
            </a:r>
            <a:r>
              <a:rPr lang="en-US" altLang="zh-CN" sz="2000" dirty="0" smtClean="0">
                <a:latin typeface="仿宋" pitchFamily="49" charset="-122"/>
                <a:ea typeface="仿宋" pitchFamily="49" charset="-122"/>
              </a:rPr>
              <a:t>AMD-V</a:t>
            </a:r>
            <a:r>
              <a:rPr lang="zh-CN" altLang="en-US" sz="2000" dirty="0" smtClean="0">
                <a:latin typeface="仿宋" pitchFamily="49" charset="-122"/>
                <a:ea typeface="仿宋" pitchFamily="49" charset="-122"/>
              </a:rPr>
              <a:t>支持</a:t>
            </a:r>
            <a:r>
              <a:rPr lang="en-US" altLang="zh-CN" sz="2000" dirty="0" smtClean="0">
                <a:latin typeface="仿宋" pitchFamily="49" charset="-122"/>
                <a:ea typeface="仿宋" pitchFamily="49" charset="-122"/>
              </a:rPr>
              <a:t>)</a:t>
            </a:r>
            <a:r>
              <a:rPr lang="zh-CN" altLang="en-US" sz="2000" dirty="0" smtClean="0">
                <a:latin typeface="仿宋" pitchFamily="49" charset="-122"/>
                <a:ea typeface="仿宋" pitchFamily="49" charset="-122"/>
              </a:rPr>
              <a:t>的全虚拟化</a:t>
            </a:r>
            <a:r>
              <a:rPr lang="en-US" altLang="zh-CN" sz="2000" dirty="0" smtClean="0">
                <a:latin typeface="仿宋" pitchFamily="49" charset="-122"/>
                <a:ea typeface="仿宋" pitchFamily="49" charset="-122"/>
              </a:rPr>
              <a:t>Hypervisor</a:t>
            </a:r>
          </a:p>
          <a:p>
            <a:pPr lvl="1"/>
            <a:r>
              <a:rPr lang="zh-CN" altLang="en-US" sz="2000" dirty="0" smtClean="0">
                <a:latin typeface="仿宋" pitchFamily="49" charset="-122"/>
                <a:ea typeface="仿宋" pitchFamily="49" charset="-122"/>
              </a:rPr>
              <a:t>可以运行多台未修改的</a:t>
            </a:r>
            <a:r>
              <a:rPr lang="en-US" altLang="zh-CN" sz="2000" dirty="0" smtClean="0">
                <a:latin typeface="仿宋" pitchFamily="49" charset="-122"/>
                <a:ea typeface="仿宋" pitchFamily="49" charset="-122"/>
              </a:rPr>
              <a:t>Linux</a:t>
            </a:r>
            <a:r>
              <a:rPr lang="zh-CN" altLang="en-US" sz="2000" dirty="0" smtClean="0">
                <a:latin typeface="仿宋" pitchFamily="49" charset="-122"/>
                <a:ea typeface="仿宋" pitchFamily="49" charset="-122"/>
              </a:rPr>
              <a:t>或</a:t>
            </a:r>
            <a:r>
              <a:rPr lang="en-US" altLang="zh-CN" sz="2000" dirty="0" smtClean="0">
                <a:latin typeface="仿宋" pitchFamily="49" charset="-122"/>
                <a:ea typeface="仿宋" pitchFamily="49" charset="-122"/>
              </a:rPr>
              <a:t>Windows</a:t>
            </a:r>
            <a:r>
              <a:rPr lang="zh-CN" altLang="en-US" sz="2000" dirty="0" smtClean="0">
                <a:latin typeface="仿宋" pitchFamily="49" charset="-122"/>
                <a:ea typeface="仿宋" pitchFamily="49" charset="-122"/>
              </a:rPr>
              <a:t>虚拟机，每台虚拟机都有自己私有硬件（虚拟的）：网卡、磁盘、显卡等</a:t>
            </a:r>
            <a:endParaRPr lang="en-US" altLang="zh-CN" sz="2000" dirty="0" smtClean="0">
              <a:latin typeface="仿宋" pitchFamily="49" charset="-122"/>
              <a:ea typeface="仿宋" pitchFamily="49" charset="-122"/>
            </a:endParaRPr>
          </a:p>
          <a:p>
            <a:pPr lvl="1"/>
            <a:r>
              <a:rPr lang="en-US" altLang="zh-CN" sz="2000" dirty="0" smtClean="0">
                <a:latin typeface="仿宋" pitchFamily="49" charset="-122"/>
                <a:ea typeface="仿宋" pitchFamily="49" charset="-122"/>
              </a:rPr>
              <a:t>Windows Server 2008</a:t>
            </a:r>
            <a:r>
              <a:rPr lang="zh-CN" altLang="en-US" sz="2000" dirty="0" smtClean="0">
                <a:latin typeface="仿宋" pitchFamily="49" charset="-122"/>
                <a:ea typeface="仿宋" pitchFamily="49" charset="-122"/>
              </a:rPr>
              <a:t>推荐</a:t>
            </a:r>
            <a:r>
              <a:rPr lang="en-US" altLang="zh-CN" sz="2000" dirty="0" smtClean="0">
                <a:latin typeface="仿宋" pitchFamily="49" charset="-122"/>
                <a:ea typeface="仿宋" pitchFamily="49" charset="-122"/>
              </a:rPr>
              <a:t>Server Core</a:t>
            </a:r>
            <a:r>
              <a:rPr lang="zh-CN" altLang="en-US" sz="2000" dirty="0" smtClean="0">
                <a:latin typeface="仿宋" pitchFamily="49" charset="-122"/>
                <a:ea typeface="仿宋" pitchFamily="49" charset="-122"/>
              </a:rPr>
              <a:t>模式下安装</a:t>
            </a:r>
            <a:r>
              <a:rPr lang="en-US" altLang="zh-CN" sz="2000" dirty="0" err="1" smtClean="0">
                <a:latin typeface="仿宋" pitchFamily="49" charset="-122"/>
                <a:ea typeface="仿宋" pitchFamily="49" charset="-122"/>
              </a:rPr>
              <a:t>Hypver</a:t>
            </a:r>
            <a:r>
              <a:rPr lang="en-US" altLang="zh-CN" sz="2000" dirty="0" smtClean="0">
                <a:latin typeface="仿宋" pitchFamily="49" charset="-122"/>
                <a:ea typeface="仿宋" pitchFamily="49" charset="-122"/>
              </a:rPr>
              <a:t>-V</a:t>
            </a:r>
          </a:p>
          <a:p>
            <a:pPr lvl="1"/>
            <a:r>
              <a:rPr lang="zh-CN" altLang="en-US" sz="2000" dirty="0" smtClean="0">
                <a:latin typeface="仿宋" pitchFamily="49" charset="-122"/>
                <a:ea typeface="仿宋" pitchFamily="49" charset="-122"/>
              </a:rPr>
              <a:t>另外提供了新的独立的</a:t>
            </a:r>
            <a:r>
              <a:rPr lang="en-US" altLang="zh-CN" sz="2000" dirty="0" smtClean="0">
                <a:latin typeface="仿宋" pitchFamily="49" charset="-122"/>
                <a:ea typeface="仿宋" pitchFamily="49" charset="-122"/>
              </a:rPr>
              <a:t>Hyper-V server</a:t>
            </a:r>
          </a:p>
          <a:p>
            <a:pPr lvl="1"/>
            <a:r>
              <a:rPr lang="zh-CN" altLang="en-US" sz="2000" dirty="0" smtClean="0">
                <a:latin typeface="仿宋" pitchFamily="49" charset="-122"/>
                <a:ea typeface="仿宋" pitchFamily="49" charset="-122"/>
              </a:rPr>
              <a:t>提供</a:t>
            </a:r>
            <a:r>
              <a:rPr lang="en-US" altLang="zh-CN" sz="2000" dirty="0" smtClean="0">
                <a:latin typeface="仿宋" pitchFamily="49" charset="-122"/>
                <a:ea typeface="仿宋" pitchFamily="49" charset="-122"/>
              </a:rPr>
              <a:t>Enlightened I/O</a:t>
            </a:r>
            <a:r>
              <a:rPr lang="zh-CN" altLang="en-US" sz="2000" dirty="0" smtClean="0">
                <a:latin typeface="仿宋" pitchFamily="49" charset="-122"/>
                <a:ea typeface="仿宋" pitchFamily="49" charset="-122"/>
              </a:rPr>
              <a:t>驱动供</a:t>
            </a:r>
            <a:r>
              <a:rPr lang="en-US" altLang="zh-CN" sz="2000" dirty="0" smtClean="0">
                <a:latin typeface="仿宋" pitchFamily="49" charset="-122"/>
                <a:ea typeface="仿宋" pitchFamily="49" charset="-122"/>
              </a:rPr>
              <a:t>guest OS</a:t>
            </a:r>
            <a:r>
              <a:rPr lang="zh-CN" altLang="en-US" sz="2000" dirty="0" smtClean="0">
                <a:latin typeface="仿宋" pitchFamily="49" charset="-122"/>
                <a:ea typeface="仿宋" pitchFamily="49" charset="-122"/>
              </a:rPr>
              <a:t>加速</a:t>
            </a:r>
            <a:r>
              <a:rPr lang="en-US" altLang="zh-CN" sz="2000" dirty="0" smtClean="0">
                <a:latin typeface="仿宋" pitchFamily="49" charset="-122"/>
                <a:ea typeface="仿宋" pitchFamily="49" charset="-122"/>
              </a:rPr>
              <a:t>IO</a:t>
            </a:r>
            <a:r>
              <a:rPr lang="zh-CN" altLang="en-US" sz="2000" dirty="0" smtClean="0">
                <a:latin typeface="仿宋" pitchFamily="49" charset="-122"/>
                <a:ea typeface="仿宋" pitchFamily="49" charset="-122"/>
              </a:rPr>
              <a:t>访问（仅部分</a:t>
            </a:r>
            <a:r>
              <a:rPr lang="en-US" altLang="zh-CN" sz="2000" dirty="0" smtClean="0">
                <a:latin typeface="仿宋" pitchFamily="49" charset="-122"/>
                <a:ea typeface="仿宋" pitchFamily="49" charset="-122"/>
              </a:rPr>
              <a:t>OS</a:t>
            </a:r>
            <a:r>
              <a:rPr lang="zh-CN" altLang="en-US" sz="2000" dirty="0" smtClean="0">
                <a:latin typeface="仿宋" pitchFamily="49" charset="-122"/>
                <a:ea typeface="仿宋" pitchFamily="49" charset="-122"/>
              </a:rPr>
              <a:t>支持）</a:t>
            </a:r>
            <a:endParaRPr lang="en-US" altLang="zh-CN" sz="2000" dirty="0" smtClean="0">
              <a:latin typeface="仿宋" pitchFamily="49" charset="-122"/>
              <a:ea typeface="仿宋" pitchFamily="49" charset="-122"/>
            </a:endParaRPr>
          </a:p>
          <a:p>
            <a:endParaRPr lang="zh-CN" altLang="en-US" dirty="0">
              <a:solidFill>
                <a:srgbClr val="00B0F0"/>
              </a:solidFill>
              <a:latin typeface="仿宋" pitchFamily="49" charset="-122"/>
              <a:ea typeface="仿宋" pitchFamily="49" charset="-122"/>
            </a:endParaRPr>
          </a:p>
        </p:txBody>
      </p:sp>
      <p:sp>
        <p:nvSpPr>
          <p:cNvPr id="3" name="标题 2"/>
          <p:cNvSpPr>
            <a:spLocks noGrp="1"/>
          </p:cNvSpPr>
          <p:nvPr>
            <p:ph type="title"/>
          </p:nvPr>
        </p:nvSpPr>
        <p:spPr/>
        <p:txBody>
          <a:bodyPr>
            <a:normAutofit/>
          </a:bodyPr>
          <a:lstStyle/>
          <a:p>
            <a:r>
              <a:rPr lang="zh-CN" altLang="en-US" dirty="0" smtClean="0">
                <a:latin typeface="仿宋" pitchFamily="49" charset="-122"/>
                <a:ea typeface="仿宋" pitchFamily="49" charset="-122"/>
              </a:rPr>
              <a:t>主流虚拟化技术（</a:t>
            </a:r>
            <a:r>
              <a:rPr lang="en-US" altLang="zh-CN" dirty="0" smtClean="0">
                <a:latin typeface="仿宋" pitchFamily="49" charset="-122"/>
                <a:ea typeface="仿宋" pitchFamily="49" charset="-122"/>
              </a:rPr>
              <a:t>x86</a:t>
            </a:r>
            <a:r>
              <a:rPr lang="zh-CN" altLang="en-US" dirty="0" smtClean="0">
                <a:latin typeface="仿宋" pitchFamily="49" charset="-122"/>
                <a:ea typeface="仿宋" pitchFamily="49" charset="-122"/>
              </a:rPr>
              <a:t>）</a:t>
            </a:r>
            <a:endParaRPr lang="en-US" altLang="zh-CN" dirty="0" smtClean="0">
              <a:latin typeface="仿宋" pitchFamily="49" charset="-122"/>
              <a:ea typeface="仿宋"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smtClean="0">
                <a:latin typeface="仿宋" pitchFamily="49" charset="-122"/>
                <a:ea typeface="仿宋" pitchFamily="49" charset="-122"/>
              </a:rPr>
              <a:t>Hyper-V(architecture)</a:t>
            </a:r>
          </a:p>
          <a:p>
            <a:pPr lvl="1"/>
            <a:endParaRPr lang="en-US" altLang="zh-CN" dirty="0" smtClean="0">
              <a:latin typeface="仿宋" pitchFamily="49" charset="-122"/>
              <a:ea typeface="仿宋" pitchFamily="49" charset="-122"/>
            </a:endParaRPr>
          </a:p>
          <a:p>
            <a:endParaRPr lang="zh-CN" altLang="en-US" dirty="0">
              <a:solidFill>
                <a:srgbClr val="00B0F0"/>
              </a:solidFill>
              <a:latin typeface="仿宋" pitchFamily="49" charset="-122"/>
              <a:ea typeface="仿宋" pitchFamily="49" charset="-122"/>
            </a:endParaRPr>
          </a:p>
        </p:txBody>
      </p:sp>
      <p:sp>
        <p:nvSpPr>
          <p:cNvPr id="3" name="标题 2"/>
          <p:cNvSpPr>
            <a:spLocks noGrp="1"/>
          </p:cNvSpPr>
          <p:nvPr>
            <p:ph type="title"/>
          </p:nvPr>
        </p:nvSpPr>
        <p:spPr/>
        <p:txBody>
          <a:bodyPr>
            <a:normAutofit/>
          </a:bodyPr>
          <a:lstStyle/>
          <a:p>
            <a:r>
              <a:rPr lang="zh-CN" altLang="en-US" dirty="0" smtClean="0">
                <a:latin typeface="仿宋" pitchFamily="49" charset="-122"/>
                <a:ea typeface="仿宋" pitchFamily="49" charset="-122"/>
              </a:rPr>
              <a:t>主流虚拟化技术（</a:t>
            </a:r>
            <a:r>
              <a:rPr lang="en-US" altLang="zh-CN" dirty="0" smtClean="0">
                <a:latin typeface="仿宋" pitchFamily="49" charset="-122"/>
                <a:ea typeface="仿宋" pitchFamily="49" charset="-122"/>
              </a:rPr>
              <a:t>x86</a:t>
            </a:r>
            <a:r>
              <a:rPr lang="zh-CN" altLang="en-US" dirty="0" smtClean="0">
                <a:latin typeface="仿宋" pitchFamily="49" charset="-122"/>
                <a:ea typeface="仿宋" pitchFamily="49" charset="-122"/>
              </a:rPr>
              <a:t>）</a:t>
            </a:r>
            <a:endParaRPr lang="en-US" altLang="zh-CN" dirty="0" smtClean="0">
              <a:latin typeface="仿宋" pitchFamily="49" charset="-122"/>
              <a:ea typeface="仿宋" pitchFamily="49" charset="-122"/>
            </a:endParaRPr>
          </a:p>
        </p:txBody>
      </p:sp>
      <p:pic>
        <p:nvPicPr>
          <p:cNvPr id="66" name="图片 65" descr="Hyper-V-arch.png"/>
          <p:cNvPicPr>
            <a:picLocks noChangeAspect="1"/>
          </p:cNvPicPr>
          <p:nvPr/>
        </p:nvPicPr>
        <p:blipFill>
          <a:blip r:embed="rId2" cstate="print"/>
          <a:stretch>
            <a:fillRect/>
          </a:stretch>
        </p:blipFill>
        <p:spPr>
          <a:xfrm>
            <a:off x="1907704" y="2132856"/>
            <a:ext cx="5402958" cy="4058222"/>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55000" lnSpcReduction="20000"/>
          </a:bodyPr>
          <a:lstStyle/>
          <a:p>
            <a:r>
              <a:rPr lang="en-US" altLang="zh-CN" dirty="0" smtClean="0">
                <a:latin typeface="仿宋" pitchFamily="49" charset="-122"/>
                <a:ea typeface="仿宋" pitchFamily="49" charset="-122"/>
              </a:rPr>
              <a:t>Hyper-V(features)</a:t>
            </a:r>
          </a:p>
          <a:p>
            <a:pPr lvl="1"/>
            <a:r>
              <a:rPr lang="zh-CN" altLang="en-US" sz="2900" dirty="0" smtClean="0">
                <a:latin typeface="仿宋" pitchFamily="49" charset="-122"/>
                <a:ea typeface="仿宋" pitchFamily="49" charset="-122"/>
              </a:rPr>
              <a:t>动态内存 </a:t>
            </a:r>
            <a:r>
              <a:rPr lang="en-US" altLang="zh-CN" sz="2900" dirty="0" smtClean="0">
                <a:latin typeface="仿宋" pitchFamily="49" charset="-122"/>
                <a:ea typeface="仿宋" pitchFamily="49" charset="-122"/>
              </a:rPr>
              <a:t>- </a:t>
            </a:r>
            <a:r>
              <a:rPr lang="zh-CN" altLang="en-US" sz="2900" dirty="0" smtClean="0">
                <a:latin typeface="仿宋" pitchFamily="49" charset="-122"/>
                <a:ea typeface="仿宋" pitchFamily="49" charset="-122"/>
              </a:rPr>
              <a:t>内存复用</a:t>
            </a:r>
            <a:endParaRPr lang="en-US" altLang="zh-CN" sz="2900" dirty="0" smtClean="0">
              <a:latin typeface="仿宋" pitchFamily="49" charset="-122"/>
              <a:ea typeface="仿宋" pitchFamily="49" charset="-122"/>
            </a:endParaRPr>
          </a:p>
          <a:p>
            <a:pPr lvl="1"/>
            <a:r>
              <a:rPr lang="zh-CN" altLang="en-US" sz="2900" dirty="0" smtClean="0">
                <a:latin typeface="仿宋" pitchFamily="49" charset="-122"/>
                <a:ea typeface="仿宋" pitchFamily="49" charset="-122"/>
              </a:rPr>
              <a:t>实时迁移 </a:t>
            </a:r>
            <a:r>
              <a:rPr lang="en-US" altLang="zh-CN" sz="2900" dirty="0" smtClean="0">
                <a:latin typeface="仿宋" pitchFamily="49" charset="-122"/>
                <a:ea typeface="仿宋" pitchFamily="49" charset="-122"/>
              </a:rPr>
              <a:t>- </a:t>
            </a:r>
            <a:r>
              <a:rPr lang="zh-CN" altLang="en-US" sz="2900" dirty="0" smtClean="0">
                <a:latin typeface="仿宋" pitchFamily="49" charset="-122"/>
                <a:ea typeface="仿宋" pitchFamily="49" charset="-122"/>
              </a:rPr>
              <a:t>热迁移（支持部分异构处理器间的热迁移）</a:t>
            </a:r>
            <a:endParaRPr lang="en-US" altLang="zh-CN" sz="2900" dirty="0" smtClean="0">
              <a:latin typeface="仿宋" pitchFamily="49" charset="-122"/>
              <a:ea typeface="仿宋" pitchFamily="49" charset="-122"/>
            </a:endParaRPr>
          </a:p>
          <a:p>
            <a:pPr lvl="1"/>
            <a:r>
              <a:rPr lang="zh-CN" altLang="en-US" sz="2900" dirty="0" smtClean="0">
                <a:latin typeface="仿宋" pitchFamily="49" charset="-122"/>
                <a:ea typeface="仿宋" pitchFamily="49" charset="-122"/>
              </a:rPr>
              <a:t>群集共享卷 </a:t>
            </a:r>
            <a:r>
              <a:rPr lang="en-US" altLang="zh-CN" sz="2900" dirty="0" smtClean="0">
                <a:latin typeface="仿宋" pitchFamily="49" charset="-122"/>
                <a:ea typeface="仿宋" pitchFamily="49" charset="-122"/>
              </a:rPr>
              <a:t>- SAN</a:t>
            </a:r>
          </a:p>
          <a:p>
            <a:pPr lvl="1"/>
            <a:r>
              <a:rPr lang="en-US" altLang="zh-CN" sz="2900" dirty="0" smtClean="0">
                <a:latin typeface="仿宋" pitchFamily="49" charset="-122"/>
                <a:ea typeface="仿宋" pitchFamily="49" charset="-122"/>
              </a:rPr>
              <a:t>VHD </a:t>
            </a:r>
            <a:r>
              <a:rPr lang="zh-CN" altLang="en-US" sz="2900" dirty="0" smtClean="0">
                <a:latin typeface="仿宋" pitchFamily="49" charset="-122"/>
                <a:ea typeface="仿宋" pitchFamily="49" charset="-122"/>
              </a:rPr>
              <a:t>文件格式</a:t>
            </a:r>
            <a:endParaRPr lang="en-US" altLang="zh-CN" sz="2900" dirty="0" smtClean="0">
              <a:latin typeface="仿宋" pitchFamily="49" charset="-122"/>
              <a:ea typeface="仿宋" pitchFamily="49" charset="-122"/>
            </a:endParaRPr>
          </a:p>
          <a:p>
            <a:pPr lvl="1"/>
            <a:r>
              <a:rPr lang="zh-CN" altLang="en-US" sz="2900" dirty="0" smtClean="0">
                <a:latin typeface="仿宋" pitchFamily="49" charset="-122"/>
                <a:ea typeface="仿宋" pitchFamily="49" charset="-122"/>
              </a:rPr>
              <a:t>支持 </a:t>
            </a:r>
            <a:r>
              <a:rPr lang="en-US" altLang="zh-CN" sz="2900" dirty="0" err="1" smtClean="0">
                <a:latin typeface="仿宋" pitchFamily="49" charset="-122"/>
                <a:ea typeface="仿宋" pitchFamily="49" charset="-122"/>
              </a:rPr>
              <a:t>BitLocker</a:t>
            </a:r>
            <a:endParaRPr lang="en-US" altLang="zh-CN" sz="2900" dirty="0" smtClean="0">
              <a:latin typeface="仿宋" pitchFamily="49" charset="-122"/>
              <a:ea typeface="仿宋" pitchFamily="49" charset="-122"/>
            </a:endParaRPr>
          </a:p>
          <a:p>
            <a:pPr lvl="1"/>
            <a:r>
              <a:rPr lang="zh-CN" altLang="en-US" sz="2900" dirty="0" smtClean="0">
                <a:latin typeface="仿宋" pitchFamily="49" charset="-122"/>
                <a:ea typeface="仿宋" pitchFamily="49" charset="-122"/>
              </a:rPr>
              <a:t>支持实时备份 </a:t>
            </a:r>
            <a:r>
              <a:rPr lang="en-US" altLang="zh-CN" sz="2900" dirty="0" smtClean="0">
                <a:latin typeface="仿宋" pitchFamily="49" charset="-122"/>
                <a:ea typeface="仿宋" pitchFamily="49" charset="-122"/>
              </a:rPr>
              <a:t>- </a:t>
            </a:r>
            <a:r>
              <a:rPr lang="zh-CN" altLang="en-US" sz="2900" dirty="0" smtClean="0">
                <a:latin typeface="仿宋" pitchFamily="49" charset="-122"/>
                <a:ea typeface="仿宋" pitchFamily="49" charset="-122"/>
              </a:rPr>
              <a:t>在线快照</a:t>
            </a:r>
            <a:endParaRPr lang="en-US" altLang="zh-CN" sz="2900" dirty="0" smtClean="0">
              <a:latin typeface="仿宋" pitchFamily="49" charset="-122"/>
              <a:ea typeface="仿宋" pitchFamily="49" charset="-122"/>
            </a:endParaRPr>
          </a:p>
          <a:p>
            <a:pPr lvl="1"/>
            <a:r>
              <a:rPr lang="zh-CN" altLang="en-US" sz="2900" dirty="0" smtClean="0">
                <a:latin typeface="仿宋" pitchFamily="49" charset="-122"/>
                <a:ea typeface="仿宋" pitchFamily="49" charset="-122"/>
              </a:rPr>
              <a:t>灵活的硬件支持</a:t>
            </a:r>
            <a:endParaRPr lang="en-US" altLang="zh-CN" sz="2900" dirty="0" smtClean="0">
              <a:latin typeface="仿宋" pitchFamily="49" charset="-122"/>
              <a:ea typeface="仿宋" pitchFamily="49" charset="-122"/>
            </a:endParaRPr>
          </a:p>
          <a:p>
            <a:pPr lvl="1"/>
            <a:r>
              <a:rPr lang="zh-CN" altLang="en-US" sz="2900" dirty="0" smtClean="0">
                <a:latin typeface="仿宋" pitchFamily="49" charset="-122"/>
                <a:ea typeface="仿宋" pitchFamily="49" charset="-122"/>
              </a:rPr>
              <a:t>灵活的存储</a:t>
            </a:r>
            <a:endParaRPr lang="en-US" altLang="zh-CN" sz="2900" dirty="0" smtClean="0">
              <a:latin typeface="仿宋" pitchFamily="49" charset="-122"/>
              <a:ea typeface="仿宋" pitchFamily="49" charset="-122"/>
            </a:endParaRPr>
          </a:p>
          <a:p>
            <a:pPr lvl="1"/>
            <a:r>
              <a:rPr lang="zh-CN" altLang="en-US" sz="2900" dirty="0" smtClean="0">
                <a:latin typeface="仿宋" pitchFamily="49" charset="-122"/>
                <a:ea typeface="仿宋" pitchFamily="49" charset="-122"/>
              </a:rPr>
              <a:t>不支持</a:t>
            </a:r>
            <a:r>
              <a:rPr lang="en-US" altLang="zh-CN" sz="2900" dirty="0" smtClean="0">
                <a:latin typeface="仿宋" pitchFamily="49" charset="-122"/>
                <a:ea typeface="仿宋" pitchFamily="49" charset="-122"/>
              </a:rPr>
              <a:t>USB </a:t>
            </a:r>
            <a:r>
              <a:rPr lang="en-US" altLang="zh-CN" sz="2900" dirty="0" err="1" smtClean="0">
                <a:latin typeface="仿宋" pitchFamily="49" charset="-122"/>
                <a:ea typeface="仿宋" pitchFamily="49" charset="-122"/>
              </a:rPr>
              <a:t>passthrough</a:t>
            </a:r>
            <a:r>
              <a:rPr lang="zh-CN" altLang="en-US" sz="2900" dirty="0" smtClean="0">
                <a:latin typeface="仿宋" pitchFamily="49" charset="-122"/>
                <a:ea typeface="仿宋" pitchFamily="49" charset="-122"/>
              </a:rPr>
              <a:t>（通过</a:t>
            </a:r>
            <a:r>
              <a:rPr lang="en-US" altLang="zh-CN" sz="2900" dirty="0" smtClean="0">
                <a:latin typeface="仿宋" pitchFamily="49" charset="-122"/>
                <a:ea typeface="仿宋" pitchFamily="49" charset="-122"/>
              </a:rPr>
              <a:t>RDP</a:t>
            </a:r>
            <a:r>
              <a:rPr lang="zh-CN" altLang="en-US" sz="2900" dirty="0" smtClean="0">
                <a:latin typeface="仿宋" pitchFamily="49" charset="-122"/>
                <a:ea typeface="仿宋" pitchFamily="49" charset="-122"/>
              </a:rPr>
              <a:t>访问</a:t>
            </a:r>
            <a:r>
              <a:rPr lang="en-US" altLang="zh-CN" sz="2900" dirty="0" smtClean="0">
                <a:latin typeface="仿宋" pitchFamily="49" charset="-122"/>
                <a:ea typeface="仿宋" pitchFamily="49" charset="-122"/>
              </a:rPr>
              <a:t>USB</a:t>
            </a:r>
            <a:r>
              <a:rPr lang="zh-CN" altLang="en-US" sz="2900" dirty="0" smtClean="0">
                <a:latin typeface="仿宋" pitchFamily="49" charset="-122"/>
                <a:ea typeface="仿宋" pitchFamily="49" charset="-122"/>
              </a:rPr>
              <a:t>设备）</a:t>
            </a:r>
            <a:endParaRPr lang="en-US" altLang="zh-CN" sz="2900" dirty="0" smtClean="0">
              <a:latin typeface="仿宋" pitchFamily="49" charset="-122"/>
              <a:ea typeface="仿宋" pitchFamily="49" charset="-122"/>
            </a:endParaRPr>
          </a:p>
          <a:p>
            <a:pPr lvl="1"/>
            <a:r>
              <a:rPr lang="zh-CN" altLang="en-US" sz="2900" dirty="0" smtClean="0">
                <a:latin typeface="仿宋" pitchFamily="49" charset="-122"/>
                <a:ea typeface="仿宋" pitchFamily="49" charset="-122"/>
              </a:rPr>
              <a:t>不支持声卡虚拟化（通过</a:t>
            </a:r>
            <a:r>
              <a:rPr lang="en-US" altLang="zh-CN" sz="2900" dirty="0" smtClean="0">
                <a:latin typeface="仿宋" pitchFamily="49" charset="-122"/>
                <a:ea typeface="仿宋" pitchFamily="49" charset="-122"/>
              </a:rPr>
              <a:t>RDP</a:t>
            </a:r>
            <a:r>
              <a:rPr lang="zh-CN" altLang="en-US" sz="2900" dirty="0" smtClean="0">
                <a:latin typeface="仿宋" pitchFamily="49" charset="-122"/>
                <a:ea typeface="仿宋" pitchFamily="49" charset="-122"/>
              </a:rPr>
              <a:t>传递音频）</a:t>
            </a:r>
            <a:endParaRPr lang="en-US" altLang="zh-CN" sz="2900" dirty="0" smtClean="0">
              <a:latin typeface="仿宋" pitchFamily="49" charset="-122"/>
              <a:ea typeface="仿宋" pitchFamily="49" charset="-122"/>
            </a:endParaRPr>
          </a:p>
          <a:p>
            <a:pPr lvl="1"/>
            <a:r>
              <a:rPr lang="zh-CN" altLang="en-US" sz="2900" dirty="0" smtClean="0">
                <a:latin typeface="仿宋" pitchFamily="49" charset="-122"/>
                <a:ea typeface="仿宋" pitchFamily="49" charset="-122"/>
              </a:rPr>
              <a:t>不支持光驱</a:t>
            </a:r>
            <a:r>
              <a:rPr lang="en-US" altLang="zh-CN" sz="2900" dirty="0" err="1" smtClean="0">
                <a:latin typeface="仿宋" pitchFamily="49" charset="-122"/>
                <a:ea typeface="仿宋" pitchFamily="49" charset="-122"/>
              </a:rPr>
              <a:t>passthrough</a:t>
            </a:r>
            <a:r>
              <a:rPr lang="zh-CN" altLang="en-US" sz="2900" dirty="0" smtClean="0">
                <a:latin typeface="仿宋" pitchFamily="49" charset="-122"/>
                <a:ea typeface="仿宋" pitchFamily="49" charset="-122"/>
              </a:rPr>
              <a:t>（虚拟机不能使用宿主机光驱的刻录功能，但可以读光驱内容）</a:t>
            </a:r>
            <a:endParaRPr lang="en-US" altLang="zh-CN" sz="2900" dirty="0" smtClean="0">
              <a:latin typeface="仿宋" pitchFamily="49" charset="-122"/>
              <a:ea typeface="仿宋" pitchFamily="49" charset="-122"/>
            </a:endParaRPr>
          </a:p>
          <a:p>
            <a:pPr lvl="1"/>
            <a:r>
              <a:rPr lang="zh-CN" altLang="en-US" sz="2900" dirty="0" smtClean="0">
                <a:latin typeface="仿宋" pitchFamily="49" charset="-122"/>
                <a:ea typeface="仿宋" pitchFamily="49" charset="-122"/>
              </a:rPr>
              <a:t>不支持</a:t>
            </a:r>
            <a:r>
              <a:rPr lang="en-US" altLang="zh-CN" sz="2900" dirty="0" smtClean="0">
                <a:latin typeface="仿宋" pitchFamily="49" charset="-122"/>
                <a:ea typeface="仿宋" pitchFamily="49" charset="-122"/>
              </a:rPr>
              <a:t>Home</a:t>
            </a:r>
            <a:r>
              <a:rPr lang="zh-CN" altLang="en-US" sz="2900" dirty="0" smtClean="0">
                <a:latin typeface="仿宋" pitchFamily="49" charset="-122"/>
                <a:ea typeface="仿宋" pitchFamily="49" charset="-122"/>
              </a:rPr>
              <a:t>版的各种操作系统</a:t>
            </a:r>
            <a:endParaRPr lang="en-US" altLang="zh-CN" sz="2900" dirty="0" smtClean="0">
              <a:latin typeface="仿宋" pitchFamily="49" charset="-122"/>
              <a:ea typeface="仿宋" pitchFamily="49" charset="-122"/>
            </a:endParaRPr>
          </a:p>
          <a:p>
            <a:pPr lvl="1"/>
            <a:r>
              <a:rPr lang="zh-CN" altLang="en-US" sz="2900" dirty="0" smtClean="0">
                <a:latin typeface="仿宋" pitchFamily="49" charset="-122"/>
                <a:ea typeface="仿宋" pitchFamily="49" charset="-122"/>
              </a:rPr>
              <a:t>在</a:t>
            </a:r>
            <a:r>
              <a:rPr lang="en-US" altLang="zh-CN" sz="2900" dirty="0" smtClean="0">
                <a:latin typeface="仿宋" pitchFamily="49" charset="-122"/>
                <a:ea typeface="仿宋" pitchFamily="49" charset="-122"/>
              </a:rPr>
              <a:t>Hyper-V</a:t>
            </a:r>
            <a:r>
              <a:rPr lang="zh-CN" altLang="en-US" sz="2900" dirty="0" smtClean="0">
                <a:latin typeface="仿宋" pitchFamily="49" charset="-122"/>
                <a:ea typeface="仿宋" pitchFamily="49" charset="-122"/>
              </a:rPr>
              <a:t>上运行</a:t>
            </a:r>
            <a:r>
              <a:rPr lang="en-US" altLang="zh-CN" sz="2900" dirty="0" smtClean="0">
                <a:latin typeface="仿宋" pitchFamily="49" charset="-122"/>
                <a:ea typeface="仿宋" pitchFamily="49" charset="-122"/>
              </a:rPr>
              <a:t>XP</a:t>
            </a:r>
            <a:r>
              <a:rPr lang="zh-CN" altLang="en-US" sz="2900" dirty="0" smtClean="0">
                <a:latin typeface="仿宋" pitchFamily="49" charset="-122"/>
                <a:ea typeface="仿宋" pitchFamily="49" charset="-122"/>
              </a:rPr>
              <a:t>虚拟机性能较差（</a:t>
            </a:r>
            <a:r>
              <a:rPr lang="en-US" altLang="zh-CN" sz="2900" dirty="0" smtClean="0">
                <a:latin typeface="仿宋" pitchFamily="49" charset="-122"/>
                <a:ea typeface="仿宋" pitchFamily="49" charset="-122"/>
              </a:rPr>
              <a:t>frequently accesses CPU's APIC task-priority register (TPR) when interrupt request level changes </a:t>
            </a:r>
            <a:r>
              <a:rPr lang="zh-CN" altLang="en-US" sz="2900" dirty="0" smtClean="0">
                <a:latin typeface="仿宋" pitchFamily="49" charset="-122"/>
                <a:ea typeface="仿宋" pitchFamily="49" charset="-122"/>
              </a:rPr>
              <a:t>）</a:t>
            </a:r>
            <a:endParaRPr lang="en-US" altLang="zh-CN" sz="2900" dirty="0" smtClean="0">
              <a:latin typeface="仿宋" pitchFamily="49" charset="-122"/>
              <a:ea typeface="仿宋" pitchFamily="49" charset="-122"/>
            </a:endParaRPr>
          </a:p>
          <a:p>
            <a:pPr lvl="1"/>
            <a:r>
              <a:rPr lang="zh-CN" altLang="en-US" sz="2900" dirty="0" smtClean="0">
                <a:latin typeface="仿宋" pitchFamily="49" charset="-122"/>
                <a:ea typeface="仿宋" pitchFamily="49" charset="-122"/>
              </a:rPr>
              <a:t>闭源系统</a:t>
            </a:r>
            <a:endParaRPr lang="en-US" altLang="zh-CN" sz="2900" dirty="0" smtClean="0">
              <a:latin typeface="仿宋" pitchFamily="49" charset="-122"/>
              <a:ea typeface="仿宋" pitchFamily="49" charset="-122"/>
            </a:endParaRPr>
          </a:p>
        </p:txBody>
      </p:sp>
      <p:sp>
        <p:nvSpPr>
          <p:cNvPr id="3" name="标题 2"/>
          <p:cNvSpPr>
            <a:spLocks noGrp="1"/>
          </p:cNvSpPr>
          <p:nvPr>
            <p:ph type="title"/>
          </p:nvPr>
        </p:nvSpPr>
        <p:spPr/>
        <p:txBody>
          <a:bodyPr>
            <a:normAutofit/>
          </a:bodyPr>
          <a:lstStyle/>
          <a:p>
            <a:r>
              <a:rPr lang="zh-CN" altLang="en-US" dirty="0" smtClean="0">
                <a:latin typeface="仿宋" pitchFamily="49" charset="-122"/>
                <a:ea typeface="仿宋" pitchFamily="49" charset="-122"/>
              </a:rPr>
              <a:t>主流虚拟化技术（</a:t>
            </a:r>
            <a:r>
              <a:rPr lang="en-US" altLang="zh-CN" dirty="0" smtClean="0">
                <a:latin typeface="仿宋" pitchFamily="49" charset="-122"/>
                <a:ea typeface="仿宋" pitchFamily="49" charset="-122"/>
              </a:rPr>
              <a:t>x86</a:t>
            </a:r>
            <a:r>
              <a:rPr lang="zh-CN" altLang="en-US" dirty="0" smtClean="0">
                <a:latin typeface="仿宋" pitchFamily="49" charset="-122"/>
                <a:ea typeface="仿宋" pitchFamily="49" charset="-122"/>
              </a:rPr>
              <a:t>）</a:t>
            </a:r>
            <a:endParaRPr lang="en-US" altLang="zh-CN" dirty="0" smtClean="0">
              <a:latin typeface="仿宋" pitchFamily="49" charset="-122"/>
              <a:ea typeface="仿宋"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smtClean="0">
                <a:latin typeface="仿宋" pitchFamily="49" charset="-122"/>
                <a:ea typeface="仿宋" pitchFamily="49" charset="-122"/>
              </a:rPr>
              <a:t>VMware </a:t>
            </a:r>
            <a:r>
              <a:rPr lang="en-US" altLang="zh-CN" dirty="0" err="1" smtClean="0">
                <a:latin typeface="仿宋" pitchFamily="49" charset="-122"/>
                <a:ea typeface="仿宋" pitchFamily="49" charset="-122"/>
              </a:rPr>
              <a:t>vSphere</a:t>
            </a:r>
            <a:r>
              <a:rPr lang="en-US" altLang="zh-CN" dirty="0" smtClean="0">
                <a:latin typeface="仿宋" pitchFamily="49" charset="-122"/>
                <a:ea typeface="仿宋" pitchFamily="49" charset="-122"/>
              </a:rPr>
              <a:t>(</a:t>
            </a:r>
            <a:r>
              <a:rPr lang="en-US" altLang="zh-CN" dirty="0" err="1" smtClean="0">
                <a:latin typeface="仿宋" pitchFamily="49" charset="-122"/>
                <a:ea typeface="仿宋" pitchFamily="49" charset="-122"/>
              </a:rPr>
              <a:t>ESXi</a:t>
            </a:r>
            <a:r>
              <a:rPr lang="en-US" altLang="zh-CN" dirty="0" smtClean="0">
                <a:latin typeface="仿宋" pitchFamily="49" charset="-122"/>
                <a:ea typeface="仿宋" pitchFamily="49" charset="-122"/>
              </a:rPr>
              <a:t>)</a:t>
            </a:r>
          </a:p>
          <a:p>
            <a:pPr lvl="1"/>
            <a:r>
              <a:rPr lang="en-US" altLang="zh-CN" sz="2000" dirty="0" err="1" smtClean="0">
                <a:latin typeface="仿宋" pitchFamily="49" charset="-122"/>
                <a:ea typeface="仿宋" pitchFamily="49" charset="-122"/>
              </a:rPr>
              <a:t>vSphere</a:t>
            </a:r>
            <a:r>
              <a:rPr lang="zh-CN" altLang="en-US" sz="2000" dirty="0" smtClean="0">
                <a:latin typeface="仿宋" pitchFamily="49" charset="-122"/>
                <a:ea typeface="仿宋" pitchFamily="49" charset="-122"/>
              </a:rPr>
              <a:t>是</a:t>
            </a:r>
            <a:r>
              <a:rPr lang="en-US" altLang="zh-CN" sz="2000" dirty="0" smtClean="0">
                <a:latin typeface="仿宋" pitchFamily="49" charset="-122"/>
                <a:ea typeface="仿宋" pitchFamily="49" charset="-122"/>
              </a:rPr>
              <a:t>VMware</a:t>
            </a:r>
            <a:r>
              <a:rPr lang="zh-CN" altLang="en-US" sz="2000" dirty="0" smtClean="0">
                <a:latin typeface="仿宋" pitchFamily="49" charset="-122"/>
                <a:ea typeface="仿宋" pitchFamily="49" charset="-122"/>
              </a:rPr>
              <a:t>推出的基于云计算的新一代数据中心虚拟化套件，提供了虚拟化基础架构、高可用性、集中管理、监控等一整套解决方案。</a:t>
            </a:r>
            <a:endParaRPr lang="en-US" altLang="zh-CN" sz="2000" dirty="0" smtClean="0">
              <a:latin typeface="仿宋" pitchFamily="49" charset="-122"/>
              <a:ea typeface="仿宋" pitchFamily="49" charset="-122"/>
            </a:endParaRPr>
          </a:p>
          <a:p>
            <a:pPr lvl="1"/>
            <a:r>
              <a:rPr lang="en-US" altLang="zh-CN" sz="2000" dirty="0" smtClean="0">
                <a:latin typeface="仿宋" pitchFamily="49" charset="-122"/>
                <a:ea typeface="仿宋" pitchFamily="49" charset="-122"/>
              </a:rPr>
              <a:t>VMware </a:t>
            </a:r>
            <a:r>
              <a:rPr lang="zh-CN" altLang="en-US" sz="2000" dirty="0" smtClean="0">
                <a:latin typeface="仿宋" pitchFamily="49" charset="-122"/>
                <a:ea typeface="仿宋" pitchFamily="49" charset="-122"/>
              </a:rPr>
              <a:t>于</a:t>
            </a:r>
            <a:r>
              <a:rPr lang="en-US" altLang="zh-CN" sz="2000" dirty="0" smtClean="0">
                <a:latin typeface="仿宋" pitchFamily="49" charset="-122"/>
                <a:ea typeface="仿宋" pitchFamily="49" charset="-122"/>
              </a:rPr>
              <a:t>2001 </a:t>
            </a:r>
            <a:r>
              <a:rPr lang="zh-CN" altLang="en-US" sz="2000" dirty="0" smtClean="0">
                <a:latin typeface="仿宋" pitchFamily="49" charset="-122"/>
                <a:ea typeface="仿宋" pitchFamily="49" charset="-122"/>
              </a:rPr>
              <a:t>年正式推出了企业级虚拟化产品</a:t>
            </a:r>
            <a:r>
              <a:rPr lang="en-US" altLang="zh-CN" sz="2000" dirty="0" smtClean="0">
                <a:latin typeface="仿宋" pitchFamily="49" charset="-122"/>
                <a:ea typeface="仿宋" pitchFamily="49" charset="-122"/>
              </a:rPr>
              <a:t>ESX</a:t>
            </a:r>
            <a:r>
              <a:rPr lang="zh-CN" altLang="en-US" sz="2000" dirty="0" smtClean="0">
                <a:latin typeface="仿宋" pitchFamily="49" charset="-122"/>
                <a:ea typeface="仿宋" pitchFamily="49" charset="-122"/>
              </a:rPr>
              <a:t>（</a:t>
            </a:r>
            <a:r>
              <a:rPr lang="en-US" altLang="zh-CN" sz="2000" dirty="0" err="1" smtClean="0">
                <a:latin typeface="仿宋" pitchFamily="49" charset="-122"/>
                <a:ea typeface="仿宋" pitchFamily="49" charset="-122"/>
              </a:rPr>
              <a:t>Esx</a:t>
            </a:r>
            <a:r>
              <a:rPr lang="zh-CN" altLang="en-US" sz="2000" dirty="0" smtClean="0">
                <a:latin typeface="仿宋" pitchFamily="49" charset="-122"/>
                <a:ea typeface="仿宋" pitchFamily="49" charset="-122"/>
              </a:rPr>
              <a:t>和</a:t>
            </a:r>
            <a:r>
              <a:rPr lang="en-US" altLang="zh-CN" sz="2000" dirty="0" err="1" smtClean="0">
                <a:latin typeface="仿宋" pitchFamily="49" charset="-122"/>
                <a:ea typeface="仿宋" pitchFamily="49" charset="-122"/>
              </a:rPr>
              <a:t>Esxi</a:t>
            </a:r>
            <a:r>
              <a:rPr lang="zh-CN" altLang="en-US" sz="2000" dirty="0" smtClean="0">
                <a:latin typeface="仿宋" pitchFamily="49" charset="-122"/>
                <a:ea typeface="仿宋" pitchFamily="49" charset="-122"/>
              </a:rPr>
              <a:t>都是</a:t>
            </a:r>
            <a:r>
              <a:rPr lang="en-US" altLang="zh-CN" sz="2000" dirty="0" err="1" smtClean="0">
                <a:latin typeface="仿宋" pitchFamily="49" charset="-122"/>
                <a:ea typeface="仿宋" pitchFamily="49" charset="-122"/>
              </a:rPr>
              <a:t>vSphere</a:t>
            </a:r>
            <a:r>
              <a:rPr lang="zh-CN" altLang="en-US" sz="2000" dirty="0" smtClean="0">
                <a:latin typeface="仿宋" pitchFamily="49" charset="-122"/>
                <a:ea typeface="仿宋" pitchFamily="49" charset="-122"/>
              </a:rPr>
              <a:t>的组件），到了现在，历经了六代演进。而整个架构功能经过不断扩展，也越来越充足了。</a:t>
            </a:r>
            <a:endParaRPr lang="en-US" altLang="zh-CN" sz="2000" dirty="0" smtClean="0">
              <a:latin typeface="仿宋" pitchFamily="49" charset="-122"/>
              <a:ea typeface="仿宋" pitchFamily="49" charset="-122"/>
            </a:endParaRPr>
          </a:p>
          <a:p>
            <a:pPr lvl="1"/>
            <a:r>
              <a:rPr lang="zh-CN" altLang="en-US" sz="2000" dirty="0" smtClean="0">
                <a:latin typeface="仿宋" pitchFamily="49" charset="-122"/>
                <a:ea typeface="仿宋" pitchFamily="49" charset="-122"/>
              </a:rPr>
              <a:t>提供版本：</a:t>
            </a:r>
            <a:r>
              <a:rPr lang="en-US" altLang="zh-CN" sz="2000" dirty="0" smtClean="0">
                <a:latin typeface="仿宋" pitchFamily="49" charset="-122"/>
                <a:ea typeface="仿宋" pitchFamily="49" charset="-122"/>
              </a:rPr>
              <a:t>Standard</a:t>
            </a:r>
            <a:r>
              <a:rPr lang="zh-CN" altLang="en-US" sz="2000" dirty="0" smtClean="0">
                <a:latin typeface="仿宋" pitchFamily="49" charset="-122"/>
                <a:ea typeface="仿宋" pitchFamily="49" charset="-122"/>
              </a:rPr>
              <a:t>、</a:t>
            </a:r>
            <a:r>
              <a:rPr lang="en-US" altLang="zh-CN" sz="2000" dirty="0" smtClean="0">
                <a:latin typeface="仿宋" pitchFamily="49" charset="-122"/>
                <a:ea typeface="仿宋" pitchFamily="49" charset="-122"/>
              </a:rPr>
              <a:t>Standard with Operations Management</a:t>
            </a:r>
            <a:r>
              <a:rPr lang="zh-CN" altLang="en-US" sz="2000" dirty="0" smtClean="0">
                <a:latin typeface="仿宋" pitchFamily="49" charset="-122"/>
                <a:ea typeface="仿宋" pitchFamily="49" charset="-122"/>
              </a:rPr>
              <a:t>、</a:t>
            </a:r>
            <a:r>
              <a:rPr lang="en-US" altLang="zh-CN" sz="2000" dirty="0" smtClean="0">
                <a:latin typeface="仿宋" pitchFamily="49" charset="-122"/>
                <a:ea typeface="仿宋" pitchFamily="49" charset="-122"/>
              </a:rPr>
              <a:t>Enterprise </a:t>
            </a:r>
            <a:r>
              <a:rPr lang="zh-CN" altLang="en-US" sz="2000" dirty="0" smtClean="0">
                <a:latin typeface="仿宋" pitchFamily="49" charset="-122"/>
                <a:ea typeface="仿宋" pitchFamily="49" charset="-122"/>
              </a:rPr>
              <a:t>和 </a:t>
            </a:r>
            <a:r>
              <a:rPr lang="en-US" altLang="zh-CN" sz="2000" dirty="0" smtClean="0">
                <a:latin typeface="仿宋" pitchFamily="49" charset="-122"/>
                <a:ea typeface="仿宋" pitchFamily="49" charset="-122"/>
              </a:rPr>
              <a:t>Enterprise Plus</a:t>
            </a:r>
          </a:p>
          <a:p>
            <a:pPr lvl="1"/>
            <a:r>
              <a:rPr lang="zh-CN" altLang="en-US" sz="2000" dirty="0" smtClean="0">
                <a:latin typeface="仿宋" pitchFamily="49" charset="-122"/>
                <a:ea typeface="仿宋" pitchFamily="49" charset="-122"/>
              </a:rPr>
              <a:t>闭源系统</a:t>
            </a:r>
            <a:endParaRPr lang="zh-CN" altLang="en-US" sz="2000" dirty="0">
              <a:latin typeface="仿宋" pitchFamily="49" charset="-122"/>
              <a:ea typeface="仿宋" pitchFamily="49" charset="-122"/>
            </a:endParaRPr>
          </a:p>
        </p:txBody>
      </p:sp>
      <p:sp>
        <p:nvSpPr>
          <p:cNvPr id="3" name="标题 2"/>
          <p:cNvSpPr>
            <a:spLocks noGrp="1"/>
          </p:cNvSpPr>
          <p:nvPr>
            <p:ph type="title"/>
          </p:nvPr>
        </p:nvSpPr>
        <p:spPr/>
        <p:txBody>
          <a:bodyPr>
            <a:normAutofit/>
          </a:bodyPr>
          <a:lstStyle/>
          <a:p>
            <a:r>
              <a:rPr lang="zh-CN" altLang="en-US" dirty="0" smtClean="0">
                <a:latin typeface="仿宋" pitchFamily="49" charset="-122"/>
                <a:ea typeface="仿宋" pitchFamily="49" charset="-122"/>
              </a:rPr>
              <a:t>主流虚拟化技术（</a:t>
            </a:r>
            <a:r>
              <a:rPr lang="en-US" altLang="zh-CN" dirty="0" smtClean="0">
                <a:latin typeface="仿宋" pitchFamily="49" charset="-122"/>
                <a:ea typeface="仿宋" pitchFamily="49" charset="-122"/>
              </a:rPr>
              <a:t>x86</a:t>
            </a:r>
            <a:r>
              <a:rPr lang="zh-CN" altLang="en-US" dirty="0" smtClean="0">
                <a:latin typeface="仿宋" pitchFamily="49" charset="-122"/>
                <a:ea typeface="仿宋" pitchFamily="49" charset="-122"/>
              </a:rPr>
              <a:t>）</a:t>
            </a:r>
            <a:endParaRPr lang="en-US" altLang="zh-CN" dirty="0" smtClean="0">
              <a:latin typeface="仿宋" pitchFamily="49" charset="-122"/>
              <a:ea typeface="仿宋" pitchFamily="49"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47500" lnSpcReduction="20000"/>
          </a:bodyPr>
          <a:lstStyle/>
          <a:p>
            <a:r>
              <a:rPr lang="en-US" altLang="zh-CN" dirty="0" smtClean="0">
                <a:latin typeface="仿宋" pitchFamily="49" charset="-122"/>
                <a:ea typeface="仿宋" pitchFamily="49" charset="-122"/>
              </a:rPr>
              <a:t>VMware </a:t>
            </a:r>
            <a:r>
              <a:rPr lang="en-US" altLang="zh-CN" dirty="0" err="1" smtClean="0">
                <a:latin typeface="仿宋" pitchFamily="49" charset="-122"/>
                <a:ea typeface="仿宋" pitchFamily="49" charset="-122"/>
              </a:rPr>
              <a:t>vSphere</a:t>
            </a:r>
            <a:r>
              <a:rPr lang="en-US" altLang="zh-CN" dirty="0" smtClean="0">
                <a:latin typeface="仿宋" pitchFamily="49" charset="-122"/>
                <a:ea typeface="仿宋" pitchFamily="49" charset="-122"/>
              </a:rPr>
              <a:t>(features)</a:t>
            </a:r>
          </a:p>
          <a:p>
            <a:pPr lvl="1"/>
            <a:r>
              <a:rPr lang="en-US" altLang="zh-CN" dirty="0" smtClean="0">
                <a:latin typeface="仿宋" pitchFamily="49" charset="-122"/>
                <a:ea typeface="仿宋" pitchFamily="49" charset="-122"/>
              </a:rPr>
              <a:t>Distributed Resources Scheduler (DRS)</a:t>
            </a:r>
          </a:p>
          <a:p>
            <a:pPr lvl="1"/>
            <a:r>
              <a:rPr lang="en-US" altLang="zh-CN" dirty="0" err="1" smtClean="0">
                <a:latin typeface="仿宋" pitchFamily="49" charset="-122"/>
                <a:ea typeface="仿宋" pitchFamily="49" charset="-122"/>
              </a:rPr>
              <a:t>vMotion</a:t>
            </a:r>
            <a:r>
              <a:rPr lang="en-US" altLang="zh-CN" dirty="0" smtClean="0">
                <a:latin typeface="仿宋" pitchFamily="49" charset="-122"/>
                <a:ea typeface="仿宋" pitchFamily="49" charset="-122"/>
              </a:rPr>
              <a:t> - </a:t>
            </a:r>
            <a:r>
              <a:rPr lang="zh-CN" altLang="en-US" dirty="0" smtClean="0">
                <a:latin typeface="仿宋" pitchFamily="49" charset="-122"/>
                <a:ea typeface="仿宋" pitchFamily="49" charset="-122"/>
              </a:rPr>
              <a:t>热迁移</a:t>
            </a:r>
            <a:endParaRPr lang="en-US" altLang="zh-CN" dirty="0" smtClean="0">
              <a:latin typeface="仿宋" pitchFamily="49" charset="-122"/>
              <a:ea typeface="仿宋" pitchFamily="49" charset="-122"/>
            </a:endParaRPr>
          </a:p>
          <a:p>
            <a:pPr lvl="1"/>
            <a:r>
              <a:rPr lang="en-US" altLang="zh-CN" dirty="0" smtClean="0">
                <a:latin typeface="仿宋" pitchFamily="49" charset="-122"/>
                <a:ea typeface="仿宋" pitchFamily="49" charset="-122"/>
              </a:rPr>
              <a:t>Big Data Extensions - </a:t>
            </a:r>
            <a:r>
              <a:rPr lang="zh-CN" altLang="en-US" dirty="0" smtClean="0">
                <a:latin typeface="仿宋" pitchFamily="49" charset="-122"/>
                <a:ea typeface="仿宋" pitchFamily="49" charset="-122"/>
              </a:rPr>
              <a:t>更好的</a:t>
            </a:r>
            <a:r>
              <a:rPr lang="en-US" altLang="zh-CN" dirty="0" err="1" smtClean="0">
                <a:latin typeface="仿宋" pitchFamily="49" charset="-122"/>
                <a:ea typeface="仿宋" pitchFamily="49" charset="-122"/>
              </a:rPr>
              <a:t>Hadoop</a:t>
            </a:r>
            <a:r>
              <a:rPr lang="zh-CN" altLang="en-US" dirty="0" smtClean="0">
                <a:latin typeface="仿宋" pitchFamily="49" charset="-122"/>
                <a:ea typeface="仿宋" pitchFamily="49" charset="-122"/>
              </a:rPr>
              <a:t>支持</a:t>
            </a:r>
            <a:endParaRPr lang="en-US" altLang="zh-CN" dirty="0" smtClean="0">
              <a:latin typeface="仿宋" pitchFamily="49" charset="-122"/>
              <a:ea typeface="仿宋" pitchFamily="49" charset="-122"/>
            </a:endParaRPr>
          </a:p>
          <a:p>
            <a:pPr lvl="1"/>
            <a:r>
              <a:rPr lang="zh-CN" altLang="en-US" dirty="0" smtClean="0">
                <a:latin typeface="仿宋" pitchFamily="49" charset="-122"/>
                <a:ea typeface="仿宋" pitchFamily="49" charset="-122"/>
              </a:rPr>
              <a:t>网络 </a:t>
            </a:r>
            <a:r>
              <a:rPr lang="en-US" altLang="zh-CN" dirty="0" smtClean="0">
                <a:latin typeface="仿宋" pitchFamily="49" charset="-122"/>
                <a:ea typeface="仿宋" pitchFamily="49" charset="-122"/>
              </a:rPr>
              <a:t>I/O </a:t>
            </a:r>
            <a:r>
              <a:rPr lang="zh-CN" altLang="en-US" dirty="0" smtClean="0">
                <a:latin typeface="仿宋" pitchFamily="49" charset="-122"/>
                <a:ea typeface="仿宋" pitchFamily="49" charset="-122"/>
              </a:rPr>
              <a:t>控制 </a:t>
            </a:r>
            <a:r>
              <a:rPr lang="en-US" altLang="zh-CN" dirty="0" smtClean="0">
                <a:latin typeface="仿宋" pitchFamily="49" charset="-122"/>
                <a:ea typeface="仿宋" pitchFamily="49" charset="-122"/>
              </a:rPr>
              <a:t>- </a:t>
            </a:r>
            <a:r>
              <a:rPr lang="zh-CN" altLang="en-US" dirty="0" smtClean="0">
                <a:latin typeface="仿宋" pitchFamily="49" charset="-122"/>
                <a:ea typeface="仿宋" pitchFamily="49" charset="-122"/>
              </a:rPr>
              <a:t>网络</a:t>
            </a:r>
            <a:r>
              <a:rPr lang="en-US" altLang="zh-CN" dirty="0" err="1" smtClean="0">
                <a:latin typeface="仿宋" pitchFamily="49" charset="-122"/>
                <a:ea typeface="仿宋" pitchFamily="49" charset="-122"/>
              </a:rPr>
              <a:t>QoS</a:t>
            </a:r>
            <a:endParaRPr lang="en-US" altLang="zh-CN" dirty="0" smtClean="0">
              <a:latin typeface="仿宋" pitchFamily="49" charset="-122"/>
              <a:ea typeface="仿宋" pitchFamily="49" charset="-122"/>
            </a:endParaRPr>
          </a:p>
          <a:p>
            <a:pPr lvl="1"/>
            <a:r>
              <a:rPr lang="en-US" altLang="zh-CN" dirty="0" err="1" smtClean="0">
                <a:latin typeface="仿宋" pitchFamily="49" charset="-122"/>
                <a:ea typeface="仿宋" pitchFamily="49" charset="-122"/>
              </a:rPr>
              <a:t>vSphere</a:t>
            </a:r>
            <a:r>
              <a:rPr lang="en-US" altLang="zh-CN" dirty="0" smtClean="0">
                <a:latin typeface="仿宋" pitchFamily="49" charset="-122"/>
                <a:ea typeface="仿宋" pitchFamily="49" charset="-122"/>
              </a:rPr>
              <a:t> Distributed Switch (VDS) - </a:t>
            </a:r>
            <a:r>
              <a:rPr lang="zh-CN" altLang="en-US" dirty="0" smtClean="0">
                <a:latin typeface="仿宋" pitchFamily="49" charset="-122"/>
                <a:ea typeface="仿宋" pitchFamily="49" charset="-122"/>
              </a:rPr>
              <a:t>支持</a:t>
            </a:r>
            <a:r>
              <a:rPr lang="en-US" altLang="zh-CN" dirty="0" smtClean="0">
                <a:latin typeface="仿宋" pitchFamily="49" charset="-122"/>
                <a:ea typeface="仿宋" pitchFamily="49" charset="-122"/>
              </a:rPr>
              <a:t>SR-IOV</a:t>
            </a:r>
            <a:r>
              <a:rPr lang="zh-CN" altLang="en-US" dirty="0" smtClean="0">
                <a:latin typeface="仿宋" pitchFamily="49" charset="-122"/>
                <a:ea typeface="仿宋" pitchFamily="49" charset="-122"/>
              </a:rPr>
              <a:t>、</a:t>
            </a:r>
            <a:r>
              <a:rPr lang="en-US" altLang="zh-CN" dirty="0" smtClean="0">
                <a:latin typeface="仿宋" pitchFamily="49" charset="-122"/>
                <a:ea typeface="仿宋" pitchFamily="49" charset="-122"/>
              </a:rPr>
              <a:t>Network </a:t>
            </a:r>
            <a:r>
              <a:rPr lang="en-US" altLang="zh-CN" dirty="0" err="1" smtClean="0">
                <a:latin typeface="仿宋" pitchFamily="49" charset="-122"/>
                <a:ea typeface="仿宋" pitchFamily="49" charset="-122"/>
              </a:rPr>
              <a:t>vMotion</a:t>
            </a:r>
            <a:r>
              <a:rPr lang="zh-CN" altLang="en-US" dirty="0" smtClean="0">
                <a:latin typeface="仿宋" pitchFamily="49" charset="-122"/>
                <a:ea typeface="仿宋" pitchFamily="49" charset="-122"/>
              </a:rPr>
              <a:t>、第三方虚拟交换机（</a:t>
            </a:r>
            <a:r>
              <a:rPr lang="en-US" altLang="zh-CN" dirty="0" smtClean="0">
                <a:latin typeface="仿宋" pitchFamily="49" charset="-122"/>
                <a:ea typeface="仿宋" pitchFamily="49" charset="-122"/>
              </a:rPr>
              <a:t>Cisco Nexus 1000v </a:t>
            </a:r>
            <a:r>
              <a:rPr lang="zh-CN" altLang="en-US" dirty="0" smtClean="0">
                <a:latin typeface="仿宋" pitchFamily="49" charset="-122"/>
                <a:ea typeface="仿宋" pitchFamily="49" charset="-122"/>
              </a:rPr>
              <a:t>和 </a:t>
            </a:r>
            <a:r>
              <a:rPr lang="en-US" altLang="zh-CN" dirty="0" smtClean="0">
                <a:latin typeface="仿宋" pitchFamily="49" charset="-122"/>
                <a:ea typeface="仿宋" pitchFamily="49" charset="-122"/>
              </a:rPr>
              <a:t>IBM 5000v</a:t>
            </a:r>
            <a:r>
              <a:rPr lang="zh-CN" altLang="en-US" dirty="0" smtClean="0">
                <a:latin typeface="仿宋" pitchFamily="49" charset="-122"/>
                <a:ea typeface="仿宋" pitchFamily="49" charset="-122"/>
              </a:rPr>
              <a:t>）</a:t>
            </a:r>
            <a:endParaRPr lang="en-US" altLang="zh-CN" dirty="0" smtClean="0">
              <a:latin typeface="仿宋" pitchFamily="49" charset="-122"/>
              <a:ea typeface="仿宋" pitchFamily="49" charset="-122"/>
            </a:endParaRPr>
          </a:p>
          <a:p>
            <a:pPr lvl="1"/>
            <a:r>
              <a:rPr lang="en-US" altLang="zh-CN" dirty="0" smtClean="0">
                <a:latin typeface="仿宋" pitchFamily="49" charset="-122"/>
                <a:ea typeface="仿宋" pitchFamily="49" charset="-122"/>
              </a:rPr>
              <a:t>High Availability - </a:t>
            </a:r>
            <a:r>
              <a:rPr lang="zh-CN" altLang="en-US" dirty="0" smtClean="0">
                <a:latin typeface="仿宋" pitchFamily="49" charset="-122"/>
                <a:ea typeface="仿宋" pitchFamily="49" charset="-122"/>
              </a:rPr>
              <a:t>包括虚拟机级别的</a:t>
            </a:r>
            <a:r>
              <a:rPr lang="en-US" altLang="zh-CN" dirty="0" smtClean="0">
                <a:latin typeface="仿宋" pitchFamily="49" charset="-122"/>
                <a:ea typeface="仿宋" pitchFamily="49" charset="-122"/>
              </a:rPr>
              <a:t>HA</a:t>
            </a:r>
            <a:r>
              <a:rPr lang="zh-CN" altLang="en-US" dirty="0" smtClean="0">
                <a:latin typeface="仿宋" pitchFamily="49" charset="-122"/>
                <a:ea typeface="仿宋" pitchFamily="49" charset="-122"/>
              </a:rPr>
              <a:t>和应用级别的</a:t>
            </a:r>
            <a:r>
              <a:rPr lang="en-US" altLang="zh-CN" dirty="0" smtClean="0">
                <a:latin typeface="仿宋" pitchFamily="49" charset="-122"/>
                <a:ea typeface="仿宋" pitchFamily="49" charset="-122"/>
              </a:rPr>
              <a:t>HA</a:t>
            </a:r>
          </a:p>
          <a:p>
            <a:pPr lvl="1"/>
            <a:r>
              <a:rPr lang="en-US" altLang="zh-CN" dirty="0" smtClean="0">
                <a:latin typeface="仿宋" pitchFamily="49" charset="-122"/>
                <a:ea typeface="仿宋" pitchFamily="49" charset="-122"/>
              </a:rPr>
              <a:t>Fault Tolerance - </a:t>
            </a:r>
            <a:r>
              <a:rPr lang="zh-CN" altLang="en-US" dirty="0" smtClean="0">
                <a:latin typeface="仿宋" pitchFamily="49" charset="-122"/>
                <a:ea typeface="仿宋" pitchFamily="49" charset="-122"/>
              </a:rPr>
              <a:t>双机热备</a:t>
            </a:r>
            <a:endParaRPr lang="en-US" altLang="zh-CN" dirty="0" smtClean="0">
              <a:latin typeface="仿宋" pitchFamily="49" charset="-122"/>
              <a:ea typeface="仿宋" pitchFamily="49" charset="-122"/>
            </a:endParaRPr>
          </a:p>
          <a:p>
            <a:pPr lvl="1"/>
            <a:r>
              <a:rPr lang="en-US" altLang="zh-CN" dirty="0" smtClean="0">
                <a:latin typeface="仿宋" pitchFamily="49" charset="-122"/>
                <a:ea typeface="仿宋" pitchFamily="49" charset="-122"/>
              </a:rPr>
              <a:t>Data Protection</a:t>
            </a:r>
          </a:p>
          <a:p>
            <a:pPr lvl="1"/>
            <a:r>
              <a:rPr lang="en-US" altLang="zh-CN" dirty="0" smtClean="0">
                <a:latin typeface="仿宋" pitchFamily="49" charset="-122"/>
                <a:ea typeface="仿宋" pitchFamily="49" charset="-122"/>
              </a:rPr>
              <a:t>Replication</a:t>
            </a:r>
          </a:p>
          <a:p>
            <a:pPr lvl="1"/>
            <a:r>
              <a:rPr lang="en-US" altLang="zh-CN" dirty="0" smtClean="0">
                <a:latin typeface="仿宋" pitchFamily="49" charset="-122"/>
                <a:ea typeface="仿宋" pitchFamily="49" charset="-122"/>
              </a:rPr>
              <a:t>Auto Deploy</a:t>
            </a:r>
          </a:p>
          <a:p>
            <a:pPr lvl="1"/>
            <a:r>
              <a:rPr lang="zh-CN" altLang="en-US" dirty="0" smtClean="0">
                <a:latin typeface="仿宋" pitchFamily="49" charset="-122"/>
                <a:ea typeface="仿宋" pitchFamily="49" charset="-122"/>
              </a:rPr>
              <a:t>主机配置文件</a:t>
            </a:r>
            <a:endParaRPr lang="en-US" altLang="zh-CN" dirty="0" smtClean="0">
              <a:latin typeface="仿宋" pitchFamily="49" charset="-122"/>
              <a:ea typeface="仿宋" pitchFamily="49" charset="-122"/>
            </a:endParaRPr>
          </a:p>
          <a:p>
            <a:pPr lvl="1"/>
            <a:r>
              <a:rPr lang="en-US" altLang="zh-CN" dirty="0" smtClean="0">
                <a:latin typeface="仿宋" pitchFamily="49" charset="-122"/>
                <a:ea typeface="仿宋" pitchFamily="49" charset="-122"/>
              </a:rPr>
              <a:t>Update Manager</a:t>
            </a:r>
          </a:p>
          <a:p>
            <a:pPr lvl="1"/>
            <a:r>
              <a:rPr lang="en-US" altLang="zh-CN" dirty="0" err="1" smtClean="0">
                <a:latin typeface="仿宋" pitchFamily="49" charset="-122"/>
                <a:ea typeface="仿宋" pitchFamily="49" charset="-122"/>
              </a:rPr>
              <a:t>vCenter</a:t>
            </a:r>
            <a:r>
              <a:rPr lang="en-US" altLang="zh-CN" dirty="0" smtClean="0">
                <a:latin typeface="仿宋" pitchFamily="49" charset="-122"/>
                <a:ea typeface="仿宋" pitchFamily="49" charset="-122"/>
              </a:rPr>
              <a:t> Server</a:t>
            </a:r>
          </a:p>
          <a:p>
            <a:pPr lvl="1"/>
            <a:r>
              <a:rPr lang="en-US" altLang="zh-CN" dirty="0" err="1" smtClean="0">
                <a:latin typeface="仿宋" pitchFamily="49" charset="-122"/>
                <a:ea typeface="仿宋" pitchFamily="49" charset="-122"/>
              </a:rPr>
              <a:t>vCenter</a:t>
            </a:r>
            <a:r>
              <a:rPr lang="en-US" altLang="zh-CN" dirty="0" smtClean="0">
                <a:latin typeface="仿宋" pitchFamily="49" charset="-122"/>
                <a:ea typeface="仿宋" pitchFamily="49" charset="-122"/>
              </a:rPr>
              <a:t> Orchestrator</a:t>
            </a:r>
          </a:p>
          <a:p>
            <a:pPr lvl="1"/>
            <a:r>
              <a:rPr lang="en-US" altLang="zh-CN" dirty="0" err="1" smtClean="0">
                <a:latin typeface="仿宋" pitchFamily="49" charset="-122"/>
                <a:ea typeface="仿宋" pitchFamily="49" charset="-122"/>
              </a:rPr>
              <a:t>vShield</a:t>
            </a:r>
            <a:r>
              <a:rPr lang="en-US" altLang="zh-CN" dirty="0" smtClean="0">
                <a:latin typeface="仿宋" pitchFamily="49" charset="-122"/>
                <a:ea typeface="仿宋" pitchFamily="49" charset="-122"/>
              </a:rPr>
              <a:t> Endpoint - </a:t>
            </a:r>
            <a:r>
              <a:rPr lang="zh-CN" altLang="en-US" dirty="0" smtClean="0">
                <a:latin typeface="仿宋" pitchFamily="49" charset="-122"/>
                <a:ea typeface="仿宋" pitchFamily="49" charset="-122"/>
              </a:rPr>
              <a:t>内置</a:t>
            </a:r>
            <a:r>
              <a:rPr lang="en-US" altLang="zh-CN" dirty="0" smtClean="0">
                <a:latin typeface="仿宋" pitchFamily="49" charset="-122"/>
                <a:ea typeface="仿宋" pitchFamily="49" charset="-122"/>
              </a:rPr>
              <a:t>Hypervisor</a:t>
            </a:r>
            <a:r>
              <a:rPr lang="zh-CN" altLang="en-US" dirty="0" smtClean="0">
                <a:latin typeface="仿宋" pitchFamily="49" charset="-122"/>
                <a:ea typeface="仿宋" pitchFamily="49" charset="-122"/>
              </a:rPr>
              <a:t>级别的杀软</a:t>
            </a:r>
            <a:endParaRPr lang="en-US" altLang="zh-CN" dirty="0" smtClean="0">
              <a:latin typeface="仿宋" pitchFamily="49" charset="-122"/>
              <a:ea typeface="仿宋" pitchFamily="49" charset="-122"/>
            </a:endParaRPr>
          </a:p>
          <a:p>
            <a:pPr lvl="1"/>
            <a:r>
              <a:rPr lang="en-US" altLang="zh-CN" dirty="0" smtClean="0">
                <a:latin typeface="仿宋" pitchFamily="49" charset="-122"/>
                <a:ea typeface="仿宋" pitchFamily="49" charset="-122"/>
              </a:rPr>
              <a:t>Storage DRS</a:t>
            </a:r>
          </a:p>
          <a:p>
            <a:pPr lvl="1"/>
            <a:r>
              <a:rPr lang="en-US" altLang="zh-CN" sz="2400" dirty="0" smtClean="0">
                <a:latin typeface="仿宋" pitchFamily="49" charset="-122"/>
                <a:ea typeface="仿宋" pitchFamily="49" charset="-122"/>
              </a:rPr>
              <a:t>Storage </a:t>
            </a:r>
            <a:r>
              <a:rPr lang="en-US" altLang="zh-CN" sz="2400" dirty="0" err="1" smtClean="0">
                <a:latin typeface="仿宋" pitchFamily="49" charset="-122"/>
                <a:ea typeface="仿宋" pitchFamily="49" charset="-122"/>
              </a:rPr>
              <a:t>vMotion</a:t>
            </a:r>
            <a:endParaRPr lang="en-US" altLang="zh-CN" sz="2400" dirty="0" smtClean="0">
              <a:latin typeface="仿宋" pitchFamily="49" charset="-122"/>
              <a:ea typeface="仿宋" pitchFamily="49" charset="-122"/>
            </a:endParaRPr>
          </a:p>
          <a:p>
            <a:pPr lvl="1"/>
            <a:r>
              <a:rPr lang="zh-CN" altLang="en-US" sz="2400" dirty="0" smtClean="0">
                <a:latin typeface="仿宋" pitchFamily="49" charset="-122"/>
                <a:ea typeface="仿宋" pitchFamily="49" charset="-122"/>
              </a:rPr>
              <a:t>存储 </a:t>
            </a:r>
            <a:r>
              <a:rPr lang="en-US" altLang="zh-CN" sz="2400" dirty="0" smtClean="0">
                <a:latin typeface="仿宋" pitchFamily="49" charset="-122"/>
                <a:ea typeface="仿宋" pitchFamily="49" charset="-122"/>
              </a:rPr>
              <a:t>I/O </a:t>
            </a:r>
            <a:r>
              <a:rPr lang="zh-CN" altLang="en-US" sz="2400" dirty="0" smtClean="0">
                <a:latin typeface="仿宋" pitchFamily="49" charset="-122"/>
                <a:ea typeface="仿宋" pitchFamily="49" charset="-122"/>
              </a:rPr>
              <a:t>控制 </a:t>
            </a:r>
            <a:r>
              <a:rPr lang="en-US" altLang="zh-CN" sz="2400" dirty="0" smtClean="0">
                <a:latin typeface="仿宋" pitchFamily="49" charset="-122"/>
                <a:ea typeface="仿宋" pitchFamily="49" charset="-122"/>
              </a:rPr>
              <a:t>- </a:t>
            </a:r>
            <a:r>
              <a:rPr lang="zh-CN" altLang="en-US" sz="2400" dirty="0" smtClean="0">
                <a:latin typeface="仿宋" pitchFamily="49" charset="-122"/>
                <a:ea typeface="仿宋" pitchFamily="49" charset="-122"/>
              </a:rPr>
              <a:t>存储</a:t>
            </a:r>
            <a:r>
              <a:rPr lang="en-US" altLang="zh-CN" sz="2400" dirty="0" err="1" smtClean="0">
                <a:latin typeface="仿宋" pitchFamily="49" charset="-122"/>
                <a:ea typeface="仿宋" pitchFamily="49" charset="-122"/>
              </a:rPr>
              <a:t>QoS</a:t>
            </a:r>
            <a:endParaRPr lang="en-US" altLang="zh-CN" sz="2400" dirty="0" smtClean="0">
              <a:latin typeface="仿宋" pitchFamily="49" charset="-122"/>
              <a:ea typeface="仿宋" pitchFamily="49" charset="-122"/>
            </a:endParaRPr>
          </a:p>
          <a:p>
            <a:pPr lvl="1"/>
            <a:r>
              <a:rPr lang="en-US" altLang="zh-CN" sz="2400" dirty="0" smtClean="0">
                <a:latin typeface="仿宋" pitchFamily="49" charset="-122"/>
                <a:ea typeface="仿宋" pitchFamily="49" charset="-122"/>
              </a:rPr>
              <a:t>VMFS - </a:t>
            </a:r>
            <a:r>
              <a:rPr lang="zh-CN" altLang="en-US" sz="2400" dirty="0" smtClean="0">
                <a:latin typeface="仿宋" pitchFamily="49" charset="-122"/>
                <a:ea typeface="仿宋" pitchFamily="49" charset="-122"/>
              </a:rPr>
              <a:t>虚拟机专用集群文件系统</a:t>
            </a:r>
            <a:endParaRPr lang="en-US" altLang="zh-CN" sz="2400" dirty="0" smtClean="0">
              <a:latin typeface="仿宋" pitchFamily="49" charset="-122"/>
              <a:ea typeface="仿宋" pitchFamily="49" charset="-122"/>
            </a:endParaRPr>
          </a:p>
          <a:p>
            <a:pPr lvl="1"/>
            <a:r>
              <a:rPr lang="en-US" altLang="zh-CN" sz="2400" dirty="0" smtClean="0">
                <a:latin typeface="仿宋" pitchFamily="49" charset="-122"/>
                <a:ea typeface="仿宋" pitchFamily="49" charset="-122"/>
              </a:rPr>
              <a:t>Flash Read Cache</a:t>
            </a:r>
          </a:p>
          <a:p>
            <a:pPr lvl="1"/>
            <a:r>
              <a:rPr lang="zh-CN" altLang="en-US" sz="2400" dirty="0" smtClean="0">
                <a:latin typeface="仿宋" pitchFamily="49" charset="-122"/>
                <a:ea typeface="仿宋" pitchFamily="49" charset="-122"/>
              </a:rPr>
              <a:t>提供可以与</a:t>
            </a:r>
            <a:r>
              <a:rPr lang="en-US" altLang="zh-CN" sz="2400" dirty="0" smtClean="0">
                <a:latin typeface="仿宋" pitchFamily="49" charset="-122"/>
                <a:ea typeface="仿宋" pitchFamily="49" charset="-122"/>
              </a:rPr>
              <a:t>windows</a:t>
            </a:r>
            <a:r>
              <a:rPr lang="zh-CN" altLang="en-US" sz="2400" dirty="0" smtClean="0">
                <a:latin typeface="仿宋" pitchFamily="49" charset="-122"/>
                <a:ea typeface="仿宋" pitchFamily="49" charset="-122"/>
              </a:rPr>
              <a:t>系统媲美的完善的操作界面</a:t>
            </a:r>
          </a:p>
        </p:txBody>
      </p:sp>
      <p:sp>
        <p:nvSpPr>
          <p:cNvPr id="3" name="标题 2"/>
          <p:cNvSpPr>
            <a:spLocks noGrp="1"/>
          </p:cNvSpPr>
          <p:nvPr>
            <p:ph type="title"/>
          </p:nvPr>
        </p:nvSpPr>
        <p:spPr/>
        <p:txBody>
          <a:bodyPr>
            <a:normAutofit/>
          </a:bodyPr>
          <a:lstStyle/>
          <a:p>
            <a:r>
              <a:rPr lang="zh-CN" altLang="en-US" dirty="0" smtClean="0">
                <a:latin typeface="仿宋" pitchFamily="49" charset="-122"/>
                <a:ea typeface="仿宋" pitchFamily="49" charset="-122"/>
              </a:rPr>
              <a:t>主流虚拟化技术（</a:t>
            </a:r>
            <a:r>
              <a:rPr lang="en-US" altLang="zh-CN" dirty="0" smtClean="0">
                <a:latin typeface="仿宋" pitchFamily="49" charset="-122"/>
                <a:ea typeface="仿宋" pitchFamily="49" charset="-122"/>
              </a:rPr>
              <a:t>x86</a:t>
            </a:r>
            <a:r>
              <a:rPr lang="zh-CN" altLang="en-US" dirty="0" smtClean="0">
                <a:latin typeface="仿宋" pitchFamily="49" charset="-122"/>
                <a:ea typeface="仿宋" pitchFamily="49" charset="-122"/>
              </a:rPr>
              <a:t>）</a:t>
            </a:r>
            <a:endParaRPr lang="en-US" altLang="zh-CN" dirty="0" smtClean="0">
              <a:latin typeface="仿宋" pitchFamily="49" charset="-122"/>
              <a:ea typeface="仿宋"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smtClean="0">
                <a:latin typeface="仿宋" pitchFamily="49" charset="-122"/>
                <a:ea typeface="仿宋" pitchFamily="49" charset="-122"/>
              </a:rPr>
              <a:t>LXC(</a:t>
            </a:r>
            <a:r>
              <a:rPr lang="en-US" altLang="zh-CN" dirty="0" err="1" smtClean="0">
                <a:latin typeface="仿宋" pitchFamily="49" charset="-122"/>
                <a:ea typeface="仿宋" pitchFamily="49" charset="-122"/>
              </a:rPr>
              <a:t>LinuX</a:t>
            </a:r>
            <a:r>
              <a:rPr lang="en-US" altLang="zh-CN" dirty="0" smtClean="0">
                <a:latin typeface="仿宋" pitchFamily="49" charset="-122"/>
                <a:ea typeface="仿宋" pitchFamily="49" charset="-122"/>
              </a:rPr>
              <a:t> Containers)</a:t>
            </a:r>
          </a:p>
          <a:p>
            <a:pPr lvl="1"/>
            <a:r>
              <a:rPr lang="zh-CN" altLang="en-US" sz="2000" dirty="0" smtClean="0">
                <a:latin typeface="仿宋" pitchFamily="49" charset="-122"/>
                <a:ea typeface="仿宋" pitchFamily="49" charset="-122"/>
              </a:rPr>
              <a:t>提供操作系统级别的虚拟运行环境，而不是虚拟机</a:t>
            </a:r>
            <a:endParaRPr lang="en-US" altLang="zh-CN" sz="2000" dirty="0" smtClean="0">
              <a:latin typeface="仿宋" pitchFamily="49" charset="-122"/>
              <a:ea typeface="仿宋" pitchFamily="49" charset="-122"/>
            </a:endParaRPr>
          </a:p>
          <a:p>
            <a:pPr lvl="1"/>
            <a:r>
              <a:rPr lang="zh-CN" altLang="en-US" sz="2000" dirty="0" smtClean="0">
                <a:latin typeface="仿宋" pitchFamily="49" charset="-122"/>
                <a:ea typeface="仿宋" pitchFamily="49" charset="-122"/>
              </a:rPr>
              <a:t>只能提供与宿主机操作系统相同的虚拟运行环境，不能支持多种操作系统的虚拟机（使用宿主机内核）</a:t>
            </a:r>
            <a:endParaRPr lang="en-US" altLang="zh-CN" sz="2000" dirty="0" smtClean="0">
              <a:latin typeface="仿宋" pitchFamily="49" charset="-122"/>
              <a:ea typeface="仿宋" pitchFamily="49" charset="-122"/>
            </a:endParaRPr>
          </a:p>
          <a:p>
            <a:pPr lvl="1"/>
            <a:r>
              <a:rPr lang="zh-CN" altLang="en-US" sz="2000" dirty="0" smtClean="0">
                <a:latin typeface="仿宋" pitchFamily="49" charset="-122"/>
                <a:ea typeface="仿宋" pitchFamily="49" charset="-122"/>
              </a:rPr>
              <a:t>每个虚拟运行环境拥有自己独立的进程、网络、命名空间等</a:t>
            </a:r>
            <a:endParaRPr lang="en-US" altLang="zh-CN" sz="2000" dirty="0" smtClean="0">
              <a:latin typeface="仿宋" pitchFamily="49" charset="-122"/>
              <a:ea typeface="仿宋" pitchFamily="49" charset="-122"/>
            </a:endParaRPr>
          </a:p>
          <a:p>
            <a:pPr lvl="1"/>
            <a:r>
              <a:rPr lang="zh-CN" altLang="en-US" sz="2000" dirty="0" smtClean="0">
                <a:latin typeface="仿宋" pitchFamily="49" charset="-122"/>
                <a:ea typeface="仿宋" pitchFamily="49" charset="-122"/>
              </a:rPr>
              <a:t>与虚拟化相比，</a:t>
            </a:r>
            <a:r>
              <a:rPr lang="en-US" altLang="zh-CN" sz="2000" dirty="0" smtClean="0">
                <a:latin typeface="仿宋" pitchFamily="49" charset="-122"/>
                <a:ea typeface="仿宋" pitchFamily="49" charset="-122"/>
              </a:rPr>
              <a:t>LXC</a:t>
            </a:r>
            <a:r>
              <a:rPr lang="zh-CN" altLang="en-US" sz="2000" dirty="0" smtClean="0">
                <a:latin typeface="仿宋" pitchFamily="49" charset="-122"/>
                <a:ea typeface="仿宋" pitchFamily="49" charset="-122"/>
              </a:rPr>
              <a:t>既不需要指令级模拟或即时编译，也不需要硬件辅助的虚拟化支持，它与宿主机一起使用各种物理硬件资源</a:t>
            </a:r>
            <a:endParaRPr lang="en-US" altLang="zh-CN" sz="2000" dirty="0" smtClean="0">
              <a:latin typeface="仿宋" pitchFamily="49" charset="-122"/>
              <a:ea typeface="仿宋" pitchFamily="49" charset="-122"/>
            </a:endParaRPr>
          </a:p>
          <a:p>
            <a:pPr lvl="1"/>
            <a:r>
              <a:rPr lang="zh-CN" altLang="en-US" sz="2000" dirty="0" smtClean="0">
                <a:latin typeface="仿宋" pitchFamily="49" charset="-122"/>
                <a:ea typeface="仿宋" pitchFamily="49" charset="-122"/>
              </a:rPr>
              <a:t>极小的虚拟化开销</a:t>
            </a:r>
            <a:endParaRPr lang="en-US" altLang="zh-CN" sz="2000" dirty="0" smtClean="0">
              <a:latin typeface="仿宋" pitchFamily="49" charset="-122"/>
              <a:ea typeface="仿宋" pitchFamily="49" charset="-122"/>
            </a:endParaRPr>
          </a:p>
          <a:p>
            <a:pPr lvl="1"/>
            <a:r>
              <a:rPr lang="zh-CN" altLang="en-US" sz="2000" dirty="0" smtClean="0">
                <a:latin typeface="仿宋" pitchFamily="49" charset="-122"/>
                <a:ea typeface="仿宋" pitchFamily="49" charset="-122"/>
              </a:rPr>
              <a:t>强依赖</a:t>
            </a:r>
            <a:r>
              <a:rPr lang="en-US" altLang="zh-CN" sz="2000" dirty="0" err="1" smtClean="0">
                <a:latin typeface="仿宋" pitchFamily="49" charset="-122"/>
                <a:ea typeface="仿宋" pitchFamily="49" charset="-122"/>
              </a:rPr>
              <a:t>Cgroup</a:t>
            </a:r>
            <a:r>
              <a:rPr lang="zh-CN" altLang="en-US" sz="2000" dirty="0" smtClean="0">
                <a:latin typeface="仿宋" pitchFamily="49" charset="-122"/>
                <a:ea typeface="仿宋" pitchFamily="49" charset="-122"/>
              </a:rPr>
              <a:t>，</a:t>
            </a:r>
            <a:r>
              <a:rPr lang="en-US" altLang="zh-CN" sz="2000" dirty="0" err="1" smtClean="0">
                <a:latin typeface="仿宋" pitchFamily="49" charset="-122"/>
                <a:ea typeface="仿宋" pitchFamily="49" charset="-122"/>
              </a:rPr>
              <a:t>Cgroup</a:t>
            </a:r>
            <a:r>
              <a:rPr lang="zh-CN" altLang="en-US" sz="2000" dirty="0" smtClean="0">
                <a:latin typeface="仿宋" pitchFamily="49" charset="-122"/>
                <a:ea typeface="仿宋" pitchFamily="49" charset="-122"/>
              </a:rPr>
              <a:t>为其提供独立的虚拟运行环境</a:t>
            </a:r>
            <a:endParaRPr lang="en-US" altLang="zh-CN" sz="2000" dirty="0" smtClean="0">
              <a:latin typeface="仿宋" pitchFamily="49" charset="-122"/>
              <a:ea typeface="仿宋" pitchFamily="49" charset="-122"/>
            </a:endParaRPr>
          </a:p>
          <a:p>
            <a:pPr lvl="1"/>
            <a:r>
              <a:rPr lang="zh-CN" altLang="en-US" sz="2000" dirty="0" smtClean="0">
                <a:latin typeface="仿宋" pitchFamily="49" charset="-122"/>
                <a:ea typeface="仿宋" pitchFamily="49" charset="-122"/>
              </a:rPr>
              <a:t>类似技术：</a:t>
            </a:r>
            <a:r>
              <a:rPr lang="en-US" altLang="zh-CN" sz="2000" dirty="0" smtClean="0">
                <a:latin typeface="仿宋" pitchFamily="49" charset="-122"/>
                <a:ea typeface="仿宋" pitchFamily="49" charset="-122"/>
              </a:rPr>
              <a:t>Linux-</a:t>
            </a:r>
            <a:r>
              <a:rPr lang="en-US" altLang="zh-CN" sz="2000" dirty="0" err="1" smtClean="0">
                <a:latin typeface="仿宋" pitchFamily="49" charset="-122"/>
                <a:ea typeface="仿宋" pitchFamily="49" charset="-122"/>
              </a:rPr>
              <a:t>Vserver</a:t>
            </a:r>
            <a:r>
              <a:rPr lang="zh-CN" altLang="en-US" sz="2000" dirty="0" smtClean="0">
                <a:latin typeface="仿宋" pitchFamily="49" charset="-122"/>
                <a:ea typeface="仿宋" pitchFamily="49" charset="-122"/>
              </a:rPr>
              <a:t>、</a:t>
            </a:r>
            <a:r>
              <a:rPr lang="en-US" altLang="zh-CN" sz="2000" dirty="0" err="1" smtClean="0">
                <a:latin typeface="仿宋" pitchFamily="49" charset="-122"/>
                <a:ea typeface="仿宋" pitchFamily="49" charset="-122"/>
              </a:rPr>
              <a:t>OpenVZ</a:t>
            </a:r>
            <a:r>
              <a:rPr lang="zh-CN" altLang="en-US" sz="2000" dirty="0" smtClean="0">
                <a:latin typeface="仿宋" pitchFamily="49" charset="-122"/>
                <a:ea typeface="仿宋" pitchFamily="49" charset="-122"/>
              </a:rPr>
              <a:t>和</a:t>
            </a:r>
            <a:r>
              <a:rPr lang="en-US" altLang="zh-CN" sz="2000" dirty="0" err="1" smtClean="0">
                <a:latin typeface="仿宋" pitchFamily="49" charset="-122"/>
                <a:ea typeface="仿宋" pitchFamily="49" charset="-122"/>
              </a:rPr>
              <a:t>FreeVPS</a:t>
            </a:r>
            <a:r>
              <a:rPr lang="zh-CN" altLang="en-US" sz="2000" dirty="0" smtClean="0">
                <a:latin typeface="仿宋" pitchFamily="49" charset="-122"/>
                <a:ea typeface="仿宋" pitchFamily="49" charset="-122"/>
              </a:rPr>
              <a:t>等</a:t>
            </a:r>
            <a:endParaRPr lang="en-US" altLang="zh-CN" sz="2000" dirty="0" smtClean="0">
              <a:latin typeface="仿宋" pitchFamily="49" charset="-122"/>
              <a:ea typeface="仿宋" pitchFamily="49" charset="-122"/>
            </a:endParaRPr>
          </a:p>
          <a:p>
            <a:pPr lvl="1"/>
            <a:r>
              <a:rPr lang="zh-CN" altLang="en-US" sz="2000" dirty="0" smtClean="0">
                <a:latin typeface="仿宋" pitchFamily="49" charset="-122"/>
                <a:ea typeface="仿宋" pitchFamily="49" charset="-122"/>
              </a:rPr>
              <a:t>开源，集成在内核中</a:t>
            </a:r>
            <a:endParaRPr lang="en-US" altLang="zh-CN" sz="2000" dirty="0" smtClean="0">
              <a:latin typeface="仿宋" pitchFamily="49" charset="-122"/>
              <a:ea typeface="仿宋" pitchFamily="49" charset="-122"/>
            </a:endParaRPr>
          </a:p>
          <a:p>
            <a:endParaRPr lang="zh-CN" altLang="en-US" sz="2000" dirty="0">
              <a:latin typeface="仿宋" pitchFamily="49" charset="-122"/>
              <a:ea typeface="仿宋" pitchFamily="49" charset="-122"/>
            </a:endParaRPr>
          </a:p>
        </p:txBody>
      </p:sp>
      <p:sp>
        <p:nvSpPr>
          <p:cNvPr id="3" name="标题 2"/>
          <p:cNvSpPr>
            <a:spLocks noGrp="1"/>
          </p:cNvSpPr>
          <p:nvPr>
            <p:ph type="title"/>
          </p:nvPr>
        </p:nvSpPr>
        <p:spPr/>
        <p:txBody>
          <a:bodyPr>
            <a:normAutofit/>
          </a:bodyPr>
          <a:lstStyle/>
          <a:p>
            <a:r>
              <a:rPr lang="zh-CN" altLang="en-US" dirty="0" smtClean="0">
                <a:latin typeface="仿宋" pitchFamily="49" charset="-122"/>
                <a:ea typeface="仿宋" pitchFamily="49" charset="-122"/>
              </a:rPr>
              <a:t>主流虚拟化技术（</a:t>
            </a:r>
            <a:r>
              <a:rPr lang="en-US" altLang="zh-CN" dirty="0" smtClean="0">
                <a:latin typeface="仿宋" pitchFamily="49" charset="-122"/>
                <a:ea typeface="仿宋" pitchFamily="49" charset="-122"/>
              </a:rPr>
              <a:t>x86</a:t>
            </a:r>
            <a:r>
              <a:rPr lang="zh-CN" altLang="en-US" dirty="0" smtClean="0">
                <a:latin typeface="仿宋" pitchFamily="49" charset="-122"/>
                <a:ea typeface="仿宋" pitchFamily="49" charset="-122"/>
              </a:rPr>
              <a:t>）</a:t>
            </a:r>
            <a:endParaRPr lang="en-US" altLang="zh-CN" dirty="0" smtClean="0">
              <a:latin typeface="仿宋" pitchFamily="49" charset="-122"/>
              <a:ea typeface="仿宋"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090944"/>
          </a:xfrm>
        </p:spPr>
        <p:txBody>
          <a:bodyPr>
            <a:normAutofit/>
          </a:bodyPr>
          <a:lstStyle/>
          <a:p>
            <a:r>
              <a:rPr lang="zh-CN" altLang="en-US" dirty="0" smtClean="0">
                <a:latin typeface="仿宋" pitchFamily="49" charset="-122"/>
                <a:ea typeface="仿宋" pitchFamily="49" charset="-122"/>
              </a:rPr>
              <a:t>基本概念</a:t>
            </a:r>
            <a:endParaRPr lang="en-US" altLang="zh-CN" dirty="0" smtClean="0">
              <a:latin typeface="仿宋" pitchFamily="49" charset="-122"/>
              <a:ea typeface="仿宋" pitchFamily="49" charset="-122"/>
            </a:endParaRPr>
          </a:p>
          <a:p>
            <a:pPr lvl="1"/>
            <a:r>
              <a:rPr lang="en-US" altLang="zh-CN" sz="2000" dirty="0" smtClean="0">
                <a:latin typeface="仿宋" pitchFamily="49" charset="-122"/>
                <a:ea typeface="仿宋" pitchFamily="49" charset="-122"/>
              </a:rPr>
              <a:t>IaaS</a:t>
            </a:r>
            <a:r>
              <a:rPr lang="zh-CN" altLang="en-US" sz="2000" dirty="0" smtClean="0">
                <a:latin typeface="仿宋" pitchFamily="49" charset="-122"/>
                <a:ea typeface="仿宋" pitchFamily="49" charset="-122"/>
              </a:rPr>
              <a:t>（基础架构即服务）、</a:t>
            </a:r>
            <a:r>
              <a:rPr lang="en-US" altLang="zh-CN" sz="2000" dirty="0" err="1" smtClean="0">
                <a:latin typeface="仿宋" pitchFamily="49" charset="-122"/>
                <a:ea typeface="仿宋" pitchFamily="49" charset="-122"/>
              </a:rPr>
              <a:t>PaaS</a:t>
            </a:r>
            <a:r>
              <a:rPr lang="zh-CN" altLang="en-US" sz="2000" dirty="0" smtClean="0">
                <a:latin typeface="仿宋" pitchFamily="49" charset="-122"/>
                <a:ea typeface="仿宋" pitchFamily="49" charset="-122"/>
              </a:rPr>
              <a:t>（平台即服务）、</a:t>
            </a:r>
            <a:r>
              <a:rPr lang="en-US" altLang="zh-CN" sz="2000" dirty="0" err="1" smtClean="0">
                <a:latin typeface="仿宋" pitchFamily="49" charset="-122"/>
                <a:ea typeface="仿宋" pitchFamily="49" charset="-122"/>
              </a:rPr>
              <a:t>SaaS</a:t>
            </a:r>
            <a:r>
              <a:rPr lang="zh-CN" altLang="en-US" sz="2000" dirty="0" smtClean="0">
                <a:latin typeface="仿宋" pitchFamily="49" charset="-122"/>
                <a:ea typeface="仿宋" pitchFamily="49" charset="-122"/>
              </a:rPr>
              <a:t>（软件即服务）</a:t>
            </a:r>
            <a:endParaRPr lang="en-US" altLang="zh-CN" sz="2000" dirty="0" smtClean="0">
              <a:latin typeface="仿宋" pitchFamily="49" charset="-122"/>
              <a:ea typeface="仿宋" pitchFamily="49" charset="-122"/>
            </a:endParaRPr>
          </a:p>
          <a:p>
            <a:pPr lvl="1"/>
            <a:r>
              <a:rPr lang="zh-CN" altLang="en-US" sz="2000" dirty="0" smtClean="0">
                <a:latin typeface="仿宋" pitchFamily="49" charset="-122"/>
                <a:ea typeface="仿宋" pitchFamily="49" charset="-122"/>
              </a:rPr>
              <a:t>公有云、私有云、混合云</a:t>
            </a:r>
            <a:endParaRPr lang="en-US" altLang="zh-CN" sz="2000" dirty="0" smtClean="0">
              <a:latin typeface="仿宋" pitchFamily="49" charset="-122"/>
              <a:ea typeface="仿宋" pitchFamily="49" charset="-122"/>
            </a:endParaRPr>
          </a:p>
          <a:p>
            <a:pPr marL="365760" lvl="1" indent="-256032">
              <a:spcBef>
                <a:spcPts val="400"/>
              </a:spcBef>
              <a:buSzPct val="68000"/>
              <a:buFont typeface="Wingdings 3"/>
              <a:buChar char=""/>
            </a:pPr>
            <a:r>
              <a:rPr lang="zh-CN" altLang="en-US" sz="2000" dirty="0" smtClean="0">
                <a:latin typeface="仿宋" pitchFamily="49" charset="-122"/>
                <a:ea typeface="仿宋" pitchFamily="49" charset="-122"/>
              </a:rPr>
              <a:t>用途</a:t>
            </a:r>
            <a:endParaRPr lang="en-US" altLang="zh-CN" sz="2000" dirty="0" smtClean="0">
              <a:latin typeface="仿宋" pitchFamily="49" charset="-122"/>
              <a:ea typeface="仿宋" pitchFamily="49" charset="-122"/>
            </a:endParaRPr>
          </a:p>
          <a:p>
            <a:pPr lvl="1"/>
            <a:r>
              <a:rPr lang="zh-CN" altLang="en-US" sz="2000" dirty="0" smtClean="0">
                <a:latin typeface="仿宋" pitchFamily="49" charset="-122"/>
                <a:ea typeface="仿宋" pitchFamily="49" charset="-122"/>
              </a:rPr>
              <a:t>智能数据中心（弹性、智能调度、节能）</a:t>
            </a:r>
            <a:endParaRPr lang="en-US" altLang="zh-CN" sz="2000" dirty="0" smtClean="0">
              <a:latin typeface="仿宋" pitchFamily="49" charset="-122"/>
              <a:ea typeface="仿宋" pitchFamily="49" charset="-122"/>
            </a:endParaRPr>
          </a:p>
          <a:p>
            <a:pPr lvl="1"/>
            <a:r>
              <a:rPr lang="zh-CN" altLang="en-US" sz="2000" dirty="0" smtClean="0">
                <a:latin typeface="仿宋" pitchFamily="49" charset="-122"/>
                <a:ea typeface="仿宋" pitchFamily="49" charset="-122"/>
              </a:rPr>
              <a:t>快速交付按需、易扩展的</a:t>
            </a:r>
            <a:r>
              <a:rPr lang="en-US" altLang="zh-CN" sz="2000" dirty="0" smtClean="0">
                <a:latin typeface="仿宋" pitchFamily="49" charset="-122"/>
                <a:ea typeface="仿宋" pitchFamily="49" charset="-122"/>
              </a:rPr>
              <a:t>IT</a:t>
            </a:r>
            <a:r>
              <a:rPr lang="zh-CN" altLang="en-US" sz="2000" dirty="0" smtClean="0">
                <a:latin typeface="仿宋" pitchFamily="49" charset="-122"/>
                <a:ea typeface="仿宋" pitchFamily="49" charset="-122"/>
              </a:rPr>
              <a:t>服务</a:t>
            </a:r>
            <a:endParaRPr lang="en-US" altLang="zh-CN" sz="2000" dirty="0" smtClean="0">
              <a:latin typeface="仿宋" pitchFamily="49" charset="-122"/>
              <a:ea typeface="仿宋" pitchFamily="49" charset="-122"/>
            </a:endParaRPr>
          </a:p>
          <a:p>
            <a:r>
              <a:rPr lang="zh-CN" altLang="en-US" sz="2000" dirty="0" smtClean="0">
                <a:latin typeface="仿宋" pitchFamily="49" charset="-122"/>
                <a:ea typeface="仿宋" pitchFamily="49" charset="-122"/>
              </a:rPr>
              <a:t>常见误区</a:t>
            </a:r>
            <a:endParaRPr lang="en-US" altLang="zh-CN" sz="2000" dirty="0" smtClean="0">
              <a:latin typeface="仿宋" pitchFamily="49" charset="-122"/>
              <a:ea typeface="仿宋" pitchFamily="49" charset="-122"/>
            </a:endParaRPr>
          </a:p>
          <a:p>
            <a:pPr lvl="1"/>
            <a:r>
              <a:rPr lang="zh-CN" altLang="en-US" sz="2000" dirty="0" smtClean="0">
                <a:latin typeface="仿宋" pitchFamily="49" charset="-122"/>
                <a:ea typeface="仿宋" pitchFamily="49" charset="-122"/>
              </a:rPr>
              <a:t>大数据：</a:t>
            </a:r>
            <a:r>
              <a:rPr lang="zh-CN" altLang="en-US" sz="2000" i="1" dirty="0" smtClean="0">
                <a:latin typeface="仿宋" pitchFamily="49" charset="-122"/>
                <a:ea typeface="仿宋" pitchFamily="49" charset="-122"/>
              </a:rPr>
              <a:t>云计算使大数据变成可能</a:t>
            </a:r>
            <a:endParaRPr lang="en-US" altLang="zh-CN" sz="2000" i="1" dirty="0" smtClean="0">
              <a:latin typeface="仿宋" pitchFamily="49" charset="-122"/>
              <a:ea typeface="仿宋" pitchFamily="49" charset="-122"/>
            </a:endParaRPr>
          </a:p>
          <a:p>
            <a:pPr lvl="1"/>
            <a:r>
              <a:rPr lang="zh-CN" altLang="en-US" sz="2000" dirty="0" smtClean="0">
                <a:latin typeface="仿宋" pitchFamily="49" charset="-122"/>
                <a:ea typeface="仿宋" pitchFamily="49" charset="-122"/>
              </a:rPr>
              <a:t>分布式计算、网格计算、高性能计算：</a:t>
            </a:r>
            <a:r>
              <a:rPr lang="zh-CN" altLang="en-US" sz="2000" i="1" dirty="0" smtClean="0">
                <a:latin typeface="仿宋" pitchFamily="49" charset="-122"/>
                <a:ea typeface="仿宋" pitchFamily="49" charset="-122"/>
              </a:rPr>
              <a:t>云计算是其商业实现</a:t>
            </a:r>
            <a:endParaRPr lang="en-US" altLang="zh-CN" sz="2000" i="1" dirty="0" smtClean="0">
              <a:latin typeface="仿宋" pitchFamily="49" charset="-122"/>
              <a:ea typeface="仿宋" pitchFamily="49" charset="-122"/>
            </a:endParaRPr>
          </a:p>
          <a:p>
            <a:pPr lvl="1"/>
            <a:r>
              <a:rPr lang="zh-CN" altLang="en-US" sz="2000" i="1" dirty="0" smtClean="0">
                <a:latin typeface="仿宋" pitchFamily="49" charset="-122"/>
                <a:ea typeface="仿宋" pitchFamily="49" charset="-122"/>
              </a:rPr>
              <a:t>因特网不等于云计算</a:t>
            </a:r>
          </a:p>
        </p:txBody>
      </p:sp>
      <p:sp>
        <p:nvSpPr>
          <p:cNvPr id="3" name="标题 2"/>
          <p:cNvSpPr>
            <a:spLocks noGrp="1"/>
          </p:cNvSpPr>
          <p:nvPr>
            <p:ph type="title"/>
          </p:nvPr>
        </p:nvSpPr>
        <p:spPr/>
        <p:txBody>
          <a:bodyPr/>
          <a:lstStyle/>
          <a:p>
            <a:r>
              <a:rPr lang="zh-CN" altLang="en-US" dirty="0" smtClean="0">
                <a:latin typeface="仿宋" pitchFamily="49" charset="-122"/>
                <a:ea typeface="仿宋" pitchFamily="49" charset="-122"/>
              </a:rPr>
              <a:t>什么是云计算</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smtClean="0">
                <a:latin typeface="仿宋" pitchFamily="49" charset="-122"/>
                <a:ea typeface="仿宋" pitchFamily="49" charset="-122"/>
              </a:rPr>
              <a:t>LXC(architecture)</a:t>
            </a:r>
          </a:p>
          <a:p>
            <a:endParaRPr lang="zh-CN" altLang="en-US" dirty="0">
              <a:solidFill>
                <a:srgbClr val="00B0F0"/>
              </a:solidFill>
              <a:latin typeface="仿宋" pitchFamily="49" charset="-122"/>
              <a:ea typeface="仿宋" pitchFamily="49" charset="-122"/>
            </a:endParaRPr>
          </a:p>
        </p:txBody>
      </p:sp>
      <p:sp>
        <p:nvSpPr>
          <p:cNvPr id="3" name="标题 2"/>
          <p:cNvSpPr>
            <a:spLocks noGrp="1"/>
          </p:cNvSpPr>
          <p:nvPr>
            <p:ph type="title"/>
          </p:nvPr>
        </p:nvSpPr>
        <p:spPr/>
        <p:txBody>
          <a:bodyPr>
            <a:normAutofit/>
          </a:bodyPr>
          <a:lstStyle/>
          <a:p>
            <a:r>
              <a:rPr lang="zh-CN" altLang="en-US" dirty="0" smtClean="0">
                <a:latin typeface="仿宋" pitchFamily="49" charset="-122"/>
                <a:ea typeface="仿宋" pitchFamily="49" charset="-122"/>
              </a:rPr>
              <a:t>主流虚拟化技术（</a:t>
            </a:r>
            <a:r>
              <a:rPr lang="en-US" altLang="zh-CN" dirty="0" smtClean="0">
                <a:latin typeface="仿宋" pitchFamily="49" charset="-122"/>
                <a:ea typeface="仿宋" pitchFamily="49" charset="-122"/>
              </a:rPr>
              <a:t>x86</a:t>
            </a:r>
            <a:r>
              <a:rPr lang="zh-CN" altLang="en-US" dirty="0" smtClean="0">
                <a:latin typeface="仿宋" pitchFamily="49" charset="-122"/>
                <a:ea typeface="仿宋" pitchFamily="49" charset="-122"/>
              </a:rPr>
              <a:t>）</a:t>
            </a:r>
            <a:endParaRPr lang="en-US" altLang="zh-CN" dirty="0" smtClean="0">
              <a:latin typeface="仿宋" pitchFamily="49" charset="-122"/>
              <a:ea typeface="仿宋" pitchFamily="49" charset="-122"/>
            </a:endParaRPr>
          </a:p>
        </p:txBody>
      </p:sp>
      <p:pic>
        <p:nvPicPr>
          <p:cNvPr id="4" name="图片 3" descr="lxc.jpg"/>
          <p:cNvPicPr>
            <a:picLocks noChangeAspect="1"/>
          </p:cNvPicPr>
          <p:nvPr/>
        </p:nvPicPr>
        <p:blipFill>
          <a:blip r:embed="rId2" cstate="print"/>
          <a:stretch>
            <a:fillRect/>
          </a:stretch>
        </p:blipFill>
        <p:spPr>
          <a:xfrm>
            <a:off x="1835696" y="2276872"/>
            <a:ext cx="5314191" cy="3168352"/>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smtClean="0">
                <a:latin typeface="仿宋" pitchFamily="49" charset="-122"/>
                <a:ea typeface="仿宋" pitchFamily="49" charset="-122"/>
              </a:rPr>
              <a:t>QEMU(Quick </a:t>
            </a:r>
            <a:r>
              <a:rPr lang="en-US" altLang="zh-CN" dirty="0" err="1" smtClean="0">
                <a:latin typeface="仿宋" pitchFamily="49" charset="-122"/>
                <a:ea typeface="仿宋" pitchFamily="49" charset="-122"/>
              </a:rPr>
              <a:t>EMUlator</a:t>
            </a:r>
            <a:r>
              <a:rPr lang="en-US" altLang="zh-CN" dirty="0" smtClean="0">
                <a:latin typeface="仿宋" pitchFamily="49" charset="-122"/>
                <a:ea typeface="仿宋" pitchFamily="49" charset="-122"/>
              </a:rPr>
              <a:t>)</a:t>
            </a:r>
          </a:p>
          <a:p>
            <a:pPr lvl="1"/>
            <a:r>
              <a:rPr lang="zh-CN" altLang="en-US" sz="2000" dirty="0" smtClean="0">
                <a:latin typeface="仿宋" pitchFamily="49" charset="-122"/>
                <a:ea typeface="仿宋" pitchFamily="49" charset="-122"/>
              </a:rPr>
              <a:t>是一种支持多种</a:t>
            </a:r>
            <a:r>
              <a:rPr lang="en-US" altLang="zh-CN" sz="2000" dirty="0" smtClean="0">
                <a:latin typeface="仿宋" pitchFamily="49" charset="-122"/>
                <a:ea typeface="仿宋" pitchFamily="49" charset="-122"/>
              </a:rPr>
              <a:t>CPU</a:t>
            </a:r>
            <a:r>
              <a:rPr lang="zh-CN" altLang="en-US" sz="2000" dirty="0" smtClean="0">
                <a:latin typeface="仿宋" pitchFamily="49" charset="-122"/>
                <a:ea typeface="仿宋" pitchFamily="49" charset="-122"/>
              </a:rPr>
              <a:t>的机器模拟器，因此可以在</a:t>
            </a:r>
            <a:r>
              <a:rPr lang="en-US" altLang="zh-CN" sz="2000" dirty="0" smtClean="0">
                <a:latin typeface="仿宋" pitchFamily="49" charset="-122"/>
                <a:ea typeface="仿宋" pitchFamily="49" charset="-122"/>
              </a:rPr>
              <a:t>x86</a:t>
            </a:r>
            <a:r>
              <a:rPr lang="zh-CN" altLang="en-US" sz="2000" dirty="0" smtClean="0">
                <a:latin typeface="仿宋" pitchFamily="49" charset="-122"/>
                <a:ea typeface="仿宋" pitchFamily="49" charset="-122"/>
              </a:rPr>
              <a:t>计算机上运行</a:t>
            </a:r>
            <a:r>
              <a:rPr lang="en-US" altLang="zh-CN" sz="2000" dirty="0" smtClean="0">
                <a:latin typeface="仿宋" pitchFamily="49" charset="-122"/>
                <a:ea typeface="仿宋" pitchFamily="49" charset="-122"/>
              </a:rPr>
              <a:t>PowerPC</a:t>
            </a:r>
            <a:r>
              <a:rPr lang="zh-CN" altLang="en-US" sz="2000" dirty="0" smtClean="0">
                <a:latin typeface="仿宋" pitchFamily="49" charset="-122"/>
                <a:ea typeface="仿宋" pitchFamily="49" charset="-122"/>
              </a:rPr>
              <a:t>软件，在</a:t>
            </a:r>
            <a:r>
              <a:rPr lang="en-US" altLang="zh-CN" sz="2000" dirty="0" smtClean="0">
                <a:latin typeface="仿宋" pitchFamily="49" charset="-122"/>
                <a:ea typeface="仿宋" pitchFamily="49" charset="-122"/>
              </a:rPr>
              <a:t>SPARC</a:t>
            </a:r>
            <a:r>
              <a:rPr lang="zh-CN" altLang="en-US" sz="2000" dirty="0" smtClean="0">
                <a:latin typeface="仿宋" pitchFamily="49" charset="-122"/>
                <a:ea typeface="仿宋" pitchFamily="49" charset="-122"/>
              </a:rPr>
              <a:t>计算机上运行</a:t>
            </a:r>
            <a:r>
              <a:rPr lang="en-US" altLang="zh-CN" sz="2000" dirty="0" smtClean="0">
                <a:latin typeface="仿宋" pitchFamily="49" charset="-122"/>
                <a:ea typeface="仿宋" pitchFamily="49" charset="-122"/>
              </a:rPr>
              <a:t>x86-64</a:t>
            </a:r>
            <a:r>
              <a:rPr lang="zh-CN" altLang="en-US" sz="2000" dirty="0" smtClean="0">
                <a:latin typeface="仿宋" pitchFamily="49" charset="-122"/>
                <a:ea typeface="仿宋" pitchFamily="49" charset="-122"/>
              </a:rPr>
              <a:t>软件，或者其他任意组合（</a:t>
            </a:r>
            <a:r>
              <a:rPr lang="en-US" altLang="zh-CN" sz="2000" dirty="0" smtClean="0">
                <a:latin typeface="仿宋" pitchFamily="49" charset="-122"/>
                <a:ea typeface="仿宋" pitchFamily="49" charset="-122"/>
              </a:rPr>
              <a:t>User mode</a:t>
            </a:r>
            <a:r>
              <a:rPr lang="zh-CN" altLang="en-US" sz="2000" dirty="0" smtClean="0">
                <a:latin typeface="仿宋" pitchFamily="49" charset="-122"/>
                <a:ea typeface="仿宋" pitchFamily="49" charset="-122"/>
              </a:rPr>
              <a:t>模拟模式，</a:t>
            </a:r>
            <a:r>
              <a:rPr lang="en-US" altLang="zh-CN" sz="2000" dirty="0" smtClean="0">
                <a:latin typeface="仿宋" pitchFamily="49" charset="-122"/>
                <a:ea typeface="仿宋" pitchFamily="49" charset="-122"/>
              </a:rPr>
              <a:t>Wine</a:t>
            </a:r>
            <a:r>
              <a:rPr lang="zh-CN" altLang="en-US" sz="2000" dirty="0" smtClean="0">
                <a:latin typeface="仿宋" pitchFamily="49" charset="-122"/>
                <a:ea typeface="仿宋" pitchFamily="49" charset="-122"/>
              </a:rPr>
              <a:t>）</a:t>
            </a:r>
            <a:endParaRPr lang="en-US" altLang="zh-CN" sz="2000" dirty="0" smtClean="0">
              <a:latin typeface="仿宋" pitchFamily="49" charset="-122"/>
              <a:ea typeface="仿宋" pitchFamily="49" charset="-122"/>
            </a:endParaRPr>
          </a:p>
          <a:p>
            <a:pPr lvl="1"/>
            <a:r>
              <a:rPr lang="en-US" altLang="zh-CN" sz="2000" dirty="0" smtClean="0">
                <a:latin typeface="仿宋" pitchFamily="49" charset="-122"/>
                <a:ea typeface="仿宋" pitchFamily="49" charset="-122"/>
              </a:rPr>
              <a:t>QEMU</a:t>
            </a:r>
            <a:r>
              <a:rPr lang="zh-CN" altLang="en-US" sz="2000" dirty="0" smtClean="0">
                <a:latin typeface="仿宋" pitchFamily="49" charset="-122"/>
                <a:ea typeface="仿宋" pitchFamily="49" charset="-122"/>
              </a:rPr>
              <a:t>还允许完整运行不同的操作系统，因此可以在不关闭</a:t>
            </a:r>
            <a:r>
              <a:rPr lang="en-US" altLang="zh-CN" sz="2000" dirty="0" smtClean="0">
                <a:latin typeface="仿宋" pitchFamily="49" charset="-122"/>
                <a:ea typeface="仿宋" pitchFamily="49" charset="-122"/>
              </a:rPr>
              <a:t>Linux</a:t>
            </a:r>
            <a:r>
              <a:rPr lang="zh-CN" altLang="en-US" sz="2000" dirty="0" smtClean="0">
                <a:latin typeface="仿宋" pitchFamily="49" charset="-122"/>
                <a:ea typeface="仿宋" pitchFamily="49" charset="-122"/>
              </a:rPr>
              <a:t>的情况下测试程序在</a:t>
            </a:r>
            <a:r>
              <a:rPr lang="en-US" altLang="zh-CN" sz="2000" dirty="0" smtClean="0">
                <a:latin typeface="仿宋" pitchFamily="49" charset="-122"/>
                <a:ea typeface="仿宋" pitchFamily="49" charset="-122"/>
              </a:rPr>
              <a:t>FreeBSD</a:t>
            </a:r>
            <a:r>
              <a:rPr lang="zh-CN" altLang="en-US" sz="2000" dirty="0" smtClean="0">
                <a:latin typeface="仿宋" pitchFamily="49" charset="-122"/>
                <a:ea typeface="仿宋" pitchFamily="49" charset="-122"/>
              </a:rPr>
              <a:t>、</a:t>
            </a:r>
            <a:r>
              <a:rPr lang="en-US" altLang="zh-CN" sz="2000" dirty="0" smtClean="0">
                <a:latin typeface="仿宋" pitchFamily="49" charset="-122"/>
                <a:ea typeface="仿宋" pitchFamily="49" charset="-122"/>
              </a:rPr>
              <a:t>Solaris</a:t>
            </a:r>
            <a:r>
              <a:rPr lang="zh-CN" altLang="en-US" sz="2000" dirty="0" smtClean="0">
                <a:latin typeface="仿宋" pitchFamily="49" charset="-122"/>
                <a:ea typeface="仿宋" pitchFamily="49" charset="-122"/>
              </a:rPr>
              <a:t>甚至</a:t>
            </a:r>
            <a:r>
              <a:rPr lang="en-US" altLang="zh-CN" sz="2000" dirty="0" smtClean="0">
                <a:latin typeface="仿宋" pitchFamily="49" charset="-122"/>
                <a:ea typeface="仿宋" pitchFamily="49" charset="-122"/>
              </a:rPr>
              <a:t>Microsoft® Windows®</a:t>
            </a:r>
            <a:r>
              <a:rPr lang="zh-CN" altLang="en-US" sz="2000" dirty="0" smtClean="0">
                <a:latin typeface="仿宋" pitchFamily="49" charset="-122"/>
                <a:ea typeface="仿宋" pitchFamily="49" charset="-122"/>
              </a:rPr>
              <a:t>下的编译能力（跨平台开发及其有用，例如在</a:t>
            </a:r>
            <a:r>
              <a:rPr lang="en-US" altLang="zh-CN" sz="2000" dirty="0" smtClean="0">
                <a:latin typeface="仿宋" pitchFamily="49" charset="-122"/>
                <a:ea typeface="仿宋" pitchFamily="49" charset="-122"/>
              </a:rPr>
              <a:t>PC</a:t>
            </a:r>
            <a:r>
              <a:rPr lang="zh-CN" altLang="en-US" sz="2000" dirty="0" smtClean="0">
                <a:latin typeface="仿宋" pitchFamily="49" charset="-122"/>
                <a:ea typeface="仿宋" pitchFamily="49" charset="-122"/>
              </a:rPr>
              <a:t>上开发</a:t>
            </a:r>
            <a:r>
              <a:rPr lang="en-US" altLang="zh-CN" sz="2000" dirty="0" smtClean="0">
                <a:latin typeface="仿宋" pitchFamily="49" charset="-122"/>
                <a:ea typeface="仿宋" pitchFamily="49" charset="-122"/>
              </a:rPr>
              <a:t>android</a:t>
            </a:r>
            <a:r>
              <a:rPr lang="zh-CN" altLang="en-US" sz="2000" dirty="0" smtClean="0">
                <a:latin typeface="仿宋" pitchFamily="49" charset="-122"/>
                <a:ea typeface="仿宋" pitchFamily="49" charset="-122"/>
              </a:rPr>
              <a:t>应用）（</a:t>
            </a:r>
            <a:r>
              <a:rPr lang="en-US" altLang="zh-CN" sz="2000" dirty="0" smtClean="0">
                <a:latin typeface="仿宋" pitchFamily="49" charset="-122"/>
                <a:ea typeface="仿宋" pitchFamily="49" charset="-122"/>
              </a:rPr>
              <a:t>System mode</a:t>
            </a:r>
            <a:r>
              <a:rPr lang="zh-CN" altLang="en-US" sz="2000" dirty="0" smtClean="0">
                <a:latin typeface="仿宋" pitchFamily="49" charset="-122"/>
                <a:ea typeface="仿宋" pitchFamily="49" charset="-122"/>
              </a:rPr>
              <a:t>模拟模式）</a:t>
            </a:r>
            <a:endParaRPr lang="en-US" altLang="zh-CN" sz="2000" dirty="0" smtClean="0">
              <a:latin typeface="仿宋" pitchFamily="49" charset="-122"/>
              <a:ea typeface="仿宋" pitchFamily="49" charset="-122"/>
            </a:endParaRPr>
          </a:p>
          <a:p>
            <a:pPr lvl="1"/>
            <a:r>
              <a:rPr lang="zh-CN" altLang="en-US" sz="2000" dirty="0" smtClean="0">
                <a:latin typeface="仿宋" pitchFamily="49" charset="-122"/>
                <a:ea typeface="仿宋" pitchFamily="49" charset="-122"/>
              </a:rPr>
              <a:t>为</a:t>
            </a:r>
            <a:r>
              <a:rPr lang="en-US" altLang="zh-CN" sz="2000" dirty="0" smtClean="0">
                <a:latin typeface="仿宋" pitchFamily="49" charset="-122"/>
                <a:ea typeface="仿宋" pitchFamily="49" charset="-122"/>
              </a:rPr>
              <a:t>KVM</a:t>
            </a:r>
            <a:r>
              <a:rPr lang="zh-CN" altLang="en-US" sz="2000" dirty="0" smtClean="0">
                <a:latin typeface="仿宋" pitchFamily="49" charset="-122"/>
                <a:ea typeface="仿宋" pitchFamily="49" charset="-122"/>
              </a:rPr>
              <a:t>、</a:t>
            </a:r>
            <a:r>
              <a:rPr lang="en-US" altLang="zh-CN" sz="2000" dirty="0" err="1" smtClean="0">
                <a:latin typeface="仿宋" pitchFamily="49" charset="-122"/>
                <a:ea typeface="仿宋" pitchFamily="49" charset="-122"/>
              </a:rPr>
              <a:t>Xen</a:t>
            </a:r>
            <a:r>
              <a:rPr lang="zh-CN" altLang="en-US" sz="2000" dirty="0" smtClean="0">
                <a:latin typeface="仿宋" pitchFamily="49" charset="-122"/>
                <a:ea typeface="仿宋" pitchFamily="49" charset="-122"/>
              </a:rPr>
              <a:t>提供基础的硬件虚拟环境（</a:t>
            </a:r>
            <a:r>
              <a:rPr lang="en-US" altLang="zh-CN" sz="2000" dirty="0" smtClean="0">
                <a:latin typeface="仿宋" pitchFamily="49" charset="-122"/>
                <a:ea typeface="仿宋" pitchFamily="49" charset="-122"/>
              </a:rPr>
              <a:t>BIOS</a:t>
            </a:r>
            <a:r>
              <a:rPr lang="zh-CN" altLang="en-US" sz="2000" dirty="0" smtClean="0">
                <a:latin typeface="仿宋" pitchFamily="49" charset="-122"/>
                <a:ea typeface="仿宋" pitchFamily="49" charset="-122"/>
              </a:rPr>
              <a:t>、显卡、声卡以及</a:t>
            </a:r>
            <a:r>
              <a:rPr lang="en-US" altLang="zh-CN" sz="2000" dirty="0" smtClean="0">
                <a:latin typeface="仿宋" pitchFamily="49" charset="-122"/>
                <a:ea typeface="仿宋" pitchFamily="49" charset="-122"/>
              </a:rPr>
              <a:t>HVM</a:t>
            </a:r>
            <a:r>
              <a:rPr lang="zh-CN" altLang="en-US" sz="2000" dirty="0" smtClean="0">
                <a:latin typeface="仿宋" pitchFamily="49" charset="-122"/>
                <a:ea typeface="仿宋" pitchFamily="49" charset="-122"/>
              </a:rPr>
              <a:t>情况下的各种</a:t>
            </a:r>
            <a:r>
              <a:rPr lang="en-US" altLang="zh-CN" sz="2000" dirty="0" smtClean="0">
                <a:latin typeface="仿宋" pitchFamily="49" charset="-122"/>
                <a:ea typeface="仿宋" pitchFamily="49" charset="-122"/>
              </a:rPr>
              <a:t>IO</a:t>
            </a:r>
            <a:r>
              <a:rPr lang="zh-CN" altLang="en-US" sz="2000" dirty="0" smtClean="0">
                <a:latin typeface="仿宋" pitchFamily="49" charset="-122"/>
                <a:ea typeface="仿宋" pitchFamily="49" charset="-122"/>
              </a:rPr>
              <a:t>设备等）</a:t>
            </a:r>
            <a:endParaRPr lang="en-US" altLang="zh-CN" sz="2000" dirty="0" smtClean="0">
              <a:latin typeface="仿宋" pitchFamily="49" charset="-122"/>
              <a:ea typeface="仿宋" pitchFamily="49" charset="-122"/>
            </a:endParaRPr>
          </a:p>
          <a:p>
            <a:pPr lvl="1"/>
            <a:r>
              <a:rPr lang="zh-CN" altLang="en-US" sz="2000" dirty="0" smtClean="0">
                <a:latin typeface="仿宋" pitchFamily="49" charset="-122"/>
                <a:ea typeface="仿宋" pitchFamily="49" charset="-122"/>
              </a:rPr>
              <a:t>如不配合</a:t>
            </a:r>
            <a:r>
              <a:rPr lang="en-US" altLang="zh-CN" sz="2000" dirty="0" err="1" smtClean="0">
                <a:latin typeface="仿宋" pitchFamily="49" charset="-122"/>
                <a:ea typeface="仿宋" pitchFamily="49" charset="-122"/>
              </a:rPr>
              <a:t>kvm</a:t>
            </a:r>
            <a:r>
              <a:rPr lang="zh-CN" altLang="en-US" sz="2000" dirty="0" smtClean="0">
                <a:latin typeface="仿宋" pitchFamily="49" charset="-122"/>
                <a:ea typeface="仿宋" pitchFamily="49" charset="-122"/>
              </a:rPr>
              <a:t>加速则运行速度很慢</a:t>
            </a:r>
            <a:endParaRPr lang="en-US" altLang="zh-CN" sz="2000" dirty="0" smtClean="0">
              <a:latin typeface="仿宋" pitchFamily="49" charset="-122"/>
              <a:ea typeface="仿宋" pitchFamily="49" charset="-122"/>
            </a:endParaRPr>
          </a:p>
          <a:p>
            <a:pPr lvl="1"/>
            <a:r>
              <a:rPr lang="zh-CN" altLang="en-US" sz="2000" dirty="0" smtClean="0">
                <a:latin typeface="仿宋" pitchFamily="49" charset="-122"/>
                <a:ea typeface="仿宋" pitchFamily="49" charset="-122"/>
              </a:rPr>
              <a:t>开源软件</a:t>
            </a:r>
            <a:endParaRPr lang="zh-CN" altLang="en-US" sz="2000" dirty="0">
              <a:latin typeface="仿宋" pitchFamily="49" charset="-122"/>
              <a:ea typeface="仿宋" pitchFamily="49" charset="-122"/>
            </a:endParaRPr>
          </a:p>
        </p:txBody>
      </p:sp>
      <p:sp>
        <p:nvSpPr>
          <p:cNvPr id="3" name="标题 2"/>
          <p:cNvSpPr>
            <a:spLocks noGrp="1"/>
          </p:cNvSpPr>
          <p:nvPr>
            <p:ph type="title"/>
          </p:nvPr>
        </p:nvSpPr>
        <p:spPr/>
        <p:txBody>
          <a:bodyPr>
            <a:normAutofit/>
          </a:bodyPr>
          <a:lstStyle/>
          <a:p>
            <a:r>
              <a:rPr lang="zh-CN" altLang="en-US" dirty="0" smtClean="0">
                <a:latin typeface="仿宋" pitchFamily="49" charset="-122"/>
                <a:ea typeface="仿宋" pitchFamily="49" charset="-122"/>
              </a:rPr>
              <a:t>虚拟化中间件</a:t>
            </a:r>
            <a:endParaRPr lang="en-US" altLang="zh-CN" dirty="0" smtClean="0">
              <a:latin typeface="仿宋" pitchFamily="49" charset="-122"/>
              <a:ea typeface="仿宋"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err="1" smtClean="0">
                <a:latin typeface="仿宋" pitchFamily="49" charset="-122"/>
                <a:ea typeface="仿宋" pitchFamily="49" charset="-122"/>
              </a:rPr>
              <a:t>Libvirt</a:t>
            </a:r>
            <a:endParaRPr lang="en-US" altLang="zh-CN" dirty="0" smtClean="0">
              <a:latin typeface="仿宋" pitchFamily="49" charset="-122"/>
              <a:ea typeface="仿宋" pitchFamily="49" charset="-122"/>
            </a:endParaRPr>
          </a:p>
          <a:p>
            <a:pPr lvl="1"/>
            <a:r>
              <a:rPr lang="zh-CN" altLang="en-US" sz="2000" dirty="0" smtClean="0">
                <a:latin typeface="仿宋" pitchFamily="49" charset="-122"/>
                <a:ea typeface="仿宋" pitchFamily="49" charset="-122"/>
              </a:rPr>
              <a:t>支持</a:t>
            </a:r>
            <a:r>
              <a:rPr lang="en-US" altLang="zh-CN" sz="2000" dirty="0" err="1" smtClean="0">
                <a:latin typeface="仿宋" pitchFamily="49" charset="-122"/>
                <a:ea typeface="仿宋" pitchFamily="49" charset="-122"/>
              </a:rPr>
              <a:t>Xen</a:t>
            </a:r>
            <a:r>
              <a:rPr lang="zh-CN" altLang="en-US" sz="2000" dirty="0" smtClean="0">
                <a:latin typeface="仿宋" pitchFamily="49" charset="-122"/>
                <a:ea typeface="仿宋" pitchFamily="49" charset="-122"/>
              </a:rPr>
              <a:t>、</a:t>
            </a:r>
            <a:r>
              <a:rPr lang="en-US" altLang="zh-CN" sz="2000" dirty="0" smtClean="0">
                <a:latin typeface="仿宋" pitchFamily="49" charset="-122"/>
                <a:ea typeface="仿宋" pitchFamily="49" charset="-122"/>
              </a:rPr>
              <a:t>QEMU</a:t>
            </a:r>
            <a:r>
              <a:rPr lang="zh-CN" altLang="en-US" sz="2000" dirty="0" smtClean="0">
                <a:latin typeface="仿宋" pitchFamily="49" charset="-122"/>
                <a:ea typeface="仿宋" pitchFamily="49" charset="-122"/>
              </a:rPr>
              <a:t>、</a:t>
            </a:r>
            <a:r>
              <a:rPr lang="en-US" altLang="zh-CN" sz="2000" dirty="0" smtClean="0">
                <a:latin typeface="仿宋" pitchFamily="49" charset="-122"/>
                <a:ea typeface="仿宋" pitchFamily="49" charset="-122"/>
              </a:rPr>
              <a:t>LXC</a:t>
            </a:r>
            <a:r>
              <a:rPr lang="zh-CN" altLang="en-US" sz="2000" dirty="0" smtClean="0">
                <a:latin typeface="仿宋" pitchFamily="49" charset="-122"/>
                <a:ea typeface="仿宋" pitchFamily="49" charset="-122"/>
              </a:rPr>
              <a:t>、</a:t>
            </a:r>
            <a:r>
              <a:rPr lang="en-US" altLang="zh-CN" sz="2000" dirty="0" smtClean="0">
                <a:latin typeface="仿宋" pitchFamily="49" charset="-122"/>
                <a:ea typeface="仿宋" pitchFamily="49" charset="-122"/>
              </a:rPr>
              <a:t>Hyper-V</a:t>
            </a:r>
            <a:r>
              <a:rPr lang="zh-CN" altLang="en-US" sz="2000" dirty="0" smtClean="0">
                <a:latin typeface="仿宋" pitchFamily="49" charset="-122"/>
                <a:ea typeface="仿宋" pitchFamily="49" charset="-122"/>
              </a:rPr>
              <a:t>、</a:t>
            </a:r>
            <a:r>
              <a:rPr lang="en-US" altLang="zh-CN" sz="2000" dirty="0" smtClean="0">
                <a:latin typeface="仿宋" pitchFamily="49" charset="-122"/>
                <a:ea typeface="仿宋" pitchFamily="49" charset="-122"/>
              </a:rPr>
              <a:t>VMware ESX</a:t>
            </a:r>
            <a:r>
              <a:rPr lang="zh-CN" altLang="en-US" sz="2000" dirty="0" smtClean="0">
                <a:latin typeface="仿宋" pitchFamily="49" charset="-122"/>
                <a:ea typeface="仿宋" pitchFamily="49" charset="-122"/>
              </a:rPr>
              <a:t>等</a:t>
            </a:r>
            <a:r>
              <a:rPr lang="en-US" altLang="zh-CN" sz="2000" dirty="0" smtClean="0">
                <a:latin typeface="仿宋" pitchFamily="49" charset="-122"/>
                <a:ea typeface="仿宋" pitchFamily="49" charset="-122"/>
              </a:rPr>
              <a:t>hypervisor</a:t>
            </a:r>
            <a:r>
              <a:rPr lang="zh-CN" altLang="en-US" sz="2000" dirty="0" smtClean="0">
                <a:latin typeface="仿宋" pitchFamily="49" charset="-122"/>
                <a:ea typeface="仿宋" pitchFamily="49" charset="-122"/>
              </a:rPr>
              <a:t>的虚拟化管理接口库</a:t>
            </a:r>
            <a:endParaRPr lang="en-US" altLang="zh-CN" sz="2000" dirty="0" smtClean="0">
              <a:latin typeface="仿宋" pitchFamily="49" charset="-122"/>
              <a:ea typeface="仿宋" pitchFamily="49" charset="-122"/>
            </a:endParaRPr>
          </a:p>
          <a:p>
            <a:pPr lvl="1"/>
            <a:r>
              <a:rPr lang="zh-CN" altLang="en-US" sz="2000" dirty="0" smtClean="0">
                <a:latin typeface="仿宋" pitchFamily="49" charset="-122"/>
                <a:ea typeface="仿宋" pitchFamily="49" charset="-122"/>
              </a:rPr>
              <a:t>开源虚拟化</a:t>
            </a:r>
            <a:r>
              <a:rPr lang="en-US" altLang="zh-CN" sz="2000" dirty="0" smtClean="0">
                <a:latin typeface="仿宋" pitchFamily="49" charset="-122"/>
                <a:ea typeface="仿宋" pitchFamily="49" charset="-122"/>
              </a:rPr>
              <a:t>hypervisor</a:t>
            </a:r>
            <a:r>
              <a:rPr lang="zh-CN" altLang="en-US" sz="2000" dirty="0" smtClean="0">
                <a:latin typeface="仿宋" pitchFamily="49" charset="-122"/>
                <a:ea typeface="仿宋" pitchFamily="49" charset="-122"/>
              </a:rPr>
              <a:t>管理接口库的事实标准</a:t>
            </a:r>
            <a:endParaRPr lang="en-US" altLang="zh-CN" sz="2000" dirty="0" smtClean="0">
              <a:latin typeface="仿宋" pitchFamily="49" charset="-122"/>
              <a:ea typeface="仿宋" pitchFamily="49" charset="-122"/>
            </a:endParaRPr>
          </a:p>
          <a:p>
            <a:pPr lvl="1"/>
            <a:r>
              <a:rPr lang="zh-CN" altLang="en-US" sz="2000" dirty="0" smtClean="0">
                <a:latin typeface="仿宋" pitchFamily="49" charset="-122"/>
                <a:ea typeface="仿宋" pitchFamily="49" charset="-122"/>
              </a:rPr>
              <a:t>使用</a:t>
            </a:r>
            <a:r>
              <a:rPr lang="en-US" altLang="zh-CN" sz="2000" dirty="0" smtClean="0">
                <a:latin typeface="仿宋" pitchFamily="49" charset="-122"/>
                <a:ea typeface="仿宋" pitchFamily="49" charset="-122"/>
              </a:rPr>
              <a:t>C</a:t>
            </a:r>
            <a:r>
              <a:rPr lang="zh-CN" altLang="en-US" sz="2000" dirty="0" smtClean="0">
                <a:latin typeface="仿宋" pitchFamily="49" charset="-122"/>
                <a:ea typeface="仿宋" pitchFamily="49" charset="-122"/>
              </a:rPr>
              <a:t>编写，提供多种程序语言的</a:t>
            </a:r>
            <a:r>
              <a:rPr lang="en-US" altLang="zh-CN" sz="2000" dirty="0" smtClean="0">
                <a:latin typeface="仿宋" pitchFamily="49" charset="-122"/>
                <a:ea typeface="仿宋" pitchFamily="49" charset="-122"/>
              </a:rPr>
              <a:t>SDK</a:t>
            </a:r>
            <a:r>
              <a:rPr lang="zh-CN" altLang="en-US" sz="2000" dirty="0" smtClean="0">
                <a:latin typeface="仿宋" pitchFamily="49" charset="-122"/>
                <a:ea typeface="仿宋" pitchFamily="49" charset="-122"/>
              </a:rPr>
              <a:t>（</a:t>
            </a:r>
            <a:r>
              <a:rPr lang="en-US" altLang="zh-CN" sz="2000" dirty="0" smtClean="0">
                <a:latin typeface="仿宋" pitchFamily="49" charset="-122"/>
                <a:ea typeface="仿宋" pitchFamily="49" charset="-122"/>
              </a:rPr>
              <a:t>python</a:t>
            </a:r>
            <a:r>
              <a:rPr lang="zh-CN" altLang="en-US" sz="2000" dirty="0" smtClean="0">
                <a:latin typeface="仿宋" pitchFamily="49" charset="-122"/>
                <a:ea typeface="仿宋" pitchFamily="49" charset="-122"/>
              </a:rPr>
              <a:t>、</a:t>
            </a:r>
            <a:r>
              <a:rPr lang="en-US" altLang="zh-CN" sz="2000" dirty="0" smtClean="0">
                <a:latin typeface="仿宋" pitchFamily="49" charset="-122"/>
                <a:ea typeface="仿宋" pitchFamily="49" charset="-122"/>
              </a:rPr>
              <a:t>java</a:t>
            </a:r>
            <a:r>
              <a:rPr lang="zh-CN" altLang="en-US" sz="2000" dirty="0" smtClean="0">
                <a:latin typeface="仿宋" pitchFamily="49" charset="-122"/>
                <a:ea typeface="仿宋" pitchFamily="49" charset="-122"/>
              </a:rPr>
              <a:t>、</a:t>
            </a:r>
            <a:r>
              <a:rPr lang="en-US" altLang="zh-CN" sz="2000" dirty="0" smtClean="0">
                <a:latin typeface="仿宋" pitchFamily="49" charset="-122"/>
                <a:ea typeface="仿宋" pitchFamily="49" charset="-122"/>
              </a:rPr>
              <a:t>ruby</a:t>
            </a:r>
            <a:r>
              <a:rPr lang="zh-CN" altLang="en-US" sz="2000" dirty="0" smtClean="0">
                <a:latin typeface="仿宋" pitchFamily="49" charset="-122"/>
                <a:ea typeface="仿宋" pitchFamily="49" charset="-122"/>
              </a:rPr>
              <a:t>等）</a:t>
            </a:r>
            <a:endParaRPr lang="en-US" altLang="zh-CN" sz="2000" dirty="0" smtClean="0">
              <a:latin typeface="仿宋" pitchFamily="49" charset="-122"/>
              <a:ea typeface="仿宋" pitchFamily="49" charset="-122"/>
            </a:endParaRPr>
          </a:p>
          <a:p>
            <a:pPr lvl="1"/>
            <a:r>
              <a:rPr lang="zh-CN" altLang="en-US" sz="2000" dirty="0" smtClean="0">
                <a:latin typeface="仿宋" pitchFamily="49" charset="-122"/>
                <a:ea typeface="仿宋" pitchFamily="49" charset="-122"/>
              </a:rPr>
              <a:t>使用</a:t>
            </a:r>
            <a:r>
              <a:rPr lang="en-US" altLang="zh-CN" sz="2000" dirty="0" smtClean="0">
                <a:latin typeface="仿宋" pitchFamily="49" charset="-122"/>
                <a:ea typeface="仿宋" pitchFamily="49" charset="-122"/>
              </a:rPr>
              <a:t>xml</a:t>
            </a:r>
            <a:r>
              <a:rPr lang="zh-CN" altLang="en-US" sz="2000" dirty="0" smtClean="0">
                <a:latin typeface="仿宋" pitchFamily="49" charset="-122"/>
                <a:ea typeface="仿宋" pitchFamily="49" charset="-122"/>
              </a:rPr>
              <a:t>格式的虚拟机配置文件</a:t>
            </a:r>
            <a:endParaRPr lang="en-US" altLang="zh-CN" sz="2000" dirty="0" smtClean="0">
              <a:latin typeface="仿宋" pitchFamily="49" charset="-122"/>
              <a:ea typeface="仿宋" pitchFamily="49" charset="-122"/>
            </a:endParaRPr>
          </a:p>
          <a:p>
            <a:pPr lvl="1"/>
            <a:r>
              <a:rPr lang="zh-CN" altLang="en-US" sz="2000" dirty="0" smtClean="0">
                <a:latin typeface="仿宋" pitchFamily="49" charset="-122"/>
                <a:ea typeface="仿宋" pitchFamily="49" charset="-122"/>
              </a:rPr>
              <a:t>开源软件</a:t>
            </a:r>
            <a:r>
              <a:rPr lang="en-US" altLang="zh-CN" sz="2000" dirty="0" smtClean="0">
                <a:latin typeface="仿宋" pitchFamily="49" charset="-122"/>
                <a:ea typeface="仿宋" pitchFamily="49" charset="-122"/>
              </a:rPr>
              <a:t>	</a:t>
            </a:r>
            <a:endParaRPr lang="en-US" altLang="zh-CN" sz="2000" dirty="0">
              <a:latin typeface="仿宋" pitchFamily="49" charset="-122"/>
              <a:ea typeface="仿宋" pitchFamily="49" charset="-122"/>
            </a:endParaRPr>
          </a:p>
          <a:p>
            <a:pPr lvl="1">
              <a:buNone/>
            </a:pPr>
            <a:endParaRPr lang="en-US" altLang="zh-CN" dirty="0" smtClean="0">
              <a:solidFill>
                <a:srgbClr val="00B0F0"/>
              </a:solidFill>
              <a:latin typeface="仿宋" pitchFamily="49" charset="-122"/>
              <a:ea typeface="仿宋" pitchFamily="49" charset="-122"/>
            </a:endParaRPr>
          </a:p>
          <a:p>
            <a:pPr lvl="1" algn="ctr">
              <a:buNone/>
            </a:pPr>
            <a:r>
              <a:rPr lang="zh-CN" altLang="en-US" b="1" i="1" dirty="0" smtClean="0">
                <a:solidFill>
                  <a:srgbClr val="00B0F0"/>
                </a:solidFill>
                <a:latin typeface="仿宋" pitchFamily="49" charset="-122"/>
                <a:ea typeface="仿宋" pitchFamily="49" charset="-122"/>
              </a:rPr>
              <a:t>开源云平台管理虚拟机的必由之路</a:t>
            </a:r>
            <a:endParaRPr lang="en-US" altLang="zh-CN" b="1" i="1" dirty="0" smtClean="0">
              <a:solidFill>
                <a:srgbClr val="00B0F0"/>
              </a:solidFill>
              <a:latin typeface="仿宋" pitchFamily="49" charset="-122"/>
              <a:ea typeface="仿宋" pitchFamily="49" charset="-122"/>
            </a:endParaRPr>
          </a:p>
        </p:txBody>
      </p:sp>
      <p:sp>
        <p:nvSpPr>
          <p:cNvPr id="3" name="标题 2"/>
          <p:cNvSpPr>
            <a:spLocks noGrp="1"/>
          </p:cNvSpPr>
          <p:nvPr>
            <p:ph type="title"/>
          </p:nvPr>
        </p:nvSpPr>
        <p:spPr/>
        <p:txBody>
          <a:bodyPr>
            <a:normAutofit/>
          </a:bodyPr>
          <a:lstStyle/>
          <a:p>
            <a:r>
              <a:rPr lang="zh-CN" altLang="en-US" dirty="0" smtClean="0">
                <a:latin typeface="仿宋" pitchFamily="49" charset="-122"/>
                <a:ea typeface="仿宋" pitchFamily="49" charset="-122"/>
              </a:rPr>
              <a:t>虚拟化中间件</a:t>
            </a:r>
            <a:endParaRPr lang="en-US" altLang="zh-CN" dirty="0" smtClean="0">
              <a:latin typeface="仿宋" pitchFamily="49" charset="-122"/>
              <a:ea typeface="仿宋" pitchFamily="49"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err="1" smtClean="0">
                <a:latin typeface="仿宋" pitchFamily="49" charset="-122"/>
                <a:ea typeface="仿宋" pitchFamily="49" charset="-122"/>
              </a:rPr>
              <a:t>Libvirt</a:t>
            </a:r>
            <a:r>
              <a:rPr lang="en-US" altLang="zh-CN" dirty="0" smtClean="0">
                <a:latin typeface="仿宋" pitchFamily="49" charset="-122"/>
                <a:ea typeface="仿宋" pitchFamily="49" charset="-122"/>
              </a:rPr>
              <a:t>(architecture)</a:t>
            </a:r>
          </a:p>
          <a:p>
            <a:endParaRPr lang="zh-CN" altLang="en-US" dirty="0">
              <a:solidFill>
                <a:srgbClr val="00B0F0"/>
              </a:solidFill>
              <a:latin typeface="仿宋" pitchFamily="49" charset="-122"/>
              <a:ea typeface="仿宋" pitchFamily="49" charset="-122"/>
            </a:endParaRPr>
          </a:p>
        </p:txBody>
      </p:sp>
      <p:sp>
        <p:nvSpPr>
          <p:cNvPr id="3" name="标题 2"/>
          <p:cNvSpPr>
            <a:spLocks noGrp="1"/>
          </p:cNvSpPr>
          <p:nvPr>
            <p:ph type="title"/>
          </p:nvPr>
        </p:nvSpPr>
        <p:spPr/>
        <p:txBody>
          <a:bodyPr>
            <a:normAutofit/>
          </a:bodyPr>
          <a:lstStyle/>
          <a:p>
            <a:r>
              <a:rPr lang="zh-CN" altLang="en-US" dirty="0" smtClean="0">
                <a:latin typeface="仿宋" pitchFamily="49" charset="-122"/>
                <a:ea typeface="仿宋" pitchFamily="49" charset="-122"/>
              </a:rPr>
              <a:t>虚拟化中间件</a:t>
            </a:r>
            <a:endParaRPr lang="en-US" altLang="zh-CN" dirty="0" smtClean="0">
              <a:latin typeface="仿宋" pitchFamily="49" charset="-122"/>
              <a:ea typeface="仿宋" pitchFamily="49" charset="-122"/>
            </a:endParaRPr>
          </a:p>
        </p:txBody>
      </p:sp>
      <p:pic>
        <p:nvPicPr>
          <p:cNvPr id="4" name="Picture 2"/>
          <p:cNvPicPr>
            <a:picLocks noChangeAspect="1" noChangeArrowheads="1"/>
          </p:cNvPicPr>
          <p:nvPr/>
        </p:nvPicPr>
        <p:blipFill>
          <a:blip r:embed="rId2" cstate="print"/>
          <a:srcRect/>
          <a:stretch>
            <a:fillRect/>
          </a:stretch>
        </p:blipFill>
        <p:spPr bwMode="auto">
          <a:xfrm>
            <a:off x="5981122" y="1124744"/>
            <a:ext cx="3162878" cy="2664296"/>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0" y="3573016"/>
            <a:ext cx="6156176" cy="3029614"/>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err="1" smtClean="0">
                <a:latin typeface="仿宋" pitchFamily="49" charset="-122"/>
                <a:ea typeface="仿宋" pitchFamily="49" charset="-122"/>
              </a:rPr>
              <a:t>Libvirt</a:t>
            </a:r>
            <a:r>
              <a:rPr lang="en-US" altLang="zh-CN" dirty="0" smtClean="0">
                <a:latin typeface="仿宋" pitchFamily="49" charset="-122"/>
                <a:ea typeface="仿宋" pitchFamily="49" charset="-122"/>
              </a:rPr>
              <a:t>(architecture contd.)</a:t>
            </a:r>
          </a:p>
          <a:p>
            <a:endParaRPr lang="zh-CN" altLang="en-US" dirty="0">
              <a:solidFill>
                <a:srgbClr val="00B0F0"/>
              </a:solidFill>
              <a:latin typeface="仿宋" pitchFamily="49" charset="-122"/>
              <a:ea typeface="仿宋" pitchFamily="49" charset="-122"/>
            </a:endParaRPr>
          </a:p>
        </p:txBody>
      </p:sp>
      <p:sp>
        <p:nvSpPr>
          <p:cNvPr id="3" name="标题 2"/>
          <p:cNvSpPr>
            <a:spLocks noGrp="1"/>
          </p:cNvSpPr>
          <p:nvPr>
            <p:ph type="title"/>
          </p:nvPr>
        </p:nvSpPr>
        <p:spPr/>
        <p:txBody>
          <a:bodyPr>
            <a:normAutofit/>
          </a:bodyPr>
          <a:lstStyle/>
          <a:p>
            <a:r>
              <a:rPr lang="zh-CN" altLang="en-US" dirty="0" smtClean="0">
                <a:latin typeface="仿宋" pitchFamily="49" charset="-122"/>
                <a:ea typeface="仿宋" pitchFamily="49" charset="-122"/>
              </a:rPr>
              <a:t>虚拟化中间件</a:t>
            </a:r>
            <a:endParaRPr lang="en-US" altLang="zh-CN" dirty="0" smtClean="0">
              <a:latin typeface="仿宋" pitchFamily="49" charset="-122"/>
              <a:ea typeface="仿宋" pitchFamily="49" charset="-122"/>
            </a:endParaRPr>
          </a:p>
        </p:txBody>
      </p:sp>
      <p:pic>
        <p:nvPicPr>
          <p:cNvPr id="6" name="Picture 6" descr="The libvirt daemon and remote architecture"/>
          <p:cNvPicPr>
            <a:picLocks noChangeAspect="1" noChangeArrowheads="1"/>
          </p:cNvPicPr>
          <p:nvPr/>
        </p:nvPicPr>
        <p:blipFill>
          <a:blip r:embed="rId2" cstate="print"/>
          <a:srcRect/>
          <a:stretch>
            <a:fillRect/>
          </a:stretch>
        </p:blipFill>
        <p:spPr bwMode="auto">
          <a:xfrm>
            <a:off x="971600" y="1182459"/>
            <a:ext cx="7344816" cy="5675541"/>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err="1" smtClean="0">
                <a:latin typeface="仿宋" pitchFamily="49" charset="-122"/>
                <a:ea typeface="仿宋" pitchFamily="49" charset="-122"/>
              </a:rPr>
              <a:t>Xen</a:t>
            </a:r>
            <a:endParaRPr lang="en-US" altLang="zh-CN" dirty="0" smtClean="0">
              <a:latin typeface="仿宋" pitchFamily="49" charset="-122"/>
              <a:ea typeface="仿宋" pitchFamily="49" charset="-122"/>
            </a:endParaRPr>
          </a:p>
          <a:p>
            <a:pPr lvl="1"/>
            <a:r>
              <a:rPr lang="en-US" altLang="zh-CN" dirty="0" err="1" smtClean="0">
                <a:latin typeface="仿宋" pitchFamily="49" charset="-122"/>
                <a:ea typeface="仿宋" pitchFamily="49" charset="-122"/>
              </a:rPr>
              <a:t>XenD</a:t>
            </a:r>
            <a:endParaRPr lang="en-US" altLang="zh-CN" dirty="0" smtClean="0">
              <a:latin typeface="仿宋" pitchFamily="49" charset="-122"/>
              <a:ea typeface="仿宋" pitchFamily="49" charset="-122"/>
            </a:endParaRPr>
          </a:p>
          <a:p>
            <a:pPr lvl="1"/>
            <a:r>
              <a:rPr lang="en-US" altLang="zh-CN" dirty="0" err="1" smtClean="0">
                <a:latin typeface="仿宋" pitchFamily="49" charset="-122"/>
                <a:ea typeface="仿宋" pitchFamily="49" charset="-122"/>
              </a:rPr>
              <a:t>XenAPI</a:t>
            </a:r>
            <a:endParaRPr lang="en-US" altLang="zh-CN" dirty="0" smtClean="0">
              <a:latin typeface="仿宋" pitchFamily="49" charset="-122"/>
              <a:ea typeface="仿宋" pitchFamily="49" charset="-122"/>
            </a:endParaRPr>
          </a:p>
          <a:p>
            <a:pPr lvl="1"/>
            <a:r>
              <a:rPr lang="en-US" altLang="zh-CN" dirty="0" err="1" smtClean="0">
                <a:latin typeface="仿宋" pitchFamily="49" charset="-122"/>
                <a:ea typeface="仿宋" pitchFamily="49" charset="-122"/>
              </a:rPr>
              <a:t>LibXL</a:t>
            </a:r>
            <a:endParaRPr lang="en-US" altLang="zh-CN" dirty="0" smtClean="0">
              <a:latin typeface="仿宋" pitchFamily="49" charset="-122"/>
              <a:ea typeface="仿宋" pitchFamily="49" charset="-122"/>
            </a:endParaRPr>
          </a:p>
        </p:txBody>
      </p:sp>
      <p:sp>
        <p:nvSpPr>
          <p:cNvPr id="3" name="标题 2"/>
          <p:cNvSpPr>
            <a:spLocks noGrp="1"/>
          </p:cNvSpPr>
          <p:nvPr>
            <p:ph type="title"/>
          </p:nvPr>
        </p:nvSpPr>
        <p:spPr/>
        <p:txBody>
          <a:bodyPr>
            <a:normAutofit/>
          </a:bodyPr>
          <a:lstStyle/>
          <a:p>
            <a:r>
              <a:rPr lang="zh-CN" altLang="en-US" dirty="0" smtClean="0">
                <a:latin typeface="仿宋" pitchFamily="49" charset="-122"/>
                <a:ea typeface="仿宋" pitchFamily="49" charset="-122"/>
              </a:rPr>
              <a:t>虚拟化中间件</a:t>
            </a:r>
            <a:endParaRPr lang="en-US" altLang="zh-CN" dirty="0" smtClean="0">
              <a:latin typeface="仿宋" pitchFamily="49" charset="-122"/>
              <a:ea typeface="仿宋" pitchFamily="49"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000" dirty="0" smtClean="0">
                <a:latin typeface="仿宋" pitchFamily="49" charset="-122"/>
                <a:ea typeface="仿宋" pitchFamily="49" charset="-122"/>
              </a:rPr>
              <a:t>继续降低虚拟化损耗 </a:t>
            </a:r>
            <a:r>
              <a:rPr lang="en-US" altLang="zh-CN" sz="2000" dirty="0" smtClean="0">
                <a:latin typeface="仿宋" pitchFamily="49" charset="-122"/>
                <a:ea typeface="仿宋" pitchFamily="49" charset="-122"/>
              </a:rPr>
              <a:t>-- </a:t>
            </a:r>
            <a:r>
              <a:rPr lang="zh-CN" altLang="en-US" sz="2000" i="1" dirty="0" smtClean="0">
                <a:latin typeface="仿宋" pitchFamily="49" charset="-122"/>
                <a:ea typeface="仿宋" pitchFamily="49" charset="-122"/>
              </a:rPr>
              <a:t>前路漫漫</a:t>
            </a:r>
            <a:endParaRPr lang="en-US" altLang="zh-CN" sz="2000" i="1" dirty="0" smtClean="0">
              <a:latin typeface="仿宋" pitchFamily="49" charset="-122"/>
              <a:ea typeface="仿宋" pitchFamily="49" charset="-122"/>
            </a:endParaRPr>
          </a:p>
          <a:p>
            <a:r>
              <a:rPr lang="zh-CN" altLang="en-US" sz="2000" dirty="0" smtClean="0">
                <a:latin typeface="仿宋" pitchFamily="49" charset="-122"/>
                <a:ea typeface="仿宋" pitchFamily="49" charset="-122"/>
              </a:rPr>
              <a:t>支持各种硬件虚拟化（显卡、网卡、</a:t>
            </a:r>
            <a:r>
              <a:rPr lang="en-US" altLang="zh-CN" sz="2000" dirty="0" smtClean="0">
                <a:latin typeface="仿宋" pitchFamily="49" charset="-122"/>
                <a:ea typeface="仿宋" pitchFamily="49" charset="-122"/>
              </a:rPr>
              <a:t>PCI</a:t>
            </a:r>
            <a:r>
              <a:rPr lang="zh-CN" altLang="en-US" sz="2000" dirty="0" smtClean="0">
                <a:latin typeface="仿宋" pitchFamily="49" charset="-122"/>
                <a:ea typeface="仿宋" pitchFamily="49" charset="-122"/>
              </a:rPr>
              <a:t>设备等） </a:t>
            </a:r>
            <a:r>
              <a:rPr lang="en-US" altLang="zh-CN" sz="2000" dirty="0" smtClean="0">
                <a:latin typeface="仿宋" pitchFamily="49" charset="-122"/>
                <a:ea typeface="仿宋" pitchFamily="49" charset="-122"/>
              </a:rPr>
              <a:t>-- </a:t>
            </a:r>
            <a:r>
              <a:rPr lang="zh-CN" altLang="en-US" sz="2000" i="1" dirty="0" smtClean="0">
                <a:latin typeface="仿宋" pitchFamily="49" charset="-122"/>
                <a:ea typeface="仿宋" pitchFamily="49" charset="-122"/>
              </a:rPr>
              <a:t>进展顺利</a:t>
            </a:r>
            <a:endParaRPr lang="en-US" altLang="zh-CN" sz="2000" i="1" dirty="0" smtClean="0">
              <a:latin typeface="仿宋" pitchFamily="49" charset="-122"/>
              <a:ea typeface="仿宋" pitchFamily="49" charset="-122"/>
            </a:endParaRPr>
          </a:p>
          <a:p>
            <a:r>
              <a:rPr lang="zh-CN" altLang="en-US" sz="2000" dirty="0" smtClean="0">
                <a:latin typeface="仿宋" pitchFamily="49" charset="-122"/>
                <a:ea typeface="仿宋" pitchFamily="49" charset="-122"/>
              </a:rPr>
              <a:t>虚拟化后的安全问题 </a:t>
            </a:r>
            <a:r>
              <a:rPr lang="en-US" altLang="zh-CN" sz="2000" dirty="0" smtClean="0">
                <a:latin typeface="仿宋" pitchFamily="49" charset="-122"/>
                <a:ea typeface="仿宋" pitchFamily="49" charset="-122"/>
              </a:rPr>
              <a:t>-- </a:t>
            </a:r>
            <a:r>
              <a:rPr lang="zh-CN" altLang="en-US" sz="2000" dirty="0" smtClean="0">
                <a:latin typeface="仿宋" pitchFamily="49" charset="-122"/>
                <a:ea typeface="仿宋" pitchFamily="49" charset="-122"/>
              </a:rPr>
              <a:t>进展顺利，</a:t>
            </a:r>
            <a:r>
              <a:rPr lang="zh-CN" altLang="en-US" sz="2000" i="1" dirty="0" smtClean="0">
                <a:latin typeface="仿宋" pitchFamily="49" charset="-122"/>
                <a:ea typeface="仿宋" pitchFamily="49" charset="-122"/>
              </a:rPr>
              <a:t>依赖硬件厂商的支持</a:t>
            </a:r>
            <a:endParaRPr lang="en-US" altLang="zh-CN" sz="2000" i="1" dirty="0" smtClean="0">
              <a:latin typeface="仿宋" pitchFamily="49" charset="-122"/>
              <a:ea typeface="仿宋" pitchFamily="49" charset="-122"/>
            </a:endParaRPr>
          </a:p>
          <a:p>
            <a:r>
              <a:rPr lang="en-US" altLang="zh-CN" sz="2000" dirty="0" smtClean="0">
                <a:latin typeface="仿宋" pitchFamily="49" charset="-122"/>
                <a:ea typeface="仿宋" pitchFamily="49" charset="-122"/>
              </a:rPr>
              <a:t>Hypervisor</a:t>
            </a:r>
            <a:r>
              <a:rPr lang="zh-CN" altLang="en-US" sz="2000" dirty="0" smtClean="0">
                <a:latin typeface="仿宋" pitchFamily="49" charset="-122"/>
                <a:ea typeface="仿宋" pitchFamily="49" charset="-122"/>
              </a:rPr>
              <a:t>及虚拟机管理</a:t>
            </a:r>
            <a:r>
              <a:rPr lang="en-US" altLang="zh-CN" sz="2000" dirty="0" smtClean="0">
                <a:latin typeface="仿宋" pitchFamily="49" charset="-122"/>
                <a:ea typeface="仿宋" pitchFamily="49" charset="-122"/>
              </a:rPr>
              <a:t>API</a:t>
            </a:r>
            <a:r>
              <a:rPr lang="zh-CN" altLang="en-US" sz="2000" dirty="0" smtClean="0">
                <a:latin typeface="仿宋" pitchFamily="49" charset="-122"/>
                <a:ea typeface="仿宋" pitchFamily="49" charset="-122"/>
              </a:rPr>
              <a:t>的标准化 </a:t>
            </a:r>
            <a:r>
              <a:rPr lang="en-US" altLang="zh-CN" sz="2000" dirty="0" smtClean="0">
                <a:latin typeface="仿宋" pitchFamily="49" charset="-122"/>
                <a:ea typeface="仿宋" pitchFamily="49" charset="-122"/>
              </a:rPr>
              <a:t>-- </a:t>
            </a:r>
            <a:r>
              <a:rPr lang="zh-CN" altLang="en-US" sz="2000" i="1" dirty="0" smtClean="0">
                <a:latin typeface="仿宋" pitchFamily="49" charset="-122"/>
                <a:ea typeface="仿宋" pitchFamily="49" charset="-122"/>
              </a:rPr>
              <a:t>前路漫漫</a:t>
            </a:r>
          </a:p>
          <a:p>
            <a:r>
              <a:rPr lang="zh-CN" altLang="en-US" sz="2000" dirty="0" smtClean="0">
                <a:latin typeface="仿宋" pitchFamily="49" charset="-122"/>
                <a:ea typeface="仿宋" pitchFamily="49" charset="-122"/>
              </a:rPr>
              <a:t>虚拟化平台间的兼容性（如跨</a:t>
            </a:r>
            <a:r>
              <a:rPr lang="en-US" altLang="zh-CN" sz="2000" dirty="0" smtClean="0">
                <a:latin typeface="仿宋" pitchFamily="49" charset="-122"/>
                <a:ea typeface="仿宋" pitchFamily="49" charset="-122"/>
              </a:rPr>
              <a:t>hypervisor</a:t>
            </a:r>
            <a:r>
              <a:rPr lang="zh-CN" altLang="en-US" sz="2000" dirty="0" smtClean="0">
                <a:latin typeface="仿宋" pitchFamily="49" charset="-122"/>
                <a:ea typeface="仿宋" pitchFamily="49" charset="-122"/>
              </a:rPr>
              <a:t>的虚拟机迁移等） </a:t>
            </a:r>
            <a:r>
              <a:rPr lang="en-US" altLang="zh-CN" sz="2000" dirty="0" smtClean="0">
                <a:latin typeface="仿宋" pitchFamily="49" charset="-122"/>
                <a:ea typeface="仿宋" pitchFamily="49" charset="-122"/>
              </a:rPr>
              <a:t>-- </a:t>
            </a:r>
            <a:r>
              <a:rPr lang="zh-CN" altLang="en-US" sz="2000" i="1" dirty="0" smtClean="0">
                <a:latin typeface="仿宋" pitchFamily="49" charset="-122"/>
                <a:ea typeface="仿宋" pitchFamily="49" charset="-122"/>
              </a:rPr>
              <a:t>前路漫漫</a:t>
            </a:r>
            <a:endParaRPr lang="en-US" altLang="zh-CN" sz="2000" dirty="0" smtClean="0">
              <a:latin typeface="仿宋" pitchFamily="49" charset="-122"/>
              <a:ea typeface="仿宋" pitchFamily="49" charset="-122"/>
            </a:endParaRPr>
          </a:p>
        </p:txBody>
      </p:sp>
      <p:sp>
        <p:nvSpPr>
          <p:cNvPr id="3" name="标题 2"/>
          <p:cNvSpPr>
            <a:spLocks noGrp="1"/>
          </p:cNvSpPr>
          <p:nvPr>
            <p:ph type="title"/>
          </p:nvPr>
        </p:nvSpPr>
        <p:spPr/>
        <p:txBody>
          <a:bodyPr>
            <a:normAutofit/>
          </a:bodyPr>
          <a:lstStyle/>
          <a:p>
            <a:r>
              <a:rPr lang="zh-CN" altLang="en-US" dirty="0" smtClean="0">
                <a:latin typeface="仿宋" pitchFamily="49" charset="-122"/>
                <a:ea typeface="仿宋" pitchFamily="49" charset="-122"/>
              </a:rPr>
              <a:t>虚拟化技术面对的问题</a:t>
            </a:r>
            <a:endParaRPr lang="en-US" altLang="zh-CN" dirty="0" smtClean="0">
              <a:latin typeface="仿宋" pitchFamily="49" charset="-122"/>
              <a:ea typeface="仿宋" pitchFamily="49"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pPr fontAlgn="base"/>
            <a:r>
              <a:rPr lang="en-US" sz="2200" dirty="0" smtClean="0">
                <a:latin typeface="仿宋" pitchFamily="49" charset="-122"/>
                <a:ea typeface="仿宋" pitchFamily="49" charset="-122"/>
              </a:rPr>
              <a:t>OpenStack: The 5-minute Overview</a:t>
            </a:r>
          </a:p>
          <a:p>
            <a:pPr fontAlgn="base"/>
            <a:r>
              <a:rPr lang="en-US" sz="2200" b="1" dirty="0" smtClean="0">
                <a:latin typeface="仿宋" pitchFamily="49" charset="-122"/>
                <a:ea typeface="仿宋" pitchFamily="49" charset="-122"/>
              </a:rPr>
              <a:t>OpenStack:</a:t>
            </a:r>
            <a:r>
              <a:rPr lang="en-US" sz="2200" dirty="0" smtClean="0">
                <a:latin typeface="仿宋" pitchFamily="49" charset="-122"/>
                <a:ea typeface="仿宋" pitchFamily="49" charset="-122"/>
              </a:rPr>
              <a:t> OpenStack is a global collaboration of developers and cloud computing technologists producing the ubiquitous open source cloud computing platform for public and private clouds. The project aims to deliver solutions for all types of clouds by being simple to implement, massively scalable, and feature rich. The technology consists of a series of </a:t>
            </a:r>
            <a:r>
              <a:rPr lang="en-US" sz="2200" dirty="0" smtClean="0">
                <a:latin typeface="仿宋" pitchFamily="49" charset="-122"/>
                <a:ea typeface="仿宋" pitchFamily="49" charset="-122"/>
                <a:hlinkClick r:id="rId3"/>
              </a:rPr>
              <a:t>interrelated projects</a:t>
            </a:r>
            <a:r>
              <a:rPr lang="en-US" sz="2200" dirty="0" smtClean="0">
                <a:latin typeface="仿宋" pitchFamily="49" charset="-122"/>
                <a:ea typeface="仿宋" pitchFamily="49" charset="-122"/>
              </a:rPr>
              <a:t> delivering various components for a cloud infrastructure solution.</a:t>
            </a:r>
          </a:p>
          <a:p>
            <a:pPr fontAlgn="base"/>
            <a:r>
              <a:rPr lang="en-US" sz="2200" b="1" dirty="0" smtClean="0">
                <a:latin typeface="仿宋" pitchFamily="49" charset="-122"/>
                <a:ea typeface="仿宋" pitchFamily="49" charset="-122"/>
              </a:rPr>
              <a:t>Who's behind OpenStack</a:t>
            </a:r>
            <a:r>
              <a:rPr lang="en-US" sz="2200" b="1" dirty="0" smtClean="0">
                <a:latin typeface="仿宋" pitchFamily="49" charset="-122"/>
                <a:ea typeface="仿宋" pitchFamily="49" charset="-122"/>
              </a:rPr>
              <a:t>?:</a:t>
            </a:r>
            <a:r>
              <a:rPr lang="en-US" sz="2200" dirty="0" smtClean="0">
                <a:latin typeface="仿宋" pitchFamily="49" charset="-122"/>
                <a:ea typeface="仿宋" pitchFamily="49" charset="-122"/>
              </a:rPr>
              <a:t> Founded by Rackspace Hosting and NASA, OpenStack has grown to be a </a:t>
            </a:r>
            <a:r>
              <a:rPr lang="en-US" sz="2200" dirty="0" smtClean="0">
                <a:latin typeface="仿宋" pitchFamily="49" charset="-122"/>
                <a:ea typeface="仿宋" pitchFamily="49" charset="-122"/>
                <a:hlinkClick r:id="rId4"/>
              </a:rPr>
              <a:t>global software community</a:t>
            </a:r>
            <a:r>
              <a:rPr lang="en-US" sz="2200" dirty="0" smtClean="0">
                <a:latin typeface="仿宋" pitchFamily="49" charset="-122"/>
                <a:ea typeface="仿宋" pitchFamily="49" charset="-122"/>
              </a:rPr>
              <a:t> of developers collaborating on a standard and massively scalable open source cloud operating system. Our mission is to enable any organization to create and offer cloud computing services running on standard hardware.</a:t>
            </a:r>
          </a:p>
          <a:p>
            <a:pPr fontAlgn="base"/>
            <a:r>
              <a:rPr lang="en-US" sz="2200" b="1" dirty="0" smtClean="0">
                <a:latin typeface="仿宋" pitchFamily="49" charset="-122"/>
                <a:ea typeface="仿宋" pitchFamily="49" charset="-122"/>
              </a:rPr>
              <a:t>Who uses OpenStack</a:t>
            </a:r>
            <a:r>
              <a:rPr lang="en-US" sz="2200" b="1" dirty="0" smtClean="0">
                <a:latin typeface="仿宋" pitchFamily="49" charset="-122"/>
                <a:ea typeface="仿宋" pitchFamily="49" charset="-122"/>
              </a:rPr>
              <a:t>?:</a:t>
            </a:r>
            <a:r>
              <a:rPr lang="en-US" sz="2200" dirty="0" smtClean="0">
                <a:latin typeface="仿宋" pitchFamily="49" charset="-122"/>
                <a:ea typeface="仿宋" pitchFamily="49" charset="-122"/>
              </a:rPr>
              <a:t> Corporations, service providers, VARS, SMBs, researchers, and global data centers looking to deploy large-scale cloud deployments for private or public clouds leveraging the support and resulting technology of a global open source community.</a:t>
            </a:r>
          </a:p>
          <a:p>
            <a:pPr fontAlgn="base"/>
            <a:r>
              <a:rPr lang="en-US" sz="2200" b="1" dirty="0" smtClean="0">
                <a:latin typeface="仿宋" pitchFamily="49" charset="-122"/>
                <a:ea typeface="仿宋" pitchFamily="49" charset="-122"/>
              </a:rPr>
              <a:t>Why open matters:</a:t>
            </a:r>
            <a:r>
              <a:rPr lang="en-US" sz="2200" dirty="0" smtClean="0">
                <a:latin typeface="仿宋" pitchFamily="49" charset="-122"/>
                <a:ea typeface="仿宋" pitchFamily="49" charset="-122"/>
              </a:rPr>
              <a:t> All of the code for OpenStack is freely available under the Apache 2.0 license. Anyone can run it, build on it, or submit changes back to the project. We strongly believe that an open development model is the only way to foster badly-needed cloud standards, remove the fear of proprietary lock-in for cloud customers, and create a large ecosystem that spans cloud providers.</a:t>
            </a:r>
          </a:p>
          <a:p>
            <a:pPr fontAlgn="base"/>
            <a:r>
              <a:rPr lang="en-US" sz="2200" dirty="0" smtClean="0">
                <a:latin typeface="仿宋" pitchFamily="49" charset="-122"/>
                <a:ea typeface="仿宋" pitchFamily="49" charset="-122"/>
              </a:rPr>
              <a:t>For more information, visit the </a:t>
            </a:r>
            <a:r>
              <a:rPr lang="en-US" sz="2200" dirty="0" smtClean="0">
                <a:latin typeface="仿宋" pitchFamily="49" charset="-122"/>
                <a:ea typeface="仿宋" pitchFamily="49" charset="-122"/>
                <a:hlinkClick r:id="rId5"/>
              </a:rPr>
              <a:t>OpenStack Community Q&amp;A</a:t>
            </a:r>
            <a:r>
              <a:rPr lang="en-US" sz="2200" dirty="0" smtClean="0">
                <a:latin typeface="仿宋" pitchFamily="49" charset="-122"/>
                <a:ea typeface="仿宋" pitchFamily="49" charset="-122"/>
              </a:rPr>
              <a:t>.</a:t>
            </a:r>
          </a:p>
          <a:p>
            <a:endParaRPr lang="en-US" altLang="zh-CN" sz="2000" dirty="0" smtClean="0">
              <a:latin typeface="仿宋" pitchFamily="49" charset="-122"/>
              <a:ea typeface="仿宋" pitchFamily="49" charset="-122"/>
            </a:endParaRPr>
          </a:p>
        </p:txBody>
      </p:sp>
      <p:sp>
        <p:nvSpPr>
          <p:cNvPr id="3" name="标题 2"/>
          <p:cNvSpPr>
            <a:spLocks noGrp="1"/>
          </p:cNvSpPr>
          <p:nvPr>
            <p:ph type="title"/>
          </p:nvPr>
        </p:nvSpPr>
        <p:spPr/>
        <p:txBody>
          <a:bodyPr>
            <a:normAutofit/>
          </a:bodyPr>
          <a:lstStyle/>
          <a:p>
            <a:r>
              <a:rPr lang="en-US" altLang="zh-CN" dirty="0" smtClean="0">
                <a:latin typeface="仿宋" pitchFamily="49" charset="-122"/>
                <a:ea typeface="仿宋" pitchFamily="49" charset="-122"/>
              </a:rPr>
              <a:t>OpenStack</a:t>
            </a:r>
            <a:r>
              <a:rPr lang="zh-CN" altLang="en-US" dirty="0" smtClean="0">
                <a:latin typeface="仿宋" pitchFamily="49" charset="-122"/>
                <a:ea typeface="仿宋" pitchFamily="49" charset="-122"/>
              </a:rPr>
              <a:t>是什</a:t>
            </a:r>
            <a:r>
              <a:rPr lang="zh-CN" altLang="en-US" dirty="0" smtClean="0">
                <a:latin typeface="仿宋" pitchFamily="49" charset="-122"/>
                <a:ea typeface="仿宋" pitchFamily="49" charset="-122"/>
              </a:rPr>
              <a:t>么</a:t>
            </a:r>
            <a:endParaRPr lang="zh-CN" altLang="en-US" dirty="0" smtClean="0">
              <a:latin typeface="仿宋" pitchFamily="49" charset="-122"/>
              <a:ea typeface="仿宋"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sz="2400" dirty="0" smtClean="0">
                <a:latin typeface="仿宋" pitchFamily="49" charset="-122"/>
                <a:ea typeface="仿宋" pitchFamily="49" charset="-122"/>
              </a:rPr>
              <a:t>OpenStack </a:t>
            </a:r>
            <a:r>
              <a:rPr lang="en-US" sz="2400" dirty="0" smtClean="0">
                <a:latin typeface="仿宋" pitchFamily="49" charset="-122"/>
                <a:ea typeface="仿宋" pitchFamily="49" charset="-122"/>
              </a:rPr>
              <a:t>Summit </a:t>
            </a:r>
            <a:r>
              <a:rPr lang="en-US" altLang="zh-CN" sz="2400" dirty="0" smtClean="0">
                <a:latin typeface="仿宋" pitchFamily="49" charset="-122"/>
                <a:ea typeface="仿宋" pitchFamily="49" charset="-122"/>
              </a:rPr>
              <a:t>2013</a:t>
            </a:r>
            <a:r>
              <a:rPr lang="zh-CN" altLang="en-US" sz="2400" dirty="0" smtClean="0">
                <a:latin typeface="仿宋" pitchFamily="49" charset="-122"/>
                <a:ea typeface="仿宋" pitchFamily="49" charset="-122"/>
              </a:rPr>
              <a:t>香</a:t>
            </a:r>
            <a:r>
              <a:rPr lang="zh-CN" altLang="en-US" sz="2400" dirty="0" smtClean="0">
                <a:latin typeface="仿宋" pitchFamily="49" charset="-122"/>
                <a:ea typeface="仿宋" pitchFamily="49" charset="-122"/>
              </a:rPr>
              <a:t>港大</a:t>
            </a:r>
            <a:r>
              <a:rPr lang="zh-CN" altLang="en-US" sz="2400" dirty="0" smtClean="0">
                <a:latin typeface="仿宋" pitchFamily="49" charset="-122"/>
                <a:ea typeface="仿宋" pitchFamily="49" charset="-122"/>
              </a:rPr>
              <a:t>会公布的</a:t>
            </a:r>
            <a:r>
              <a:rPr lang="zh-CN" altLang="en-US" sz="2400" dirty="0" smtClean="0">
                <a:latin typeface="仿宋" pitchFamily="49" charset="-122"/>
                <a:ea typeface="仿宋" pitchFamily="49" charset="-122"/>
                <a:hlinkClick r:id="rId3"/>
              </a:rPr>
              <a:t>调查结果</a:t>
            </a:r>
            <a:endParaRPr lang="zh-CN" altLang="en-US" sz="2400" dirty="0" smtClean="0">
              <a:latin typeface="仿宋" pitchFamily="49" charset="-122"/>
              <a:ea typeface="仿宋" pitchFamily="49" charset="-122"/>
            </a:endParaRPr>
          </a:p>
          <a:p>
            <a:pPr lvl="1"/>
            <a:r>
              <a:rPr lang="zh-CN" altLang="en-US" sz="2000" dirty="0" smtClean="0">
                <a:latin typeface="仿宋" pitchFamily="49" charset="-122"/>
                <a:ea typeface="仿宋" pitchFamily="49" charset="-122"/>
              </a:rPr>
              <a:t>超</a:t>
            </a:r>
            <a:r>
              <a:rPr lang="zh-CN" altLang="en-US" sz="2000" dirty="0" smtClean="0">
                <a:latin typeface="仿宋" pitchFamily="49" charset="-122"/>
                <a:ea typeface="仿宋" pitchFamily="49" charset="-122"/>
              </a:rPr>
              <a:t>过半数的部署采用了</a:t>
            </a:r>
            <a:r>
              <a:rPr lang="en-US" sz="2000" dirty="0" smtClean="0">
                <a:latin typeface="仿宋" pitchFamily="49" charset="-122"/>
                <a:ea typeface="仿宋" pitchFamily="49" charset="-122"/>
              </a:rPr>
              <a:t>G</a:t>
            </a:r>
            <a:r>
              <a:rPr lang="zh-CN" altLang="en-US" sz="2000" dirty="0" smtClean="0">
                <a:latin typeface="仿宋" pitchFamily="49" charset="-122"/>
                <a:ea typeface="仿宋" pitchFamily="49" charset="-122"/>
              </a:rPr>
              <a:t>版或</a:t>
            </a:r>
            <a:r>
              <a:rPr lang="en-US" sz="2000" dirty="0" smtClean="0">
                <a:latin typeface="仿宋" pitchFamily="49" charset="-122"/>
                <a:ea typeface="仿宋" pitchFamily="49" charset="-122"/>
              </a:rPr>
              <a:t>H</a:t>
            </a:r>
            <a:r>
              <a:rPr lang="zh-CN" altLang="en-US" sz="2000" dirty="0" smtClean="0">
                <a:latin typeface="仿宋" pitchFamily="49" charset="-122"/>
                <a:ea typeface="仿宋" pitchFamily="49" charset="-122"/>
              </a:rPr>
              <a:t>版（</a:t>
            </a:r>
            <a:r>
              <a:rPr lang="en-US" sz="2000" dirty="0" smtClean="0">
                <a:latin typeface="仿宋" pitchFamily="49" charset="-122"/>
                <a:ea typeface="仿宋" pitchFamily="49" charset="-122"/>
              </a:rPr>
              <a:t>Havana）；</a:t>
            </a:r>
          </a:p>
          <a:p>
            <a:pPr lvl="1"/>
            <a:r>
              <a:rPr lang="zh-CN" altLang="en-US" sz="2000" dirty="0" smtClean="0">
                <a:latin typeface="仿宋" pitchFamily="49" charset="-122"/>
                <a:ea typeface="仿宋" pitchFamily="49" charset="-122"/>
              </a:rPr>
              <a:t>采用</a:t>
            </a:r>
            <a:r>
              <a:rPr lang="en-US" sz="2000" dirty="0" smtClean="0">
                <a:latin typeface="仿宋" pitchFamily="49" charset="-122"/>
                <a:ea typeface="仿宋" pitchFamily="49" charset="-122"/>
              </a:rPr>
              <a:t>OpenStack</a:t>
            </a:r>
            <a:r>
              <a:rPr lang="zh-CN" altLang="en-US" sz="2000" dirty="0" smtClean="0">
                <a:latin typeface="仿宋" pitchFamily="49" charset="-122"/>
                <a:ea typeface="仿宋" pitchFamily="49" charset="-122"/>
              </a:rPr>
              <a:t>的动机主要为降低成本、提升运行效率和开放； </a:t>
            </a:r>
          </a:p>
          <a:p>
            <a:pPr lvl="1"/>
            <a:r>
              <a:rPr lang="zh-CN" altLang="en-US" sz="2000" dirty="0" smtClean="0">
                <a:latin typeface="仿宋" pitchFamily="49" charset="-122"/>
                <a:ea typeface="仿宋" pitchFamily="49" charset="-122"/>
              </a:rPr>
              <a:t>美国、印度、中国、法国都是很热的区域；</a:t>
            </a:r>
          </a:p>
          <a:p>
            <a:pPr lvl="1"/>
            <a:r>
              <a:rPr lang="zh-CN" altLang="en-US" sz="2000" dirty="0" smtClean="0">
                <a:latin typeface="仿宋" pitchFamily="49" charset="-122"/>
                <a:ea typeface="仿宋" pitchFamily="49" charset="-122"/>
              </a:rPr>
              <a:t>用户主要来自信息科技、电信、政府、健康等领域；</a:t>
            </a:r>
          </a:p>
          <a:p>
            <a:pPr lvl="1"/>
            <a:r>
              <a:rPr lang="zh-CN" altLang="en-US" sz="2000" dirty="0" smtClean="0">
                <a:latin typeface="仿宋" pitchFamily="49" charset="-122"/>
                <a:ea typeface="仿宋" pitchFamily="49" charset="-122"/>
              </a:rPr>
              <a:t>主要业务应用包括</a:t>
            </a:r>
            <a:r>
              <a:rPr lang="en-US" sz="2000" dirty="0" smtClean="0">
                <a:latin typeface="仿宋" pitchFamily="49" charset="-122"/>
                <a:ea typeface="仿宋" pitchFamily="49" charset="-122"/>
              </a:rPr>
              <a:t>Web</a:t>
            </a:r>
            <a:r>
              <a:rPr lang="zh-CN" altLang="en-US" sz="2000" dirty="0" smtClean="0">
                <a:latin typeface="仿宋" pitchFamily="49" charset="-122"/>
                <a:ea typeface="仿宋" pitchFamily="49" charset="-122"/>
              </a:rPr>
              <a:t>服务、测试环境、数据库、科研、持续集成自动化测试、存储和备份、虚拟桌面、数据挖掘</a:t>
            </a:r>
            <a:r>
              <a:rPr lang="en-US" altLang="zh-CN" sz="2000" dirty="0" smtClean="0">
                <a:latin typeface="仿宋" pitchFamily="49" charset="-122"/>
                <a:ea typeface="仿宋" pitchFamily="49" charset="-122"/>
              </a:rPr>
              <a:t>/</a:t>
            </a:r>
            <a:r>
              <a:rPr lang="en-US" sz="2000" dirty="0" smtClean="0">
                <a:latin typeface="仿宋" pitchFamily="49" charset="-122"/>
                <a:ea typeface="仿宋" pitchFamily="49" charset="-122"/>
              </a:rPr>
              <a:t>Hadoop、</a:t>
            </a:r>
            <a:r>
              <a:rPr lang="zh-CN" altLang="en-US" sz="2000" dirty="0" smtClean="0">
                <a:latin typeface="仿宋" pitchFamily="49" charset="-122"/>
                <a:ea typeface="仿宋" pitchFamily="49" charset="-122"/>
              </a:rPr>
              <a:t>管理监控系统、</a:t>
            </a:r>
            <a:r>
              <a:rPr lang="en-US" sz="2000" dirty="0" smtClean="0">
                <a:latin typeface="仿宋" pitchFamily="49" charset="-122"/>
                <a:ea typeface="仿宋" pitchFamily="49" charset="-122"/>
              </a:rPr>
              <a:t>HPC；</a:t>
            </a:r>
            <a:r>
              <a:rPr lang="zh-CN" altLang="en-US" sz="2000" dirty="0" smtClean="0">
                <a:latin typeface="仿宋" pitchFamily="49" charset="-122"/>
                <a:ea typeface="仿宋" pitchFamily="49" charset="-122"/>
              </a:rPr>
              <a:t>部署类型主要为私有云服务；</a:t>
            </a:r>
          </a:p>
          <a:p>
            <a:pPr lvl="1"/>
            <a:r>
              <a:rPr lang="en-US" sz="2000" dirty="0" smtClean="0">
                <a:latin typeface="仿宋" pitchFamily="49" charset="-122"/>
                <a:ea typeface="仿宋" pitchFamily="49" charset="-122"/>
              </a:rPr>
              <a:t>KVM</a:t>
            </a:r>
            <a:r>
              <a:rPr lang="zh-CN" altLang="en-US" sz="2000" dirty="0" smtClean="0">
                <a:latin typeface="仿宋" pitchFamily="49" charset="-122"/>
                <a:ea typeface="仿宋" pitchFamily="49" charset="-122"/>
              </a:rPr>
              <a:t>依然是主要的</a:t>
            </a:r>
            <a:r>
              <a:rPr lang="en-US" sz="2000" dirty="0" smtClean="0">
                <a:latin typeface="仿宋" pitchFamily="49" charset="-122"/>
                <a:ea typeface="仿宋" pitchFamily="49" charset="-122"/>
              </a:rPr>
              <a:t>Hypervisor，</a:t>
            </a:r>
            <a:r>
              <a:rPr lang="zh-CN" altLang="en-US" sz="2000" dirty="0" smtClean="0">
                <a:latin typeface="仿宋" pitchFamily="49" charset="-122"/>
                <a:ea typeface="仿宋" pitchFamily="49" charset="-122"/>
              </a:rPr>
              <a:t>比例超过六成。</a:t>
            </a:r>
            <a:r>
              <a:rPr lang="en-US" sz="2000" dirty="0" smtClean="0">
                <a:latin typeface="仿宋" pitchFamily="49" charset="-122"/>
                <a:ea typeface="仿宋" pitchFamily="49" charset="-122"/>
              </a:rPr>
              <a:t>LXC</a:t>
            </a:r>
            <a:r>
              <a:rPr lang="zh-CN" altLang="en-US" sz="2000" dirty="0" smtClean="0">
                <a:latin typeface="仿宋" pitchFamily="49" charset="-122"/>
                <a:ea typeface="仿宋" pitchFamily="49" charset="-122"/>
              </a:rPr>
              <a:t>以</a:t>
            </a:r>
            <a:r>
              <a:rPr lang="en-US" altLang="zh-CN" sz="2000" dirty="0" smtClean="0">
                <a:latin typeface="仿宋" pitchFamily="49" charset="-122"/>
                <a:ea typeface="仿宋" pitchFamily="49" charset="-122"/>
              </a:rPr>
              <a:t>4%</a:t>
            </a:r>
            <a:r>
              <a:rPr lang="zh-CN" altLang="en-US" sz="2000" dirty="0" smtClean="0">
                <a:latin typeface="仿宋" pitchFamily="49" charset="-122"/>
                <a:ea typeface="仿宋" pitchFamily="49" charset="-122"/>
              </a:rPr>
              <a:t>的比例排名第</a:t>
            </a:r>
            <a:r>
              <a:rPr lang="en-US" altLang="zh-CN" sz="2000" dirty="0" smtClean="0">
                <a:latin typeface="仿宋" pitchFamily="49" charset="-122"/>
                <a:ea typeface="仿宋" pitchFamily="49" charset="-122"/>
              </a:rPr>
              <a:t>5</a:t>
            </a:r>
            <a:r>
              <a:rPr lang="zh-CN" altLang="en-US" sz="2000" dirty="0" smtClean="0">
                <a:latin typeface="仿宋" pitchFamily="49" charset="-122"/>
                <a:ea typeface="仿宋" pitchFamily="49" charset="-122"/>
              </a:rPr>
              <a:t>；</a:t>
            </a:r>
          </a:p>
          <a:p>
            <a:pPr lvl="1"/>
            <a:r>
              <a:rPr lang="zh-CN" altLang="en-US" sz="2000" dirty="0" smtClean="0">
                <a:latin typeface="仿宋" pitchFamily="49" charset="-122"/>
                <a:ea typeface="仿宋" pitchFamily="49" charset="-122"/>
              </a:rPr>
              <a:t>部署工具方面，</a:t>
            </a:r>
            <a:r>
              <a:rPr lang="en-US" sz="2000" dirty="0" smtClean="0">
                <a:latin typeface="仿宋" pitchFamily="49" charset="-122"/>
                <a:ea typeface="仿宋" pitchFamily="49" charset="-122"/>
              </a:rPr>
              <a:t>Puppet、Devstack、Chef、Packstack、Crowbar</a:t>
            </a:r>
            <a:r>
              <a:rPr lang="zh-CN" altLang="en-US" sz="2000" dirty="0" smtClean="0">
                <a:latin typeface="仿宋" pitchFamily="49" charset="-122"/>
                <a:ea typeface="仿宋" pitchFamily="49" charset="-122"/>
              </a:rPr>
              <a:t>排名前五。</a:t>
            </a:r>
          </a:p>
          <a:p>
            <a:pPr fontAlgn="base"/>
            <a:endParaRPr lang="en-US" sz="2200" dirty="0" smtClean="0">
              <a:latin typeface="仿宋" pitchFamily="49" charset="-122"/>
              <a:ea typeface="仿宋" pitchFamily="49" charset="-122"/>
            </a:endParaRPr>
          </a:p>
          <a:p>
            <a:endParaRPr lang="en-US" altLang="zh-CN" sz="2000" dirty="0" smtClean="0">
              <a:latin typeface="仿宋" pitchFamily="49" charset="-122"/>
              <a:ea typeface="仿宋" pitchFamily="49" charset="-122"/>
            </a:endParaRPr>
          </a:p>
        </p:txBody>
      </p:sp>
      <p:sp>
        <p:nvSpPr>
          <p:cNvPr id="3" name="标题 2"/>
          <p:cNvSpPr>
            <a:spLocks noGrp="1"/>
          </p:cNvSpPr>
          <p:nvPr>
            <p:ph type="title"/>
          </p:nvPr>
        </p:nvSpPr>
        <p:spPr/>
        <p:txBody>
          <a:bodyPr>
            <a:normAutofit/>
          </a:bodyPr>
          <a:lstStyle/>
          <a:p>
            <a:r>
              <a:rPr lang="en-US" altLang="zh-CN" dirty="0" smtClean="0">
                <a:latin typeface="仿宋" pitchFamily="49" charset="-122"/>
                <a:ea typeface="仿宋" pitchFamily="49" charset="-122"/>
              </a:rPr>
              <a:t>OpenStack</a:t>
            </a:r>
            <a:r>
              <a:rPr lang="zh-CN" altLang="en-US" dirty="0" smtClean="0">
                <a:latin typeface="仿宋" pitchFamily="49" charset="-122"/>
                <a:ea typeface="仿宋" pitchFamily="49" charset="-122"/>
              </a:rPr>
              <a:t>是什</a:t>
            </a:r>
            <a:r>
              <a:rPr lang="zh-CN" altLang="en-US" dirty="0" smtClean="0">
                <a:latin typeface="仿宋" pitchFamily="49" charset="-122"/>
                <a:ea typeface="仿宋" pitchFamily="49" charset="-122"/>
              </a:rPr>
              <a:t>么</a:t>
            </a:r>
            <a:endParaRPr lang="zh-CN" altLang="en-US" dirty="0" smtClean="0">
              <a:latin typeface="仿宋" pitchFamily="49" charset="-122"/>
              <a:ea typeface="仿宋" pitchFamily="49"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r>
              <a:rPr lang="en-US" altLang="zh-CN" dirty="0" smtClean="0">
                <a:latin typeface="仿宋" pitchFamily="49" charset="-122"/>
                <a:ea typeface="仿宋" pitchFamily="49" charset="-122"/>
              </a:rPr>
              <a:t>OpenStack</a:t>
            </a:r>
            <a:r>
              <a:rPr lang="zh-CN" altLang="en-US" dirty="0" smtClean="0">
                <a:latin typeface="仿宋" pitchFamily="49" charset="-122"/>
                <a:ea typeface="仿宋" pitchFamily="49" charset="-122"/>
              </a:rPr>
              <a:t>是什么</a:t>
            </a:r>
            <a:endParaRPr lang="zh-CN" altLang="en-US"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25" name="Object 1"/>
          <p:cNvGraphicFramePr>
            <a:graphicFrameLocks noChangeAspect="1"/>
          </p:cNvGraphicFramePr>
          <p:nvPr/>
        </p:nvGraphicFramePr>
        <p:xfrm>
          <a:off x="2000232" y="1285860"/>
          <a:ext cx="5334000" cy="5248275"/>
        </p:xfrm>
        <a:graphic>
          <a:graphicData uri="http://schemas.openxmlformats.org/presentationml/2006/ole">
            <p:oleObj spid="_x0000_s1025" r:id="rId3" imgW="6800867" imgH="6696000" progId="Visio.Drawing.15">
              <p:embed/>
            </p:oleObj>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iaas-paas-saas.jpg"/>
          <p:cNvPicPr>
            <a:picLocks noGrp="1" noChangeAspect="1"/>
          </p:cNvPicPr>
          <p:nvPr>
            <p:ph idx="1"/>
          </p:nvPr>
        </p:nvPicPr>
        <p:blipFill>
          <a:blip r:embed="rId3" cstate="print"/>
          <a:stretch>
            <a:fillRect/>
          </a:stretch>
        </p:blipFill>
        <p:spPr>
          <a:xfrm>
            <a:off x="671092" y="1481138"/>
            <a:ext cx="7801816" cy="5091112"/>
          </a:xfrm>
        </p:spPr>
      </p:pic>
      <p:sp>
        <p:nvSpPr>
          <p:cNvPr id="3" name="标题 2"/>
          <p:cNvSpPr>
            <a:spLocks noGrp="1"/>
          </p:cNvSpPr>
          <p:nvPr>
            <p:ph type="title"/>
          </p:nvPr>
        </p:nvSpPr>
        <p:spPr/>
        <p:txBody>
          <a:bodyPr/>
          <a:lstStyle/>
          <a:p>
            <a:r>
              <a:rPr lang="zh-CN" altLang="en-US" dirty="0" smtClean="0">
                <a:latin typeface="仿宋" pitchFamily="49" charset="-122"/>
                <a:ea typeface="仿宋" pitchFamily="49" charset="-122"/>
              </a:rPr>
              <a:t>什么是云计算</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dirty="0" smtClean="0">
                <a:latin typeface="仿宋" pitchFamily="49" charset="-122"/>
                <a:ea typeface="仿宋" pitchFamily="49" charset="-122"/>
              </a:rPr>
              <a:t>虚拟机管</a:t>
            </a:r>
            <a:r>
              <a:rPr lang="zh-CN" altLang="en-US" dirty="0" smtClean="0">
                <a:latin typeface="仿宋" pitchFamily="49" charset="-122"/>
                <a:ea typeface="仿宋" pitchFamily="49" charset="-122"/>
              </a:rPr>
              <a:t>理</a:t>
            </a:r>
            <a:endParaRPr lang="en-US" altLang="zh-CN"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支持</a:t>
            </a:r>
            <a:r>
              <a:rPr lang="en-US" altLang="zh-CN" sz="1600" dirty="0" smtClean="0">
                <a:latin typeface="仿宋" pitchFamily="49" charset="-122"/>
                <a:ea typeface="仿宋" pitchFamily="49" charset="-122"/>
              </a:rPr>
              <a:t>KVM</a:t>
            </a:r>
            <a:r>
              <a:rPr lang="zh-CN" altLang="en-US" sz="1600" dirty="0" smtClean="0">
                <a:latin typeface="仿宋" pitchFamily="49" charset="-122"/>
                <a:ea typeface="仿宋" pitchFamily="49" charset="-122"/>
              </a:rPr>
              <a:t>（通过</a:t>
            </a:r>
            <a:r>
              <a:rPr lang="en-US" altLang="zh-CN" sz="1600" dirty="0" smtClean="0">
                <a:latin typeface="仿宋" pitchFamily="49" charset="-122"/>
                <a:ea typeface="仿宋" pitchFamily="49" charset="-122"/>
              </a:rPr>
              <a:t>libvirt</a:t>
            </a:r>
            <a:r>
              <a:rPr lang="zh-CN" altLang="en-US" sz="1600" dirty="0" smtClean="0">
                <a:latin typeface="仿宋" pitchFamily="49" charset="-122"/>
                <a:ea typeface="仿宋" pitchFamily="49" charset="-122"/>
              </a:rPr>
              <a:t>）、</a:t>
            </a:r>
            <a:r>
              <a:rPr lang="en-US" altLang="zh-CN" sz="1600" dirty="0" smtClean="0">
                <a:latin typeface="仿宋" pitchFamily="49" charset="-122"/>
                <a:ea typeface="仿宋" pitchFamily="49" charset="-122"/>
              </a:rPr>
              <a:t>XEN</a:t>
            </a:r>
            <a:r>
              <a:rPr lang="zh-CN" altLang="en-US" sz="1600" dirty="0" smtClean="0">
                <a:latin typeface="仿宋" pitchFamily="49" charset="-122"/>
                <a:ea typeface="仿宋" pitchFamily="49" charset="-122"/>
              </a:rPr>
              <a:t>（通过</a:t>
            </a:r>
            <a:r>
              <a:rPr lang="en-US" altLang="zh-CN" sz="1600" dirty="0" smtClean="0">
                <a:latin typeface="仿宋" pitchFamily="49" charset="-122"/>
                <a:ea typeface="仿宋" pitchFamily="49" charset="-122"/>
              </a:rPr>
              <a:t>XenAPI</a:t>
            </a:r>
            <a:r>
              <a:rPr lang="zh-CN" altLang="en-US" sz="1600" dirty="0" smtClean="0">
                <a:latin typeface="仿宋" pitchFamily="49" charset="-122"/>
                <a:ea typeface="仿宋" pitchFamily="49" charset="-122"/>
              </a:rPr>
              <a:t>）、</a:t>
            </a:r>
            <a:r>
              <a:rPr lang="en-US" altLang="zh-CN" sz="1600" dirty="0" smtClean="0">
                <a:latin typeface="仿宋" pitchFamily="49" charset="-122"/>
                <a:ea typeface="仿宋" pitchFamily="49" charset="-122"/>
              </a:rPr>
              <a:t>LXC</a:t>
            </a:r>
            <a:r>
              <a:rPr lang="zh-CN" altLang="en-US" sz="1600" dirty="0" smtClean="0">
                <a:latin typeface="仿宋" pitchFamily="49" charset="-122"/>
                <a:ea typeface="仿宋" pitchFamily="49" charset="-122"/>
              </a:rPr>
              <a:t>（</a:t>
            </a:r>
            <a:r>
              <a:rPr lang="zh-CN" altLang="en-US" sz="1600" dirty="0" smtClean="0">
                <a:latin typeface="仿宋" pitchFamily="49" charset="-122"/>
                <a:ea typeface="仿宋" pitchFamily="49" charset="-122"/>
              </a:rPr>
              <a:t>通过</a:t>
            </a:r>
            <a:r>
              <a:rPr lang="en-US" altLang="zh-CN" sz="1600" dirty="0" smtClean="0">
                <a:latin typeface="仿宋" pitchFamily="49" charset="-122"/>
                <a:ea typeface="仿宋" pitchFamily="49" charset="-122"/>
              </a:rPr>
              <a:t>libvirt</a:t>
            </a:r>
            <a:r>
              <a:rPr lang="zh-CN" altLang="en-US" sz="1600" dirty="0" smtClean="0">
                <a:latin typeface="仿宋" pitchFamily="49" charset="-122"/>
                <a:ea typeface="仿宋" pitchFamily="49" charset="-122"/>
              </a:rPr>
              <a:t>、</a:t>
            </a:r>
            <a:r>
              <a:rPr lang="en-US" altLang="zh-CN" sz="1600" dirty="0" smtClean="0">
                <a:latin typeface="仿宋" pitchFamily="49" charset="-122"/>
                <a:ea typeface="仿宋" pitchFamily="49" charset="-122"/>
              </a:rPr>
              <a:t>Docker</a:t>
            </a:r>
            <a:r>
              <a:rPr lang="zh-CN" altLang="en-US" sz="1600" dirty="0" smtClean="0">
                <a:latin typeface="仿宋" pitchFamily="49" charset="-122"/>
                <a:ea typeface="仿宋" pitchFamily="49" charset="-122"/>
              </a:rPr>
              <a:t>）、</a:t>
            </a:r>
            <a:r>
              <a:rPr lang="en-US" altLang="zh-CN" sz="1600" dirty="0" smtClean="0">
                <a:latin typeface="仿宋" pitchFamily="49" charset="-122"/>
                <a:ea typeface="仿宋" pitchFamily="49" charset="-122"/>
              </a:rPr>
              <a:t>Hyper-V</a:t>
            </a:r>
            <a:r>
              <a:rPr lang="zh-CN" altLang="en-US" sz="1600" dirty="0" smtClean="0">
                <a:latin typeface="仿宋" pitchFamily="49" charset="-122"/>
                <a:ea typeface="仿宋" pitchFamily="49" charset="-122"/>
              </a:rPr>
              <a:t>、</a:t>
            </a:r>
            <a:r>
              <a:rPr lang="en-US" altLang="zh-CN" sz="1600" dirty="0" smtClean="0">
                <a:latin typeface="仿宋" pitchFamily="49" charset="-122"/>
                <a:ea typeface="仿宋" pitchFamily="49" charset="-122"/>
              </a:rPr>
              <a:t>VMware</a:t>
            </a:r>
            <a:r>
              <a:rPr lang="zh-CN" altLang="en-US" sz="1600" dirty="0" smtClean="0">
                <a:latin typeface="仿宋" pitchFamily="49" charset="-122"/>
                <a:ea typeface="仿宋" pitchFamily="49" charset="-122"/>
              </a:rPr>
              <a:t>、裸机</a:t>
            </a:r>
            <a:endParaRPr lang="en-US" altLang="zh-CN" sz="1600"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创建（单台、批量）、</a:t>
            </a:r>
            <a:r>
              <a:rPr lang="zh-CN" altLang="en-US" sz="1600" dirty="0" smtClean="0">
                <a:latin typeface="仿宋" pitchFamily="49" charset="-122"/>
                <a:ea typeface="仿宋" pitchFamily="49" charset="-122"/>
              </a:rPr>
              <a:t>启动</a:t>
            </a:r>
            <a:r>
              <a:rPr lang="zh-CN" altLang="en-US" sz="1600" dirty="0" smtClean="0">
                <a:latin typeface="仿宋" pitchFamily="49" charset="-122"/>
                <a:ea typeface="仿宋" pitchFamily="49" charset="-122"/>
              </a:rPr>
              <a:t>、锁定、停</a:t>
            </a:r>
            <a:r>
              <a:rPr lang="zh-CN" altLang="en-US" sz="1600" dirty="0" smtClean="0">
                <a:latin typeface="仿宋" pitchFamily="49" charset="-122"/>
                <a:ea typeface="仿宋" pitchFamily="49" charset="-122"/>
              </a:rPr>
              <a:t>止、重启、删</a:t>
            </a:r>
            <a:r>
              <a:rPr lang="zh-CN" altLang="en-US" sz="1600" dirty="0" smtClean="0">
                <a:latin typeface="仿宋" pitchFamily="49" charset="-122"/>
                <a:ea typeface="仿宋" pitchFamily="49" charset="-122"/>
              </a:rPr>
              <a:t>除（直接、延迟）、</a:t>
            </a:r>
            <a:r>
              <a:rPr lang="zh-CN" altLang="en-US" sz="1600" dirty="0" smtClean="0">
                <a:latin typeface="仿宋" pitchFamily="49" charset="-122"/>
                <a:ea typeface="仿宋" pitchFamily="49" charset="-122"/>
              </a:rPr>
              <a:t>修改规格、离线迁移</a:t>
            </a:r>
            <a:r>
              <a:rPr lang="zh-CN" altLang="en-US" sz="1600" dirty="0" smtClean="0">
                <a:latin typeface="仿宋" pitchFamily="49" charset="-122"/>
                <a:ea typeface="仿宋" pitchFamily="49" charset="-122"/>
              </a:rPr>
              <a:t>、在线迁移、修</a:t>
            </a:r>
            <a:r>
              <a:rPr lang="zh-CN" altLang="en-US" sz="1600" dirty="0" smtClean="0">
                <a:latin typeface="仿宋" pitchFamily="49" charset="-122"/>
                <a:ea typeface="仿宋" pitchFamily="49" charset="-122"/>
              </a:rPr>
              <a:t>改名称等操</a:t>
            </a:r>
            <a:r>
              <a:rPr lang="zh-CN" altLang="en-US" sz="1600" dirty="0" smtClean="0">
                <a:latin typeface="仿宋" pitchFamily="49" charset="-122"/>
                <a:ea typeface="仿宋" pitchFamily="49" charset="-122"/>
              </a:rPr>
              <a:t>作</a:t>
            </a:r>
            <a:endParaRPr lang="en-US" altLang="zh-CN" sz="1600"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无网络情况下，支</a:t>
            </a:r>
            <a:r>
              <a:rPr lang="zh-CN" altLang="en-US" sz="1600" dirty="0" smtClean="0">
                <a:latin typeface="仿宋" pitchFamily="49" charset="-122"/>
                <a:ea typeface="仿宋" pitchFamily="49" charset="-122"/>
              </a:rPr>
              <a:t>持通</a:t>
            </a:r>
            <a:r>
              <a:rPr lang="zh-CN" altLang="en-US" sz="1600" dirty="0" smtClean="0">
                <a:latin typeface="仿宋" pitchFamily="49" charset="-122"/>
                <a:ea typeface="仿宋" pitchFamily="49" charset="-122"/>
              </a:rPr>
              <a:t>过</a:t>
            </a:r>
            <a:r>
              <a:rPr lang="en-US" altLang="zh-CN" sz="1600" dirty="0" smtClean="0">
                <a:latin typeface="仿宋" pitchFamily="49" charset="-122"/>
                <a:ea typeface="仿宋" pitchFamily="49" charset="-122"/>
              </a:rPr>
              <a:t>Spice</a:t>
            </a:r>
            <a:r>
              <a:rPr lang="zh-CN" altLang="en-US" sz="1600" dirty="0" smtClean="0">
                <a:latin typeface="仿宋" pitchFamily="49" charset="-122"/>
                <a:ea typeface="仿宋" pitchFamily="49" charset="-122"/>
              </a:rPr>
              <a:t>、</a:t>
            </a:r>
            <a:r>
              <a:rPr lang="en-US" altLang="en-US" sz="1600" dirty="0" smtClean="0">
                <a:latin typeface="仿宋" pitchFamily="49" charset="-122"/>
                <a:ea typeface="仿宋" pitchFamily="49" charset="-122"/>
              </a:rPr>
              <a:t>VNC</a:t>
            </a:r>
            <a:r>
              <a:rPr lang="zh-CN" altLang="en-US" sz="1600" dirty="0" smtClean="0">
                <a:latin typeface="仿宋" pitchFamily="49" charset="-122"/>
                <a:ea typeface="仿宋" pitchFamily="49" charset="-122"/>
              </a:rPr>
              <a:t>方式登</a:t>
            </a:r>
            <a:r>
              <a:rPr lang="zh-CN" altLang="en-US" sz="1600" dirty="0" smtClean="0">
                <a:latin typeface="仿宋" pitchFamily="49" charset="-122"/>
                <a:ea typeface="仿宋" pitchFamily="49" charset="-122"/>
              </a:rPr>
              <a:t>陆虚拟机，</a:t>
            </a:r>
            <a:r>
              <a:rPr lang="zh-CN" altLang="en-US" sz="1600" dirty="0" smtClean="0">
                <a:latin typeface="仿宋" pitchFamily="49" charset="-122"/>
                <a:ea typeface="仿宋" pitchFamily="49" charset="-122"/>
              </a:rPr>
              <a:t>支持查</a:t>
            </a:r>
            <a:r>
              <a:rPr lang="zh-CN" altLang="en-US" sz="1600" dirty="0" smtClean="0">
                <a:latin typeface="仿宋" pitchFamily="49" charset="-122"/>
                <a:ea typeface="仿宋" pitchFamily="49" charset="-122"/>
              </a:rPr>
              <a:t>看</a:t>
            </a:r>
            <a:r>
              <a:rPr lang="en-US" altLang="zh-CN" sz="1600" dirty="0" smtClean="0">
                <a:latin typeface="仿宋" pitchFamily="49" charset="-122"/>
                <a:ea typeface="仿宋" pitchFamily="49" charset="-122"/>
              </a:rPr>
              <a:t>linux</a:t>
            </a:r>
            <a:r>
              <a:rPr lang="zh-CN" altLang="en-US" sz="1600" dirty="0" smtClean="0">
                <a:latin typeface="仿宋" pitchFamily="49" charset="-122"/>
                <a:ea typeface="仿宋" pitchFamily="49" charset="-122"/>
              </a:rPr>
              <a:t>虚拟机</a:t>
            </a:r>
            <a:r>
              <a:rPr lang="zh-CN" altLang="en-US" sz="1600" dirty="0" smtClean="0">
                <a:latin typeface="仿宋" pitchFamily="49" charset="-122"/>
                <a:ea typeface="仿宋" pitchFamily="49" charset="-122"/>
              </a:rPr>
              <a:t>控制台日</a:t>
            </a:r>
            <a:r>
              <a:rPr lang="zh-CN" altLang="en-US" sz="1600" dirty="0" smtClean="0">
                <a:latin typeface="仿宋" pitchFamily="49" charset="-122"/>
                <a:ea typeface="仿宋" pitchFamily="49" charset="-122"/>
              </a:rPr>
              <a:t>志</a:t>
            </a:r>
            <a:endParaRPr lang="en-US" altLang="zh-CN" sz="1600"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有网</a:t>
            </a:r>
            <a:r>
              <a:rPr lang="zh-CN" altLang="en-US" sz="1600" dirty="0" smtClean="0">
                <a:latin typeface="仿宋" pitchFamily="49" charset="-122"/>
                <a:ea typeface="仿宋" pitchFamily="49" charset="-122"/>
              </a:rPr>
              <a:t>络情况下，支持</a:t>
            </a:r>
            <a:r>
              <a:rPr lang="en-US" altLang="zh-CN" sz="1600" dirty="0" smtClean="0">
                <a:latin typeface="仿宋" pitchFamily="49" charset="-122"/>
                <a:ea typeface="仿宋" pitchFamily="49" charset="-122"/>
              </a:rPr>
              <a:t>linux ssh</a:t>
            </a:r>
            <a:r>
              <a:rPr lang="zh-CN" altLang="en-US" sz="1600" dirty="0" smtClean="0">
                <a:latin typeface="仿宋" pitchFamily="49" charset="-122"/>
                <a:ea typeface="仿宋" pitchFamily="49" charset="-122"/>
              </a:rPr>
              <a:t>及</a:t>
            </a:r>
            <a:r>
              <a:rPr lang="en-US" altLang="zh-CN" sz="1600" dirty="0" smtClean="0">
                <a:latin typeface="仿宋" pitchFamily="49" charset="-122"/>
                <a:ea typeface="仿宋" pitchFamily="49" charset="-122"/>
              </a:rPr>
              <a:t>windows rdp</a:t>
            </a:r>
            <a:r>
              <a:rPr lang="zh-CN" altLang="en-US" sz="1600" dirty="0" smtClean="0">
                <a:latin typeface="仿宋" pitchFamily="49" charset="-122"/>
                <a:ea typeface="仿宋" pitchFamily="49" charset="-122"/>
              </a:rPr>
              <a:t>登陆</a:t>
            </a:r>
            <a:endParaRPr lang="en-US" altLang="zh-CN" sz="1600" dirty="0" smtClean="0">
              <a:latin typeface="仿宋" pitchFamily="49" charset="-122"/>
              <a:ea typeface="仿宋" pitchFamily="49" charset="-122"/>
            </a:endParaRPr>
          </a:p>
          <a:p>
            <a:r>
              <a:rPr lang="zh-CN" altLang="en-US" dirty="0" smtClean="0">
                <a:latin typeface="仿宋" pitchFamily="49" charset="-122"/>
                <a:ea typeface="仿宋" pitchFamily="49" charset="-122"/>
              </a:rPr>
              <a:t>镜像快照管</a:t>
            </a:r>
            <a:r>
              <a:rPr lang="zh-CN" altLang="en-US" dirty="0" smtClean="0">
                <a:latin typeface="仿宋" pitchFamily="49" charset="-122"/>
                <a:ea typeface="仿宋" pitchFamily="49" charset="-122"/>
              </a:rPr>
              <a:t>理</a:t>
            </a:r>
            <a:endParaRPr lang="en-US" altLang="zh-CN"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从镜像创建虚拟机</a:t>
            </a:r>
            <a:endParaRPr lang="en-US" altLang="zh-CN" sz="1600"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从虚拟机制作快照</a:t>
            </a:r>
            <a:endParaRPr lang="en-US" altLang="zh-CN" sz="1600"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从快照恢复虚拟机</a:t>
            </a:r>
            <a:endParaRPr lang="en-US" altLang="zh-CN" sz="1600" dirty="0" smtClean="0">
              <a:latin typeface="仿宋" pitchFamily="49" charset="-122"/>
              <a:ea typeface="仿宋" pitchFamily="49" charset="-122"/>
            </a:endParaRPr>
          </a:p>
          <a:p>
            <a:r>
              <a:rPr lang="zh-CN" altLang="en-US" dirty="0" smtClean="0">
                <a:latin typeface="仿宋" pitchFamily="49" charset="-122"/>
                <a:ea typeface="仿宋" pitchFamily="49" charset="-122"/>
              </a:rPr>
              <a:t>云主机网络管</a:t>
            </a:r>
            <a:r>
              <a:rPr lang="zh-CN" altLang="en-US" dirty="0" smtClean="0">
                <a:latin typeface="仿宋" pitchFamily="49" charset="-122"/>
                <a:ea typeface="仿宋" pitchFamily="49" charset="-122"/>
              </a:rPr>
              <a:t>理</a:t>
            </a:r>
            <a:endParaRPr lang="en-US" altLang="zh-CN"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支持</a:t>
            </a:r>
            <a:r>
              <a:rPr lang="en-US" altLang="zh-CN" sz="1600" dirty="0" smtClean="0">
                <a:latin typeface="仿宋" pitchFamily="49" charset="-122"/>
                <a:ea typeface="仿宋" pitchFamily="49" charset="-122"/>
              </a:rPr>
              <a:t>FlatDHCP</a:t>
            </a:r>
            <a:r>
              <a:rPr lang="zh-CN" altLang="en-US" sz="1600" dirty="0" smtClean="0">
                <a:latin typeface="仿宋" pitchFamily="49" charset="-122"/>
                <a:ea typeface="仿宋" pitchFamily="49" charset="-122"/>
              </a:rPr>
              <a:t>模式及</a:t>
            </a:r>
            <a:r>
              <a:rPr lang="en-US" altLang="zh-CN" sz="1600" dirty="0" smtClean="0">
                <a:latin typeface="仿宋" pitchFamily="49" charset="-122"/>
                <a:ea typeface="仿宋" pitchFamily="49" charset="-122"/>
              </a:rPr>
              <a:t>SDN</a:t>
            </a:r>
            <a:r>
              <a:rPr lang="zh-CN" altLang="en-US" sz="1600" dirty="0" smtClean="0">
                <a:latin typeface="仿宋" pitchFamily="49" charset="-122"/>
                <a:ea typeface="仿宋" pitchFamily="49" charset="-122"/>
              </a:rPr>
              <a:t>模式</a:t>
            </a:r>
            <a:endParaRPr lang="en-US" altLang="zh-CN" sz="1600"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安</a:t>
            </a:r>
            <a:r>
              <a:rPr lang="zh-CN" altLang="en-US" sz="1600" dirty="0" smtClean="0">
                <a:latin typeface="仿宋" pitchFamily="49" charset="-122"/>
                <a:ea typeface="仿宋" pitchFamily="49" charset="-122"/>
              </a:rPr>
              <a:t>全</a:t>
            </a:r>
            <a:r>
              <a:rPr lang="zh-CN" altLang="en-US" sz="1600" dirty="0" smtClean="0">
                <a:latin typeface="仿宋" pitchFamily="49" charset="-122"/>
                <a:ea typeface="仿宋" pitchFamily="49" charset="-122"/>
              </a:rPr>
              <a:t>组管理</a:t>
            </a:r>
            <a:endParaRPr lang="en-US" altLang="zh-CN" sz="1600"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浮</a:t>
            </a:r>
            <a:r>
              <a:rPr lang="zh-CN" altLang="en-US" sz="1600" dirty="0" smtClean="0">
                <a:latin typeface="仿宋" pitchFamily="49" charset="-122"/>
                <a:ea typeface="仿宋" pitchFamily="49" charset="-122"/>
              </a:rPr>
              <a:t>动</a:t>
            </a:r>
            <a:r>
              <a:rPr lang="en-US" altLang="zh-CN" sz="1600" dirty="0" smtClean="0">
                <a:latin typeface="仿宋" pitchFamily="49" charset="-122"/>
                <a:ea typeface="仿宋" pitchFamily="49" charset="-122"/>
              </a:rPr>
              <a:t>IP</a:t>
            </a:r>
            <a:r>
              <a:rPr lang="zh-CN" altLang="en-US" sz="1600" dirty="0" smtClean="0">
                <a:latin typeface="仿宋" pitchFamily="49" charset="-122"/>
                <a:ea typeface="仿宋" pitchFamily="49" charset="-122"/>
              </a:rPr>
              <a:t>管理</a:t>
            </a:r>
            <a:endParaRPr lang="en-US" altLang="zh-CN" sz="1600" dirty="0" smtClean="0">
              <a:latin typeface="仿宋" pitchFamily="49" charset="-122"/>
              <a:ea typeface="仿宋" pitchFamily="49" charset="-122"/>
            </a:endParaRPr>
          </a:p>
          <a:p>
            <a:r>
              <a:rPr lang="zh-CN" altLang="en-US" dirty="0" smtClean="0">
                <a:latin typeface="仿宋" pitchFamily="49" charset="-122"/>
                <a:ea typeface="仿宋" pitchFamily="49" charset="-122"/>
              </a:rPr>
              <a:t>密钥管</a:t>
            </a:r>
            <a:r>
              <a:rPr lang="zh-CN" altLang="en-US" dirty="0" smtClean="0">
                <a:latin typeface="仿宋" pitchFamily="49" charset="-122"/>
                <a:ea typeface="仿宋" pitchFamily="49" charset="-122"/>
              </a:rPr>
              <a:t>理</a:t>
            </a:r>
            <a:endParaRPr lang="en-US" altLang="zh-CN"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创建删除密钥对</a:t>
            </a:r>
            <a:endParaRPr lang="en-US" altLang="zh-CN" sz="1600"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导</a:t>
            </a:r>
            <a:r>
              <a:rPr lang="zh-CN" altLang="en-US" sz="1600" dirty="0" smtClean="0">
                <a:latin typeface="仿宋" pitchFamily="49" charset="-122"/>
                <a:ea typeface="仿宋" pitchFamily="49" charset="-122"/>
              </a:rPr>
              <a:t>入密钥</a:t>
            </a:r>
            <a:endParaRPr lang="en-US" altLang="zh-CN" sz="1600" dirty="0" smtClean="0">
              <a:latin typeface="仿宋" pitchFamily="49" charset="-122"/>
              <a:ea typeface="仿宋" pitchFamily="49" charset="-122"/>
            </a:endParaRPr>
          </a:p>
          <a:p>
            <a:endParaRPr lang="en-US" altLang="zh-CN" dirty="0" smtClean="0">
              <a:latin typeface="仿宋" pitchFamily="49" charset="-122"/>
              <a:ea typeface="仿宋" pitchFamily="49" charset="-122"/>
            </a:endParaRPr>
          </a:p>
        </p:txBody>
      </p:sp>
      <p:sp>
        <p:nvSpPr>
          <p:cNvPr id="3" name="标题 2"/>
          <p:cNvSpPr>
            <a:spLocks noGrp="1"/>
          </p:cNvSpPr>
          <p:nvPr>
            <p:ph type="title"/>
          </p:nvPr>
        </p:nvSpPr>
        <p:spPr/>
        <p:txBody>
          <a:bodyPr/>
          <a:lstStyle/>
          <a:p>
            <a:r>
              <a:rPr lang="en-US" altLang="zh-CN" dirty="0" smtClean="0">
                <a:latin typeface="仿宋" pitchFamily="49" charset="-122"/>
                <a:ea typeface="仿宋" pitchFamily="49" charset="-122"/>
              </a:rPr>
              <a:t>OpenStack</a:t>
            </a:r>
            <a:r>
              <a:rPr lang="zh-CN" altLang="en-US" dirty="0" smtClean="0">
                <a:latin typeface="仿宋" pitchFamily="49" charset="-122"/>
                <a:ea typeface="仿宋" pitchFamily="49" charset="-122"/>
              </a:rPr>
              <a:t>能做什么</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latin typeface="仿宋" pitchFamily="49" charset="-122"/>
                <a:ea typeface="仿宋" pitchFamily="49" charset="-122"/>
              </a:rPr>
              <a:t>卷管理</a:t>
            </a:r>
            <a:endParaRPr lang="en-US" altLang="zh-CN"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创建、</a:t>
            </a:r>
            <a:r>
              <a:rPr lang="zh-CN" altLang="en-US" sz="1600" dirty="0" smtClean="0">
                <a:latin typeface="仿宋" pitchFamily="49" charset="-122"/>
                <a:ea typeface="仿宋" pitchFamily="49" charset="-122"/>
              </a:rPr>
              <a:t>删除</a:t>
            </a:r>
            <a:r>
              <a:rPr lang="zh-CN" altLang="en-US" sz="1600" dirty="0" smtClean="0">
                <a:latin typeface="仿宋" pitchFamily="49" charset="-122"/>
                <a:ea typeface="仿宋" pitchFamily="49" charset="-122"/>
              </a:rPr>
              <a:t>、挂载、卸载等</a:t>
            </a:r>
            <a:r>
              <a:rPr lang="zh-CN" altLang="en-US" sz="1600" dirty="0" smtClean="0">
                <a:latin typeface="仿宋" pitchFamily="49" charset="-122"/>
                <a:ea typeface="仿宋" pitchFamily="49" charset="-122"/>
              </a:rPr>
              <a:t>操</a:t>
            </a:r>
            <a:r>
              <a:rPr lang="zh-CN" altLang="en-US" sz="1600" dirty="0" smtClean="0">
                <a:latin typeface="仿宋" pitchFamily="49" charset="-122"/>
                <a:ea typeface="仿宋" pitchFamily="49" charset="-122"/>
              </a:rPr>
              <a:t>作</a:t>
            </a:r>
            <a:endParaRPr lang="en-US" altLang="zh-CN" sz="1600"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从卷启动虚拟机</a:t>
            </a:r>
            <a:endParaRPr lang="en-US" altLang="zh-CN" sz="1600"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从卷制作镜像</a:t>
            </a:r>
            <a:endParaRPr lang="en-US" altLang="zh-CN" sz="1600" dirty="0" smtClean="0">
              <a:latin typeface="仿宋" pitchFamily="49" charset="-122"/>
              <a:ea typeface="仿宋" pitchFamily="49" charset="-122"/>
            </a:endParaRPr>
          </a:p>
          <a:p>
            <a:r>
              <a:rPr lang="zh-CN" altLang="en-US" dirty="0" smtClean="0">
                <a:latin typeface="仿宋" pitchFamily="49" charset="-122"/>
                <a:ea typeface="仿宋" pitchFamily="49" charset="-122"/>
              </a:rPr>
              <a:t>配额管理</a:t>
            </a:r>
            <a:endParaRPr lang="en-US" altLang="zh-CN"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默认用户配额</a:t>
            </a:r>
            <a:endParaRPr lang="en-US" altLang="zh-CN" sz="1600"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修</a:t>
            </a:r>
            <a:r>
              <a:rPr lang="zh-CN" altLang="en-US" sz="1600" dirty="0" smtClean="0">
                <a:latin typeface="仿宋" pitchFamily="49" charset="-122"/>
                <a:ea typeface="仿宋" pitchFamily="49" charset="-122"/>
              </a:rPr>
              <a:t>改用户配额</a:t>
            </a:r>
            <a:endParaRPr lang="en-US" altLang="zh-CN" sz="1600"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可单独对</a:t>
            </a:r>
            <a:r>
              <a:rPr lang="en-US" altLang="zh-CN" sz="1600" dirty="0" smtClean="0">
                <a:latin typeface="仿宋" pitchFamily="49" charset="-122"/>
                <a:ea typeface="仿宋" pitchFamily="49" charset="-122"/>
              </a:rPr>
              <a:t>CPU</a:t>
            </a:r>
            <a:r>
              <a:rPr lang="zh-CN" altLang="en-US" sz="1600" dirty="0" smtClean="0">
                <a:latin typeface="仿宋" pitchFamily="49" charset="-122"/>
                <a:ea typeface="仿宋" pitchFamily="49" charset="-122"/>
              </a:rPr>
              <a:t>、内存、</a:t>
            </a:r>
            <a:r>
              <a:rPr lang="en-US" altLang="zh-CN" sz="1600" dirty="0" smtClean="0">
                <a:latin typeface="仿宋" pitchFamily="49" charset="-122"/>
                <a:ea typeface="仿宋" pitchFamily="49" charset="-122"/>
              </a:rPr>
              <a:t>IP</a:t>
            </a:r>
            <a:r>
              <a:rPr lang="zh-CN" altLang="en-US" sz="1600" dirty="0" smtClean="0">
                <a:latin typeface="仿宋" pitchFamily="49" charset="-122"/>
                <a:ea typeface="仿宋" pitchFamily="49" charset="-122"/>
              </a:rPr>
              <a:t>数量、安全组数量、实例存储容量</a:t>
            </a:r>
            <a:endParaRPr lang="en-US" altLang="zh-CN" sz="1600" dirty="0" smtClean="0">
              <a:latin typeface="仿宋" pitchFamily="49" charset="-122"/>
              <a:ea typeface="仿宋" pitchFamily="49" charset="-122"/>
            </a:endParaRPr>
          </a:p>
          <a:p>
            <a:r>
              <a:rPr lang="zh-CN" altLang="en-US" dirty="0" smtClean="0">
                <a:latin typeface="仿宋" pitchFamily="49" charset="-122"/>
                <a:ea typeface="仿宋" pitchFamily="49" charset="-122"/>
              </a:rPr>
              <a:t>虚拟机资源隔离</a:t>
            </a:r>
            <a:endParaRPr lang="en-US" altLang="zh-CN"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支持</a:t>
            </a:r>
            <a:r>
              <a:rPr lang="en-US" altLang="zh-CN" sz="1600" dirty="0" smtClean="0">
                <a:latin typeface="仿宋" pitchFamily="49" charset="-122"/>
                <a:ea typeface="仿宋" pitchFamily="49" charset="-122"/>
              </a:rPr>
              <a:t>VCPU</a:t>
            </a:r>
            <a:r>
              <a:rPr lang="zh-CN" altLang="en-US" sz="1600" dirty="0" smtClean="0">
                <a:latin typeface="仿宋" pitchFamily="49" charset="-122"/>
                <a:ea typeface="仿宋" pitchFamily="49" charset="-122"/>
              </a:rPr>
              <a:t>的绑定和调度时间限制</a:t>
            </a:r>
            <a:endParaRPr lang="en-US" altLang="zh-CN" sz="1600"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实例存</a:t>
            </a:r>
            <a:r>
              <a:rPr lang="zh-CN" altLang="en-US" sz="1600" dirty="0" smtClean="0">
                <a:latin typeface="仿宋" pitchFamily="49" charset="-122"/>
                <a:ea typeface="仿宋" pitchFamily="49" charset="-122"/>
              </a:rPr>
              <a:t>储盘</a:t>
            </a:r>
            <a:r>
              <a:rPr lang="en-US" altLang="zh-CN" sz="1600" dirty="0" smtClean="0">
                <a:latin typeface="仿宋" pitchFamily="49" charset="-122"/>
                <a:ea typeface="仿宋" pitchFamily="49" charset="-122"/>
              </a:rPr>
              <a:t>IO</a:t>
            </a:r>
            <a:r>
              <a:rPr lang="zh-CN" altLang="en-US" sz="1600" dirty="0" smtClean="0">
                <a:latin typeface="仿宋" pitchFamily="49" charset="-122"/>
                <a:ea typeface="仿宋" pitchFamily="49" charset="-122"/>
              </a:rPr>
              <a:t>限制</a:t>
            </a:r>
            <a:endParaRPr lang="en-US" altLang="zh-CN" sz="1600"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网</a:t>
            </a:r>
            <a:r>
              <a:rPr lang="zh-CN" altLang="en-US" sz="1600" dirty="0" smtClean="0">
                <a:latin typeface="仿宋" pitchFamily="49" charset="-122"/>
                <a:ea typeface="仿宋" pitchFamily="49" charset="-122"/>
              </a:rPr>
              <a:t>络流量限制</a:t>
            </a:r>
            <a:endParaRPr lang="en-US" altLang="zh-CN" sz="1600" dirty="0" smtClean="0">
              <a:latin typeface="仿宋" pitchFamily="49" charset="-122"/>
              <a:ea typeface="仿宋" pitchFamily="49" charset="-122"/>
            </a:endParaRPr>
          </a:p>
          <a:p>
            <a:r>
              <a:rPr lang="zh-CN" altLang="en-US" dirty="0" smtClean="0">
                <a:latin typeface="仿宋" pitchFamily="49" charset="-122"/>
                <a:ea typeface="仿宋" pitchFamily="49" charset="-122"/>
              </a:rPr>
              <a:t>用户界面</a:t>
            </a:r>
            <a:endParaRPr lang="en-US" altLang="zh-CN"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提</a:t>
            </a:r>
            <a:r>
              <a:rPr lang="zh-CN" altLang="en-US" sz="1600" dirty="0" smtClean="0">
                <a:latin typeface="仿宋" pitchFamily="49" charset="-122"/>
                <a:ea typeface="仿宋" pitchFamily="49" charset="-122"/>
              </a:rPr>
              <a:t>供</a:t>
            </a:r>
            <a:r>
              <a:rPr lang="en-US" altLang="zh-CN" sz="1600" dirty="0" smtClean="0">
                <a:latin typeface="仿宋" pitchFamily="49" charset="-122"/>
                <a:ea typeface="仿宋" pitchFamily="49" charset="-122"/>
              </a:rPr>
              <a:t>web</a:t>
            </a:r>
            <a:r>
              <a:rPr lang="zh-CN" altLang="en-US" sz="1600" dirty="0" smtClean="0">
                <a:latin typeface="仿宋" pitchFamily="49" charset="-122"/>
                <a:ea typeface="仿宋" pitchFamily="49" charset="-122"/>
              </a:rPr>
              <a:t>页面供用户和管理员使用</a:t>
            </a:r>
            <a:endParaRPr lang="en-US" altLang="zh-CN" sz="1600" dirty="0" smtClean="0">
              <a:latin typeface="仿宋" pitchFamily="49" charset="-122"/>
              <a:ea typeface="仿宋" pitchFamily="49" charset="-122"/>
            </a:endParaRPr>
          </a:p>
          <a:p>
            <a:pPr lvl="1"/>
            <a:endParaRPr lang="en-US" altLang="zh-CN" sz="1600" dirty="0" smtClean="0">
              <a:latin typeface="仿宋" pitchFamily="49" charset="-122"/>
              <a:ea typeface="仿宋" pitchFamily="49" charset="-122"/>
            </a:endParaRPr>
          </a:p>
          <a:p>
            <a:endParaRPr lang="en-US" altLang="zh-CN" dirty="0" smtClean="0">
              <a:latin typeface="仿宋" pitchFamily="49" charset="-122"/>
              <a:ea typeface="仿宋" pitchFamily="49" charset="-122"/>
            </a:endParaRPr>
          </a:p>
        </p:txBody>
      </p:sp>
      <p:sp>
        <p:nvSpPr>
          <p:cNvPr id="3" name="标题 2"/>
          <p:cNvSpPr>
            <a:spLocks noGrp="1"/>
          </p:cNvSpPr>
          <p:nvPr>
            <p:ph type="title"/>
          </p:nvPr>
        </p:nvSpPr>
        <p:spPr/>
        <p:txBody>
          <a:bodyPr/>
          <a:lstStyle/>
          <a:p>
            <a:r>
              <a:rPr lang="en-US" altLang="zh-CN" dirty="0" smtClean="0">
                <a:latin typeface="仿宋" pitchFamily="49" charset="-122"/>
                <a:ea typeface="仿宋" pitchFamily="49" charset="-122"/>
              </a:rPr>
              <a:t>OpenStack</a:t>
            </a:r>
            <a:r>
              <a:rPr lang="zh-CN" altLang="en-US" dirty="0" smtClean="0">
                <a:latin typeface="仿宋" pitchFamily="49" charset="-122"/>
                <a:ea typeface="仿宋" pitchFamily="49" charset="-122"/>
              </a:rPr>
              <a:t>能做什么</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latin typeface="仿宋" pitchFamily="49" charset="-122"/>
                <a:ea typeface="仿宋" pitchFamily="49" charset="-122"/>
              </a:rPr>
              <a:t>开发人员认为</a:t>
            </a:r>
            <a:endParaRPr lang="en-US" altLang="zh-CN"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谋生的门路，无所谓好不好用</a:t>
            </a:r>
            <a:endParaRPr lang="en-US" altLang="zh-CN" sz="1600"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谁说不</a:t>
            </a:r>
            <a:r>
              <a:rPr lang="zh-CN" altLang="en-US" sz="1600" dirty="0" smtClean="0">
                <a:latin typeface="仿宋" pitchFamily="49" charset="-122"/>
                <a:ea typeface="仿宋" pitchFamily="49" charset="-122"/>
              </a:rPr>
              <a:t>好</a:t>
            </a:r>
            <a:r>
              <a:rPr lang="zh-CN" altLang="en-US" sz="1600" dirty="0" smtClean="0">
                <a:latin typeface="仿宋" pitchFamily="49" charset="-122"/>
                <a:ea typeface="仿宋" pitchFamily="49" charset="-122"/>
              </a:rPr>
              <a:t>用我可以改</a:t>
            </a:r>
            <a:endParaRPr lang="en-US" altLang="zh-CN" sz="1600" dirty="0" smtClean="0">
              <a:latin typeface="仿宋" pitchFamily="49" charset="-122"/>
              <a:ea typeface="仿宋" pitchFamily="49" charset="-122"/>
            </a:endParaRPr>
          </a:p>
          <a:p>
            <a:r>
              <a:rPr lang="zh-CN" altLang="en-US" dirty="0" smtClean="0">
                <a:latin typeface="仿宋" pitchFamily="49" charset="-122"/>
                <a:ea typeface="仿宋" pitchFamily="49" charset="-122"/>
              </a:rPr>
              <a:t>运维</a:t>
            </a:r>
            <a:r>
              <a:rPr lang="zh-CN" altLang="en-US" dirty="0" smtClean="0">
                <a:latin typeface="仿宋" pitchFamily="49" charset="-122"/>
                <a:ea typeface="仿宋" pitchFamily="49" charset="-122"/>
              </a:rPr>
              <a:t>人员认为</a:t>
            </a:r>
            <a:endParaRPr lang="en-US" altLang="zh-CN"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不好用，运维起来很麻烦，那么多的组件和配置项怎么搞</a:t>
            </a:r>
            <a:endParaRPr lang="en-US" altLang="zh-CN" sz="1600"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开发给我的东西简直就是半成品，需要我帮他们做很多事</a:t>
            </a:r>
            <a:endParaRPr lang="en-US" altLang="zh-CN" sz="1600"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文</a:t>
            </a:r>
            <a:r>
              <a:rPr lang="zh-CN" altLang="en-US" sz="1600" dirty="0" smtClean="0">
                <a:latin typeface="仿宋" pitchFamily="49" charset="-122"/>
                <a:ea typeface="仿宋" pitchFamily="49" charset="-122"/>
              </a:rPr>
              <a:t>档都没有，难道让我去看源码</a:t>
            </a:r>
            <a:endParaRPr lang="en-US" altLang="zh-CN" sz="1600" dirty="0" smtClean="0">
              <a:latin typeface="仿宋" pitchFamily="49" charset="-122"/>
              <a:ea typeface="仿宋" pitchFamily="49" charset="-122"/>
            </a:endParaRPr>
          </a:p>
          <a:p>
            <a:r>
              <a:rPr lang="zh-CN" altLang="en-US" dirty="0" smtClean="0">
                <a:latin typeface="仿宋" pitchFamily="49" charset="-122"/>
                <a:ea typeface="仿宋" pitchFamily="49" charset="-122"/>
              </a:rPr>
              <a:t>用户</a:t>
            </a:r>
            <a:r>
              <a:rPr lang="zh-CN" altLang="en-US" dirty="0" smtClean="0">
                <a:latin typeface="仿宋" pitchFamily="49" charset="-122"/>
                <a:ea typeface="仿宋" pitchFamily="49" charset="-122"/>
              </a:rPr>
              <a:t>认为</a:t>
            </a:r>
            <a:endParaRPr lang="en-US" altLang="zh-CN"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虚拟</a:t>
            </a:r>
            <a:r>
              <a:rPr lang="zh-CN" altLang="en-US" sz="1600" dirty="0" smtClean="0">
                <a:latin typeface="仿宋" pitchFamily="49" charset="-122"/>
                <a:ea typeface="仿宋" pitchFamily="49" charset="-122"/>
              </a:rPr>
              <a:t>机用起来还行</a:t>
            </a:r>
            <a:endParaRPr lang="en-US" altLang="zh-CN" sz="1600"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功</a:t>
            </a:r>
            <a:r>
              <a:rPr lang="zh-CN" altLang="en-US" sz="1600" dirty="0" smtClean="0">
                <a:latin typeface="仿宋" pitchFamily="49" charset="-122"/>
                <a:ea typeface="仿宋" pitchFamily="49" charset="-122"/>
              </a:rPr>
              <a:t>能不够强大，但是基本功能都有</a:t>
            </a:r>
            <a:endParaRPr lang="en-US" altLang="zh-CN" sz="1600"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操</a:t>
            </a:r>
            <a:r>
              <a:rPr lang="zh-CN" altLang="en-US" sz="1600" dirty="0" smtClean="0">
                <a:latin typeface="仿宋" pitchFamily="49" charset="-122"/>
                <a:ea typeface="仿宋" pitchFamily="49" charset="-122"/>
              </a:rPr>
              <a:t>作不是很顺手</a:t>
            </a:r>
            <a:endParaRPr lang="en-US" altLang="zh-CN" sz="1600" dirty="0" smtClean="0">
              <a:latin typeface="仿宋" pitchFamily="49" charset="-122"/>
              <a:ea typeface="仿宋" pitchFamily="49" charset="-122"/>
            </a:endParaRPr>
          </a:p>
          <a:p>
            <a:r>
              <a:rPr lang="zh-CN" altLang="en-US" dirty="0" smtClean="0">
                <a:latin typeface="仿宋" pitchFamily="49" charset="-122"/>
                <a:ea typeface="仿宋" pitchFamily="49" charset="-122"/>
              </a:rPr>
              <a:t>老板</a:t>
            </a:r>
            <a:r>
              <a:rPr lang="zh-CN" altLang="en-US" dirty="0" smtClean="0">
                <a:latin typeface="仿宋" pitchFamily="49" charset="-122"/>
                <a:ea typeface="仿宋" pitchFamily="49" charset="-122"/>
              </a:rPr>
              <a:t>认为</a:t>
            </a:r>
            <a:endParaRPr lang="en-US" altLang="zh-CN"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能省钱就好用</a:t>
            </a:r>
            <a:endParaRPr lang="en-US" altLang="zh-CN" sz="1600"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不好</a:t>
            </a:r>
            <a:r>
              <a:rPr lang="zh-CN" altLang="en-US" sz="1600" dirty="0" smtClean="0">
                <a:latin typeface="仿宋" pitchFamily="49" charset="-122"/>
                <a:ea typeface="仿宋" pitchFamily="49" charset="-122"/>
              </a:rPr>
              <a:t>用开发去改</a:t>
            </a:r>
            <a:endParaRPr lang="en-US" altLang="zh-CN" sz="1600" dirty="0" smtClean="0">
              <a:latin typeface="仿宋" pitchFamily="49" charset="-122"/>
              <a:ea typeface="仿宋" pitchFamily="49" charset="-122"/>
            </a:endParaRPr>
          </a:p>
          <a:p>
            <a:endParaRPr lang="en-US" altLang="zh-CN" dirty="0" smtClean="0">
              <a:latin typeface="仿宋" pitchFamily="49" charset="-122"/>
              <a:ea typeface="仿宋" pitchFamily="49" charset="-122"/>
            </a:endParaRPr>
          </a:p>
        </p:txBody>
      </p:sp>
      <p:sp>
        <p:nvSpPr>
          <p:cNvPr id="3" name="标题 2"/>
          <p:cNvSpPr>
            <a:spLocks noGrp="1"/>
          </p:cNvSpPr>
          <p:nvPr>
            <p:ph type="title"/>
          </p:nvPr>
        </p:nvSpPr>
        <p:spPr/>
        <p:txBody>
          <a:bodyPr/>
          <a:lstStyle/>
          <a:p>
            <a:r>
              <a:rPr lang="en-US" altLang="zh-CN" dirty="0" smtClean="0">
                <a:latin typeface="仿宋" pitchFamily="49" charset="-122"/>
                <a:ea typeface="仿宋" pitchFamily="49" charset="-122"/>
              </a:rPr>
              <a:t>OpenStack</a:t>
            </a:r>
            <a:r>
              <a:rPr lang="zh-CN" altLang="en-US" dirty="0" smtClean="0">
                <a:latin typeface="仿宋" pitchFamily="49" charset="-122"/>
                <a:ea typeface="仿宋" pitchFamily="49" charset="-122"/>
              </a:rPr>
              <a:t>好用么</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dirty="0" smtClean="0">
                <a:latin typeface="仿宋" pitchFamily="49" charset="-122"/>
                <a:ea typeface="仿宋" pitchFamily="49" charset="-122"/>
              </a:rPr>
              <a:t>开发人员认为</a:t>
            </a:r>
            <a:endParaRPr lang="en-US" altLang="zh-CN"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已经足够用了，用的不好是用户使用姿势问题</a:t>
            </a:r>
            <a:endParaRPr lang="en-US" altLang="zh-CN" sz="1600"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也有可</a:t>
            </a:r>
            <a:r>
              <a:rPr lang="zh-CN" altLang="en-US" sz="1600" dirty="0" smtClean="0">
                <a:latin typeface="仿宋" pitchFamily="49" charset="-122"/>
                <a:ea typeface="仿宋" pitchFamily="49" charset="-122"/>
              </a:rPr>
              <a:t>能是用户人品问题，我自己用就没问题</a:t>
            </a:r>
            <a:endParaRPr lang="en-US" altLang="zh-CN" sz="1600" dirty="0" smtClean="0">
              <a:latin typeface="仿宋" pitchFamily="49" charset="-122"/>
              <a:ea typeface="仿宋" pitchFamily="49" charset="-122"/>
            </a:endParaRPr>
          </a:p>
          <a:p>
            <a:r>
              <a:rPr lang="zh-CN" altLang="en-US" dirty="0" smtClean="0">
                <a:latin typeface="仿宋" pitchFamily="49" charset="-122"/>
                <a:ea typeface="仿宋" pitchFamily="49" charset="-122"/>
              </a:rPr>
              <a:t>运维</a:t>
            </a:r>
            <a:r>
              <a:rPr lang="zh-CN" altLang="en-US" dirty="0" smtClean="0">
                <a:latin typeface="仿宋" pitchFamily="49" charset="-122"/>
                <a:ea typeface="仿宋" pitchFamily="49" charset="-122"/>
              </a:rPr>
              <a:t>人员认为</a:t>
            </a:r>
            <a:endParaRPr lang="en-US" altLang="zh-CN"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先给我一份详细的部署说明文档</a:t>
            </a:r>
            <a:endParaRPr lang="en-US" altLang="zh-CN" sz="1600"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最好还能再给一些其他类似公司的部署案例做参考</a:t>
            </a:r>
            <a:endParaRPr lang="en-US" altLang="zh-CN" sz="1600"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实</a:t>
            </a:r>
            <a:r>
              <a:rPr lang="zh-CN" altLang="en-US" sz="1600" dirty="0" smtClean="0">
                <a:latin typeface="仿宋" pitchFamily="49" charset="-122"/>
                <a:ea typeface="仿宋" pitchFamily="49" charset="-122"/>
              </a:rPr>
              <a:t>现</a:t>
            </a:r>
            <a:r>
              <a:rPr lang="zh-CN" altLang="en-US" sz="1600" dirty="0" smtClean="0">
                <a:latin typeface="仿宋" pitchFamily="49" charset="-122"/>
                <a:ea typeface="仿宋" pitchFamily="49" charset="-122"/>
              </a:rPr>
              <a:t>部</a:t>
            </a:r>
            <a:r>
              <a:rPr lang="zh-CN" altLang="en-US" sz="1600" dirty="0" smtClean="0">
                <a:latin typeface="仿宋" pitchFamily="49" charset="-122"/>
                <a:ea typeface="仿宋" pitchFamily="49" charset="-122"/>
              </a:rPr>
              <a:t>署</a:t>
            </a:r>
            <a:r>
              <a:rPr lang="zh-CN" altLang="en-US" sz="1600" dirty="0" smtClean="0">
                <a:latin typeface="仿宋" pitchFamily="49" charset="-122"/>
                <a:ea typeface="仿宋" pitchFamily="49" charset="-122"/>
              </a:rPr>
              <a:t>及大部分运维操</a:t>
            </a:r>
            <a:r>
              <a:rPr lang="zh-CN" altLang="en-US" sz="1600" dirty="0" smtClean="0">
                <a:latin typeface="仿宋" pitchFamily="49" charset="-122"/>
                <a:ea typeface="仿宋" pitchFamily="49" charset="-122"/>
              </a:rPr>
              <a:t>作的自动化</a:t>
            </a:r>
            <a:endParaRPr lang="en-US" altLang="zh-CN" sz="1600"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资</a:t>
            </a:r>
            <a:r>
              <a:rPr lang="zh-CN" altLang="en-US" sz="1600" dirty="0" smtClean="0">
                <a:latin typeface="仿宋" pitchFamily="49" charset="-122"/>
                <a:ea typeface="仿宋" pitchFamily="49" charset="-122"/>
              </a:rPr>
              <a:t>源隔离要做好，系统跑起来省心</a:t>
            </a:r>
            <a:endParaRPr lang="en-US" altLang="zh-CN" sz="1600" dirty="0" smtClean="0">
              <a:latin typeface="仿宋" pitchFamily="49" charset="-122"/>
              <a:ea typeface="仿宋" pitchFamily="49" charset="-122"/>
            </a:endParaRPr>
          </a:p>
          <a:p>
            <a:r>
              <a:rPr lang="zh-CN" altLang="en-US" dirty="0" smtClean="0">
                <a:latin typeface="仿宋" pitchFamily="49" charset="-122"/>
                <a:ea typeface="仿宋" pitchFamily="49" charset="-122"/>
              </a:rPr>
              <a:t>用户</a:t>
            </a:r>
            <a:r>
              <a:rPr lang="zh-CN" altLang="en-US" dirty="0" smtClean="0">
                <a:latin typeface="仿宋" pitchFamily="49" charset="-122"/>
                <a:ea typeface="仿宋" pitchFamily="49" charset="-122"/>
              </a:rPr>
              <a:t>认为</a:t>
            </a:r>
            <a:endParaRPr lang="en-US" altLang="zh-CN"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稳定可靠，不能时不时的宕机，网络不通，影响我使用</a:t>
            </a:r>
            <a:endParaRPr lang="en-US" altLang="zh-CN" sz="1600"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性</a:t>
            </a:r>
            <a:r>
              <a:rPr lang="zh-CN" altLang="en-US" sz="1600" dirty="0" smtClean="0">
                <a:latin typeface="仿宋" pitchFamily="49" charset="-122"/>
                <a:ea typeface="仿宋" pitchFamily="49" charset="-122"/>
              </a:rPr>
              <a:t>能可靠，不能时不时的操作很慢，软件运行慢</a:t>
            </a:r>
            <a:endParaRPr lang="en-US" altLang="zh-CN" sz="1600"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操作起来得足够方便</a:t>
            </a:r>
            <a:endParaRPr lang="en-US" altLang="zh-CN" sz="1600" dirty="0" smtClean="0">
              <a:latin typeface="仿宋" pitchFamily="49" charset="-122"/>
              <a:ea typeface="仿宋" pitchFamily="49" charset="-122"/>
            </a:endParaRPr>
          </a:p>
          <a:p>
            <a:r>
              <a:rPr lang="zh-CN" altLang="en-US" dirty="0" smtClean="0">
                <a:latin typeface="仿宋" pitchFamily="49" charset="-122"/>
                <a:ea typeface="仿宋" pitchFamily="49" charset="-122"/>
              </a:rPr>
              <a:t>老板</a:t>
            </a:r>
            <a:r>
              <a:rPr lang="zh-CN" altLang="en-US" dirty="0" smtClean="0">
                <a:latin typeface="仿宋" pitchFamily="49" charset="-122"/>
                <a:ea typeface="仿宋" pitchFamily="49" charset="-122"/>
              </a:rPr>
              <a:t>认为</a:t>
            </a:r>
            <a:endParaRPr lang="en-US" altLang="zh-CN"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多招几个牛</a:t>
            </a:r>
            <a:r>
              <a:rPr lang="en-US" altLang="zh-CN" sz="1600" dirty="0" smtClean="0">
                <a:latin typeface="仿宋" pitchFamily="49" charset="-122"/>
                <a:ea typeface="仿宋" pitchFamily="49" charset="-122"/>
              </a:rPr>
              <a:t>X</a:t>
            </a:r>
            <a:r>
              <a:rPr lang="zh-CN" altLang="en-US" sz="1600" dirty="0" smtClean="0">
                <a:latin typeface="仿宋" pitchFamily="49" charset="-122"/>
                <a:ea typeface="仿宋" pitchFamily="49" charset="-122"/>
              </a:rPr>
              <a:t>的开发和运维来搞定</a:t>
            </a:r>
            <a:endParaRPr lang="en-US" altLang="zh-CN" sz="1600"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开发和运维加加班就能用好了</a:t>
            </a:r>
            <a:endParaRPr lang="en-US" altLang="zh-CN" sz="1600" dirty="0" smtClean="0">
              <a:latin typeface="仿宋" pitchFamily="49" charset="-122"/>
              <a:ea typeface="仿宋" pitchFamily="49" charset="-122"/>
            </a:endParaRPr>
          </a:p>
          <a:p>
            <a:pPr lvl="1"/>
            <a:r>
              <a:rPr lang="zh-CN" altLang="en-US" sz="1600" dirty="0" smtClean="0">
                <a:latin typeface="仿宋" pitchFamily="49" charset="-122"/>
                <a:ea typeface="仿宋" pitchFamily="49" charset="-122"/>
              </a:rPr>
              <a:t>或者找专业的运营公司负责部署运维，开发运维都下岗待业去</a:t>
            </a:r>
            <a:endParaRPr lang="en-US" altLang="zh-CN" sz="1600" dirty="0" smtClean="0">
              <a:latin typeface="仿宋" pitchFamily="49" charset="-122"/>
              <a:ea typeface="仿宋" pitchFamily="49" charset="-122"/>
            </a:endParaRPr>
          </a:p>
          <a:p>
            <a:endParaRPr lang="en-US" altLang="zh-CN" dirty="0" smtClean="0">
              <a:latin typeface="仿宋" pitchFamily="49" charset="-122"/>
              <a:ea typeface="仿宋" pitchFamily="49" charset="-122"/>
            </a:endParaRPr>
          </a:p>
        </p:txBody>
      </p:sp>
      <p:sp>
        <p:nvSpPr>
          <p:cNvPr id="3" name="标题 2"/>
          <p:cNvSpPr>
            <a:spLocks noGrp="1"/>
          </p:cNvSpPr>
          <p:nvPr>
            <p:ph type="title"/>
          </p:nvPr>
        </p:nvSpPr>
        <p:spPr/>
        <p:txBody>
          <a:bodyPr/>
          <a:lstStyle/>
          <a:p>
            <a:r>
              <a:rPr lang="en-US" altLang="zh-CN" dirty="0" smtClean="0">
                <a:latin typeface="仿宋" pitchFamily="49" charset="-122"/>
                <a:ea typeface="仿宋" pitchFamily="49" charset="-122"/>
              </a:rPr>
              <a:t>OpenStack</a:t>
            </a:r>
            <a:r>
              <a:rPr lang="zh-CN" altLang="en-US" dirty="0" smtClean="0">
                <a:latin typeface="仿宋" pitchFamily="49" charset="-122"/>
                <a:ea typeface="仿宋" pitchFamily="49" charset="-122"/>
              </a:rPr>
              <a:t>怎么才能用好</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latin typeface="仿宋" pitchFamily="49" charset="-122"/>
                <a:ea typeface="仿宋" pitchFamily="49" charset="-122"/>
              </a:rPr>
              <a:t>综合比</a:t>
            </a:r>
            <a:r>
              <a:rPr lang="zh-CN" altLang="en-US" dirty="0" smtClean="0">
                <a:latin typeface="仿宋" pitchFamily="49" charset="-122"/>
                <a:ea typeface="仿宋" pitchFamily="49" charset="-122"/>
              </a:rPr>
              <a:t>较</a:t>
            </a:r>
            <a:endParaRPr lang="en-US" altLang="zh-CN" dirty="0" smtClean="0">
              <a:latin typeface="仿宋" pitchFamily="49" charset="-122"/>
              <a:ea typeface="仿宋" pitchFamily="49" charset="-122"/>
            </a:endParaRPr>
          </a:p>
          <a:p>
            <a:pPr lvl="1"/>
            <a:r>
              <a:rPr lang="zh-CN" altLang="en-US" sz="1500" dirty="0" smtClean="0">
                <a:latin typeface="仿宋" pitchFamily="49" charset="-122"/>
                <a:ea typeface="仿宋" pitchFamily="49" charset="-122"/>
              </a:rPr>
              <a:t>参考资料：</a:t>
            </a:r>
            <a:r>
              <a:rPr lang="zh-CN" altLang="en-US" sz="1500" dirty="0" smtClean="0">
                <a:latin typeface="仿宋" pitchFamily="49" charset="-122"/>
                <a:ea typeface="仿宋" pitchFamily="49" charset="-122"/>
                <a:hlinkClick r:id="rId2"/>
              </a:rPr>
              <a:t>云计算</a:t>
            </a:r>
            <a:r>
              <a:rPr lang="en-US" altLang="zh-CN" sz="1500" dirty="0" smtClean="0">
                <a:latin typeface="仿宋" pitchFamily="49" charset="-122"/>
                <a:ea typeface="仿宋" pitchFamily="49" charset="-122"/>
                <a:hlinkClick r:id="rId2"/>
              </a:rPr>
              <a:t>OpenStack </a:t>
            </a:r>
            <a:r>
              <a:rPr lang="zh-CN" altLang="en-US" sz="1500" dirty="0" smtClean="0">
                <a:latin typeface="仿宋" pitchFamily="49" charset="-122"/>
                <a:ea typeface="仿宋" pitchFamily="49" charset="-122"/>
                <a:hlinkClick r:id="rId2"/>
              </a:rPr>
              <a:t>、</a:t>
            </a:r>
            <a:r>
              <a:rPr lang="en-US" altLang="zh-CN" sz="1500" dirty="0" smtClean="0">
                <a:latin typeface="仿宋" pitchFamily="49" charset="-122"/>
                <a:ea typeface="仿宋" pitchFamily="49" charset="-122"/>
                <a:hlinkClick r:id="rId2"/>
              </a:rPr>
              <a:t>VMware</a:t>
            </a:r>
            <a:r>
              <a:rPr lang="zh-CN" altLang="en-US" sz="1500" dirty="0" smtClean="0">
                <a:latin typeface="仿宋" pitchFamily="49" charset="-122"/>
                <a:ea typeface="仿宋" pitchFamily="49" charset="-122"/>
                <a:hlinkClick r:id="rId2"/>
              </a:rPr>
              <a:t>的优劣对</a:t>
            </a:r>
            <a:r>
              <a:rPr lang="zh-CN" altLang="en-US" sz="1500" dirty="0" smtClean="0">
                <a:latin typeface="仿宋" pitchFamily="49" charset="-122"/>
                <a:ea typeface="仿宋" pitchFamily="49" charset="-122"/>
                <a:hlinkClick r:id="rId2"/>
              </a:rPr>
              <a:t>比</a:t>
            </a:r>
            <a:endParaRPr lang="en-US" altLang="zh-CN" sz="1500" dirty="0" smtClean="0">
              <a:latin typeface="仿宋" pitchFamily="49" charset="-122"/>
              <a:ea typeface="仿宋" pitchFamily="49" charset="-122"/>
            </a:endParaRPr>
          </a:p>
          <a:p>
            <a:pPr lvl="1"/>
            <a:r>
              <a:rPr lang="zh-CN" altLang="en-US" sz="1500" dirty="0" smtClean="0">
                <a:latin typeface="仿宋" pitchFamily="49" charset="-122"/>
                <a:ea typeface="仿宋" pitchFamily="49" charset="-122"/>
              </a:rPr>
              <a:t>规</a:t>
            </a:r>
            <a:r>
              <a:rPr lang="zh-CN" altLang="en-US" sz="1500" dirty="0" smtClean="0">
                <a:latin typeface="仿宋" pitchFamily="49" charset="-122"/>
                <a:ea typeface="仿宋" pitchFamily="49" charset="-122"/>
              </a:rPr>
              <a:t>模越大，</a:t>
            </a:r>
            <a:r>
              <a:rPr lang="en-US" altLang="zh-CN" sz="1500" dirty="0" smtClean="0">
                <a:latin typeface="仿宋" pitchFamily="49" charset="-122"/>
                <a:ea typeface="仿宋" pitchFamily="49" charset="-122"/>
              </a:rPr>
              <a:t>OpenStack</a:t>
            </a:r>
            <a:r>
              <a:rPr lang="zh-CN" altLang="en-US" sz="1500" dirty="0" smtClean="0">
                <a:latin typeface="仿宋" pitchFamily="49" charset="-122"/>
                <a:ea typeface="仿宋" pitchFamily="49" charset="-122"/>
              </a:rPr>
              <a:t>越有优势</a:t>
            </a:r>
            <a:endParaRPr lang="en-US" altLang="zh-CN" sz="1500" dirty="0" smtClean="0">
              <a:latin typeface="仿宋" pitchFamily="49" charset="-122"/>
              <a:ea typeface="仿宋" pitchFamily="49" charset="-122"/>
            </a:endParaRPr>
          </a:p>
          <a:p>
            <a:endParaRPr lang="en-US" altLang="zh-CN" dirty="0" smtClean="0">
              <a:latin typeface="仿宋" pitchFamily="49" charset="-122"/>
              <a:ea typeface="仿宋" pitchFamily="49" charset="-122"/>
            </a:endParaRPr>
          </a:p>
          <a:p>
            <a:endParaRPr lang="en-US" altLang="zh-CN" dirty="0" smtClean="0">
              <a:latin typeface="仿宋" pitchFamily="49" charset="-122"/>
              <a:ea typeface="仿宋" pitchFamily="49" charset="-122"/>
            </a:endParaRPr>
          </a:p>
          <a:p>
            <a:endParaRPr lang="en-US" altLang="zh-CN" dirty="0" smtClean="0">
              <a:latin typeface="仿宋" pitchFamily="49" charset="-122"/>
              <a:ea typeface="仿宋" pitchFamily="49" charset="-122"/>
            </a:endParaRPr>
          </a:p>
          <a:p>
            <a:r>
              <a:rPr lang="zh-CN" altLang="en-US" dirty="0" smtClean="0">
                <a:latin typeface="仿宋" pitchFamily="49" charset="-122"/>
                <a:ea typeface="仿宋" pitchFamily="49" charset="-122"/>
              </a:rPr>
              <a:t>功能比较</a:t>
            </a:r>
            <a:endParaRPr lang="en-US" altLang="zh-CN" dirty="0" smtClean="0">
              <a:latin typeface="仿宋" pitchFamily="49" charset="-122"/>
              <a:ea typeface="仿宋" pitchFamily="49" charset="-122"/>
            </a:endParaRPr>
          </a:p>
          <a:p>
            <a:endParaRPr lang="en-US" altLang="zh-CN" dirty="0" smtClean="0">
              <a:latin typeface="仿宋" pitchFamily="49" charset="-122"/>
              <a:ea typeface="仿宋" pitchFamily="49" charset="-122"/>
            </a:endParaRPr>
          </a:p>
          <a:p>
            <a:endParaRPr lang="en-US" altLang="zh-CN" dirty="0" smtClean="0">
              <a:latin typeface="仿宋" pitchFamily="49" charset="-122"/>
              <a:ea typeface="仿宋" pitchFamily="49" charset="-122"/>
            </a:endParaRPr>
          </a:p>
          <a:p>
            <a:endParaRPr lang="en-US" altLang="zh-CN" dirty="0" smtClean="0">
              <a:latin typeface="仿宋" pitchFamily="49" charset="-122"/>
              <a:ea typeface="仿宋" pitchFamily="49" charset="-122"/>
            </a:endParaRPr>
          </a:p>
        </p:txBody>
      </p:sp>
      <p:sp>
        <p:nvSpPr>
          <p:cNvPr id="3" name="标题 2"/>
          <p:cNvSpPr>
            <a:spLocks noGrp="1"/>
          </p:cNvSpPr>
          <p:nvPr>
            <p:ph type="title"/>
          </p:nvPr>
        </p:nvSpPr>
        <p:spPr/>
        <p:txBody>
          <a:bodyPr/>
          <a:lstStyle/>
          <a:p>
            <a:r>
              <a:rPr lang="en-US" altLang="zh-CN" dirty="0" smtClean="0">
                <a:latin typeface="仿宋" pitchFamily="49" charset="-122"/>
                <a:ea typeface="仿宋" pitchFamily="49" charset="-122"/>
              </a:rPr>
              <a:t>OpenStack vs VMware</a:t>
            </a:r>
            <a:r>
              <a:rPr lang="zh-CN" altLang="en-US" dirty="0" smtClean="0">
                <a:latin typeface="仿宋" pitchFamily="49" charset="-122"/>
                <a:ea typeface="仿宋" pitchFamily="49" charset="-122"/>
              </a:rPr>
              <a:t>的抉择</a:t>
            </a:r>
            <a:endParaRPr lang="en-US" altLang="zh-CN" dirty="0" smtClean="0">
              <a:latin typeface="仿宋" pitchFamily="49" charset="-122"/>
              <a:ea typeface="仿宋" pitchFamily="49" charset="-122"/>
            </a:endParaRPr>
          </a:p>
        </p:txBody>
      </p:sp>
      <p:graphicFrame>
        <p:nvGraphicFramePr>
          <p:cNvPr id="5" name="表格 4"/>
          <p:cNvGraphicFramePr>
            <a:graphicFrameLocks noGrp="1"/>
          </p:cNvGraphicFramePr>
          <p:nvPr/>
        </p:nvGraphicFramePr>
        <p:xfrm>
          <a:off x="785785" y="4500570"/>
          <a:ext cx="7143801" cy="1483360"/>
        </p:xfrm>
        <a:graphic>
          <a:graphicData uri="http://schemas.openxmlformats.org/drawingml/2006/table">
            <a:tbl>
              <a:tblPr firstRow="1" bandRow="1">
                <a:tableStyleId>{5C22544A-7EE6-4342-B048-85BDC9FD1C3A}</a:tableStyleId>
              </a:tblPr>
              <a:tblGrid>
                <a:gridCol w="2381267"/>
                <a:gridCol w="2381267"/>
                <a:gridCol w="2381267"/>
              </a:tblGrid>
              <a:tr h="370840">
                <a:tc>
                  <a:txBody>
                    <a:bodyPr/>
                    <a:lstStyle/>
                    <a:p>
                      <a:r>
                        <a:rPr lang="zh-CN" altLang="en-US" dirty="0" smtClean="0"/>
                        <a:t>功能</a:t>
                      </a:r>
                      <a:endParaRPr lang="zh-CN" altLang="en-US" dirty="0"/>
                    </a:p>
                  </a:txBody>
                  <a:tcPr/>
                </a:tc>
                <a:tc>
                  <a:txBody>
                    <a:bodyPr/>
                    <a:lstStyle/>
                    <a:p>
                      <a:r>
                        <a:rPr lang="en-US" altLang="zh-CN" dirty="0" smtClean="0"/>
                        <a:t>Vmware</a:t>
                      </a:r>
                      <a:endParaRPr lang="zh-CN" altLang="en-US" dirty="0"/>
                    </a:p>
                  </a:txBody>
                  <a:tcPr/>
                </a:tc>
                <a:tc>
                  <a:txBody>
                    <a:bodyPr/>
                    <a:lstStyle/>
                    <a:p>
                      <a:r>
                        <a:rPr lang="en-US" altLang="zh-CN" dirty="0" smtClean="0"/>
                        <a:t>OpenStack</a:t>
                      </a:r>
                      <a:endParaRPr lang="zh-CN" altLang="en-US" dirty="0"/>
                    </a:p>
                  </a:txBody>
                  <a:tcPr/>
                </a:tc>
              </a:tr>
              <a:tr h="370840">
                <a:tc>
                  <a:txBody>
                    <a:bodyPr/>
                    <a:lstStyle/>
                    <a:p>
                      <a:r>
                        <a:rPr lang="zh-CN" altLang="en-US" dirty="0" smtClean="0"/>
                        <a:t>虚拟机生命周期管理</a:t>
                      </a:r>
                      <a:endParaRPr lang="zh-CN" altLang="en-US" dirty="0"/>
                    </a:p>
                  </a:txBody>
                  <a:tcPr/>
                </a:tc>
                <a:tc>
                  <a:txBody>
                    <a:bodyPr/>
                    <a:lstStyle/>
                    <a:p>
                      <a:r>
                        <a:rPr lang="zh-CN" altLang="en-US" dirty="0" smtClean="0"/>
                        <a:t>有</a:t>
                      </a:r>
                      <a:endParaRPr lang="zh-CN" altLang="en-US" dirty="0"/>
                    </a:p>
                  </a:txBody>
                  <a:tcPr/>
                </a:tc>
                <a:tc>
                  <a:txBody>
                    <a:bodyPr/>
                    <a:lstStyle/>
                    <a:p>
                      <a:r>
                        <a:rPr lang="zh-CN" altLang="en-US" dirty="0" smtClean="0"/>
                        <a:t>有</a:t>
                      </a:r>
                      <a:endParaRPr lang="zh-CN" altLang="en-US" dirty="0"/>
                    </a:p>
                  </a:txBody>
                  <a:tcPr/>
                </a:tc>
              </a:tr>
              <a:tr h="370840">
                <a:tc>
                  <a:txBody>
                    <a:bodyPr/>
                    <a:lstStyle/>
                    <a:p>
                      <a:r>
                        <a:rPr lang="zh-CN" altLang="en-US" dirty="0" smtClean="0"/>
                        <a:t>虚拟机高级特性</a:t>
                      </a:r>
                      <a:endParaRPr lang="zh-CN" altLang="en-US" dirty="0"/>
                    </a:p>
                  </a:txBody>
                  <a:tcPr/>
                </a:tc>
                <a:tc>
                  <a:txBody>
                    <a:bodyPr/>
                    <a:lstStyle/>
                    <a:p>
                      <a:r>
                        <a:rPr lang="zh-CN" altLang="en-US" dirty="0" smtClean="0"/>
                        <a:t>丰富</a:t>
                      </a:r>
                      <a:endParaRPr lang="zh-CN" altLang="en-US" dirty="0"/>
                    </a:p>
                  </a:txBody>
                  <a:tcPr/>
                </a:tc>
                <a:tc>
                  <a:txBody>
                    <a:bodyPr/>
                    <a:lstStyle/>
                    <a:p>
                      <a:r>
                        <a:rPr lang="zh-CN" altLang="en-US" dirty="0" smtClean="0"/>
                        <a:t>基本没有</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动态资源管理</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丰富</a:t>
                      </a:r>
                    </a:p>
                  </a:txBody>
                  <a:tcPr/>
                </a:tc>
                <a:tc>
                  <a:txBody>
                    <a:bodyPr/>
                    <a:lstStyle/>
                    <a:p>
                      <a:r>
                        <a:rPr lang="zh-CN" altLang="en-US" dirty="0" smtClean="0"/>
                        <a:t>有，但很少</a:t>
                      </a:r>
                      <a:endParaRPr lang="zh-CN" altLang="en-US" dirty="0"/>
                    </a:p>
                  </a:txBody>
                  <a:tcPr/>
                </a:tc>
              </a:tr>
            </a:tbl>
          </a:graphicData>
        </a:graphic>
      </p:graphicFrame>
      <p:graphicFrame>
        <p:nvGraphicFramePr>
          <p:cNvPr id="6" name="表格 5"/>
          <p:cNvGraphicFramePr>
            <a:graphicFrameLocks noGrp="1"/>
          </p:cNvGraphicFramePr>
          <p:nvPr/>
        </p:nvGraphicFramePr>
        <p:xfrm>
          <a:off x="785786" y="2643182"/>
          <a:ext cx="7143800" cy="1112520"/>
        </p:xfrm>
        <a:graphic>
          <a:graphicData uri="http://schemas.openxmlformats.org/drawingml/2006/table">
            <a:tbl>
              <a:tblPr firstRow="1" bandRow="1">
                <a:tableStyleId>{5C22544A-7EE6-4342-B048-85BDC9FD1C3A}</a:tableStyleId>
              </a:tblPr>
              <a:tblGrid>
                <a:gridCol w="1428760"/>
                <a:gridCol w="1428760"/>
                <a:gridCol w="1428760"/>
                <a:gridCol w="1428760"/>
                <a:gridCol w="1428760"/>
              </a:tblGrid>
              <a:tr h="370840">
                <a:tc>
                  <a:txBody>
                    <a:bodyPr/>
                    <a:lstStyle/>
                    <a:p>
                      <a:endParaRPr lang="zh-CN" altLang="en-US" dirty="0"/>
                    </a:p>
                  </a:txBody>
                  <a:tcPr/>
                </a:tc>
                <a:tc>
                  <a:txBody>
                    <a:bodyPr/>
                    <a:lstStyle/>
                    <a:p>
                      <a:r>
                        <a:rPr lang="zh-CN" altLang="en-US" dirty="0" smtClean="0"/>
                        <a:t>设计</a:t>
                      </a:r>
                      <a:endParaRPr lang="zh-CN" altLang="en-US" dirty="0"/>
                    </a:p>
                  </a:txBody>
                  <a:tcPr/>
                </a:tc>
                <a:tc>
                  <a:txBody>
                    <a:bodyPr/>
                    <a:lstStyle/>
                    <a:p>
                      <a:r>
                        <a:rPr lang="zh-CN" altLang="en-US" dirty="0" smtClean="0"/>
                        <a:t>功能</a:t>
                      </a:r>
                      <a:endParaRPr lang="zh-CN" altLang="en-US" dirty="0"/>
                    </a:p>
                  </a:txBody>
                  <a:tcPr/>
                </a:tc>
                <a:tc>
                  <a:txBody>
                    <a:bodyPr/>
                    <a:lstStyle/>
                    <a:p>
                      <a:r>
                        <a:rPr lang="zh-CN" altLang="en-US" dirty="0" smtClean="0"/>
                        <a:t>使用场景</a:t>
                      </a:r>
                      <a:endParaRPr lang="zh-CN" altLang="en-US" dirty="0"/>
                    </a:p>
                  </a:txBody>
                  <a:tcPr/>
                </a:tc>
                <a:tc>
                  <a:txBody>
                    <a:bodyPr/>
                    <a:lstStyle/>
                    <a:p>
                      <a:r>
                        <a:rPr lang="zh-CN" altLang="en-US" dirty="0" smtClean="0"/>
                        <a:t>价值</a:t>
                      </a:r>
                      <a:endParaRPr lang="zh-CN" altLang="en-US" dirty="0"/>
                    </a:p>
                  </a:txBody>
                  <a:tcPr/>
                </a:tc>
              </a:tr>
              <a:tr h="370840">
                <a:tc>
                  <a:txBody>
                    <a:bodyPr/>
                    <a:lstStyle/>
                    <a:p>
                      <a:r>
                        <a:rPr lang="en-US" altLang="zh-CN" dirty="0" smtClean="0"/>
                        <a:t>OpenStack</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10</a:t>
                      </a:r>
                      <a:endParaRPr lang="zh-CN" altLang="en-US" dirty="0"/>
                    </a:p>
                  </a:txBody>
                  <a:tcPr/>
                </a:tc>
              </a:tr>
              <a:tr h="370840">
                <a:tc>
                  <a:txBody>
                    <a:bodyPr/>
                    <a:lstStyle/>
                    <a:p>
                      <a:r>
                        <a:rPr lang="en-US" altLang="zh-CN" dirty="0" smtClean="0"/>
                        <a:t>VMware</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6</a:t>
                      </a:r>
                      <a:endParaRPr lang="zh-CN" altLang="en-US" dirty="0"/>
                    </a:p>
                  </a:txBody>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latin typeface="仿宋" pitchFamily="49" charset="-122"/>
                <a:ea typeface="仿宋" pitchFamily="49" charset="-122"/>
              </a:rPr>
              <a:t>其他方面比较</a:t>
            </a:r>
            <a:endParaRPr lang="en-US" altLang="zh-CN" dirty="0" smtClean="0">
              <a:latin typeface="仿宋" pitchFamily="49" charset="-122"/>
              <a:ea typeface="仿宋" pitchFamily="49" charset="-122"/>
            </a:endParaRPr>
          </a:p>
          <a:p>
            <a:endParaRPr lang="en-US" altLang="zh-CN" dirty="0" smtClean="0">
              <a:latin typeface="仿宋" pitchFamily="49" charset="-122"/>
              <a:ea typeface="仿宋" pitchFamily="49" charset="-122"/>
            </a:endParaRPr>
          </a:p>
          <a:p>
            <a:endParaRPr lang="en-US" altLang="zh-CN" dirty="0" smtClean="0">
              <a:latin typeface="仿宋" pitchFamily="49" charset="-122"/>
              <a:ea typeface="仿宋" pitchFamily="49" charset="-122"/>
            </a:endParaRPr>
          </a:p>
          <a:p>
            <a:endParaRPr lang="en-US" altLang="zh-CN" dirty="0" smtClean="0">
              <a:latin typeface="仿宋" pitchFamily="49" charset="-122"/>
              <a:ea typeface="仿宋" pitchFamily="49" charset="-122"/>
            </a:endParaRPr>
          </a:p>
        </p:txBody>
      </p:sp>
      <p:sp>
        <p:nvSpPr>
          <p:cNvPr id="3" name="标题 2"/>
          <p:cNvSpPr>
            <a:spLocks noGrp="1"/>
          </p:cNvSpPr>
          <p:nvPr>
            <p:ph type="title"/>
          </p:nvPr>
        </p:nvSpPr>
        <p:spPr/>
        <p:txBody>
          <a:bodyPr/>
          <a:lstStyle/>
          <a:p>
            <a:r>
              <a:rPr lang="en-US" altLang="zh-CN" dirty="0" smtClean="0">
                <a:latin typeface="仿宋" pitchFamily="49" charset="-122"/>
                <a:ea typeface="仿宋" pitchFamily="49" charset="-122"/>
              </a:rPr>
              <a:t>OpenStack vs VMware</a:t>
            </a:r>
            <a:r>
              <a:rPr lang="zh-CN" altLang="en-US" dirty="0" smtClean="0">
                <a:latin typeface="仿宋" pitchFamily="49" charset="-122"/>
                <a:ea typeface="仿宋" pitchFamily="49" charset="-122"/>
              </a:rPr>
              <a:t>的抉择</a:t>
            </a:r>
            <a:endParaRPr lang="en-US" altLang="zh-CN" dirty="0" smtClean="0">
              <a:latin typeface="仿宋" pitchFamily="49" charset="-122"/>
              <a:ea typeface="仿宋" pitchFamily="49" charset="-122"/>
            </a:endParaRPr>
          </a:p>
        </p:txBody>
      </p:sp>
      <p:graphicFrame>
        <p:nvGraphicFramePr>
          <p:cNvPr id="6" name="表格 5"/>
          <p:cNvGraphicFramePr>
            <a:graphicFrameLocks noGrp="1"/>
          </p:cNvGraphicFramePr>
          <p:nvPr/>
        </p:nvGraphicFramePr>
        <p:xfrm>
          <a:off x="785786" y="2071678"/>
          <a:ext cx="7429554" cy="1112520"/>
        </p:xfrm>
        <a:graphic>
          <a:graphicData uri="http://schemas.openxmlformats.org/drawingml/2006/table">
            <a:tbl>
              <a:tblPr firstRow="1" bandRow="1">
                <a:tableStyleId>{5C22544A-7EE6-4342-B048-85BDC9FD1C3A}</a:tableStyleId>
              </a:tblPr>
              <a:tblGrid>
                <a:gridCol w="1485911"/>
                <a:gridCol w="990607"/>
                <a:gridCol w="952506"/>
                <a:gridCol w="1428760"/>
                <a:gridCol w="1428760"/>
                <a:gridCol w="1143010"/>
              </a:tblGrid>
              <a:tr h="370840">
                <a:tc>
                  <a:txBody>
                    <a:bodyPr/>
                    <a:lstStyle/>
                    <a:p>
                      <a:endParaRPr lang="zh-CN" altLang="en-US" dirty="0"/>
                    </a:p>
                  </a:txBody>
                  <a:tcPr/>
                </a:tc>
                <a:tc>
                  <a:txBody>
                    <a:bodyPr/>
                    <a:lstStyle/>
                    <a:p>
                      <a:r>
                        <a:rPr lang="zh-CN" altLang="en-US" dirty="0" smtClean="0"/>
                        <a:t>可靠性</a:t>
                      </a:r>
                      <a:endParaRPr lang="zh-CN" altLang="en-US" dirty="0"/>
                    </a:p>
                  </a:txBody>
                  <a:tcPr/>
                </a:tc>
                <a:tc>
                  <a:txBody>
                    <a:bodyPr/>
                    <a:lstStyle/>
                    <a:p>
                      <a:r>
                        <a:rPr lang="zh-CN" altLang="en-US" dirty="0" smtClean="0"/>
                        <a:t>稳定性</a:t>
                      </a:r>
                      <a:endParaRPr lang="zh-CN" altLang="en-US" dirty="0"/>
                    </a:p>
                  </a:txBody>
                  <a:tcPr/>
                </a:tc>
                <a:tc>
                  <a:txBody>
                    <a:bodyPr/>
                    <a:lstStyle/>
                    <a:p>
                      <a:r>
                        <a:rPr lang="zh-CN" altLang="en-US" dirty="0" smtClean="0"/>
                        <a:t>运维复杂度</a:t>
                      </a:r>
                      <a:endParaRPr lang="zh-CN" altLang="en-US" dirty="0"/>
                    </a:p>
                  </a:txBody>
                  <a:tcPr/>
                </a:tc>
                <a:tc>
                  <a:txBody>
                    <a:bodyPr/>
                    <a:lstStyle/>
                    <a:p>
                      <a:r>
                        <a:rPr lang="zh-CN" altLang="en-US" dirty="0" smtClean="0"/>
                        <a:t>桌面云支持</a:t>
                      </a:r>
                      <a:endParaRPr lang="zh-CN" altLang="en-US" dirty="0"/>
                    </a:p>
                  </a:txBody>
                  <a:tcPr/>
                </a:tc>
                <a:tc>
                  <a:txBody>
                    <a:bodyPr/>
                    <a:lstStyle/>
                    <a:p>
                      <a:r>
                        <a:rPr lang="zh-CN" altLang="en-US" dirty="0" smtClean="0"/>
                        <a:t>使用成本</a:t>
                      </a:r>
                      <a:endParaRPr lang="zh-CN" altLang="en-US" dirty="0"/>
                    </a:p>
                  </a:txBody>
                  <a:tcPr/>
                </a:tc>
              </a:tr>
              <a:tr h="370840">
                <a:tc>
                  <a:txBody>
                    <a:bodyPr/>
                    <a:lstStyle/>
                    <a:p>
                      <a:r>
                        <a:rPr lang="en-US" altLang="zh-CN" dirty="0" smtClean="0"/>
                        <a:t>OpenStack</a:t>
                      </a:r>
                      <a:endParaRPr lang="zh-CN" altLang="en-US" dirty="0"/>
                    </a:p>
                  </a:txBody>
                  <a:tcPr/>
                </a:tc>
                <a:tc>
                  <a:txBody>
                    <a:bodyPr/>
                    <a:lstStyle/>
                    <a:p>
                      <a:r>
                        <a:rPr lang="zh-CN" altLang="en-US" dirty="0" smtClean="0"/>
                        <a:t>中</a:t>
                      </a:r>
                      <a:endParaRPr lang="zh-CN" altLang="en-US" dirty="0"/>
                    </a:p>
                  </a:txBody>
                  <a:tcPr/>
                </a:tc>
                <a:tc>
                  <a:txBody>
                    <a:bodyPr/>
                    <a:lstStyle/>
                    <a:p>
                      <a:r>
                        <a:rPr lang="zh-CN" altLang="en-US" dirty="0" smtClean="0"/>
                        <a:t>中</a:t>
                      </a:r>
                      <a:endParaRPr lang="zh-CN" altLang="en-US" dirty="0"/>
                    </a:p>
                  </a:txBody>
                  <a:tcPr/>
                </a:tc>
                <a:tc>
                  <a:txBody>
                    <a:bodyPr/>
                    <a:lstStyle/>
                    <a:p>
                      <a:r>
                        <a:rPr lang="zh-CN" altLang="en-US" dirty="0" smtClean="0"/>
                        <a:t>高</a:t>
                      </a:r>
                      <a:endParaRPr lang="zh-CN" altLang="en-US" dirty="0"/>
                    </a:p>
                  </a:txBody>
                  <a:tcPr/>
                </a:tc>
                <a:tc>
                  <a:txBody>
                    <a:bodyPr/>
                    <a:lstStyle/>
                    <a:p>
                      <a:r>
                        <a:rPr lang="zh-CN" altLang="en-US" dirty="0" smtClean="0"/>
                        <a:t>一般</a:t>
                      </a:r>
                      <a:endParaRPr lang="zh-CN" altLang="en-US" dirty="0"/>
                    </a:p>
                  </a:txBody>
                  <a:tcPr/>
                </a:tc>
                <a:tc>
                  <a:txBody>
                    <a:bodyPr/>
                    <a:lstStyle/>
                    <a:p>
                      <a:r>
                        <a:rPr lang="zh-CN" altLang="en-US" dirty="0" smtClean="0"/>
                        <a:t>中、低</a:t>
                      </a:r>
                      <a:endParaRPr lang="zh-CN" altLang="en-US" dirty="0"/>
                    </a:p>
                  </a:txBody>
                  <a:tcPr/>
                </a:tc>
              </a:tr>
              <a:tr h="370840">
                <a:tc>
                  <a:txBody>
                    <a:bodyPr/>
                    <a:lstStyle/>
                    <a:p>
                      <a:r>
                        <a:rPr lang="en-US" altLang="zh-CN" dirty="0" smtClean="0"/>
                        <a:t>VMware</a:t>
                      </a:r>
                      <a:endParaRPr lang="zh-CN" altLang="en-US" dirty="0"/>
                    </a:p>
                  </a:txBody>
                  <a:tcPr/>
                </a:tc>
                <a:tc>
                  <a:txBody>
                    <a:bodyPr/>
                    <a:lstStyle/>
                    <a:p>
                      <a:r>
                        <a:rPr lang="zh-CN" altLang="en-US" dirty="0" smtClean="0"/>
                        <a:t>高</a:t>
                      </a:r>
                      <a:endParaRPr lang="zh-CN" altLang="en-US" dirty="0"/>
                    </a:p>
                  </a:txBody>
                  <a:tcPr/>
                </a:tc>
                <a:tc>
                  <a:txBody>
                    <a:bodyPr/>
                    <a:lstStyle/>
                    <a:p>
                      <a:r>
                        <a:rPr lang="zh-CN" altLang="en-US" dirty="0" smtClean="0"/>
                        <a:t>高</a:t>
                      </a:r>
                      <a:endParaRPr lang="zh-CN" altLang="en-US" dirty="0"/>
                    </a:p>
                  </a:txBody>
                  <a:tcPr/>
                </a:tc>
                <a:tc>
                  <a:txBody>
                    <a:bodyPr/>
                    <a:lstStyle/>
                    <a:p>
                      <a:r>
                        <a:rPr lang="zh-CN" altLang="en-US" dirty="0" smtClean="0"/>
                        <a:t>低</a:t>
                      </a:r>
                      <a:endParaRPr lang="zh-CN" altLang="en-US" dirty="0"/>
                    </a:p>
                  </a:txBody>
                  <a:tcPr/>
                </a:tc>
                <a:tc>
                  <a:txBody>
                    <a:bodyPr/>
                    <a:lstStyle/>
                    <a:p>
                      <a:r>
                        <a:rPr lang="zh-CN" altLang="en-US" dirty="0" smtClean="0"/>
                        <a:t>好</a:t>
                      </a:r>
                      <a:endParaRPr lang="zh-CN" altLang="en-US" dirty="0"/>
                    </a:p>
                  </a:txBody>
                  <a:tcPr/>
                </a:tc>
                <a:tc>
                  <a:txBody>
                    <a:bodyPr/>
                    <a:lstStyle/>
                    <a:p>
                      <a:r>
                        <a:rPr lang="zh-CN" altLang="en-US" dirty="0" smtClean="0"/>
                        <a:t>高</a:t>
                      </a:r>
                      <a:endParaRPr lang="zh-CN" altLang="en-US" dirty="0"/>
                    </a:p>
                  </a:txBody>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472518" cy="4733754"/>
          </a:xfrm>
        </p:spPr>
        <p:txBody>
          <a:bodyPr>
            <a:normAutofit/>
          </a:bodyPr>
          <a:lstStyle/>
          <a:p>
            <a:r>
              <a:rPr lang="zh-CN" altLang="en-US" sz="2400" dirty="0" smtClean="0">
                <a:latin typeface="仿宋" pitchFamily="49" charset="-122"/>
                <a:ea typeface="仿宋" pitchFamily="49" charset="-122"/>
              </a:rPr>
              <a:t>使用</a:t>
            </a:r>
            <a:r>
              <a:rPr lang="zh-CN" altLang="en-US" sz="2400" dirty="0" smtClean="0">
                <a:latin typeface="仿宋" pitchFamily="49" charset="-122"/>
                <a:ea typeface="仿宋" pitchFamily="49" charset="-122"/>
              </a:rPr>
              <a:t>案例</a:t>
            </a:r>
            <a:endParaRPr lang="en-US" altLang="zh-CN" sz="2400" dirty="0" smtClean="0">
              <a:latin typeface="仿宋" pitchFamily="49" charset="-122"/>
              <a:ea typeface="仿宋" pitchFamily="49" charset="-122"/>
            </a:endParaRPr>
          </a:p>
          <a:p>
            <a:pPr lvl="1"/>
            <a:r>
              <a:rPr lang="zh-CN" altLang="en-US" sz="1200" dirty="0" smtClean="0">
                <a:latin typeface="仿宋" pitchFamily="49" charset="-122"/>
                <a:ea typeface="仿宋" pitchFamily="49" charset="-122"/>
                <a:hlinkClick r:id="rId2"/>
              </a:rPr>
              <a:t>携程</a:t>
            </a:r>
            <a:r>
              <a:rPr lang="en-US" altLang="zh-CN" sz="1200" dirty="0" smtClean="0">
                <a:latin typeface="仿宋" pitchFamily="49" charset="-122"/>
                <a:ea typeface="仿宋" pitchFamily="49" charset="-122"/>
                <a:hlinkClick r:id="rId2"/>
              </a:rPr>
              <a:t>OpenStack</a:t>
            </a:r>
            <a:r>
              <a:rPr lang="zh-CN" altLang="en-US" sz="1200" dirty="0" smtClean="0">
                <a:latin typeface="仿宋" pitchFamily="49" charset="-122"/>
                <a:ea typeface="仿宋" pitchFamily="49" charset="-122"/>
                <a:hlinkClick r:id="rId2"/>
              </a:rPr>
              <a:t>使用案例分享</a:t>
            </a:r>
            <a:r>
              <a:rPr lang="zh-CN" altLang="en-US" sz="1200" dirty="0" smtClean="0">
                <a:latin typeface="仿宋" pitchFamily="49" charset="-122"/>
                <a:ea typeface="仿宋" pitchFamily="49" charset="-122"/>
              </a:rPr>
              <a:t>（</a:t>
            </a:r>
            <a:r>
              <a:rPr lang="en-US" altLang="zh-CN" sz="1200" dirty="0" smtClean="0">
                <a:latin typeface="仿宋" pitchFamily="49" charset="-122"/>
                <a:ea typeface="仿宋" pitchFamily="49" charset="-122"/>
              </a:rPr>
              <a:t>VDI</a:t>
            </a:r>
            <a:r>
              <a:rPr lang="zh-CN" altLang="en-US" sz="1200" dirty="0" smtClean="0">
                <a:latin typeface="仿宋" pitchFamily="49" charset="-122"/>
                <a:ea typeface="仿宋" pitchFamily="49" charset="-122"/>
              </a:rPr>
              <a:t>案例）</a:t>
            </a:r>
            <a:endParaRPr lang="en-US" altLang="zh-CN" sz="1200" dirty="0" smtClean="0">
              <a:latin typeface="仿宋" pitchFamily="49" charset="-122"/>
              <a:ea typeface="仿宋" pitchFamily="49" charset="-122"/>
            </a:endParaRPr>
          </a:p>
          <a:p>
            <a:pPr lvl="1"/>
            <a:r>
              <a:rPr lang="zh-CN" altLang="en-US" sz="1200" dirty="0" smtClean="0">
                <a:latin typeface="仿宋" pitchFamily="49" charset="-122"/>
                <a:ea typeface="仿宋" pitchFamily="49" charset="-122"/>
                <a:hlinkClick r:id="rId3"/>
              </a:rPr>
              <a:t>爱奇艺</a:t>
            </a:r>
            <a:r>
              <a:rPr lang="en-US" altLang="zh-CN" sz="1200" dirty="0" smtClean="0">
                <a:latin typeface="仿宋" pitchFamily="49" charset="-122"/>
                <a:ea typeface="仿宋" pitchFamily="49" charset="-122"/>
                <a:hlinkClick r:id="rId3"/>
              </a:rPr>
              <a:t>OpenStack</a:t>
            </a:r>
            <a:r>
              <a:rPr lang="zh-CN" altLang="en-US" sz="1200" dirty="0" smtClean="0">
                <a:latin typeface="仿宋" pitchFamily="49" charset="-122"/>
                <a:ea typeface="仿宋" pitchFamily="49" charset="-122"/>
                <a:hlinkClick r:id="rId3"/>
              </a:rPr>
              <a:t>使用案例分享</a:t>
            </a:r>
            <a:r>
              <a:rPr lang="zh-CN" altLang="en-US" sz="1200" dirty="0" smtClean="0">
                <a:latin typeface="仿宋" pitchFamily="49" charset="-122"/>
                <a:ea typeface="仿宋" pitchFamily="49" charset="-122"/>
              </a:rPr>
              <a:t>（</a:t>
            </a:r>
            <a:r>
              <a:rPr lang="en-US" altLang="zh-CN" sz="1200" dirty="0" smtClean="0">
                <a:latin typeface="仿宋" pitchFamily="49" charset="-122"/>
                <a:ea typeface="仿宋" pitchFamily="49" charset="-122"/>
              </a:rPr>
              <a:t>web hosting</a:t>
            </a:r>
            <a:r>
              <a:rPr lang="zh-CN" altLang="en-US" sz="1200" dirty="0" smtClean="0">
                <a:latin typeface="仿宋" pitchFamily="49" charset="-122"/>
                <a:ea typeface="仿宋" pitchFamily="49" charset="-122"/>
              </a:rPr>
              <a:t>、视频转码）</a:t>
            </a:r>
            <a:endParaRPr lang="en-US" altLang="zh-CN" sz="1200" dirty="0" smtClean="0">
              <a:latin typeface="仿宋" pitchFamily="49" charset="-122"/>
              <a:ea typeface="仿宋" pitchFamily="49" charset="-122"/>
            </a:endParaRPr>
          </a:p>
          <a:p>
            <a:pPr lvl="1"/>
            <a:r>
              <a:rPr lang="en-US" altLang="zh-CN" sz="1200" dirty="0" smtClean="0">
                <a:latin typeface="仿宋" pitchFamily="49" charset="-122"/>
                <a:ea typeface="仿宋" pitchFamily="49" charset="-122"/>
                <a:hlinkClick r:id="rId4"/>
              </a:rPr>
              <a:t>http://</a:t>
            </a:r>
            <a:r>
              <a:rPr lang="en-US" altLang="zh-CN" sz="1200" dirty="0" smtClean="0">
                <a:latin typeface="仿宋" pitchFamily="49" charset="-122"/>
                <a:ea typeface="仿宋" pitchFamily="49" charset="-122"/>
                <a:hlinkClick r:id="rId4"/>
              </a:rPr>
              <a:t>www.slideshare.net/StackStorm/scale-12x-openstack-vs-vmware-a-system</a:t>
            </a:r>
            <a:r>
              <a:rPr lang="zh-CN" altLang="en-US" sz="1200" dirty="0" smtClean="0">
                <a:latin typeface="仿宋" pitchFamily="49" charset="-122"/>
                <a:ea typeface="仿宋" pitchFamily="49" charset="-122"/>
              </a:rPr>
              <a:t>（运维视角）</a:t>
            </a:r>
            <a:endParaRPr lang="en-US" altLang="zh-CN" sz="1200" dirty="0" smtClean="0">
              <a:latin typeface="仿宋" pitchFamily="49" charset="-122"/>
              <a:ea typeface="仿宋" pitchFamily="49" charset="-122"/>
            </a:endParaRPr>
          </a:p>
          <a:p>
            <a:r>
              <a:rPr lang="zh-CN" altLang="en-US" sz="2400" dirty="0" smtClean="0">
                <a:latin typeface="仿宋" pitchFamily="49" charset="-122"/>
                <a:ea typeface="仿宋" pitchFamily="49" charset="-122"/>
              </a:rPr>
              <a:t>另一种声音</a:t>
            </a:r>
            <a:endParaRPr lang="en-US" altLang="zh-CN" sz="2400" dirty="0" smtClean="0">
              <a:latin typeface="仿宋" pitchFamily="49" charset="-122"/>
              <a:ea typeface="仿宋" pitchFamily="49" charset="-122"/>
            </a:endParaRPr>
          </a:p>
          <a:p>
            <a:pPr lvl="1"/>
            <a:r>
              <a:rPr lang="en-US" altLang="zh-CN" sz="1200" dirty="0" smtClean="0">
                <a:latin typeface="仿宋" pitchFamily="49" charset="-122"/>
                <a:ea typeface="仿宋" pitchFamily="49" charset="-122"/>
                <a:hlinkClick r:id="rId5"/>
              </a:rPr>
              <a:t>http://</a:t>
            </a:r>
            <a:r>
              <a:rPr lang="en-US" altLang="zh-CN" sz="1200" dirty="0" smtClean="0">
                <a:latin typeface="仿宋" pitchFamily="49" charset="-122"/>
                <a:ea typeface="仿宋" pitchFamily="49" charset="-122"/>
                <a:hlinkClick r:id="rId5"/>
              </a:rPr>
              <a:t>thevarguy.com/cloud-computing-services-and-business-solutions/vmware-vs-openstack-public-and-private-cloud-reality</a:t>
            </a:r>
            <a:endParaRPr lang="en-US" altLang="zh-CN" sz="1200" dirty="0" smtClean="0">
              <a:latin typeface="仿宋" pitchFamily="49" charset="-122"/>
              <a:ea typeface="仿宋" pitchFamily="49" charset="-122"/>
            </a:endParaRPr>
          </a:p>
          <a:p>
            <a:pPr lvl="1"/>
            <a:r>
              <a:rPr lang="en-US" altLang="zh-CN" sz="1200" dirty="0" smtClean="0">
                <a:latin typeface="仿宋" pitchFamily="49" charset="-122"/>
                <a:ea typeface="仿宋" pitchFamily="49" charset="-122"/>
              </a:rPr>
              <a:t>VMware</a:t>
            </a:r>
            <a:r>
              <a:rPr lang="zh-CN" altLang="en-US" sz="1200" dirty="0" smtClean="0">
                <a:latin typeface="仿宋" pitchFamily="49" charset="-122"/>
                <a:ea typeface="仿宋" pitchFamily="49" charset="-122"/>
              </a:rPr>
              <a:t>认为用户选择</a:t>
            </a:r>
            <a:r>
              <a:rPr lang="en-US" altLang="zh-CN" sz="1200" dirty="0" smtClean="0">
                <a:latin typeface="仿宋" pitchFamily="49" charset="-122"/>
                <a:ea typeface="仿宋" pitchFamily="49" charset="-122"/>
              </a:rPr>
              <a:t>OpenStack</a:t>
            </a:r>
            <a:r>
              <a:rPr lang="zh-CN" altLang="en-US" sz="1200" dirty="0" smtClean="0">
                <a:latin typeface="仿宋" pitchFamily="49" charset="-122"/>
                <a:ea typeface="仿宋" pitchFamily="49" charset="-122"/>
              </a:rPr>
              <a:t>后还面临虚拟化技术的选择，而</a:t>
            </a:r>
            <a:r>
              <a:rPr lang="en-US" altLang="zh-CN" sz="1200" dirty="0" smtClean="0">
                <a:latin typeface="仿宋" pitchFamily="49" charset="-122"/>
                <a:ea typeface="仿宋" pitchFamily="49" charset="-122"/>
              </a:rPr>
              <a:t>VMware</a:t>
            </a:r>
            <a:r>
              <a:rPr lang="zh-CN" altLang="en-US" sz="1200" dirty="0" smtClean="0">
                <a:latin typeface="仿宋" pitchFamily="49" charset="-122"/>
                <a:ea typeface="仿宋" pitchFamily="49" charset="-122"/>
              </a:rPr>
              <a:t>是这方面的老大</a:t>
            </a:r>
            <a:endParaRPr lang="en-US" altLang="zh-CN" sz="1200" dirty="0" smtClean="0">
              <a:latin typeface="仿宋" pitchFamily="49" charset="-122"/>
              <a:ea typeface="仿宋" pitchFamily="49" charset="-122"/>
              <a:hlinkClick r:id="rId2"/>
            </a:endParaRPr>
          </a:p>
          <a:p>
            <a:r>
              <a:rPr lang="zh-CN" altLang="en-US" sz="2400" dirty="0" smtClean="0">
                <a:latin typeface="仿宋" pitchFamily="49" charset="-122"/>
                <a:ea typeface="仿宋" pitchFamily="49" charset="-122"/>
              </a:rPr>
              <a:t>参考资料</a:t>
            </a:r>
            <a:endParaRPr lang="en-US" altLang="zh-CN" sz="2400" dirty="0" smtClean="0">
              <a:latin typeface="仿宋" pitchFamily="49" charset="-122"/>
              <a:ea typeface="仿宋" pitchFamily="49" charset="-122"/>
            </a:endParaRPr>
          </a:p>
          <a:p>
            <a:pPr lvl="1"/>
            <a:r>
              <a:rPr lang="en-US" altLang="zh-CN" sz="1200" dirty="0" smtClean="0">
                <a:latin typeface="仿宋" pitchFamily="49" charset="-122"/>
                <a:ea typeface="仿宋" pitchFamily="49" charset="-122"/>
                <a:hlinkClick r:id="rId6"/>
              </a:rPr>
              <a:t>http://www.slideshare.net/mirantis/how-to-compare-vmware-and-openstack</a:t>
            </a:r>
            <a:r>
              <a:rPr lang="zh-CN" altLang="en-US" sz="1200" dirty="0" smtClean="0">
                <a:latin typeface="仿宋" pitchFamily="49" charset="-122"/>
                <a:ea typeface="仿宋" pitchFamily="49" charset="-122"/>
              </a:rPr>
              <a:t>（有详细功能对比</a:t>
            </a:r>
            <a:r>
              <a:rPr lang="zh-CN" altLang="en-US" sz="1200" dirty="0" smtClean="0">
                <a:latin typeface="仿宋" pitchFamily="49" charset="-122"/>
                <a:ea typeface="仿宋" pitchFamily="49" charset="-122"/>
              </a:rPr>
              <a:t>）</a:t>
            </a:r>
            <a:endParaRPr lang="en-US" altLang="zh-CN" sz="1200" dirty="0" smtClean="0">
              <a:latin typeface="仿宋" pitchFamily="49" charset="-122"/>
              <a:ea typeface="仿宋" pitchFamily="49" charset="-122"/>
            </a:endParaRPr>
          </a:p>
          <a:p>
            <a:pPr lvl="1"/>
            <a:r>
              <a:rPr lang="en-US" altLang="zh-CN" sz="1200" dirty="0" smtClean="0">
                <a:latin typeface="仿宋" pitchFamily="49" charset="-122"/>
                <a:ea typeface="仿宋" pitchFamily="49" charset="-122"/>
                <a:hlinkClick r:id="rId7"/>
              </a:rPr>
              <a:t>www.slideshare.net/gpaterno1/comparing-iaas-vmware-vs-openstack-vs-googles-ganeti-28016375 </a:t>
            </a:r>
            <a:r>
              <a:rPr lang="zh-CN" altLang="en-US" sz="1200" dirty="0" smtClean="0">
                <a:latin typeface="仿宋" pitchFamily="49" charset="-122"/>
                <a:ea typeface="仿宋" pitchFamily="49" charset="-122"/>
              </a:rPr>
              <a:t>（技术及非技术方面对比）</a:t>
            </a:r>
            <a:endParaRPr lang="en-US" altLang="zh-CN" sz="1200" dirty="0" smtClean="0">
              <a:latin typeface="仿宋" pitchFamily="49" charset="-122"/>
              <a:ea typeface="仿宋" pitchFamily="49" charset="-122"/>
              <a:hlinkClick r:id="rId4"/>
            </a:endParaRPr>
          </a:p>
          <a:p>
            <a:r>
              <a:rPr lang="zh-CN" altLang="en-US" sz="2400" dirty="0" smtClean="0">
                <a:latin typeface="仿宋" pitchFamily="49" charset="-122"/>
                <a:ea typeface="仿宋" pitchFamily="49" charset="-122"/>
              </a:rPr>
              <a:t>个人建议</a:t>
            </a:r>
            <a:endParaRPr lang="en-US" altLang="zh-CN" sz="2400" dirty="0" smtClean="0">
              <a:latin typeface="仿宋" pitchFamily="49" charset="-122"/>
              <a:ea typeface="仿宋" pitchFamily="49" charset="-122"/>
            </a:endParaRPr>
          </a:p>
          <a:p>
            <a:pPr lvl="1"/>
            <a:r>
              <a:rPr lang="zh-CN" altLang="en-US" sz="1200" dirty="0" smtClean="0">
                <a:latin typeface="仿宋" pitchFamily="49" charset="-122"/>
                <a:ea typeface="仿宋" pitchFamily="49" charset="-122"/>
              </a:rPr>
              <a:t>如果仅仅用到了</a:t>
            </a:r>
            <a:r>
              <a:rPr lang="en-US" altLang="zh-CN" sz="1200" dirty="0" smtClean="0">
                <a:latin typeface="仿宋" pitchFamily="49" charset="-122"/>
                <a:ea typeface="仿宋" pitchFamily="49" charset="-122"/>
              </a:rPr>
              <a:t>VMware</a:t>
            </a:r>
            <a:r>
              <a:rPr lang="zh-CN" altLang="en-US" sz="1200" dirty="0" smtClean="0">
                <a:latin typeface="仿宋" pitchFamily="49" charset="-122"/>
                <a:ea typeface="仿宋" pitchFamily="49" charset="-122"/>
              </a:rPr>
              <a:t>的普通功能，后续对</a:t>
            </a:r>
            <a:r>
              <a:rPr lang="en-US" altLang="zh-CN" sz="1200" dirty="0" smtClean="0">
                <a:latin typeface="仿宋" pitchFamily="49" charset="-122"/>
                <a:ea typeface="仿宋" pitchFamily="49" charset="-122"/>
              </a:rPr>
              <a:t>Vmware</a:t>
            </a:r>
            <a:r>
              <a:rPr lang="zh-CN" altLang="en-US" sz="1200" dirty="0" smtClean="0">
                <a:latin typeface="仿宋" pitchFamily="49" charset="-122"/>
                <a:ea typeface="仿宋" pitchFamily="49" charset="-122"/>
              </a:rPr>
              <a:t>的高级特性需求也不强烈，有一定数量和技能的开</a:t>
            </a:r>
            <a:r>
              <a:rPr lang="zh-CN" altLang="en-US" sz="1200" dirty="0" smtClean="0">
                <a:latin typeface="仿宋" pitchFamily="49" charset="-122"/>
                <a:ea typeface="仿宋" pitchFamily="49" charset="-122"/>
              </a:rPr>
              <a:t>发、测试、</a:t>
            </a:r>
            <a:r>
              <a:rPr lang="zh-CN" altLang="en-US" sz="1200" dirty="0" smtClean="0">
                <a:latin typeface="仿宋" pitchFamily="49" charset="-122"/>
                <a:ea typeface="仿宋" pitchFamily="49" charset="-122"/>
              </a:rPr>
              <a:t>运维人员可以用来支撑</a:t>
            </a:r>
            <a:r>
              <a:rPr lang="en-US" altLang="zh-CN" sz="1200" dirty="0" smtClean="0">
                <a:latin typeface="仿宋" pitchFamily="49" charset="-122"/>
                <a:ea typeface="仿宋" pitchFamily="49" charset="-122"/>
              </a:rPr>
              <a:t>OpenStack</a:t>
            </a:r>
            <a:r>
              <a:rPr lang="zh-CN" altLang="en-US" sz="1200" dirty="0" smtClean="0">
                <a:latin typeface="仿宋" pitchFamily="49" charset="-122"/>
                <a:ea typeface="仿宋" pitchFamily="49" charset="-122"/>
              </a:rPr>
              <a:t>，可以切换到</a:t>
            </a:r>
            <a:r>
              <a:rPr lang="en-US" altLang="zh-CN" sz="1200" dirty="0" smtClean="0">
                <a:latin typeface="仿宋" pitchFamily="49" charset="-122"/>
                <a:ea typeface="仿宋" pitchFamily="49" charset="-122"/>
              </a:rPr>
              <a:t>OpenStack</a:t>
            </a:r>
            <a:r>
              <a:rPr lang="zh-CN" altLang="en-US" sz="1200" dirty="0" smtClean="0">
                <a:latin typeface="仿宋" pitchFamily="49" charset="-122"/>
                <a:ea typeface="仿宋" pitchFamily="49" charset="-122"/>
              </a:rPr>
              <a:t>（配合非</a:t>
            </a:r>
            <a:r>
              <a:rPr lang="en-US" altLang="zh-CN" sz="1200" dirty="0" smtClean="0">
                <a:latin typeface="仿宋" pitchFamily="49" charset="-122"/>
                <a:ea typeface="仿宋" pitchFamily="49" charset="-122"/>
              </a:rPr>
              <a:t>VMware</a:t>
            </a:r>
            <a:r>
              <a:rPr lang="zh-CN" altLang="en-US" sz="1200" dirty="0" smtClean="0">
                <a:latin typeface="仿宋" pitchFamily="49" charset="-122"/>
                <a:ea typeface="仿宋" pitchFamily="49" charset="-122"/>
              </a:rPr>
              <a:t>虚拟化技</a:t>
            </a:r>
            <a:r>
              <a:rPr lang="zh-CN" altLang="en-US" sz="1200" dirty="0" smtClean="0">
                <a:latin typeface="仿宋" pitchFamily="49" charset="-122"/>
                <a:ea typeface="仿宋" pitchFamily="49" charset="-122"/>
              </a:rPr>
              <a:t>术来实现无授权费部署）</a:t>
            </a:r>
            <a:endParaRPr lang="en-US" altLang="zh-CN" sz="1200" dirty="0" smtClean="0">
              <a:latin typeface="仿宋" pitchFamily="49" charset="-122"/>
              <a:ea typeface="仿宋" pitchFamily="49" charset="-122"/>
            </a:endParaRPr>
          </a:p>
          <a:p>
            <a:pPr lvl="1"/>
            <a:r>
              <a:rPr lang="zh-CN" altLang="en-US" sz="1200" dirty="0" smtClean="0">
                <a:latin typeface="仿宋" pitchFamily="49" charset="-122"/>
                <a:ea typeface="仿宋" pitchFamily="49" charset="-122"/>
              </a:rPr>
              <a:t>开</a:t>
            </a:r>
            <a:r>
              <a:rPr lang="zh-CN" altLang="en-US" sz="1200" dirty="0" smtClean="0">
                <a:latin typeface="仿宋" pitchFamily="49" charset="-122"/>
                <a:ea typeface="仿宋" pitchFamily="49" charset="-122"/>
              </a:rPr>
              <a:t>发人员技能要求：</a:t>
            </a:r>
            <a:r>
              <a:rPr lang="en-US" altLang="zh-CN" sz="1200" dirty="0" smtClean="0">
                <a:latin typeface="仿宋" pitchFamily="49" charset="-122"/>
                <a:ea typeface="仿宋" pitchFamily="49" charset="-122"/>
              </a:rPr>
              <a:t>python</a:t>
            </a:r>
            <a:r>
              <a:rPr lang="zh-CN" altLang="en-US" sz="1200" dirty="0" smtClean="0">
                <a:latin typeface="仿宋" pitchFamily="49" charset="-122"/>
                <a:ea typeface="仿宋" pitchFamily="49" charset="-122"/>
              </a:rPr>
              <a:t>、</a:t>
            </a:r>
            <a:r>
              <a:rPr lang="en-US" altLang="zh-CN" sz="1200" dirty="0" smtClean="0">
                <a:latin typeface="仿宋" pitchFamily="49" charset="-122"/>
                <a:ea typeface="仿宋" pitchFamily="49" charset="-122"/>
              </a:rPr>
              <a:t>C</a:t>
            </a:r>
            <a:r>
              <a:rPr lang="zh-CN" altLang="en-US" sz="1200" dirty="0" smtClean="0">
                <a:latin typeface="仿宋" pitchFamily="49" charset="-122"/>
                <a:ea typeface="仿宋" pitchFamily="49" charset="-122"/>
              </a:rPr>
              <a:t>编程语言，</a:t>
            </a:r>
            <a:r>
              <a:rPr lang="en-US" altLang="zh-CN" sz="1200" dirty="0" smtClean="0">
                <a:latin typeface="仿宋" pitchFamily="49" charset="-122"/>
                <a:ea typeface="仿宋" pitchFamily="49" charset="-122"/>
              </a:rPr>
              <a:t>linux</a:t>
            </a:r>
            <a:r>
              <a:rPr lang="zh-CN" altLang="en-US" sz="1200" dirty="0" smtClean="0">
                <a:latin typeface="仿宋" pitchFamily="49" charset="-122"/>
                <a:ea typeface="仿宋" pitchFamily="49" charset="-122"/>
              </a:rPr>
              <a:t>内核基础，虚拟化技术基础，云计算技术基础，网络基础知识，</a:t>
            </a:r>
            <a:r>
              <a:rPr lang="en-US" altLang="zh-CN" sz="1200" dirty="0" smtClean="0">
                <a:latin typeface="仿宋" pitchFamily="49" charset="-122"/>
                <a:ea typeface="仿宋" pitchFamily="49" charset="-122"/>
              </a:rPr>
              <a:t>SDN</a:t>
            </a:r>
            <a:r>
              <a:rPr lang="zh-CN" altLang="en-US" sz="1200" dirty="0" smtClean="0">
                <a:latin typeface="仿宋" pitchFamily="49" charset="-122"/>
                <a:ea typeface="仿宋" pitchFamily="49" charset="-122"/>
              </a:rPr>
              <a:t>技术，英语能力</a:t>
            </a:r>
            <a:endParaRPr lang="en-US" altLang="zh-CN" sz="1200" dirty="0" smtClean="0">
              <a:latin typeface="仿宋" pitchFamily="49" charset="-122"/>
              <a:ea typeface="仿宋" pitchFamily="49" charset="-122"/>
            </a:endParaRPr>
          </a:p>
          <a:p>
            <a:pPr lvl="1"/>
            <a:r>
              <a:rPr lang="zh-CN" altLang="en-US" sz="1200" dirty="0" smtClean="0">
                <a:latin typeface="仿宋" pitchFamily="49" charset="-122"/>
                <a:ea typeface="仿宋" pitchFamily="49" charset="-122"/>
              </a:rPr>
              <a:t>运</a:t>
            </a:r>
            <a:r>
              <a:rPr lang="zh-CN" altLang="en-US" sz="1200" dirty="0" smtClean="0">
                <a:latin typeface="仿宋" pitchFamily="49" charset="-122"/>
                <a:ea typeface="仿宋" pitchFamily="49" charset="-122"/>
              </a:rPr>
              <a:t>维人员技能要求：熟悉自动化运维工具，较高运维技能，</a:t>
            </a:r>
            <a:r>
              <a:rPr lang="zh-CN" altLang="en-US" sz="1200" dirty="0" smtClean="0">
                <a:latin typeface="仿宋" pitchFamily="49" charset="-122"/>
                <a:ea typeface="仿宋" pitchFamily="49" charset="-122"/>
              </a:rPr>
              <a:t>虚拟化技术基</a:t>
            </a:r>
            <a:r>
              <a:rPr lang="zh-CN" altLang="en-US" sz="1200" dirty="0" smtClean="0">
                <a:latin typeface="仿宋" pitchFamily="49" charset="-122"/>
                <a:ea typeface="仿宋" pitchFamily="49" charset="-122"/>
              </a:rPr>
              <a:t>础，云计算技术基础</a:t>
            </a:r>
            <a:r>
              <a:rPr lang="zh-CN" altLang="en-US" sz="1200" dirty="0" smtClean="0">
                <a:latin typeface="仿宋" pitchFamily="49" charset="-122"/>
                <a:ea typeface="仿宋" pitchFamily="49" charset="-122"/>
              </a:rPr>
              <a:t>，英语能力</a:t>
            </a:r>
            <a:endParaRPr lang="en-US" altLang="zh-CN" sz="1200" dirty="0" smtClean="0">
              <a:latin typeface="仿宋" pitchFamily="49" charset="-122"/>
              <a:ea typeface="仿宋" pitchFamily="49" charset="-122"/>
            </a:endParaRPr>
          </a:p>
        </p:txBody>
      </p:sp>
      <p:sp>
        <p:nvSpPr>
          <p:cNvPr id="3" name="标题 2"/>
          <p:cNvSpPr>
            <a:spLocks noGrp="1"/>
          </p:cNvSpPr>
          <p:nvPr>
            <p:ph type="title"/>
          </p:nvPr>
        </p:nvSpPr>
        <p:spPr/>
        <p:txBody>
          <a:bodyPr/>
          <a:lstStyle/>
          <a:p>
            <a:r>
              <a:rPr lang="en-US" altLang="zh-CN" dirty="0" smtClean="0">
                <a:latin typeface="仿宋" pitchFamily="49" charset="-122"/>
                <a:ea typeface="仿宋" pitchFamily="49" charset="-122"/>
              </a:rPr>
              <a:t>OpenStack vs VMware</a:t>
            </a:r>
            <a:r>
              <a:rPr lang="zh-CN" altLang="en-US" dirty="0" smtClean="0">
                <a:latin typeface="仿宋" pitchFamily="49" charset="-122"/>
                <a:ea typeface="仿宋" pitchFamily="49" charset="-122"/>
              </a:rPr>
              <a:t>的抉择</a:t>
            </a:r>
            <a:endParaRPr lang="en-US" altLang="zh-CN" dirty="0" smtClean="0">
              <a:latin typeface="仿宋" pitchFamily="49" charset="-122"/>
              <a:ea typeface="仿宋" pitchFamily="49"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endParaRPr lang="zh-CN" altLang="en-US" dirty="0">
              <a:latin typeface="仿宋" pitchFamily="49" charset="-122"/>
              <a:ea typeface="仿宋" pitchFamily="49" charset="-122"/>
            </a:endParaRPr>
          </a:p>
        </p:txBody>
      </p:sp>
      <p:sp>
        <p:nvSpPr>
          <p:cNvPr id="3" name="标题 2"/>
          <p:cNvSpPr>
            <a:spLocks noGrp="1"/>
          </p:cNvSpPr>
          <p:nvPr>
            <p:ph type="title"/>
          </p:nvPr>
        </p:nvSpPr>
        <p:spPr/>
        <p:txBody>
          <a:bodyPr>
            <a:normAutofit/>
          </a:bodyPr>
          <a:lstStyle/>
          <a:p>
            <a:pPr algn="ctr"/>
            <a:r>
              <a:rPr lang="en-US" altLang="zh-CN" dirty="0" smtClean="0">
                <a:latin typeface="仿宋" pitchFamily="49" charset="-122"/>
                <a:ea typeface="仿宋" pitchFamily="49" charset="-122"/>
              </a:rPr>
              <a:t>Q&amp;A</a:t>
            </a:r>
          </a:p>
        </p:txBody>
      </p:sp>
      <p:sp>
        <p:nvSpPr>
          <p:cNvPr id="4" name="TextBox 3"/>
          <p:cNvSpPr txBox="1"/>
          <p:nvPr/>
        </p:nvSpPr>
        <p:spPr>
          <a:xfrm>
            <a:off x="3714744" y="3000372"/>
            <a:ext cx="1872208" cy="646331"/>
          </a:xfrm>
          <a:prstGeom prst="rect">
            <a:avLst/>
          </a:prstGeom>
          <a:noFill/>
        </p:spPr>
        <p:txBody>
          <a:bodyPr wrap="square" rtlCol="0">
            <a:spAutoFit/>
          </a:bodyPr>
          <a:lstStyle/>
          <a:p>
            <a:r>
              <a:rPr lang="en-US" altLang="zh-CN" sz="3600" dirty="0" smtClean="0">
                <a:latin typeface="仿宋" pitchFamily="49" charset="-122"/>
                <a:ea typeface="仿宋" pitchFamily="49" charset="-122"/>
              </a:rPr>
              <a:t>Thanks</a:t>
            </a:r>
            <a:endParaRPr lang="zh-CN" altLang="en-US" sz="3600" dirty="0">
              <a:latin typeface="仿宋" pitchFamily="49" charset="-122"/>
              <a:ea typeface="仿宋"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latin typeface="仿宋" pitchFamily="49" charset="-122"/>
                <a:ea typeface="仿宋" pitchFamily="49" charset="-122"/>
              </a:rPr>
              <a:t>什么是云计算</a:t>
            </a:r>
            <a:endParaRPr lang="zh-CN" altLang="en-US" dirty="0"/>
          </a:p>
        </p:txBody>
      </p:sp>
      <p:pic>
        <p:nvPicPr>
          <p:cNvPr id="6" name="内容占位符 5" descr="public-private-cloud.jpg"/>
          <p:cNvPicPr>
            <a:picLocks noGrp="1" noChangeAspect="1"/>
          </p:cNvPicPr>
          <p:nvPr>
            <p:ph idx="1"/>
          </p:nvPr>
        </p:nvPicPr>
        <p:blipFill>
          <a:blip r:embed="rId3" cstate="print"/>
          <a:stretch>
            <a:fillRect/>
          </a:stretch>
        </p:blipFill>
        <p:spPr>
          <a:xfrm>
            <a:off x="1331639" y="1916832"/>
            <a:ext cx="6566877" cy="3384376"/>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365760" lvl="1" indent="-256032">
              <a:spcBef>
                <a:spcPts val="400"/>
              </a:spcBef>
              <a:buSzPct val="68000"/>
              <a:buFont typeface="Wingdings 3"/>
              <a:buChar char=""/>
            </a:pPr>
            <a:r>
              <a:rPr lang="zh-CN" altLang="en-US" sz="2700" dirty="0" smtClean="0">
                <a:latin typeface="仿宋" pitchFamily="49" charset="-122"/>
                <a:ea typeface="仿宋" pitchFamily="49" charset="-122"/>
              </a:rPr>
              <a:t>演进历史</a:t>
            </a:r>
            <a:endParaRPr lang="en-US" altLang="zh-CN" dirty="0" smtClean="0">
              <a:latin typeface="仿宋" pitchFamily="49" charset="-122"/>
              <a:ea typeface="仿宋" pitchFamily="49" charset="-122"/>
            </a:endParaRPr>
          </a:p>
          <a:p>
            <a:pPr lvl="1"/>
            <a:r>
              <a:rPr lang="en-US" altLang="zh-CN" dirty="0" smtClean="0">
                <a:latin typeface="仿宋" pitchFamily="49" charset="-122"/>
                <a:ea typeface="仿宋" pitchFamily="49" charset="-122"/>
              </a:rPr>
              <a:t>IaaS</a:t>
            </a:r>
            <a:r>
              <a:rPr lang="zh-CN" altLang="en-US" dirty="0" smtClean="0">
                <a:latin typeface="仿宋" pitchFamily="49" charset="-122"/>
                <a:ea typeface="仿宋" pitchFamily="49" charset="-122"/>
              </a:rPr>
              <a:t>的发展历程主要是虚拟化的发展历程（</a:t>
            </a:r>
            <a:r>
              <a:rPr lang="en-US" altLang="zh-CN" dirty="0" err="1" smtClean="0">
                <a:latin typeface="仿宋" pitchFamily="49" charset="-122"/>
                <a:ea typeface="仿宋" pitchFamily="49" charset="-122"/>
              </a:rPr>
              <a:t>aws</a:t>
            </a:r>
            <a:r>
              <a:rPr lang="zh-CN" altLang="en-US" dirty="0" smtClean="0">
                <a:latin typeface="仿宋" pitchFamily="49" charset="-122"/>
                <a:ea typeface="仿宋" pitchFamily="49" charset="-122"/>
              </a:rPr>
              <a:t>）</a:t>
            </a:r>
            <a:endParaRPr lang="en-US" altLang="zh-CN" dirty="0" smtClean="0">
              <a:latin typeface="仿宋" pitchFamily="49" charset="-122"/>
              <a:ea typeface="仿宋" pitchFamily="49" charset="-122"/>
            </a:endParaRPr>
          </a:p>
          <a:p>
            <a:pPr lvl="1"/>
            <a:endParaRPr lang="en-US" altLang="zh-CN" dirty="0" smtClean="0">
              <a:latin typeface="仿宋" pitchFamily="49" charset="-122"/>
              <a:ea typeface="仿宋" pitchFamily="49" charset="-122"/>
            </a:endParaRPr>
          </a:p>
          <a:p>
            <a:pPr lvl="1"/>
            <a:endParaRPr lang="en-US" altLang="zh-CN" dirty="0" smtClean="0">
              <a:latin typeface="仿宋" pitchFamily="49" charset="-122"/>
              <a:ea typeface="仿宋" pitchFamily="49" charset="-122"/>
            </a:endParaRPr>
          </a:p>
          <a:p>
            <a:pPr lvl="1"/>
            <a:endParaRPr lang="en-US" altLang="zh-CN" dirty="0" smtClean="0">
              <a:latin typeface="仿宋" pitchFamily="49" charset="-122"/>
              <a:ea typeface="仿宋" pitchFamily="49" charset="-122"/>
            </a:endParaRPr>
          </a:p>
          <a:p>
            <a:pPr lvl="1"/>
            <a:endParaRPr lang="en-US" altLang="zh-CN" dirty="0" smtClean="0">
              <a:latin typeface="仿宋" pitchFamily="49" charset="-122"/>
              <a:ea typeface="仿宋" pitchFamily="49" charset="-122"/>
            </a:endParaRPr>
          </a:p>
          <a:p>
            <a:pPr lvl="1"/>
            <a:endParaRPr lang="en-US" altLang="zh-CN" dirty="0" smtClean="0">
              <a:latin typeface="仿宋" pitchFamily="49" charset="-122"/>
              <a:ea typeface="仿宋" pitchFamily="49" charset="-122"/>
            </a:endParaRPr>
          </a:p>
          <a:p>
            <a:pPr lvl="1"/>
            <a:r>
              <a:rPr lang="en-US" altLang="zh-CN" dirty="0" err="1" smtClean="0">
                <a:latin typeface="仿宋" pitchFamily="49" charset="-122"/>
                <a:ea typeface="仿宋" pitchFamily="49" charset="-122"/>
              </a:rPr>
              <a:t>PaaS</a:t>
            </a:r>
            <a:r>
              <a:rPr lang="zh-CN" altLang="en-US" dirty="0" smtClean="0">
                <a:latin typeface="仿宋" pitchFamily="49" charset="-122"/>
                <a:ea typeface="仿宋" pitchFamily="49" charset="-122"/>
              </a:rPr>
              <a:t>的发展历程基本上就是分布式并行计算技术的发展历程（</a:t>
            </a:r>
            <a:r>
              <a:rPr lang="en-US" altLang="zh-CN" dirty="0" smtClean="0">
                <a:latin typeface="仿宋" pitchFamily="49" charset="-122"/>
                <a:ea typeface="仿宋" pitchFamily="49" charset="-122"/>
              </a:rPr>
              <a:t>Google</a:t>
            </a:r>
            <a:r>
              <a:rPr lang="zh-CN" altLang="en-US" dirty="0" smtClean="0">
                <a:latin typeface="仿宋" pitchFamily="49" charset="-122"/>
                <a:ea typeface="仿宋" pitchFamily="49" charset="-122"/>
              </a:rPr>
              <a:t> </a:t>
            </a:r>
            <a:r>
              <a:rPr lang="en-US" altLang="zh-CN" dirty="0" smtClean="0">
                <a:latin typeface="仿宋" pitchFamily="49" charset="-122"/>
                <a:ea typeface="仿宋" pitchFamily="49" charset="-122"/>
              </a:rPr>
              <a:t>App Engine</a:t>
            </a:r>
            <a:r>
              <a:rPr lang="zh-CN" altLang="en-US" dirty="0" smtClean="0">
                <a:latin typeface="仿宋" pitchFamily="49" charset="-122"/>
                <a:ea typeface="仿宋" pitchFamily="49" charset="-122"/>
              </a:rPr>
              <a:t>）</a:t>
            </a:r>
            <a:endParaRPr lang="en-US" altLang="zh-CN" dirty="0" smtClean="0">
              <a:latin typeface="仿宋" pitchFamily="49" charset="-122"/>
              <a:ea typeface="仿宋" pitchFamily="49" charset="-122"/>
            </a:endParaRPr>
          </a:p>
          <a:p>
            <a:pPr lvl="1"/>
            <a:r>
              <a:rPr lang="en-US" altLang="zh-CN" dirty="0" err="1" smtClean="0">
                <a:latin typeface="仿宋" pitchFamily="49" charset="-122"/>
                <a:ea typeface="仿宋" pitchFamily="49" charset="-122"/>
              </a:rPr>
              <a:t>SaaS</a:t>
            </a:r>
            <a:r>
              <a:rPr lang="zh-CN" altLang="en-US" dirty="0" smtClean="0">
                <a:latin typeface="仿宋" pitchFamily="49" charset="-122"/>
                <a:ea typeface="仿宋" pitchFamily="49" charset="-122"/>
              </a:rPr>
              <a:t>是近几年才兴起的技术（</a:t>
            </a:r>
            <a:r>
              <a:rPr lang="en-US" altLang="zh-CN" dirty="0" smtClean="0">
                <a:latin typeface="仿宋" pitchFamily="49" charset="-122"/>
                <a:ea typeface="仿宋" pitchFamily="49" charset="-122"/>
              </a:rPr>
              <a:t>Google Docs</a:t>
            </a:r>
            <a:r>
              <a:rPr lang="zh-CN" altLang="en-US" dirty="0" smtClean="0">
                <a:latin typeface="仿宋" pitchFamily="49" charset="-122"/>
                <a:ea typeface="仿宋" pitchFamily="49" charset="-122"/>
              </a:rPr>
              <a:t>）</a:t>
            </a:r>
            <a:endParaRPr lang="en-US" altLang="zh-CN" dirty="0" smtClean="0">
              <a:latin typeface="仿宋" pitchFamily="49" charset="-122"/>
              <a:ea typeface="仿宋" pitchFamily="49" charset="-122"/>
            </a:endParaRPr>
          </a:p>
          <a:p>
            <a:pPr marL="365760" lvl="1" indent="-256032">
              <a:spcBef>
                <a:spcPts val="400"/>
              </a:spcBef>
              <a:buSzPct val="68000"/>
              <a:buFont typeface="Wingdings 3"/>
              <a:buChar char=""/>
            </a:pPr>
            <a:endParaRPr lang="en-US" altLang="zh-CN" sz="2700" dirty="0" smtClean="0">
              <a:latin typeface="仿宋" pitchFamily="49" charset="-122"/>
              <a:ea typeface="仿宋" pitchFamily="49" charset="-122"/>
            </a:endParaRPr>
          </a:p>
          <a:p>
            <a:pPr marL="365760" lvl="1" indent="-256032">
              <a:spcBef>
                <a:spcPts val="400"/>
              </a:spcBef>
              <a:buSzPct val="68000"/>
              <a:buFont typeface="Wingdings 3"/>
              <a:buChar char=""/>
            </a:pPr>
            <a:endParaRPr lang="en-US" altLang="zh-CN" sz="2700" dirty="0" smtClean="0">
              <a:latin typeface="仿宋" pitchFamily="49" charset="-122"/>
              <a:ea typeface="仿宋" pitchFamily="49" charset="-122"/>
            </a:endParaRPr>
          </a:p>
          <a:p>
            <a:pPr marL="365760" lvl="1" indent="-256032">
              <a:spcBef>
                <a:spcPts val="400"/>
              </a:spcBef>
              <a:buSzPct val="68000"/>
              <a:buFont typeface="Wingdings 3"/>
              <a:buChar char=""/>
            </a:pPr>
            <a:endParaRPr lang="en-US" altLang="zh-CN" sz="2700" dirty="0" smtClean="0">
              <a:latin typeface="仿宋" pitchFamily="49" charset="-122"/>
              <a:ea typeface="仿宋" pitchFamily="49" charset="-122"/>
            </a:endParaRPr>
          </a:p>
          <a:p>
            <a:pPr marL="365760" lvl="1" indent="-256032">
              <a:spcBef>
                <a:spcPts val="400"/>
              </a:spcBef>
              <a:buSzPct val="68000"/>
              <a:buFont typeface="Wingdings 3"/>
              <a:buChar char=""/>
            </a:pPr>
            <a:endParaRPr lang="en-US" altLang="zh-CN" sz="2700" dirty="0" smtClean="0">
              <a:latin typeface="仿宋" pitchFamily="49" charset="-122"/>
              <a:ea typeface="仿宋" pitchFamily="49" charset="-122"/>
            </a:endParaRPr>
          </a:p>
          <a:p>
            <a:pPr marL="365760" lvl="1" indent="-256032">
              <a:spcBef>
                <a:spcPts val="400"/>
              </a:spcBef>
              <a:buSzPct val="68000"/>
              <a:buFont typeface="Wingdings 3"/>
              <a:buChar char=""/>
            </a:pPr>
            <a:endParaRPr lang="en-US" altLang="zh-CN" sz="2700" dirty="0" smtClean="0">
              <a:latin typeface="仿宋" pitchFamily="49" charset="-122"/>
              <a:ea typeface="仿宋" pitchFamily="49" charset="-122"/>
            </a:endParaRPr>
          </a:p>
        </p:txBody>
      </p:sp>
      <p:sp>
        <p:nvSpPr>
          <p:cNvPr id="3" name="标题 2"/>
          <p:cNvSpPr>
            <a:spLocks noGrp="1"/>
          </p:cNvSpPr>
          <p:nvPr>
            <p:ph type="title"/>
          </p:nvPr>
        </p:nvSpPr>
        <p:spPr/>
        <p:txBody>
          <a:bodyPr/>
          <a:lstStyle/>
          <a:p>
            <a:r>
              <a:rPr lang="zh-CN" altLang="en-US" dirty="0" smtClean="0">
                <a:latin typeface="仿宋" pitchFamily="49" charset="-122"/>
                <a:ea typeface="仿宋" pitchFamily="49" charset="-122"/>
              </a:rPr>
              <a:t>什么是云计算</a:t>
            </a:r>
            <a:endParaRPr lang="zh-CN" altLang="en-US" dirty="0"/>
          </a:p>
        </p:txBody>
      </p:sp>
      <p:graphicFrame>
        <p:nvGraphicFramePr>
          <p:cNvPr id="4" name="表格 3"/>
          <p:cNvGraphicFramePr>
            <a:graphicFrameLocks noGrp="1"/>
          </p:cNvGraphicFramePr>
          <p:nvPr/>
        </p:nvGraphicFramePr>
        <p:xfrm>
          <a:off x="467544" y="2492896"/>
          <a:ext cx="8208912" cy="1559560"/>
        </p:xfrm>
        <a:graphic>
          <a:graphicData uri="http://schemas.openxmlformats.org/drawingml/2006/table">
            <a:tbl>
              <a:tblPr firstRow="1" bandRow="1">
                <a:tableStyleId>{5C22544A-7EE6-4342-B048-85BDC9FD1C3A}</a:tableStyleId>
              </a:tblPr>
              <a:tblGrid>
                <a:gridCol w="2052228"/>
                <a:gridCol w="2052228"/>
                <a:gridCol w="2052228"/>
                <a:gridCol w="2052228"/>
              </a:tblGrid>
              <a:tr h="370840">
                <a:tc>
                  <a:txBody>
                    <a:bodyPr/>
                    <a:lstStyle/>
                    <a:p>
                      <a:pPr algn="ctr"/>
                      <a:r>
                        <a:rPr lang="zh-CN" altLang="en-US" dirty="0" smtClean="0"/>
                        <a:t>萌芽阶段</a:t>
                      </a:r>
                      <a:endParaRPr lang="zh-CN" altLang="en-US" dirty="0"/>
                    </a:p>
                  </a:txBody>
                  <a:tcPr anchor="ctr"/>
                </a:tc>
                <a:tc>
                  <a:txBody>
                    <a:bodyPr/>
                    <a:lstStyle/>
                    <a:p>
                      <a:pPr algn="ctr"/>
                      <a:r>
                        <a:rPr lang="zh-CN" altLang="en-US" dirty="0" smtClean="0"/>
                        <a:t>发展阶段</a:t>
                      </a:r>
                      <a:endParaRPr lang="zh-CN" altLang="en-US" dirty="0"/>
                    </a:p>
                  </a:txBody>
                  <a:tcPr anchor="ctr"/>
                </a:tc>
                <a:tc>
                  <a:txBody>
                    <a:bodyPr/>
                    <a:lstStyle/>
                    <a:p>
                      <a:pPr algn="ctr"/>
                      <a:r>
                        <a:rPr lang="zh-CN" altLang="en-US" dirty="0" smtClean="0"/>
                        <a:t>成熟阶段</a:t>
                      </a:r>
                      <a:endParaRPr lang="zh-CN" altLang="en-US" dirty="0"/>
                    </a:p>
                  </a:txBody>
                  <a:tcPr anchor="ctr"/>
                </a:tc>
                <a:tc>
                  <a:txBody>
                    <a:bodyPr/>
                    <a:lstStyle/>
                    <a:p>
                      <a:pPr algn="ctr"/>
                      <a:r>
                        <a:rPr lang="zh-CN" altLang="en-US" dirty="0" smtClean="0"/>
                        <a:t>未来</a:t>
                      </a:r>
                      <a:endParaRPr lang="zh-CN" altLang="en-US" dirty="0"/>
                    </a:p>
                  </a:txBody>
                  <a:tcPr anchor="ctr"/>
                </a:tc>
              </a:tr>
              <a:tr h="370840">
                <a:tc>
                  <a:txBody>
                    <a:bodyPr/>
                    <a:lstStyle/>
                    <a:p>
                      <a:pPr algn="ctr"/>
                      <a:r>
                        <a:rPr lang="en-US" altLang="zh-CN" dirty="0" smtClean="0"/>
                        <a:t>1960s</a:t>
                      </a:r>
                      <a:r>
                        <a:rPr lang="zh-CN" altLang="en-US" dirty="0" smtClean="0"/>
                        <a:t>：分时复用技术提出</a:t>
                      </a:r>
                      <a:endParaRPr lang="zh-CN" altLang="en-US" dirty="0"/>
                    </a:p>
                  </a:txBody>
                  <a:tcPr anchor="ctr"/>
                </a:tc>
                <a:tc>
                  <a:txBody>
                    <a:bodyPr/>
                    <a:lstStyle/>
                    <a:p>
                      <a:pPr algn="ctr"/>
                      <a:r>
                        <a:rPr lang="en-US" altLang="zh-CN" dirty="0" smtClean="0"/>
                        <a:t>1990s</a:t>
                      </a:r>
                      <a:r>
                        <a:rPr lang="zh-CN" altLang="en-US" dirty="0" smtClean="0"/>
                        <a:t>：</a:t>
                      </a:r>
                      <a:r>
                        <a:rPr lang="en-US" altLang="zh-CN" dirty="0" smtClean="0"/>
                        <a:t>x86</a:t>
                      </a:r>
                      <a:r>
                        <a:rPr lang="zh-CN" altLang="en-US" dirty="0" smtClean="0"/>
                        <a:t>软件虚拟化技术出现（</a:t>
                      </a:r>
                      <a:r>
                        <a:rPr lang="en-US" altLang="zh-CN" dirty="0" smtClean="0"/>
                        <a:t>VMware</a:t>
                      </a:r>
                      <a:r>
                        <a:rPr lang="zh-CN" altLang="en-US" dirty="0" smtClean="0"/>
                        <a:t>，</a:t>
                      </a:r>
                      <a:r>
                        <a:rPr lang="en-US" altLang="zh-CN" dirty="0" err="1" smtClean="0"/>
                        <a:t>Xen</a:t>
                      </a:r>
                      <a:r>
                        <a:rPr lang="zh-CN" altLang="en-US" dirty="0" smtClean="0"/>
                        <a:t>）</a:t>
                      </a:r>
                      <a:endParaRPr lang="zh-CN" altLang="en-US" dirty="0"/>
                    </a:p>
                  </a:txBody>
                  <a:tcPr anchor="ctr"/>
                </a:tc>
                <a:tc>
                  <a:txBody>
                    <a:bodyPr/>
                    <a:lstStyle/>
                    <a:p>
                      <a:pPr algn="ctr"/>
                      <a:r>
                        <a:rPr lang="en-US" altLang="zh-CN" dirty="0" smtClean="0"/>
                        <a:t>2000s~</a:t>
                      </a:r>
                      <a:r>
                        <a:rPr lang="zh-CN" altLang="en-US" dirty="0" smtClean="0"/>
                        <a:t>至今：</a:t>
                      </a:r>
                      <a:r>
                        <a:rPr lang="en-US" altLang="zh-CN" dirty="0" smtClean="0"/>
                        <a:t>x86</a:t>
                      </a:r>
                      <a:r>
                        <a:rPr lang="zh-CN" altLang="en-US" dirty="0" smtClean="0"/>
                        <a:t>硬件辅助虚拟化技术出现（</a:t>
                      </a:r>
                      <a:r>
                        <a:rPr lang="en-US" altLang="zh-CN" dirty="0" smtClean="0"/>
                        <a:t>VT-x</a:t>
                      </a:r>
                      <a:r>
                        <a:rPr lang="zh-CN" altLang="en-US" dirty="0" smtClean="0"/>
                        <a:t>，</a:t>
                      </a:r>
                      <a:r>
                        <a:rPr lang="en-US" altLang="zh-CN" dirty="0" smtClean="0"/>
                        <a:t>AMD-v</a:t>
                      </a:r>
                      <a:r>
                        <a:rPr lang="zh-CN" altLang="en-US" dirty="0" smtClean="0"/>
                        <a:t>）</a:t>
                      </a:r>
                      <a:endParaRPr lang="zh-CN" altLang="en-US" dirty="0"/>
                    </a:p>
                  </a:txBody>
                  <a:tcPr anchor="ctr"/>
                </a:tc>
                <a:tc>
                  <a:txBody>
                    <a:bodyPr/>
                    <a:lstStyle/>
                    <a:p>
                      <a:pPr algn="ctr"/>
                      <a:r>
                        <a:rPr lang="zh-CN" altLang="en-US" dirty="0" smtClean="0"/>
                        <a:t>其他硬件设备的智能虚拟化技术，降低虚拟化损耗</a:t>
                      </a:r>
                      <a:endParaRPr lang="zh-CN" altLang="en-US" dirty="0"/>
                    </a:p>
                  </a:txBody>
                  <a:tcPr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484784"/>
            <a:ext cx="8229600" cy="4525963"/>
          </a:xfrm>
        </p:spPr>
        <p:txBody>
          <a:bodyPr>
            <a:normAutofit/>
          </a:bodyPr>
          <a:lstStyle/>
          <a:p>
            <a:pPr marL="365760" lvl="1" indent="-256032">
              <a:spcBef>
                <a:spcPts val="400"/>
              </a:spcBef>
              <a:buSzPct val="68000"/>
              <a:buFont typeface="Wingdings 3"/>
              <a:buChar char=""/>
            </a:pPr>
            <a:r>
              <a:rPr lang="zh-CN" altLang="en-US" sz="2700" dirty="0" smtClean="0">
                <a:latin typeface="仿宋" pitchFamily="49" charset="-122"/>
                <a:ea typeface="仿宋" pitchFamily="49" charset="-122"/>
              </a:rPr>
              <a:t>谁在做云计算</a:t>
            </a:r>
            <a:endParaRPr lang="en-US" altLang="zh-CN" sz="2800" dirty="0" smtClean="0">
              <a:latin typeface="仿宋" pitchFamily="49" charset="-122"/>
              <a:ea typeface="仿宋" pitchFamily="49" charset="-122"/>
            </a:endParaRPr>
          </a:p>
          <a:p>
            <a:pPr lvl="1"/>
            <a:r>
              <a:rPr lang="en-US" altLang="zh-CN" dirty="0" smtClean="0">
                <a:latin typeface="仿宋" pitchFamily="49" charset="-122"/>
                <a:ea typeface="仿宋" pitchFamily="49" charset="-122"/>
                <a:hlinkClick r:id="rId3"/>
              </a:rPr>
              <a:t>http://www.openstack.org/foundation/companies/</a:t>
            </a:r>
            <a:endParaRPr lang="en-US" altLang="zh-CN" dirty="0" smtClean="0">
              <a:latin typeface="仿宋" pitchFamily="49" charset="-122"/>
              <a:ea typeface="仿宋" pitchFamily="49" charset="-122"/>
            </a:endParaRPr>
          </a:p>
          <a:p>
            <a:pPr marL="365760" lvl="1" indent="-256032">
              <a:spcBef>
                <a:spcPts val="400"/>
              </a:spcBef>
              <a:buSzPct val="68000"/>
              <a:buFont typeface="Wingdings 3"/>
              <a:buChar char=""/>
            </a:pPr>
            <a:endParaRPr lang="zh-CN" altLang="en-US" sz="2700" dirty="0">
              <a:latin typeface="仿宋" pitchFamily="49" charset="-122"/>
              <a:ea typeface="仿宋" pitchFamily="49" charset="-122"/>
            </a:endParaRPr>
          </a:p>
        </p:txBody>
      </p:sp>
      <p:sp>
        <p:nvSpPr>
          <p:cNvPr id="3" name="标题 2"/>
          <p:cNvSpPr>
            <a:spLocks noGrp="1"/>
          </p:cNvSpPr>
          <p:nvPr>
            <p:ph type="title"/>
          </p:nvPr>
        </p:nvSpPr>
        <p:spPr/>
        <p:txBody>
          <a:bodyPr/>
          <a:lstStyle/>
          <a:p>
            <a:r>
              <a:rPr lang="zh-CN" altLang="en-US" dirty="0" smtClean="0">
                <a:latin typeface="仿宋" pitchFamily="49" charset="-122"/>
                <a:ea typeface="仿宋" pitchFamily="49" charset="-122"/>
              </a:rPr>
              <a:t>云计算发展现状</a:t>
            </a:r>
            <a:endParaRPr lang="en-US" altLang="zh-CN" dirty="0" smtClean="0">
              <a:latin typeface="仿宋" pitchFamily="49" charset="-122"/>
              <a:ea typeface="仿宋" pitchFamily="49" charset="-122"/>
            </a:endParaRPr>
          </a:p>
        </p:txBody>
      </p:sp>
      <p:pic>
        <p:nvPicPr>
          <p:cNvPr id="1026" name="Picture 2"/>
          <p:cNvPicPr>
            <a:picLocks noChangeAspect="1" noChangeArrowheads="1"/>
          </p:cNvPicPr>
          <p:nvPr/>
        </p:nvPicPr>
        <p:blipFill>
          <a:blip r:embed="rId4" cstate="print"/>
          <a:srcRect/>
          <a:stretch>
            <a:fillRect/>
          </a:stretch>
        </p:blipFill>
        <p:spPr bwMode="auto">
          <a:xfrm>
            <a:off x="467544" y="2564904"/>
            <a:ext cx="8372475" cy="27908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484784"/>
            <a:ext cx="8229600" cy="4525963"/>
          </a:xfrm>
        </p:spPr>
        <p:txBody>
          <a:bodyPr>
            <a:normAutofit/>
          </a:bodyPr>
          <a:lstStyle/>
          <a:p>
            <a:pPr marL="365760" lvl="1" indent="-256032">
              <a:spcBef>
                <a:spcPts val="400"/>
              </a:spcBef>
              <a:buSzPct val="68000"/>
              <a:buFont typeface="Wingdings 3"/>
              <a:buChar char=""/>
            </a:pPr>
            <a:r>
              <a:rPr lang="zh-CN" altLang="en-US" sz="2700" dirty="0" smtClean="0">
                <a:latin typeface="仿宋" pitchFamily="49" charset="-122"/>
                <a:ea typeface="仿宋" pitchFamily="49" charset="-122"/>
              </a:rPr>
              <a:t>谁在做云计算</a:t>
            </a:r>
            <a:endParaRPr lang="zh-CN" altLang="en-US" sz="2700" dirty="0">
              <a:latin typeface="仿宋" pitchFamily="49" charset="-122"/>
              <a:ea typeface="仿宋" pitchFamily="49" charset="-122"/>
            </a:endParaRPr>
          </a:p>
        </p:txBody>
      </p:sp>
      <p:sp>
        <p:nvSpPr>
          <p:cNvPr id="3" name="标题 2"/>
          <p:cNvSpPr>
            <a:spLocks noGrp="1"/>
          </p:cNvSpPr>
          <p:nvPr>
            <p:ph type="title"/>
          </p:nvPr>
        </p:nvSpPr>
        <p:spPr/>
        <p:txBody>
          <a:bodyPr/>
          <a:lstStyle/>
          <a:p>
            <a:r>
              <a:rPr lang="zh-CN" altLang="en-US" dirty="0" smtClean="0">
                <a:latin typeface="仿宋" pitchFamily="49" charset="-122"/>
                <a:ea typeface="仿宋" pitchFamily="49" charset="-122"/>
              </a:rPr>
              <a:t>云计算发展现状</a:t>
            </a:r>
            <a:endParaRPr lang="en-US" altLang="zh-CN" dirty="0" smtClean="0">
              <a:latin typeface="仿宋" pitchFamily="49" charset="-122"/>
              <a:ea typeface="仿宋" pitchFamily="49" charset="-122"/>
            </a:endParaRPr>
          </a:p>
        </p:txBody>
      </p:sp>
      <p:pic>
        <p:nvPicPr>
          <p:cNvPr id="2050" name="Picture 2"/>
          <p:cNvPicPr>
            <a:picLocks noChangeAspect="1" noChangeArrowheads="1"/>
          </p:cNvPicPr>
          <p:nvPr/>
        </p:nvPicPr>
        <p:blipFill>
          <a:blip r:embed="rId3" cstate="print"/>
          <a:srcRect/>
          <a:stretch>
            <a:fillRect/>
          </a:stretch>
        </p:blipFill>
        <p:spPr bwMode="auto">
          <a:xfrm>
            <a:off x="971600" y="2132856"/>
            <a:ext cx="6875165" cy="4544067"/>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C7EDCC"/>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21311</TotalTime>
  <Words>6343</Words>
  <Application>Microsoft Office PowerPoint</Application>
  <PresentationFormat>全屏显示(4:3)</PresentationFormat>
  <Paragraphs>733</Paragraphs>
  <Slides>57</Slides>
  <Notes>20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57</vt:i4>
      </vt:variant>
    </vt:vector>
  </HeadingPairs>
  <TitlesOfParts>
    <vt:vector size="59" baseType="lpstr">
      <vt:lpstr>聚合</vt:lpstr>
      <vt:lpstr>Visio.Drawing.15</vt:lpstr>
      <vt:lpstr>云计算与虚拟化</vt:lpstr>
      <vt:lpstr>提纲</vt:lpstr>
      <vt:lpstr>提纲（contd.）</vt:lpstr>
      <vt:lpstr>什么是云计算</vt:lpstr>
      <vt:lpstr>什么是云计算</vt:lpstr>
      <vt:lpstr>什么是云计算</vt:lpstr>
      <vt:lpstr>什么是云计算</vt:lpstr>
      <vt:lpstr>云计算发展现状</vt:lpstr>
      <vt:lpstr>云计算发展现状</vt:lpstr>
      <vt:lpstr>云计算发展现状</vt:lpstr>
      <vt:lpstr>云计算发展现状</vt:lpstr>
      <vt:lpstr>云计算发展现状</vt:lpstr>
      <vt:lpstr>云计算发展现状</vt:lpstr>
      <vt:lpstr>云计算发展现状</vt:lpstr>
      <vt:lpstr>云计算发展现状</vt:lpstr>
      <vt:lpstr>云计算发展现状</vt:lpstr>
      <vt:lpstr>云计算发展现状</vt:lpstr>
      <vt:lpstr>云计算发展现状</vt:lpstr>
      <vt:lpstr>云计算发展现状</vt:lpstr>
      <vt:lpstr>云计算发展现状</vt:lpstr>
      <vt:lpstr>云计算面对的问题</vt:lpstr>
      <vt:lpstr>什么是虚拟化</vt:lpstr>
      <vt:lpstr>什么是虚拟化</vt:lpstr>
      <vt:lpstr>什么是虚拟化</vt:lpstr>
      <vt:lpstr>什么是虚拟化</vt:lpstr>
      <vt:lpstr>主流虚拟化技术（x86）</vt:lpstr>
      <vt:lpstr>主流虚拟化技术（x86）</vt:lpstr>
      <vt:lpstr>主流虚拟化技术（x86）</vt:lpstr>
      <vt:lpstr>主流虚拟化技术（x86）</vt:lpstr>
      <vt:lpstr>主流虚拟化技术（x86）</vt:lpstr>
      <vt:lpstr>主流虚拟化技术（x86）</vt:lpstr>
      <vt:lpstr>主流虚拟化技术（x86）</vt:lpstr>
      <vt:lpstr>主流虚拟化技术（x86）</vt:lpstr>
      <vt:lpstr>主流虚拟化技术（x86）</vt:lpstr>
      <vt:lpstr>主流虚拟化技术（x86）</vt:lpstr>
      <vt:lpstr>主流虚拟化技术（x86）</vt:lpstr>
      <vt:lpstr>主流虚拟化技术（x86）</vt:lpstr>
      <vt:lpstr>主流虚拟化技术（x86）</vt:lpstr>
      <vt:lpstr>主流虚拟化技术（x86）</vt:lpstr>
      <vt:lpstr>主流虚拟化技术（x86）</vt:lpstr>
      <vt:lpstr>虚拟化中间件</vt:lpstr>
      <vt:lpstr>虚拟化中间件</vt:lpstr>
      <vt:lpstr>虚拟化中间件</vt:lpstr>
      <vt:lpstr>虚拟化中间件</vt:lpstr>
      <vt:lpstr>虚拟化中间件</vt:lpstr>
      <vt:lpstr>虚拟化技术面对的问题</vt:lpstr>
      <vt:lpstr>OpenStack是什么</vt:lpstr>
      <vt:lpstr>OpenStack是什么</vt:lpstr>
      <vt:lpstr>OpenStack是什么</vt:lpstr>
      <vt:lpstr>OpenStack能做什么</vt:lpstr>
      <vt:lpstr>OpenStack能做什么</vt:lpstr>
      <vt:lpstr>OpenStack好用么</vt:lpstr>
      <vt:lpstr>OpenStack怎么才能用好</vt:lpstr>
      <vt:lpstr>OpenStack vs VMware的抉择</vt:lpstr>
      <vt:lpstr>OpenStack vs VMware的抉择</vt:lpstr>
      <vt:lpstr>OpenStack vs VMware的抉择</vt:lpstr>
      <vt:lpstr>Q&amp;A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实例存储QoS介绍</dc:title>
  <dc:creator>HIH-D-1289</dc:creator>
  <cp:lastModifiedBy>王盼</cp:lastModifiedBy>
  <cp:revision>2683</cp:revision>
  <dcterms:created xsi:type="dcterms:W3CDTF">2013-03-29T07:07:54Z</dcterms:created>
  <dcterms:modified xsi:type="dcterms:W3CDTF">2014-04-12T07:00:48Z</dcterms:modified>
</cp:coreProperties>
</file>