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300" r:id="rId5"/>
    <p:sldId id="301" r:id="rId6"/>
    <p:sldId id="264" r:id="rId7"/>
    <p:sldId id="265" r:id="rId8"/>
    <p:sldId id="302" r:id="rId9"/>
    <p:sldId id="283" r:id="rId10"/>
    <p:sldId id="303" r:id="rId11"/>
    <p:sldId id="284" r:id="rId12"/>
    <p:sldId id="285" r:id="rId13"/>
    <p:sldId id="323" r:id="rId14"/>
    <p:sldId id="287" r:id="rId15"/>
    <p:sldId id="304" r:id="rId16"/>
    <p:sldId id="324" r:id="rId17"/>
    <p:sldId id="306" r:id="rId18"/>
    <p:sldId id="305" r:id="rId19"/>
    <p:sldId id="286" r:id="rId20"/>
    <p:sldId id="273" r:id="rId21"/>
    <p:sldId id="288" r:id="rId22"/>
    <p:sldId id="307" r:id="rId23"/>
    <p:sldId id="308" r:id="rId24"/>
    <p:sldId id="289" r:id="rId25"/>
    <p:sldId id="290" r:id="rId26"/>
    <p:sldId id="310" r:id="rId27"/>
    <p:sldId id="309" r:id="rId28"/>
    <p:sldId id="311" r:id="rId29"/>
    <p:sldId id="291" r:id="rId30"/>
    <p:sldId id="313" r:id="rId31"/>
    <p:sldId id="315" r:id="rId32"/>
    <p:sldId id="316" r:id="rId33"/>
    <p:sldId id="312" r:id="rId34"/>
    <p:sldId id="317" r:id="rId35"/>
    <p:sldId id="318" r:id="rId36"/>
    <p:sldId id="293" r:id="rId37"/>
    <p:sldId id="319" r:id="rId38"/>
    <p:sldId id="320" r:id="rId39"/>
    <p:sldId id="292" r:id="rId40"/>
    <p:sldId id="294" r:id="rId41"/>
    <p:sldId id="295" r:id="rId42"/>
    <p:sldId id="321" r:id="rId43"/>
    <p:sldId id="322" r:id="rId44"/>
    <p:sldId id="296" r:id="rId45"/>
    <p:sldId id="298" r:id="rId46"/>
    <p:sldId id="29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2" autoAdjust="0"/>
  </p:normalViewPr>
  <p:slideViewPr>
    <p:cSldViewPr>
      <p:cViewPr varScale="1">
        <p:scale>
          <a:sx n="107" d="100"/>
          <a:sy n="107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9BF99-C7F7-4005-867C-1351E8F2F46A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4031A-98A8-42C9-B2B6-6274DB4BC4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031A-98A8-42C9-B2B6-6274DB4BC41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ack.org/foundation/compani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ack.org/foundation/compan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945450"/>
          </a:xfrm>
        </p:spPr>
        <p:txBody>
          <a:bodyPr/>
          <a:lstStyle/>
          <a:p>
            <a:r>
              <a:rPr lang="zh-CN" altLang="en-US" dirty="0" smtClean="0"/>
              <a:t>云计算与虚拟化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4077072"/>
            <a:ext cx="3312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杭研前台云计算技术组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王 盼</a:t>
            </a:r>
            <a:endParaRPr lang="en-US" altLang="zh-CN" dirty="0" smtClean="0"/>
          </a:p>
          <a:p>
            <a:pPr algn="ctr"/>
            <a:r>
              <a:rPr lang="en-US" altLang="zh-CN" sz="1400" dirty="0" smtClean="0"/>
              <a:t>hzwangpan@corp.netease.com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国外厂商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Top10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6~10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2204864"/>
          <a:ext cx="7776864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024336"/>
                <a:gridCol w="3384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厂商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Rackspace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Openstack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（当下最热门的开源云平台领导者）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IBM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蓝云等云计算解决方案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所有的都是为了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OpenStack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（强大的云计算解决方案提供商）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Citrix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CloudStack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XenServer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VMware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Openstack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的竞争对手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（曾经的虚拟化领域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No.2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，桌面云领导者）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Joyent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Joyent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 Compute Service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Joyent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 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Menta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 Storage</a:t>
                      </a:r>
                      <a:r>
                        <a:rPr lang="en-US" altLang="zh-CN" b="0" baseline="0" dirty="0" smtClean="0">
                          <a:latin typeface="仿宋" pitchFamily="49" charset="-122"/>
                          <a:ea typeface="仿宋" pitchFamily="49" charset="-122"/>
                        </a:rPr>
                        <a:t> Service</a:t>
                      </a:r>
                      <a:r>
                        <a:rPr lang="zh-CN" altLang="en-US" b="0" baseline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baseline="0" dirty="0" err="1" smtClean="0">
                          <a:latin typeface="仿宋" pitchFamily="49" charset="-122"/>
                          <a:ea typeface="仿宋" pitchFamily="49" charset="-122"/>
                        </a:rPr>
                        <a:t>Joyent</a:t>
                      </a:r>
                      <a:r>
                        <a:rPr lang="en-US" altLang="zh-CN" b="0" baseline="0" dirty="0" smtClean="0">
                          <a:latin typeface="仿宋" pitchFamily="49" charset="-122"/>
                          <a:ea typeface="仿宋" pitchFamily="49" charset="-122"/>
                        </a:rPr>
                        <a:t> Private Cloud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为大数据中心提供了一个强大而低价的选择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（其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CEO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认为他们的服务比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Amazon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更稳定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Softlayer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私有云服务托管商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IBM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和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EMC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曾追逐的对象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（被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IBM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以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20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亿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$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收购）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国内厂商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其他：网易、奇虎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360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、爱奇艺、搜狐、京东、青云、品高、七牛、九州云、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Ucloud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、金山、深信服、中国移动、中国联通、中国电信、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……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谁将成为中国的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AWS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？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" name="图片 5" descr="china-cloud-in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844824"/>
            <a:ext cx="5937288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主流云平台介绍（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AWS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55476"/>
            <a:ext cx="8322334" cy="490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主流云平台介绍（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AWS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>
              <a:lnSpc>
                <a:spcPct val="80000"/>
              </a:lnSpc>
              <a:buSzPct val="68000"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CLC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Cloud 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Controller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，所有用户和管理员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进入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Eucalyptus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云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的主要入口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lnSpc>
                <a:spcPct val="80000"/>
              </a:lnSpc>
              <a:buSzPct val="68000"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Cluster 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Controller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，它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将管理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VM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请求路由到具有可用资源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Node 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Controller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lnSpc>
                <a:spcPct val="80000"/>
              </a:lnSpc>
              <a:buSzPct val="68000"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Node Controller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，控制主机操作系统及相应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hypervisor</a:t>
            </a:r>
          </a:p>
          <a:p>
            <a:pPr lvl="1">
              <a:lnSpc>
                <a:spcPct val="80000"/>
              </a:lnSpc>
              <a:buSzPct val="68000"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SC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Storage Controller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实现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Amazon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S3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接口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。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SC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与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Walrus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联合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工作，用于存储和访问虚拟机映像、内核映像、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RAM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磁盘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映像和用户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数据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euca-arc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356992"/>
            <a:ext cx="6048672" cy="299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网易云计算平台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基于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Openstack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构建，并根据公司需求进行定制开发（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NBS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NCS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RDS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NQS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以及监控报警、平台管理、产品管理等）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整合网易已有技术（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NOS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NDIR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等）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LXC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（开发中，预计明年初提供）虚拟化技术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提供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IaaS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PaaS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服务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IaaS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服务支持对云主机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、网络带宽、磁盘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IO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QoS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9111195" cy="305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网易云计算平台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988840"/>
            <a:ext cx="6804248" cy="469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网易云计算平台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nova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CLC+CC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glance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cinder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neutron</a:t>
            </a: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keystone</a:t>
            </a:r>
          </a:p>
          <a:p>
            <a:pPr lvl="1"/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openstack-arch.p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2420888"/>
            <a:ext cx="5640486" cy="392091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2339752" y="2492896"/>
            <a:ext cx="288032" cy="43204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2492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SC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主流云平台介绍（阿里云）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53177"/>
            <a:ext cx="6890294" cy="480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主流云平台介绍（青云）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46402"/>
            <a:ext cx="8163074" cy="481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主流云平台功能对比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5" y="2060848"/>
          <a:ext cx="8640964" cy="468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508292"/>
                <a:gridCol w="376975"/>
                <a:gridCol w="360040"/>
                <a:gridCol w="504056"/>
                <a:gridCol w="792097"/>
              </a:tblGrid>
              <a:tr h="6926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厂商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生命周期管理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云主机</a:t>
                      </a:r>
                      <a:r>
                        <a:rPr lang="en-US" altLang="zh-CN" sz="1200" dirty="0" err="1" smtClean="0"/>
                        <a:t>QoS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支持镜像类型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支持规格种类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云存储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云数据库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云监控报警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负载均衡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云防火墙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云网络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操作记录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工单系统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PaaS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SaaS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云中间件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特色服务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AWS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Y+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L+|W+|U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B|O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R|D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M|A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Y++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HA/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迁移等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网易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20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Y+</a:t>
                      </a:r>
                      <a:endParaRPr kumimoji="0" lang="zh-CN" altLang="en-US" sz="1200" kern="1200" dirty="0" smtClean="0">
                        <a:solidFill>
                          <a:schemeClr val="dk1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B|O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R|D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M|A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Y+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丰富中间件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阿里</a:t>
                      </a:r>
                      <a:r>
                        <a:rPr lang="en-US" altLang="zh-CN" sz="1200" dirty="0" smtClean="0"/>
                        <a:t>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L|W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B|O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R|D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M|A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仿宋" pitchFamily="49" charset="-122"/>
                          <a:ea typeface="仿宋" pitchFamily="49" charset="-122"/>
                        </a:rPr>
                        <a:t>CDN</a:t>
                      </a:r>
                      <a:r>
                        <a:rPr lang="zh-CN" altLang="en-US" sz="100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sz="1000" dirty="0" smtClean="0">
                          <a:latin typeface="仿宋" pitchFamily="49" charset="-122"/>
                          <a:ea typeface="仿宋" pitchFamily="49" charset="-122"/>
                        </a:rPr>
                        <a:t>ODPS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仿宋" pitchFamily="49" charset="-122"/>
                          <a:ea typeface="仿宋" pitchFamily="49" charset="-122"/>
                        </a:rPr>
                        <a:t>、备案等</a:t>
                      </a:r>
                      <a:endParaRPr lang="zh-CN" altLang="en-US" sz="10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腾讯*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仿宋" pitchFamily="49" charset="-122"/>
                          <a:ea typeface="仿宋" pitchFamily="49" charset="-122"/>
                        </a:rPr>
                        <a:t>R|NoSQL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CDN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sz="1200" dirty="0" err="1" smtClean="0">
                          <a:latin typeface="仿宋" pitchFamily="49" charset="-122"/>
                          <a:ea typeface="仿宋" pitchFamily="49" charset="-122"/>
                        </a:rPr>
                        <a:t>NoSQL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等</a:t>
                      </a:r>
                      <a:endParaRPr lang="en-US" altLang="zh-CN" sz="120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华为*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Y+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L|W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B|O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M|A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Y--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桌面云、</a:t>
                      </a:r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HA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等</a:t>
                      </a:r>
                      <a:endParaRPr lang="en-US" altLang="zh-CN" sz="120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青云*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L|W-|U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Y+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智能</a:t>
                      </a:r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SDN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、性能</a:t>
                      </a:r>
                      <a:endParaRPr lang="en-US" altLang="zh-CN" sz="120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56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品高*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</a:t>
                      </a:r>
                      <a:r>
                        <a:rPr lang="zh-CN" altLang="en-US" sz="1200" dirty="0" smtClean="0">
                          <a:latin typeface="仿宋" pitchFamily="49" charset="-122"/>
                          <a:ea typeface="仿宋" pitchFamily="49" charset="-122"/>
                        </a:rPr>
                        <a:t>？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L-|W-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L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B|O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R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M|A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N?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仿宋" pitchFamily="49" charset="-122"/>
                          <a:ea typeface="仿宋" pitchFamily="49" charset="-122"/>
                        </a:rPr>
                        <a:t>Y-</a:t>
                      </a:r>
                      <a:endParaRPr lang="zh-CN" altLang="en-US" sz="12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仿宋" pitchFamily="49" charset="-122"/>
                          <a:ea typeface="仿宋" pitchFamily="49" charset="-122"/>
                        </a:rPr>
                        <a:t>MapReduce</a:t>
                      </a:r>
                      <a:endParaRPr lang="en-US" altLang="zh-CN" sz="120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什么是云计算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云计算面对的问题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什么是虚拟化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虚拟化技术面对的问题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Q&amp;A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数据安全问题（技术、社会、信任等）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知识普及，法律法规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网络问题（带宽、安全性、互联互通等）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宽带中国等国家战略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技术复杂度较高（开发、运维等）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开源软件，人才、技术积累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产业生态环境不完善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市场逐渐完善成熟，政策支持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前期投入大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大公司不差钱，边卖边发展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标准化问题（服务标准、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API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等）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前路漫漫</a:t>
            </a:r>
            <a:endParaRPr lang="zh-CN" altLang="en-US" sz="2000" i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云计算面对的问题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基本概念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全虚拟化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软件模拟方式（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Software Emulation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硬件辅助方式（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HVM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Hardware-Assisted-Virtualization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半虚拟化：修改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系统适应虚拟化运行环境（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PV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Para Virtualization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PV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on HVM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：硬件辅助虚拟化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半虚拟化驱动（</a:t>
            </a:r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PVdriver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KVM </a:t>
            </a:r>
            <a:r>
              <a:rPr lang="en-US" altLang="zh-CN" sz="1800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VMM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：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Virtual 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Machine 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Manager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，也叫</a:t>
            </a:r>
            <a:r>
              <a:rPr lang="en-US" altLang="zh-CN" sz="1800" dirty="0" smtClean="0">
                <a:latin typeface="仿宋" pitchFamily="49" charset="-122"/>
                <a:ea typeface="仿宋" pitchFamily="49" charset="-122"/>
              </a:rPr>
              <a:t>Hypervisor</a:t>
            </a:r>
            <a:endParaRPr lang="en-US" altLang="zh-CN" sz="18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什么是虚拟化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4437112"/>
          <a:ext cx="7992890" cy="1833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98578"/>
                <a:gridCol w="1598578"/>
                <a:gridCol w="1598578"/>
                <a:gridCol w="1598578"/>
                <a:gridCol w="15985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虚拟化技术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SE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HVM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PV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仿宋" pitchFamily="49" charset="-122"/>
                          <a:ea typeface="仿宋" pitchFamily="49" charset="-122"/>
                        </a:rPr>
                        <a:t>PV on HVM</a:t>
                      </a:r>
                      <a:endParaRPr lang="zh-CN" altLang="en-US" b="1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代表性软件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早期的</a:t>
                      </a:r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VMware workstation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、早期的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QEMU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未安装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PVdriver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虚拟机、未安装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virtio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的</a:t>
                      </a:r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KVM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虚拟机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的特权域以及早期的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 PV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虚拟机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安装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PVdriver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的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Xen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虚拟机、安装</a:t>
                      </a:r>
                      <a:r>
                        <a:rPr lang="en-US" altLang="zh-CN" dirty="0" err="1" smtClean="0">
                          <a:latin typeface="仿宋" pitchFamily="49" charset="-122"/>
                          <a:ea typeface="仿宋" pitchFamily="49" charset="-122"/>
                        </a:rPr>
                        <a:t>virtio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的</a:t>
                      </a:r>
                      <a:r>
                        <a:rPr lang="en-US" altLang="zh-CN" dirty="0" smtClean="0">
                          <a:latin typeface="仿宋" pitchFamily="49" charset="-122"/>
                          <a:ea typeface="仿宋" pitchFamily="49" charset="-122"/>
                        </a:rPr>
                        <a:t>KVM</a:t>
                      </a:r>
                      <a:r>
                        <a:rPr lang="zh-CN" altLang="en-US" dirty="0" smtClean="0">
                          <a:latin typeface="仿宋" pitchFamily="49" charset="-122"/>
                          <a:ea typeface="仿宋" pitchFamily="49" charset="-122"/>
                        </a:rPr>
                        <a:t>虚拟机</a:t>
                      </a:r>
                      <a:endParaRPr lang="zh-CN" altLang="en-US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虚拟化技术解释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特权指令（</a:t>
            </a:r>
            <a:r>
              <a:rPr lang="en-US" altLang="zh-CN" sz="2400" dirty="0" smtClean="0">
                <a:solidFill>
                  <a:schemeClr val="dk1"/>
                </a:solidFill>
                <a:latin typeface="仿宋" pitchFamily="49" charset="-122"/>
                <a:ea typeface="仿宋" pitchFamily="49" charset="-122"/>
              </a:rPr>
              <a:t>Privileged instructions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在内核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态（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ring 0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）才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可以执行的各种指令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有关对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设备使用的指令，如启动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设备指令、测试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设备工作状态和控制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设备动作的指令等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有关访问程序状态的指令，如对程序状态字（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PSW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）的指令等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存取特殊寄存器指令，如存取中断寄存器、时钟寄存器等指令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其他指令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全虚拟化实现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软件模拟方式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（二进制指令翻译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BT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影子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页表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shadow page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硬件辅助方式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Intel VT/AMD-v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EPT/NPT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VMExit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：从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进入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执行特权指令或处理缺页异常（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page fault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），退出前要保留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各种寄存器状态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VMEntry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：退出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，回到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恢复现场并继续运行后续指令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2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VMExit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VMEntry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是影响全虚拟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化性能的关键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动作（越少越好）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半虚拟化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实现：针对虚拟化环境修改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内核，捕获特权指令改为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Hypercall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，以实现类似硬件辅助的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VMExit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效果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PV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on HVM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实现：针对虚拟化环境修改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驱动（磁盘、网卡等），保留其他方面的硬件辅助（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、内存等）（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PVdriver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KVM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什么是虚拟化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虚拟化技术比较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什么是虚拟化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420888"/>
          <a:ext cx="8568952" cy="313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394113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kern="1200" dirty="0" smtClean="0">
                          <a:solidFill>
                            <a:schemeClr val="lt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HVM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kern="1200" dirty="0" smtClean="0">
                          <a:solidFill>
                            <a:schemeClr val="lt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PV on HVM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1" i="0" kern="1200" dirty="0" smtClean="0">
                          <a:solidFill>
                            <a:schemeClr val="lt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PV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941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仿宋" pitchFamily="49" charset="-122"/>
                          <a:ea typeface="仿宋" pitchFamily="49" charset="-122"/>
                        </a:rPr>
                        <a:t>Boot Sequence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Emulated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Emulated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仿宋" pitchFamily="49" charset="-122"/>
                          <a:ea typeface="仿宋" pitchFamily="49" charset="-122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941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仿宋" pitchFamily="49" charset="-122"/>
                          <a:ea typeface="仿宋" pitchFamily="49" charset="-122"/>
                        </a:rPr>
                        <a:t>Memory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Hardware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EPT/NPT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Hardware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EPT/NPT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仿宋" pitchFamily="49" charset="-122"/>
                          <a:ea typeface="仿宋" pitchFamily="49" charset="-122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941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仿宋" pitchFamily="49" charset="-122"/>
                          <a:ea typeface="仿宋" pitchFamily="49" charset="-122"/>
                        </a:rPr>
                        <a:t>Interrupts, Timers &amp; Spinlocks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Emulated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err="1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Paravirtualized</a:t>
                      </a:r>
                      <a:r>
                        <a:rPr lang="en-US" altLang="zh-CN" sz="1800" dirty="0" smtClean="0">
                          <a:latin typeface="仿宋" pitchFamily="49" charset="-122"/>
                          <a:ea typeface="仿宋" pitchFamily="49" charset="-122"/>
                        </a:rPr>
                        <a:t/>
                      </a:r>
                      <a:br>
                        <a:rPr lang="en-US" altLang="zh-CN" sz="1800" dirty="0" smtClean="0">
                          <a:latin typeface="仿宋" pitchFamily="49" charset="-122"/>
                          <a:ea typeface="仿宋" pitchFamily="49" charset="-122"/>
                        </a:rPr>
                      </a:br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(Emulated on Windows)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仿宋" pitchFamily="49" charset="-122"/>
                          <a:ea typeface="仿宋" pitchFamily="49" charset="-122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941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Disk &amp; Network</a:t>
                      </a:r>
                      <a:endParaRPr lang="zh-CN" altLang="en-US" sz="1800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Emulated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err="1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仿宋" pitchFamily="49" charset="-122"/>
                          <a:ea typeface="仿宋" pitchFamily="49" charset="-122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9411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Privileged Operations</a:t>
                      </a:r>
                      <a:endParaRPr lang="zh-CN" altLang="en-US" sz="1800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Hardware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Intel VT/AMD-v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Hardware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Intel VT/AMD-v</a:t>
                      </a:r>
                      <a:r>
                        <a:rPr kumimoji="0" lang="zh-CN" altLang="en-US" sz="1800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仿宋" pitchFamily="49" charset="-122"/>
                          <a:ea typeface="仿宋" pitchFamily="49" charset="-122"/>
                        </a:rPr>
                        <a:t>Paravirtualized</a:t>
                      </a:r>
                      <a:endParaRPr lang="zh-CN" altLang="en-US" sz="180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与云计算平台的关系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提供弹性计算能力（快速创建销毁等）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提供资源隔离能力（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隔离等）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提供动态调度能力（热迁移等）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提供容灾能力（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HA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、主备等）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满足多样化需求（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OS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类型、规格、网络拓扑等）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……</a:t>
            </a:r>
          </a:p>
          <a:p>
            <a:pPr lvl="1" algn="ctr">
              <a:buNone/>
            </a:pPr>
            <a:r>
              <a:rPr lang="zh-CN" altLang="en-US" b="1" i="1" dirty="0" smtClean="0">
                <a:solidFill>
                  <a:schemeClr val="accent1"/>
                </a:solidFill>
                <a:latin typeface="仿宋" pitchFamily="49" charset="-122"/>
                <a:ea typeface="仿宋" pitchFamily="49" charset="-122"/>
              </a:rPr>
              <a:t>虚拟化是云计算的基石</a:t>
            </a:r>
            <a:endParaRPr lang="en-US" altLang="zh-CN" b="1" i="1" dirty="0" smtClean="0">
              <a:solidFill>
                <a:schemeClr val="accent1"/>
              </a:solidFill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什么是虚拟化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KVM(Kernel-based Virtual Machine) 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基于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平台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需要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Intel VT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AMD-V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的全虚拟化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（配合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可实现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PV on HVM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包含一个可加载的内核模块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kvm.ko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，用来提供基础的虚拟化支持，以及一个与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类型相关的内核模块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kvm-intel.ko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kvm-amd.ko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，用来使用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提供的硬件虚拟化技术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需要特定的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的支持（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QEMU-1.3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上游分支已经支持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可以运行多台未修改的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Windows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虚拟机，每台虚拟机都有自己私有硬件（虚拟的）：网卡、磁盘、显卡等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内核自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2.6.20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起开始支持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KVM</a:t>
            </a: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KVM is open source software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KVM(architecture)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图片 3" descr="kvm-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988840"/>
            <a:ext cx="573405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KVM(features)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1" y="1988840"/>
            <a:ext cx="4824537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QMP -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Monitor Protocol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KSM - Kernel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Samepage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Merging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Paravirtual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Clock - A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Paravirtual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timesource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for KVM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CPU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Hotplug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support - Adding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cpus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on the fly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PCI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Hotplug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support - Adding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pci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devices on the fly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vmchannel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Communication channel between the host and guests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migration - Migrating Virtual Machines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vhost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SCSI disk emulation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Devices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CPU clustering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hpet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88840"/>
            <a:ext cx="3744416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device assignment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pxe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boot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iscsi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boot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x2apic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floppy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cdrom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USB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USB host device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passthrough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sound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Userspace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Irqchip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emulation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Userspace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Pit emulation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Balloon memory driver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Large pages support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Stable Guest ABI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VMDq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SR-IOV -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KVM(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virtio-driver-abstrac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844824"/>
            <a:ext cx="4248471" cy="1834567"/>
          </a:xfrm>
          <a:prstGeom prst="rect">
            <a:avLst/>
          </a:prstGeom>
        </p:spPr>
      </p:pic>
      <p:pic>
        <p:nvPicPr>
          <p:cNvPr id="6" name="图片 5" descr="pv-hvm-device-driver-emulat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3" y="2060849"/>
            <a:ext cx="4392488" cy="1486305"/>
          </a:xfrm>
          <a:prstGeom prst="rect">
            <a:avLst/>
          </a:prstGeom>
        </p:spPr>
      </p:pic>
      <p:pic>
        <p:nvPicPr>
          <p:cNvPr id="7" name="图片 6" descr="virtio-driver-detail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3933056"/>
            <a:ext cx="551497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基于裸机的虚拟化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，提供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PV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HVM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PV on HVM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（配合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pv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virtio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driver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PVH</a:t>
            </a: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可以运行多台未修改的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Windows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虚拟机，每台虚拟机都有自己私有硬件（虚拟的）：网卡、磁盘、显卡等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需要特定的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的支持（上游已支持）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需要运行一个特权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domain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domain0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）来管理其他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domain</a:t>
            </a: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is open source software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基本概念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IaaS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（基础架构即服务）、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PaaS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（平台即服务）、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SaaS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（软件即服务）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公有云、私有云、混合云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用途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智能数据中心（弹性、智能调度、节能）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快速交付按需、易扩展的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IT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服务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常见误区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大数据：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云计算使大数据变成可能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分布式计算、网格计算、高性能计算：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云计算是其商业实现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因特网不等于云计算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什么是云计算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(architecture)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图片 3" descr="Xen-arch-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6251798" cy="46142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(features)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1" y="1988840"/>
            <a:ext cx="482453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Memory Ballooning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Memory Sharing - allow sharing of identical pages between HVM guests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Memory Paging - allow pages belonging to HVM guests to be paged to disk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TMEM - Transcendent Memory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Cpupool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advanced partitioning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Credit 2 Scheduler - designed for latency-sensitive workloads and very large systems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NUMA scheduler affinity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1GB/2MB super page support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Deliver events to PVHVM guests using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event channels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Nested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Virtualisation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Running a hypervisor inside an HVM guest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HVM PXE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1988841"/>
            <a:ext cx="3744416" cy="425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Physical CPU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Hotplug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Physical Memory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Hotplug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Support for PV kernels in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bzImage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format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PCI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Passthrough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X86 Advanced Vector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eXtension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(AVX)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Live Migration, Save &amp; Restore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Remus Fault Tolerance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vMCE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Forward Machine Check Exceptions to Appropriate guests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Blktap2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Online resize of virtual disks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Driver Domains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Device Model Stub Domains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VMDq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SR-IOV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(features contd.)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204864"/>
            <a:ext cx="482453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Memaccess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API - enabling integration of 3rd party security solutions into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virtualized environments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XSM &amp; FLASK - mandatory access control policy providing fine-grained controls over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domains, similar to </a:t>
            </a: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SELinux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XSM &amp; FLASK support for IS_PRIV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vTPM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Support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gdbsx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debugger to debug ELF guests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vPMU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Virtual Performance Management Unit for HVM guests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Serial console -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zh-CN" sz="1400" dirty="0" err="1" smtClean="0">
                <a:latin typeface="仿宋" pitchFamily="49" charset="-122"/>
                <a:ea typeface="仿宋" pitchFamily="49" charset="-122"/>
              </a:rPr>
              <a:t>xentrace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- performance analysis</a:t>
            </a:r>
            <a:endParaRPr lang="zh-CN" altLang="en-US" sz="1400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Hyper-V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基于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Windows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平台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需要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Intel VT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AMD-V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的全虚拟化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可以运行多台未修改的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Windows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虚拟机，每台虚拟机都有自己私有硬件（虚拟的）：网卡、磁盘、显卡等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Windows Server 2008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推荐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Server Core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模式下安装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Hypver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-V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另外提供了新的独立的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Hyper-V server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提供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Enlightened I/O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驱动供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guest OS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加速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访问（仅部分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OS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支持）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Hyper-V(architecture)</a:t>
            </a: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6" name="图片 65" descr="Hyper-V-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132856"/>
            <a:ext cx="5402958" cy="40582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Hyper-V(features)</a:t>
            </a: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动态内存 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内存复用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实时迁移 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热迁移（支持部分异构处理器间的热迁移）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群集共享卷 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- SAN</a:t>
            </a:r>
          </a:p>
          <a:p>
            <a:pPr lvl="1"/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VHD 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文件格式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支持 </a:t>
            </a:r>
            <a:r>
              <a:rPr lang="en-US" altLang="zh-CN" sz="2900" dirty="0" err="1" smtClean="0">
                <a:latin typeface="仿宋" pitchFamily="49" charset="-122"/>
                <a:ea typeface="仿宋" pitchFamily="49" charset="-122"/>
              </a:rPr>
              <a:t>BitLocker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支持实时备份 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在线快照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灵活的硬件支持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灵活的存储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不支持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USB </a:t>
            </a:r>
            <a:r>
              <a:rPr lang="en-US" altLang="zh-CN" sz="2900" dirty="0" err="1" smtClean="0">
                <a:latin typeface="仿宋" pitchFamily="49" charset="-122"/>
                <a:ea typeface="仿宋" pitchFamily="49" charset="-122"/>
              </a:rPr>
              <a:t>passthrough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（通过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RDP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访问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USB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设备）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不支持声卡虚拟化（通过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RDP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传递音频）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不支持光驱</a:t>
            </a:r>
            <a:r>
              <a:rPr lang="en-US" altLang="zh-CN" sz="2900" dirty="0" err="1" smtClean="0">
                <a:latin typeface="仿宋" pitchFamily="49" charset="-122"/>
                <a:ea typeface="仿宋" pitchFamily="49" charset="-122"/>
              </a:rPr>
              <a:t>passthrough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（虚拟机不能使用宿主机光驱的刻录功能，但可以读光驱内容）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不支持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Home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版的各种操作系统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Hyper-V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上运行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XP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虚拟机性能较差（</a:t>
            </a:r>
            <a:r>
              <a:rPr lang="en-US" altLang="zh-CN" sz="2900" dirty="0" smtClean="0">
                <a:latin typeface="仿宋" pitchFamily="49" charset="-122"/>
                <a:ea typeface="仿宋" pitchFamily="49" charset="-122"/>
              </a:rPr>
              <a:t>frequently accesses CPU's APIC task-priority register (TPR) when interrupt request level changes </a:t>
            </a:r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900" dirty="0" smtClean="0">
                <a:latin typeface="仿宋" pitchFamily="49" charset="-122"/>
                <a:ea typeface="仿宋" pitchFamily="49" charset="-122"/>
              </a:rPr>
              <a:t>闭源系统</a:t>
            </a:r>
            <a:endParaRPr lang="en-US" altLang="zh-CN" sz="29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VMware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vSphere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ESXi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)</a:t>
            </a:r>
          </a:p>
          <a:p>
            <a:pPr lvl="1"/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vSphere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是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VMware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推出的基于云计算的新一代数据中心虚拟化套件，提供了虚拟化基础架构、高可用性、集中管理、监控等一整套解决方案。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VMware 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于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2001 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年正式推出了企业级虚拟化产品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ESX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Esx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Esxi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都是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vSphere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的组件），到了现在，历经了六代演进。而整个架构功能经过不断扩展，也越来越充足了。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提供版本：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Standard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Standard with Operations Management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Enterprise 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和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Enterprise Plus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闭源系统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VMware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vSphere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(features)</a:t>
            </a: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Distributed Resources Scheduler (DRS)</a:t>
            </a: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vMotion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热迁移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Big Data Extensions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更好的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Hadoop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支持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网络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I/O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控制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网络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QoS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vSphere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Distributed Switch (VDS)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SR-IOV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Network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vMotion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、第三方虚拟交换机（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Cisco Nexus 1000v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和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IBM 5000v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High Availability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包括虚拟机级别的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HA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和应用级别的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HA</a:t>
            </a: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Fault Tolerance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双机热备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Data Protection</a:t>
            </a: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Replication</a:t>
            </a: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Auto Deploy</a:t>
            </a:r>
          </a:p>
          <a:p>
            <a:pPr lvl="1"/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主机配置文件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Update Manager</a:t>
            </a: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vCenter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Server</a:t>
            </a: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vCenter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Orchestrator</a:t>
            </a: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vShield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Endpoint -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内置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级别的杀软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Storage DRS</a:t>
            </a:r>
          </a:p>
          <a:p>
            <a:pPr lvl="1"/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Storage </a:t>
            </a: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vMotion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存储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I/O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控制 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存储</a:t>
            </a:r>
            <a:r>
              <a:rPr lang="en-US" altLang="zh-CN" sz="2400" dirty="0" err="1" smtClean="0">
                <a:latin typeface="仿宋" pitchFamily="49" charset="-122"/>
                <a:ea typeface="仿宋" pitchFamily="49" charset="-122"/>
              </a:rPr>
              <a:t>QoS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VMFS - 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虚拟机专用集群文件系统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Flash Read Cache</a:t>
            </a:r>
          </a:p>
          <a:p>
            <a:pPr lvl="1"/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提供可以与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windows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系统媲美的完善的操作界面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LXC(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 Containers)</a:t>
            </a: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提供操作系统级别的虚拟运行环境，而不是虚拟机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只能提供与宿主机操作系统相同的虚拟运行环境，不能支持多种操作系统的虚拟机（使用宿主机内核）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每个虚拟运行环境拥有自己独立的进程、网络、命名空间等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与虚拟化相比，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LXC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既不需要指令级模拟或即时编译，也不需要硬件辅助的虚拟化支持，它与宿主机一起使用各种物理硬件资源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极小的虚拟化开销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强依赖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Cgroup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为其提供独立的虚拟运行环境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类似技术：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Linux-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Vserver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OpenVZ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FreeVPS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开源，集成在内核中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LXC(architecture)</a:t>
            </a: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主流虚拟化技术（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图片 3" descr="lx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276872"/>
            <a:ext cx="5314191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aas-paas-saa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71092" y="1481138"/>
            <a:ext cx="7801816" cy="509111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什么是云计算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QEMU(Quick 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EMUlator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)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是一种支持多种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CPU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的机器模拟器，因此可以在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x86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计算机上运行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PowerPC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软件，在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SPARC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计算机上运行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x86-64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软件，或者其他任意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组合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User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mode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模拟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模式，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Wine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还允许完整运行不同的操作系统，因此可以在不关闭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Linux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的情况下测试程序在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FreeBSD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Solaris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甚至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Microsoft® Windows®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下的编译能力（跨平台开发及其有用，例如在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PC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上开发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android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应用）（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System mode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模拟模式）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为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提供基础的硬件虚拟环境（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BIOS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、显卡、声卡以及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HVM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情况下的各种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IO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设备等）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如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不配合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kvm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加速则运行速度很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慢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开源软件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支持</a:t>
            </a:r>
            <a:r>
              <a:rPr lang="en-US" altLang="zh-CN" sz="2000" dirty="0" err="1" smtClean="0">
                <a:latin typeface="仿宋" pitchFamily="49" charset="-122"/>
                <a:ea typeface="仿宋" pitchFamily="49" charset="-122"/>
              </a:rPr>
              <a:t>Xen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QEMU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LXC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Hyper-V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VMware ESX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的虚拟化管理接口库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开源虚拟化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管理接口库的事实标准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使用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C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编写，提供多种程序语言的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SDK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python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java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ruby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等）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使用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xml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格式的虚拟机配置文件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开源软件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	</a:t>
            </a:r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pPr lvl="1">
              <a:buNone/>
            </a:pPr>
            <a:endParaRPr lang="en-US" altLang="zh-CN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  <a:p>
            <a:pPr lvl="1" algn="ctr">
              <a:buNone/>
            </a:pPr>
            <a:r>
              <a:rPr lang="zh-CN" altLang="en-US" b="1" i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</a:rPr>
              <a:t>开源云平台管理虚拟机的必由之路</a:t>
            </a:r>
            <a:endParaRPr lang="en-US" altLang="zh-CN" b="1" i="1" dirty="0" smtClean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(architecture)</a:t>
            </a: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122" y="1124744"/>
            <a:ext cx="316287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3016"/>
            <a:ext cx="6156176" cy="302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Libvirt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(architecture contd.)</a:t>
            </a:r>
          </a:p>
          <a:p>
            <a:endParaRPr lang="zh-CN" altLang="en-US" dirty="0">
              <a:solidFill>
                <a:srgbClr val="00B0F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" name="Picture 6" descr="The libvirt daemon and remote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82459"/>
            <a:ext cx="7344816" cy="56755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XenD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XenAPI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LibXL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虚拟化中间件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继续降低虚拟化损耗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 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前路漫漫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支持各种硬件虚拟化（显卡、网卡、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PCI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设备等）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 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进展顺利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虚拟化后的安全问题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 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进展顺利，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依赖硬件厂商的支持</a:t>
            </a:r>
            <a:endParaRPr lang="en-US" altLang="zh-CN" sz="2000" i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及虚拟机管理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API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的标准化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 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前路漫漫</a:t>
            </a: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虚拟化平台间的兼容性（如跨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hypervisor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的虚拟机迁移等） </a:t>
            </a:r>
            <a:r>
              <a:rPr lang="en-US" altLang="zh-CN" sz="2000" dirty="0" smtClean="0">
                <a:latin typeface="仿宋" pitchFamily="49" charset="-122"/>
                <a:ea typeface="仿宋" pitchFamily="49" charset="-122"/>
              </a:rPr>
              <a:t>-- </a:t>
            </a:r>
            <a:r>
              <a:rPr lang="zh-CN" altLang="en-US" sz="2000" i="1" dirty="0" smtClean="0">
                <a:latin typeface="仿宋" pitchFamily="49" charset="-122"/>
                <a:ea typeface="仿宋" pitchFamily="49" charset="-122"/>
              </a:rPr>
              <a:t>前路漫漫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虚拟化技术面对的问题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Q&amp;A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28529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仿宋" pitchFamily="49" charset="-122"/>
                <a:ea typeface="仿宋" pitchFamily="49" charset="-122"/>
              </a:rPr>
              <a:t>Thanks</a:t>
            </a:r>
            <a:endParaRPr lang="zh-CN" altLang="en-US" sz="36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什么是云计算</a:t>
            </a:r>
            <a:endParaRPr lang="zh-CN" altLang="en-US" dirty="0"/>
          </a:p>
        </p:txBody>
      </p:sp>
      <p:pic>
        <p:nvPicPr>
          <p:cNvPr id="6" name="内容占位符 5" descr="public-private-clou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39" y="1916832"/>
            <a:ext cx="6566877" cy="33843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演进历史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IaaS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的发展历程主要是虚拟化的发展历程（</a:t>
            </a:r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aws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PaaS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的发展历程基本上就是分布式并行计算技术的发展历程（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Google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App Engine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err="1" smtClean="0">
                <a:latin typeface="仿宋" pitchFamily="49" charset="-122"/>
                <a:ea typeface="仿宋" pitchFamily="49" charset="-122"/>
              </a:rPr>
              <a:t>SaaS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是近几年才兴起的技术（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Google Docs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什么是云计算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2492896"/>
          <a:ext cx="820891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萌芽阶段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发展阶段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成熟阶段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未来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1960s</a:t>
                      </a:r>
                      <a:r>
                        <a:rPr lang="zh-CN" altLang="en-US" dirty="0" smtClean="0"/>
                        <a:t>：分时复用技术提出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1990s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x86</a:t>
                      </a:r>
                      <a:r>
                        <a:rPr lang="zh-CN" altLang="en-US" dirty="0" smtClean="0"/>
                        <a:t>软件虚拟化技术出现（</a:t>
                      </a:r>
                      <a:r>
                        <a:rPr lang="en-US" altLang="zh-CN" dirty="0" smtClean="0"/>
                        <a:t>VMware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Xen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2000s~</a:t>
                      </a:r>
                      <a:r>
                        <a:rPr lang="zh-CN" altLang="en-US" dirty="0" smtClean="0"/>
                        <a:t>至今：</a:t>
                      </a:r>
                      <a:r>
                        <a:rPr lang="en-US" altLang="zh-CN" dirty="0" smtClean="0"/>
                        <a:t>x86</a:t>
                      </a:r>
                      <a:r>
                        <a:rPr lang="zh-CN" altLang="en-US" dirty="0" smtClean="0"/>
                        <a:t>硬件辅助虚拟化技术出现（</a:t>
                      </a:r>
                      <a:r>
                        <a:rPr lang="en-US" altLang="zh-CN" dirty="0" smtClean="0"/>
                        <a:t>VT-x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AMD-v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其他硬件设备的智能虚拟化</a:t>
                      </a:r>
                      <a:r>
                        <a:rPr lang="zh-CN" altLang="en-US" dirty="0" smtClean="0"/>
                        <a:t>技术，降低虚拟化损耗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谁在做云计算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dirty="0" smtClean="0">
                <a:latin typeface="仿宋" pitchFamily="49" charset="-122"/>
                <a:ea typeface="仿宋" pitchFamily="49" charset="-122"/>
                <a:hlinkClick r:id="rId3"/>
              </a:rPr>
              <a:t>http://www.openstack.org/foundation/companies/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564904"/>
            <a:ext cx="83724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谁在做云计算</a:t>
            </a:r>
            <a:endParaRPr lang="zh-CN" altLang="en-US" sz="27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132856"/>
            <a:ext cx="6875165" cy="45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4525963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国外厂商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Top10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700" dirty="0" smtClean="0">
                <a:latin typeface="仿宋" pitchFamily="49" charset="-122"/>
                <a:ea typeface="仿宋" pitchFamily="49" charset="-122"/>
              </a:rPr>
              <a:t>1~5</a:t>
            </a:r>
            <a:r>
              <a:rPr lang="zh-CN" altLang="en-US" sz="27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2700" dirty="0" smtClean="0">
              <a:latin typeface="仿宋" pitchFamily="49" charset="-122"/>
              <a:ea typeface="仿宋" pitchFamily="49" charset="-122"/>
            </a:endParaRPr>
          </a:p>
          <a:p>
            <a:pPr lvl="1">
              <a:buSzPct val="68000"/>
            </a:pPr>
            <a:r>
              <a:rPr lang="en-US" altLang="zh-CN" dirty="0" smtClean="0">
                <a:latin typeface="仿宋" pitchFamily="49" charset="-122"/>
                <a:ea typeface="仿宋" pitchFamily="49" charset="-122"/>
                <a:hlinkClick r:id="rId3"/>
              </a:rPr>
              <a:t>http://www.bingocc.com/news/detail?id=2013828029766</a:t>
            </a:r>
            <a:endParaRPr lang="zh-CN" altLang="en-US" dirty="0">
              <a:latin typeface="仿宋" pitchFamily="49" charset="-122"/>
              <a:ea typeface="仿宋" pitchFamily="49" charset="-122"/>
              <a:hlinkClick r:id="rId3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云计算发展现状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3568" y="2636912"/>
          <a:ext cx="777686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312368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厂商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Amazon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Aws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系列公有云产品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深入到所有东西</a:t>
                      </a:r>
                      <a:endParaRPr kumimoji="0" lang="en-US" altLang="zh-CN" b="0" i="0" kern="1200" dirty="0" smtClean="0">
                        <a:solidFill>
                          <a:schemeClr val="dk1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  <a:p>
                      <a:pPr algn="ctr"/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IaaS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、</a:t>
                      </a:r>
                      <a:r>
                        <a:rPr kumimoji="0" lang="en-US" altLang="zh-CN" b="0" i="0" kern="1200" dirty="0" err="1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PaaS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云计算服务商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No.1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VMware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vCloud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vSphere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kumimoji="0" lang="en-US" altLang="zh-CN" b="0" kern="1200" dirty="0" err="1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vCenter</a:t>
                      </a:r>
                      <a:r>
                        <a:rPr kumimoji="0" lang="zh-CN" altLang="en-US" b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、</a:t>
                      </a:r>
                      <a:r>
                        <a:rPr kumimoji="0" lang="en-US" altLang="zh-CN" b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Workstation</a:t>
                      </a:r>
                      <a:r>
                        <a:rPr kumimoji="0" lang="zh-CN" altLang="en-US" b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深入到所有东西</a:t>
                      </a:r>
                      <a:endParaRPr kumimoji="0" lang="en-US" altLang="zh-CN" b="0" i="0" kern="1200" dirty="0" smtClean="0">
                        <a:solidFill>
                          <a:schemeClr val="dk1"/>
                        </a:solidFill>
                        <a:latin typeface="仿宋" pitchFamily="49" charset="-122"/>
                        <a:ea typeface="仿宋" pitchFamily="49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（虚拟化领域</a:t>
                      </a:r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No.1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）</a:t>
                      </a:r>
                      <a:endParaRPr lang="zh-CN" altLang="en-US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Microsoft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Windows Azure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Office 365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拥有自己的地盘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Salesforce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CRM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The Sales Cloud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Force.com platform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等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证明了企业确实需要云计算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</a:t>
                      </a:r>
                      <a:r>
                        <a:rPr lang="en-US" altLang="zh-CN" b="0" dirty="0" err="1" smtClean="0">
                          <a:latin typeface="仿宋" pitchFamily="49" charset="-122"/>
                          <a:ea typeface="仿宋" pitchFamily="49" charset="-122"/>
                        </a:rPr>
                        <a:t>SaaS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仿宋" pitchFamily="49" charset="-122"/>
                          <a:ea typeface="仿宋" pitchFamily="49" charset="-122"/>
                          <a:cs typeface="+mn-cs"/>
                        </a:rPr>
                        <a:t>云计算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服务商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No.1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Google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Google Engine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Google App Engine</a:t>
                      </a: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、</a:t>
                      </a:r>
                      <a:r>
                        <a:rPr lang="en-US" altLang="zh-CN" b="0" dirty="0" smtClean="0">
                          <a:latin typeface="仿宋" pitchFamily="49" charset="-122"/>
                          <a:ea typeface="仿宋" pitchFamily="49" charset="-122"/>
                        </a:rPr>
                        <a:t>Google Docs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因云计算而诞生</a:t>
                      </a:r>
                      <a:endParaRPr lang="en-US" altLang="zh-CN" b="0" dirty="0" smtClean="0">
                        <a:latin typeface="仿宋" pitchFamily="49" charset="-122"/>
                        <a:ea typeface="仿宋" pitchFamily="49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仿宋" pitchFamily="49" charset="-122"/>
                          <a:ea typeface="仿宋" pitchFamily="49" charset="-122"/>
                        </a:rPr>
                        <a:t>（将云计算运用到极致的公司）</a:t>
                      </a:r>
                      <a:endParaRPr lang="zh-CN" altLang="en-US" b="0" dirty="0"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CCE8C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21081</TotalTime>
  <Words>3064</Words>
  <Application>Microsoft Office PowerPoint</Application>
  <PresentationFormat>全屏显示(4:3)</PresentationFormat>
  <Paragraphs>563</Paragraphs>
  <Slides>46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聚合</vt:lpstr>
      <vt:lpstr>云计算与虚拟化</vt:lpstr>
      <vt:lpstr>提纲</vt:lpstr>
      <vt:lpstr>什么是云计算</vt:lpstr>
      <vt:lpstr>什么是云计算</vt:lpstr>
      <vt:lpstr>什么是云计算</vt:lpstr>
      <vt:lpstr>什么是云计算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云计算发展现状</vt:lpstr>
      <vt:lpstr>云计算面对的问题</vt:lpstr>
      <vt:lpstr>什么是虚拟化</vt:lpstr>
      <vt:lpstr>什么是虚拟化</vt:lpstr>
      <vt:lpstr>什么是虚拟化</vt:lpstr>
      <vt:lpstr>什么是虚拟化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主流虚拟化技术（x86）</vt:lpstr>
      <vt:lpstr>虚拟化中间件</vt:lpstr>
      <vt:lpstr>虚拟化中间件</vt:lpstr>
      <vt:lpstr>虚拟化中间件</vt:lpstr>
      <vt:lpstr>虚拟化中间件</vt:lpstr>
      <vt:lpstr>虚拟化中间件</vt:lpstr>
      <vt:lpstr>虚拟化技术面对的问题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实例存储QoS介绍</dc:title>
  <dc:creator>HIH-D-1289</dc:creator>
  <cp:lastModifiedBy>王盼</cp:lastModifiedBy>
  <cp:revision>2532</cp:revision>
  <dcterms:created xsi:type="dcterms:W3CDTF">2013-03-29T07:07:54Z</dcterms:created>
  <dcterms:modified xsi:type="dcterms:W3CDTF">2013-10-09T05:39:16Z</dcterms:modified>
</cp:coreProperties>
</file>