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6" r:id="rId3"/>
    <p:sldMasterId id="2147483704" r:id="rId4"/>
  </p:sldMasterIdLst>
  <p:notesMasterIdLst>
    <p:notesMasterId r:id="rId11"/>
  </p:notesMasterIdLst>
  <p:sldIdLst>
    <p:sldId id="256" r:id="rId5"/>
    <p:sldId id="258" r:id="rId6"/>
    <p:sldId id="269" r:id="rId7"/>
    <p:sldId id="261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pman, Jason /US" initials="LJ/" lastIdx="6" clrIdx="0">
    <p:extLst>
      <p:ext uri="{19B8F6BF-5375-455C-9EA6-DF929625EA0E}">
        <p15:presenceInfo xmlns:p15="http://schemas.microsoft.com/office/powerpoint/2012/main" userId="S::Jason.Lipman@sanofi.com::9f224c05-d486-491b-a084-fe2027a361b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3FAE-E31E-4086-A5C4-B119FD8B307E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95B19-8540-45FE-B96F-28D912CB6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EE1D-AB2E-4B65-83DB-C68C8F5A9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96D34-C751-48F8-B249-86572A2B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E0C0-C477-411E-966E-6F7741CE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7E6E-FE4D-4662-8278-DFE5B4CB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CC34-24A3-49F6-AEFC-ACCED656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A1B0-38F8-4038-8D08-164C3BF8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F542-350B-4479-A259-F044F42F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A915-3652-4A4F-8A56-74D3065A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3620-B94D-4C29-876A-A7B93D33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FB2B1-A68B-403D-A3E4-2C24ED0B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1D1D-49BC-4398-B2C0-54F3D6390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53740-65DE-4B01-8CC4-EAC1E902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9145A-7423-452C-96B5-C86091F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B447-601E-4984-90DA-6DDE570B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9FA3-ECAE-45E8-A296-237EC15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A0B-AD9B-49F1-B261-BA17174A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9861D-EF6B-488D-AC5E-7490C922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4F56F-2583-4FB5-8496-B85D339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5F7AE-C65A-4AB4-9455-C015705D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7363-A9B2-4F49-9635-EC496E6F8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DDC0D-D3D9-442E-A25D-382B88A28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090E-BE6D-458A-A1EF-3B9467BF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461D-20F0-4434-BE65-7CA7C96A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618B-F893-405E-979B-9D8A6B23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3F1-70BB-4F49-878F-BFF1E69E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4D9-DA61-4398-BF3F-5277DFC5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4AB8-21E3-4A99-AE98-9A1CECE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931E-0188-479F-83FF-511AC3FF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B0887-7AC9-4E40-AEFA-6AE1EA5B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FD08-9ADB-439E-8CD5-78B887E6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BBB9-D24B-4571-AD1E-4751BFE8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6264-613F-4246-A13D-1FC90EE8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CF74-9545-4F8A-9C27-657BE9F8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3A51-7468-457D-9A9A-31B712F5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EA17-1A4C-4B03-97C4-99907C48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3715-D19E-43C8-AFF9-C37E813E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63A2-3DEA-48A9-B491-183D7038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DFC3-BADD-4C37-8620-5C22D4E2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7D71-F989-4339-B0F9-13D0DFBC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4FD0-838E-4EA2-B90F-6CE3689A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1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AF1B-CC52-42F5-9029-99559B46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9DAB-9149-4C2E-8CB4-10A11113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61ED-78D2-46F9-AE6D-C326EE798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90B49-C95C-4CAF-963D-042B4A5B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61BFD-AF10-4EBF-874A-BCD01FDB9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F0894-3759-4FBB-926D-BD186860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53B6C-5873-44C5-8F6F-6C68DD96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1C9A5-9640-49C4-A09C-5C2C1FD7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8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D20D-25F5-40F3-8478-95AA984E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89DF7-39E6-468A-8A34-0BB6EF4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DE6A9-8FD7-4DD9-B3C8-50B071B0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51F4D-15D5-4C66-A720-510D856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1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57B75-96D2-4D83-9E26-CB6FB57F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6A2F9-E332-49D2-AB22-FD910BEF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62A2-F83C-4B54-B2F9-A3F3C1FD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398-AA95-4D5D-9510-19744479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C6B7-F098-4B9D-ACF9-ACD7666A4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9C79-622B-4AC3-AECB-17AA524B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5BD8-DCE6-4E63-839B-7D3EB712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D02E1-13AD-4C7C-8C44-B5EA6EC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0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88D-89A6-4EBF-A99D-4FADF5F3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6D17-9BA2-4241-98C4-4E5CAF5A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517D2-AE84-42FC-B5CE-46A883BA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71B6-8323-48C1-B753-FDF921E4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0BBD-CB1E-4827-897C-D54300E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47D17-CA29-4193-885F-5A09FBAB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B1-92F1-480C-85F1-F33A701C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7E78D-E1AD-4B77-956E-F0EF416BA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C2E50-3E8B-411E-BCD0-89316676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89EC-2211-4D91-AB00-3908BA01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5EF9-2C71-4ECC-83F2-CE0791B5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B0632-1860-4363-9429-1C0BC8C9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0422-6F7F-4993-ACDF-5F97A3F8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864D5-9CBE-4E6C-981B-13ABC3D1C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B1EF-037E-415D-92C3-8109F208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109B-CFC2-4924-8E0C-D567BF08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9ED4-AB30-4FE9-BC5C-9259B9FE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53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E4831-FC52-4585-94E8-55496513C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D6DA4-F0FE-496D-8DD1-D7565A50D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B2FEE-46D6-494F-8CCC-CEEE3E7B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CC5E-8F69-4B76-9E86-377A887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D537-5057-43A0-A163-13409885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6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150dpi_bleu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34" y="625476"/>
            <a:ext cx="10581217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SANOFI_Logo_H_2011_Quadri copi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2" y="6308726"/>
            <a:ext cx="21124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80118" y="2176464"/>
            <a:ext cx="8614833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Cliquez pour modifier le style du titre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97051" y="4100513"/>
            <a:ext cx="85344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Cliquez pour modifier le style des sous-titres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87633" y="6427789"/>
            <a:ext cx="3860800" cy="238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70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7615766" y="6159500"/>
            <a:ext cx="3881967" cy="514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endParaRPr lang="en-US" dirty="0">
              <a:solidFill>
                <a:srgbClr val="444492"/>
              </a:solidFill>
            </a:endParaRPr>
          </a:p>
        </p:txBody>
      </p:sp>
      <p:sp>
        <p:nvSpPr>
          <p:cNvPr id="7" name="Espace réservé du numéro de diapositive 6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AFFDFD6-BA75-4556-8E63-E10B7D10726C}" type="slidenum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42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 noChangeArrowheads="1"/>
          </p:cNvSpPr>
          <p:nvPr>
            <p:ph type="ftr" sz="quarter" idx="3"/>
          </p:nvPr>
        </p:nvSpPr>
        <p:spPr>
          <a:xfrm>
            <a:off x="7615766" y="6249988"/>
            <a:ext cx="3881967" cy="4238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>
              <a:defRPr/>
            </a:pPr>
            <a:endParaRPr lang="en-US" dirty="0">
              <a:solidFill>
                <a:srgbClr val="444492"/>
              </a:solidFill>
            </a:endParaRPr>
          </a:p>
        </p:txBody>
      </p:sp>
      <p:sp>
        <p:nvSpPr>
          <p:cNvPr id="6" name="Espace réservé du numéro de diapositive 6"/>
          <p:cNvSpPr txBox="1">
            <a:spLocks/>
          </p:cNvSpPr>
          <p:nvPr userDrawn="1"/>
        </p:nvSpPr>
        <p:spPr>
          <a:xfrm>
            <a:off x="8737600" y="63387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000" kern="1200">
                <a:solidFill>
                  <a:srgbClr val="1F60A9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AFFDFD6-BA75-4556-8E63-E10B7D10726C}" type="slidenum">
              <a:rPr lang="fr-FR" sz="120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fr-FR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5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389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1216314" y="1564878"/>
            <a:ext cx="10594727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2" y="6233177"/>
            <a:ext cx="1" cy="688446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8" y="1629084"/>
            <a:ext cx="243820" cy="182865"/>
          </a:xfrm>
          <a:prstGeom prst="rect">
            <a:avLst/>
          </a:prstGeom>
        </p:spPr>
      </p:pic>
      <p:sp>
        <p:nvSpPr>
          <p:cNvPr id="35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1051754" y="1896276"/>
            <a:ext cx="10759287" cy="1461286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buNone/>
              <a:defRPr sz="13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36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176194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9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2017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930562" y="1564878"/>
            <a:ext cx="10594727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41" y="6233178"/>
            <a:ext cx="1536065" cy="274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2" y="6233177"/>
            <a:ext cx="1" cy="688446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958257" y="1881013"/>
            <a:ext cx="10295068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176194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9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9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12C9-9D72-4FCE-8425-61FD52EE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A8BCA-6FA1-4C9A-B270-C7B57524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A919-10B8-46A4-93CB-BE16E0F6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B9B9-1913-4492-87B4-156AB38F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AC17-9BA5-4EEB-A3D8-92E0A0CA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47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순서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1101351" y="1626815"/>
            <a:ext cx="672000" cy="504000"/>
          </a:xfrm>
          <a:prstGeom prst="ellipse">
            <a:avLst/>
          </a:prstGeom>
          <a:solidFill>
            <a:srgbClr val="34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7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1142965" y="1727778"/>
            <a:ext cx="656123" cy="4286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1900" b="0">
                <a:solidFill>
                  <a:schemeClr val="bg1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967894" y="1736705"/>
            <a:ext cx="10295068" cy="0"/>
          </a:xfrm>
          <a:prstGeom prst="line">
            <a:avLst/>
          </a:prstGeom>
          <a:ln w="3175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4680211" y="1828180"/>
            <a:ext cx="6559325" cy="314936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buNone/>
              <a:defRPr sz="1100" b="1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1887544" y="1837908"/>
            <a:ext cx="2571768" cy="1519654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buNone/>
              <a:defRPr sz="13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2" y="6233177"/>
            <a:ext cx="1" cy="688446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176194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9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4" name="텍스트 개체 틀 25"/>
          <p:cNvSpPr>
            <a:spLocks noGrp="1"/>
          </p:cNvSpPr>
          <p:nvPr>
            <p:ph type="body" sz="quarter" idx="15"/>
          </p:nvPr>
        </p:nvSpPr>
        <p:spPr>
          <a:xfrm>
            <a:off x="4571990" y="2104204"/>
            <a:ext cx="6762797" cy="1253358"/>
          </a:xfrm>
        </p:spPr>
        <p:txBody>
          <a:bodyPr>
            <a:noAutofit/>
          </a:bodyPr>
          <a:lstStyle>
            <a:lvl1pPr>
              <a:lnSpc>
                <a:spcPts val="1400"/>
              </a:lnSpc>
              <a:buNone/>
              <a:defRPr sz="105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1153597" y="1651024"/>
            <a:ext cx="656123" cy="21431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buNone/>
              <a:defRPr sz="800" b="0">
                <a:solidFill>
                  <a:schemeClr val="bg1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r>
              <a:rPr lang="en-US" altLang="ko-KR" dirty="0"/>
              <a:t>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464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1216314" y="1124745"/>
            <a:ext cx="10594727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3" y="6233178"/>
            <a:ext cx="1" cy="652207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 marL="0" indent="0"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8" y="1188951"/>
            <a:ext cx="243820" cy="182865"/>
          </a:xfrm>
          <a:prstGeom prst="rect">
            <a:avLst/>
          </a:prstGeom>
        </p:spPr>
      </p:pic>
      <p:sp>
        <p:nvSpPr>
          <p:cNvPr id="36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203578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105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45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도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25"/>
          <p:cNvSpPr>
            <a:spLocks noGrp="1"/>
          </p:cNvSpPr>
          <p:nvPr>
            <p:ph type="body" sz="quarter" idx="22"/>
          </p:nvPr>
        </p:nvSpPr>
        <p:spPr>
          <a:xfrm>
            <a:off x="965435" y="1815110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8" name="텍스트 개체 틀 25"/>
          <p:cNvSpPr>
            <a:spLocks noGrp="1"/>
          </p:cNvSpPr>
          <p:nvPr>
            <p:ph type="body" sz="quarter" idx="23"/>
          </p:nvPr>
        </p:nvSpPr>
        <p:spPr>
          <a:xfrm>
            <a:off x="4368517" y="1808724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9" name="텍스트 개체 틀 25"/>
          <p:cNvSpPr>
            <a:spLocks noGrp="1"/>
          </p:cNvSpPr>
          <p:nvPr>
            <p:ph type="body" sz="quarter" idx="24"/>
          </p:nvPr>
        </p:nvSpPr>
        <p:spPr>
          <a:xfrm>
            <a:off x="7771600" y="1808724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3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926086" y="3480583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0" name="텍스트 개체 틀 25"/>
          <p:cNvSpPr>
            <a:spLocks noGrp="1"/>
          </p:cNvSpPr>
          <p:nvPr>
            <p:ph type="body" sz="quarter" idx="25"/>
          </p:nvPr>
        </p:nvSpPr>
        <p:spPr>
          <a:xfrm>
            <a:off x="965435" y="3714752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1" name="텍스트 개체 틀 25"/>
          <p:cNvSpPr>
            <a:spLocks noGrp="1"/>
          </p:cNvSpPr>
          <p:nvPr>
            <p:ph type="body" sz="quarter" idx="26"/>
          </p:nvPr>
        </p:nvSpPr>
        <p:spPr>
          <a:xfrm>
            <a:off x="4368517" y="3708366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82" name="텍스트 개체 틀 25"/>
          <p:cNvSpPr>
            <a:spLocks noGrp="1"/>
          </p:cNvSpPr>
          <p:nvPr>
            <p:ph type="body" sz="quarter" idx="27"/>
          </p:nvPr>
        </p:nvSpPr>
        <p:spPr>
          <a:xfrm>
            <a:off x="7771600" y="3708366"/>
            <a:ext cx="3320803" cy="857256"/>
          </a:xfrm>
        </p:spPr>
        <p:txBody>
          <a:bodyPr>
            <a:noAutofit/>
          </a:bodyPr>
          <a:lstStyle>
            <a:lvl1pPr>
              <a:buNone/>
              <a:defRPr sz="5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1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4377013" y="3487318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2" name="텍스트 개체 틀 25"/>
          <p:cNvSpPr>
            <a:spLocks noGrp="1"/>
          </p:cNvSpPr>
          <p:nvPr>
            <p:ph type="body" sz="quarter" idx="17"/>
          </p:nvPr>
        </p:nvSpPr>
        <p:spPr>
          <a:xfrm>
            <a:off x="7775639" y="3487318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9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4381489" y="1571613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0" name="텍스트 개체 틀 25"/>
          <p:cNvSpPr>
            <a:spLocks noGrp="1"/>
          </p:cNvSpPr>
          <p:nvPr>
            <p:ph type="body" sz="quarter" idx="15"/>
          </p:nvPr>
        </p:nvSpPr>
        <p:spPr>
          <a:xfrm>
            <a:off x="7780115" y="1571613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930562" y="1564878"/>
            <a:ext cx="3355676" cy="445091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2" y="6233177"/>
            <a:ext cx="1" cy="688446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176194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9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cxnSp>
        <p:nvCxnSpPr>
          <p:cNvPr id="43" name="직선 연결선 42"/>
          <p:cNvCxnSpPr/>
          <p:nvPr userDrawn="1"/>
        </p:nvCxnSpPr>
        <p:spPr>
          <a:xfrm>
            <a:off x="958256" y="1881013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 userDrawn="1"/>
        </p:nvCxnSpPr>
        <p:spPr>
          <a:xfrm>
            <a:off x="4376792" y="1881013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 userDrawn="1"/>
        </p:nvCxnSpPr>
        <p:spPr>
          <a:xfrm>
            <a:off x="7807279" y="1881013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958256" y="3791117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4376792" y="3791117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7807279" y="3791117"/>
            <a:ext cx="3360000" cy="0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262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도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25"/>
          <p:cNvSpPr>
            <a:spLocks noGrp="1"/>
          </p:cNvSpPr>
          <p:nvPr>
            <p:ph type="body" sz="quarter" idx="22"/>
          </p:nvPr>
        </p:nvSpPr>
        <p:spPr>
          <a:xfrm>
            <a:off x="965436" y="1815110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8" name="텍스트 개체 틀 25"/>
          <p:cNvSpPr>
            <a:spLocks noGrp="1"/>
          </p:cNvSpPr>
          <p:nvPr>
            <p:ph type="body" sz="quarter" idx="23"/>
          </p:nvPr>
        </p:nvSpPr>
        <p:spPr>
          <a:xfrm>
            <a:off x="3669578" y="1808724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9" name="텍스트 개체 틀 25"/>
          <p:cNvSpPr>
            <a:spLocks noGrp="1"/>
          </p:cNvSpPr>
          <p:nvPr>
            <p:ph type="body" sz="quarter" idx="24"/>
          </p:nvPr>
        </p:nvSpPr>
        <p:spPr>
          <a:xfrm>
            <a:off x="6371640" y="1808724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83" name="텍스트 개체 틀 25"/>
          <p:cNvSpPr>
            <a:spLocks noGrp="1"/>
          </p:cNvSpPr>
          <p:nvPr>
            <p:ph type="body" sz="quarter" idx="28"/>
          </p:nvPr>
        </p:nvSpPr>
        <p:spPr>
          <a:xfrm>
            <a:off x="965436" y="4640104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4" name="텍스트 개체 틀 25"/>
          <p:cNvSpPr>
            <a:spLocks noGrp="1"/>
          </p:cNvSpPr>
          <p:nvPr>
            <p:ph type="body" sz="quarter" idx="29"/>
          </p:nvPr>
        </p:nvSpPr>
        <p:spPr>
          <a:xfrm>
            <a:off x="3669578" y="4633718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85" name="텍스트 개체 틀 25"/>
          <p:cNvSpPr>
            <a:spLocks noGrp="1"/>
          </p:cNvSpPr>
          <p:nvPr>
            <p:ph type="body" sz="quarter" idx="30"/>
          </p:nvPr>
        </p:nvSpPr>
        <p:spPr>
          <a:xfrm>
            <a:off x="6371640" y="4633718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3" name="텍스트 개체 틀 25"/>
          <p:cNvSpPr>
            <a:spLocks noGrp="1"/>
          </p:cNvSpPr>
          <p:nvPr>
            <p:ph type="body" sz="quarter" idx="18"/>
          </p:nvPr>
        </p:nvSpPr>
        <p:spPr>
          <a:xfrm>
            <a:off x="926086" y="2986903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0" name="텍스트 개체 틀 25"/>
          <p:cNvSpPr>
            <a:spLocks noGrp="1"/>
          </p:cNvSpPr>
          <p:nvPr>
            <p:ph type="body" sz="quarter" idx="25"/>
          </p:nvPr>
        </p:nvSpPr>
        <p:spPr>
          <a:xfrm>
            <a:off x="965436" y="3221072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1" name="텍스트 개체 틀 25"/>
          <p:cNvSpPr>
            <a:spLocks noGrp="1"/>
          </p:cNvSpPr>
          <p:nvPr>
            <p:ph type="body" sz="quarter" idx="26"/>
          </p:nvPr>
        </p:nvSpPr>
        <p:spPr>
          <a:xfrm>
            <a:off x="3669578" y="3214686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82" name="텍스트 개체 틀 25"/>
          <p:cNvSpPr>
            <a:spLocks noGrp="1"/>
          </p:cNvSpPr>
          <p:nvPr>
            <p:ph type="body" sz="quarter" idx="27"/>
          </p:nvPr>
        </p:nvSpPr>
        <p:spPr>
          <a:xfrm>
            <a:off x="6371640" y="3214686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74" name="텍스트 개체 틀 25"/>
          <p:cNvSpPr>
            <a:spLocks noGrp="1"/>
          </p:cNvSpPr>
          <p:nvPr>
            <p:ph type="body" sz="quarter" idx="19"/>
          </p:nvPr>
        </p:nvSpPr>
        <p:spPr>
          <a:xfrm>
            <a:off x="3678510" y="4402942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5" name="텍스트 개체 틀 25"/>
          <p:cNvSpPr>
            <a:spLocks noGrp="1"/>
          </p:cNvSpPr>
          <p:nvPr>
            <p:ph type="body" sz="quarter" idx="20"/>
          </p:nvPr>
        </p:nvSpPr>
        <p:spPr>
          <a:xfrm>
            <a:off x="6376115" y="4402942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6" name="텍스트 개체 틀 25"/>
          <p:cNvSpPr>
            <a:spLocks noGrp="1"/>
          </p:cNvSpPr>
          <p:nvPr>
            <p:ph type="body" sz="quarter" idx="21"/>
          </p:nvPr>
        </p:nvSpPr>
        <p:spPr>
          <a:xfrm>
            <a:off x="926523" y="4396207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1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3678073" y="2993638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2" name="텍스트 개체 틀 25"/>
          <p:cNvSpPr>
            <a:spLocks noGrp="1"/>
          </p:cNvSpPr>
          <p:nvPr>
            <p:ph type="body" sz="quarter" idx="17"/>
          </p:nvPr>
        </p:nvSpPr>
        <p:spPr>
          <a:xfrm>
            <a:off x="6375678" y="2993638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9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3682549" y="1571613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0" name="텍스트 개체 틀 25"/>
          <p:cNvSpPr>
            <a:spLocks noGrp="1"/>
          </p:cNvSpPr>
          <p:nvPr>
            <p:ph type="body" sz="quarter" idx="15"/>
          </p:nvPr>
        </p:nvSpPr>
        <p:spPr>
          <a:xfrm>
            <a:off x="6380154" y="1571613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1"/>
          </p:nvPr>
        </p:nvSpPr>
        <p:spPr>
          <a:xfrm>
            <a:off x="930562" y="1564878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81" y="-1142395"/>
            <a:ext cx="3437860" cy="27003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6233177"/>
            <a:ext cx="195056" cy="14629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 flipH="1">
            <a:off x="2446292" y="6233177"/>
            <a:ext cx="1" cy="688446"/>
          </a:xfrm>
          <a:prstGeom prst="line">
            <a:avLst/>
          </a:prstGeom>
          <a:ln>
            <a:solidFill>
              <a:srgbClr val="213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4506" y="6169600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21346A"/>
                </a:solidFill>
              </a:rPr>
              <a:t>References</a:t>
            </a:r>
            <a:endParaRPr lang="ko-KR" altLang="en-US" sz="1100" dirty="0">
              <a:solidFill>
                <a:srgbClr val="21346A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857213" y="428604"/>
            <a:ext cx="9429816" cy="914400"/>
          </a:xfrm>
        </p:spPr>
        <p:txBody>
          <a:bodyPr>
            <a:noAutofit/>
          </a:bodyPr>
          <a:lstStyle>
            <a:lvl1pPr>
              <a:buNone/>
              <a:defRPr sz="2600" b="1">
                <a:solidFill>
                  <a:srgbClr val="21346A"/>
                </a:solidFill>
              </a:defRPr>
            </a:lvl1pPr>
            <a:lvl2pPr>
              <a:defRPr sz="2600" b="1">
                <a:solidFill>
                  <a:srgbClr val="21346A"/>
                </a:solidFill>
              </a:defRPr>
            </a:lvl2pPr>
            <a:lvl3pPr>
              <a:defRPr sz="2600" b="1">
                <a:solidFill>
                  <a:srgbClr val="21346A"/>
                </a:solidFill>
              </a:defRPr>
            </a:lvl3pPr>
            <a:lvl4pPr>
              <a:defRPr sz="2600" b="1">
                <a:solidFill>
                  <a:srgbClr val="21346A"/>
                </a:solidFill>
              </a:defRPr>
            </a:lvl4pPr>
            <a:lvl5pPr>
              <a:defRPr sz="2600" b="1">
                <a:solidFill>
                  <a:srgbClr val="21346A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25"/>
          <p:cNvSpPr>
            <a:spLocks noGrp="1"/>
          </p:cNvSpPr>
          <p:nvPr>
            <p:ph type="body" sz="quarter" idx="13"/>
          </p:nvPr>
        </p:nvSpPr>
        <p:spPr>
          <a:xfrm>
            <a:off x="2597667" y="6176194"/>
            <a:ext cx="7048549" cy="681806"/>
          </a:xfrm>
        </p:spPr>
        <p:txBody>
          <a:bodyPr>
            <a:noAutofit/>
          </a:bodyPr>
          <a:lstStyle>
            <a:lvl1pPr>
              <a:lnSpc>
                <a:spcPts val="1200"/>
              </a:lnSpc>
              <a:buNone/>
              <a:defRPr sz="900" b="0">
                <a:solidFill>
                  <a:srgbClr val="58585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cxnSp>
        <p:nvCxnSpPr>
          <p:cNvPr id="43" name="직선 연결선 42"/>
          <p:cNvCxnSpPr/>
          <p:nvPr userDrawn="1"/>
        </p:nvCxnSpPr>
        <p:spPr>
          <a:xfrm>
            <a:off x="958257" y="1881013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 userDrawn="1"/>
        </p:nvCxnSpPr>
        <p:spPr>
          <a:xfrm>
            <a:off x="3677853" y="1881013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 userDrawn="1"/>
        </p:nvCxnSpPr>
        <p:spPr>
          <a:xfrm>
            <a:off x="6407318" y="1881013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958257" y="3297437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3677853" y="3297437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407318" y="3297437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958257" y="4713861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 userDrawn="1"/>
        </p:nvCxnSpPr>
        <p:spPr>
          <a:xfrm>
            <a:off x="3677853" y="4713861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 userDrawn="1"/>
        </p:nvCxnSpPr>
        <p:spPr>
          <a:xfrm>
            <a:off x="6407318" y="4713861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5"/>
          <p:cNvSpPr>
            <a:spLocks noGrp="1"/>
          </p:cNvSpPr>
          <p:nvPr>
            <p:ph type="body" sz="quarter" idx="31"/>
          </p:nvPr>
        </p:nvSpPr>
        <p:spPr>
          <a:xfrm>
            <a:off x="9103805" y="1808724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37" name="텍스트 개체 틀 25"/>
          <p:cNvSpPr>
            <a:spLocks noGrp="1"/>
          </p:cNvSpPr>
          <p:nvPr>
            <p:ph type="body" sz="quarter" idx="32"/>
          </p:nvPr>
        </p:nvSpPr>
        <p:spPr>
          <a:xfrm>
            <a:off x="9103805" y="4633718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38" name="텍스트 개체 틀 25"/>
          <p:cNvSpPr>
            <a:spLocks noGrp="1"/>
          </p:cNvSpPr>
          <p:nvPr>
            <p:ph type="body" sz="quarter" idx="33"/>
          </p:nvPr>
        </p:nvSpPr>
        <p:spPr>
          <a:xfrm>
            <a:off x="9103805" y="3214686"/>
            <a:ext cx="2635305" cy="700928"/>
          </a:xfrm>
        </p:spPr>
        <p:txBody>
          <a:bodyPr>
            <a:noAutofit/>
          </a:bodyPr>
          <a:lstStyle>
            <a:lvl1pPr>
              <a:buNone/>
              <a:defRPr sz="4000" b="0">
                <a:solidFill>
                  <a:srgbClr val="6D6E70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en-US" altLang="ko-KR" dirty="0"/>
          </a:p>
        </p:txBody>
      </p:sp>
      <p:sp>
        <p:nvSpPr>
          <p:cNvPr id="39" name="텍스트 개체 틀 25"/>
          <p:cNvSpPr>
            <a:spLocks noGrp="1"/>
          </p:cNvSpPr>
          <p:nvPr>
            <p:ph type="body" sz="quarter" idx="34"/>
          </p:nvPr>
        </p:nvSpPr>
        <p:spPr>
          <a:xfrm>
            <a:off x="9108281" y="4402942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40" name="텍스트 개체 틀 25"/>
          <p:cNvSpPr>
            <a:spLocks noGrp="1"/>
          </p:cNvSpPr>
          <p:nvPr>
            <p:ph type="body" sz="quarter" idx="35"/>
          </p:nvPr>
        </p:nvSpPr>
        <p:spPr>
          <a:xfrm>
            <a:off x="9107843" y="2993638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41" name="텍스트 개체 틀 25"/>
          <p:cNvSpPr>
            <a:spLocks noGrp="1"/>
          </p:cNvSpPr>
          <p:nvPr>
            <p:ph type="body" sz="quarter" idx="36"/>
          </p:nvPr>
        </p:nvSpPr>
        <p:spPr>
          <a:xfrm>
            <a:off x="9112319" y="1571613"/>
            <a:ext cx="2662980" cy="363925"/>
          </a:xfrm>
        </p:spPr>
        <p:txBody>
          <a:bodyPr>
            <a:noAutofit/>
          </a:bodyPr>
          <a:lstStyle>
            <a:lvl1pPr>
              <a:buNone/>
              <a:defRPr sz="1600" b="1">
                <a:solidFill>
                  <a:srgbClr val="34A2DB"/>
                </a:solidFill>
              </a:defRPr>
            </a:lvl1pPr>
            <a:lvl2pPr>
              <a:defRPr sz="1600" b="1">
                <a:solidFill>
                  <a:srgbClr val="34A2DB"/>
                </a:solidFill>
              </a:defRPr>
            </a:lvl2pPr>
            <a:lvl3pPr>
              <a:defRPr sz="1600" b="1">
                <a:solidFill>
                  <a:srgbClr val="34A2DB"/>
                </a:solidFill>
              </a:defRPr>
            </a:lvl3pPr>
            <a:lvl4pPr>
              <a:defRPr sz="1600" b="1">
                <a:solidFill>
                  <a:srgbClr val="34A2DB"/>
                </a:solidFill>
              </a:defRPr>
            </a:lvl4pPr>
            <a:lvl5pPr>
              <a:defRPr sz="1600" b="1">
                <a:solidFill>
                  <a:srgbClr val="34A2DB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9139483" y="1881013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 userDrawn="1"/>
        </p:nvCxnSpPr>
        <p:spPr>
          <a:xfrm>
            <a:off x="9139483" y="3297437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 userDrawn="1"/>
        </p:nvCxnSpPr>
        <p:spPr>
          <a:xfrm>
            <a:off x="9139483" y="4713861"/>
            <a:ext cx="2666412" cy="1588"/>
          </a:xfrm>
          <a:prstGeom prst="line">
            <a:avLst/>
          </a:prstGeom>
          <a:ln w="25400">
            <a:solidFill>
              <a:srgbClr val="34A2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7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E02-7270-4465-973D-46FB989E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B326-8086-4E64-81C1-A8398E4E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3E682-59A6-4400-A41C-350A24C0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75695-A109-4705-ACAB-4F99B41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DA82F-F36A-4BEA-93CD-E1E27977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9F84-A0A7-4BAE-8033-F6482FC6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ECD-D872-46AC-AF22-C6B141C8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D22F-E564-4DBB-A317-439ED325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EBB7-6441-431F-90A2-F7CF9D2D2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5547C-F177-444C-8D05-2DC370E2E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D4550-411E-4EAE-96C3-B2FA37C78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D4D58-8477-40F4-8385-C1BDCF23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F1155-0899-47C3-A786-E2A9A5F6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B00D9-0C9B-4F93-9E5D-C2C8826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4249-9C76-4667-A001-B19FB4BB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6F501-5B57-493B-96BD-06A4782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B475-16C6-4846-80B5-270BF26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CFAA7-78CC-452C-9769-DF015496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65264-82BB-429D-B5D3-926A7E67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60415-EA1F-4EC8-8D47-111C9F4D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FDC2E-1D8A-437A-AA8E-BB4710C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7CFB-29C9-4419-AF0A-9D9DFAB2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39F1-341B-4046-94F2-446502A0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461C5-CD4E-4F22-A903-EBF5C7ED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F1DC-8EC8-45DF-BCDB-7ABF0438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685D-6E78-48CA-8899-EEF8EB44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FBFC8-9697-47DB-82B5-D27BBBAA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FBF-7AE2-4A3A-B078-448E81B7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B504-8B7D-4B8A-9A6F-EF2BFC6F3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DE127-E3D0-4311-87FD-6BB6C546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19AD0-647E-41A8-89CD-0FB55EFD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8DF75-0C62-44ED-B240-DE499115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FE37-2D51-4488-98E8-0605CA3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4CC21-1E49-490A-A304-6C108FBB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8C9F6-132B-4F41-8650-663375B4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B26F-32A8-41B6-B698-B59BD311B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F39-4223-4E27-B055-C1D3CF362FF5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0995-2135-402F-B16C-AE08B0BFA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524B-4A5E-4CEA-B192-9290C3706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FABA-F083-4CB4-968F-36EA50668F0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3BEF8-2916-4CA8-8127-0E2777AA5DB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27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2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1D12C-1BF3-48DC-B3D8-D50751EA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BE-C5DA-4A6A-B9CC-325E551F2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79BC-8A14-49B9-8B37-BABD4A863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81EF-054C-4561-A430-BAA3C55D97C9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B142-5DA9-41A1-8F18-3724259A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C724-1529-4F10-AD14-B68311C1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F8AF4-29E2-4B6E-990D-89FEA72AA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6085" y="284164"/>
            <a:ext cx="10477500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085" y="1390650"/>
            <a:ext cx="10483849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pic>
        <p:nvPicPr>
          <p:cNvPr id="1029" name="Picture 6" descr="SANOFI_Logo_H_2011_Quadri copie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2" y="6308726"/>
            <a:ext cx="21124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7615766" y="6249988"/>
            <a:ext cx="3881967" cy="4238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1F60A9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94976851-BABF-4243-AAB0-5EAAA5756949}" type="slidenum">
              <a:rPr lang="fr-FR" smtClean="0">
                <a:solidFill>
                  <a:srgbClr val="444492">
                    <a:tint val="75000"/>
                  </a:srgbClr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fr-FR" dirty="0">
              <a:solidFill>
                <a:srgbClr val="44449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90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2DE5-3A54-4394-BEA5-E85FAA29F5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2020. 9. 8.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845-6FCB-4296-B204-75DB5D2BFC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75" y="6357409"/>
            <a:ext cx="1376804" cy="4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593420-D8A0-45FF-8511-BF9B30006AD8}"/>
              </a:ext>
            </a:extLst>
          </p:cNvPr>
          <p:cNvSpPr txBox="1">
            <a:spLocks/>
          </p:cNvSpPr>
          <p:nvPr/>
        </p:nvSpPr>
        <p:spPr bwMode="auto">
          <a:xfrm>
            <a:off x="780176" y="1682692"/>
            <a:ext cx="1127904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0000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PMW 1: Analysis &amp; Reporting of QTc Prolongation Potential of New Drugs Using R Tools, Expectations &amp; General</a:t>
            </a:r>
          </a:p>
          <a:p>
            <a:pPr algn="l" eaLnBrk="1" hangingPunct="1"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Guidance for Regulatory Submissions</a:t>
            </a:r>
            <a:br>
              <a:rPr lang="en-US" altLang="en-US" dirty="0">
                <a:cs typeface="Arial" panose="020B0604020202020204" pitchFamily="34" charset="0"/>
              </a:rPr>
            </a:b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3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593420-D8A0-45FF-8511-BF9B30006AD8}"/>
              </a:ext>
            </a:extLst>
          </p:cNvPr>
          <p:cNvSpPr txBox="1">
            <a:spLocks/>
          </p:cNvSpPr>
          <p:nvPr/>
        </p:nvSpPr>
        <p:spPr bwMode="auto">
          <a:xfrm>
            <a:off x="4572000" y="533400"/>
            <a:ext cx="754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0000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Session Co-Chair: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Ana Ruiz-Garcia, PharmD, PhD, Senior Principal Scientist I, </a:t>
            </a:r>
            <a:r>
              <a:rPr kumimoji="0" lang="en-US" altLang="en-US" sz="27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Metrum</a:t>
            </a:r>
            <a:r>
              <a:rPr kumimoji="0" lang="en-US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 Research Group LLC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</a:b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BA314-404B-47FC-9D1A-DC3B8034FE97}"/>
              </a:ext>
            </a:extLst>
          </p:cNvPr>
          <p:cNvSpPr/>
          <p:nvPr/>
        </p:nvSpPr>
        <p:spPr>
          <a:xfrm>
            <a:off x="4730262" y="3885039"/>
            <a:ext cx="70166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Session Co-Chair:</a:t>
            </a:r>
            <a:endParaRPr lang="en-US" altLang="en-US" sz="24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Dhananjay D. Marathe, PhD, Principal Scientist, Quantitative Pharmacology &amp; Pharmacometrics, Merck &amp; Co Inc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63D1-537E-42F2-AD58-E0B441E0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35" y="150876"/>
            <a:ext cx="1860321" cy="2325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F75DB-2BC3-41B8-B3CD-E260A59B0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47" y="3129298"/>
            <a:ext cx="1896309" cy="23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0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322-6014-482D-BEB3-7FED4C47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7216"/>
          </a:xfrm>
        </p:spPr>
        <p:txBody>
          <a:bodyPr/>
          <a:lstStyle/>
          <a:p>
            <a:pPr algn="ctr"/>
            <a:r>
              <a:rPr lang="en-US" b="1" dirty="0"/>
              <a:t>Financial 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0276-51F5-4A8A-BAAF-BC44A47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87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Ana Ruiz-Garcia, PharmD, PhD: employee-</a:t>
            </a:r>
            <a:r>
              <a:rPr lang="en-US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Metrum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Research Group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Dhananjay D. Marathe, PhD: employee-Merck &amp; Co Inc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Steve Riley, PharmD, PhD: employee-Pfizer, Inc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322-6014-482D-BEB3-7FED4C47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0276-51F5-4A8A-BAAF-BC44A47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01797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the completion of this activity, the learner will be able to: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 familiar with the ECG-pharmacokinetic analysis using R;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report using R Markdown;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 understanding about the sample size and exposure margin requirements for TQT substitution request based on studies without a positive control;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deeper understanding of some of the common challenges and potential solutions for design/analysis issues.</a:t>
            </a:r>
          </a:p>
        </p:txBody>
      </p:sp>
    </p:spTree>
    <p:extLst>
      <p:ext uri="{BB962C8B-B14F-4D97-AF65-F5344CB8AC3E}">
        <p14:creationId xmlns:p14="http://schemas.microsoft.com/office/powerpoint/2010/main" val="212917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7593420-D8A0-45FF-8511-BF9B30006AD8}"/>
              </a:ext>
            </a:extLst>
          </p:cNvPr>
          <p:cNvSpPr txBox="1">
            <a:spLocks/>
          </p:cNvSpPr>
          <p:nvPr/>
        </p:nvSpPr>
        <p:spPr bwMode="auto">
          <a:xfrm>
            <a:off x="4572000" y="533400"/>
            <a:ext cx="754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00000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Introduction of Faculty: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</a:b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 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</a:br>
            <a:r>
              <a:rPr kumimoji="0" lang="nb-NO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  <a:t>Steve Riley, PharmD, PhD</a:t>
            </a:r>
            <a:b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Arial" panose="020B0604020202020204" pitchFamily="34" charset="0"/>
              </a:rPr>
            </a:b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BA314-404B-47FC-9D1A-DC3B8034FE97}"/>
              </a:ext>
            </a:extLst>
          </p:cNvPr>
          <p:cNvSpPr/>
          <p:nvPr/>
        </p:nvSpPr>
        <p:spPr>
          <a:xfrm>
            <a:off x="5439507" y="2570284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Senior Director, Clinical Pharmacology, Pfizer Inc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9A677-6947-473B-A09A-5557E26BD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8" r="251"/>
          <a:stretch/>
        </p:blipFill>
        <p:spPr>
          <a:xfrm>
            <a:off x="496431" y="280658"/>
            <a:ext cx="4265691" cy="49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322-6014-482D-BEB3-7FED4C47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09" y="3723568"/>
            <a:ext cx="11369066" cy="1325563"/>
          </a:xfrm>
        </p:spPr>
        <p:txBody>
          <a:bodyPr/>
          <a:lstStyle/>
          <a:p>
            <a:r>
              <a:rPr lang="en-US" dirty="0"/>
              <a:t>Faculty Panel Discussion, Questions &amp;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EE945-B861-4DD3-A25F-57FF7BA62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9" y="182879"/>
            <a:ext cx="2765290" cy="3456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ABC887-EBE3-40B5-9613-63AB23583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3" r="1155"/>
          <a:stretch/>
        </p:blipFill>
        <p:spPr>
          <a:xfrm>
            <a:off x="7599354" y="260272"/>
            <a:ext cx="3083891" cy="3351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63760-1A5E-4778-9C8E-68BCDDDF8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21" y="247956"/>
            <a:ext cx="2743200" cy="33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Conception personnalisée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rgbClr val="1F60A9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1000" b="0" i="0" u="none" strike="noStrike" cap="none" normalizeH="0" baseline="0" smtClean="0">
            <a:ln>
              <a:noFill/>
            </a:ln>
            <a:solidFill>
              <a:srgbClr val="1F60A9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7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203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Custom Design</vt:lpstr>
      <vt:lpstr>4_Conception personnalisée</vt:lpstr>
      <vt:lpstr>2_Office 테마</vt:lpstr>
      <vt:lpstr>PowerPoint Presentation</vt:lpstr>
      <vt:lpstr>PowerPoint Presentation</vt:lpstr>
      <vt:lpstr>Financial Disclosures</vt:lpstr>
      <vt:lpstr>GOALS &amp; OBJECTIVES</vt:lpstr>
      <vt:lpstr>PowerPoint Presentation</vt:lpstr>
      <vt:lpstr>Faculty Panel Discussion,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Haydee Barno</dc:creator>
  <cp:lastModifiedBy>Ana Ruiz</cp:lastModifiedBy>
  <cp:revision>109</cp:revision>
  <dcterms:created xsi:type="dcterms:W3CDTF">2020-01-07T15:21:06Z</dcterms:created>
  <dcterms:modified xsi:type="dcterms:W3CDTF">2020-09-08T21:33:03Z</dcterms:modified>
</cp:coreProperties>
</file>