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7"/>
  </p:notesMasterIdLst>
  <p:handoutMasterIdLst>
    <p:handoutMasterId r:id="rId38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2" r:id="rId13"/>
    <p:sldId id="261" r:id="rId14"/>
    <p:sldId id="265" r:id="rId15"/>
    <p:sldId id="269" r:id="rId16"/>
    <p:sldId id="266" r:id="rId17"/>
    <p:sldId id="260" r:id="rId18"/>
    <p:sldId id="274" r:id="rId19"/>
    <p:sldId id="275" r:id="rId20"/>
    <p:sldId id="280" r:id="rId21"/>
    <p:sldId id="271" r:id="rId22"/>
    <p:sldId id="287" r:id="rId23"/>
    <p:sldId id="272" r:id="rId24"/>
    <p:sldId id="283" r:id="rId25"/>
    <p:sldId id="285" r:id="rId26"/>
    <p:sldId id="278" r:id="rId27"/>
    <p:sldId id="289" r:id="rId28"/>
    <p:sldId id="270" r:id="rId29"/>
    <p:sldId id="268" r:id="rId30"/>
    <p:sldId id="281" r:id="rId31"/>
    <p:sldId id="282" r:id="rId32"/>
    <p:sldId id="286" r:id="rId33"/>
    <p:sldId id="288" r:id="rId34"/>
    <p:sldId id="277" r:id="rId35"/>
    <p:sldId id="279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9" autoAdjust="0"/>
    <p:restoredTop sz="62699" autoAdjust="0"/>
  </p:normalViewPr>
  <p:slideViewPr>
    <p:cSldViewPr snapToGrid="0" showGuides="1">
      <p:cViewPr varScale="1">
        <p:scale>
          <a:sx n="40" d="100"/>
          <a:sy n="40" d="100"/>
        </p:scale>
        <p:origin x="147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15.01.2019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15.01.2019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ubscription-service-limi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79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App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2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Hvis en webapps.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Vis Azure Storage Explorer: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 i portalen.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2831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3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zure-overview.com/Home/Index" TargetMode="External"/><Relationship Id="rId4" Type="http://schemas.openxmlformats.org/officeDocument/2006/relationships/hyperlink" Target="https://azure.microsoft.com/en-us/solutions/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endParaRPr lang="nb-NO" dirty="0"/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/>
              <a:t>Administrasjon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for?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https://github.com/bouvet/</a:t>
            </a:r>
          </a:p>
          <a:p>
            <a:r>
              <a:rPr lang="nb-NO" dirty="0"/>
              <a:t>Klikk på azure-workshops</a:t>
            </a:r>
          </a:p>
          <a:p>
            <a:r>
              <a:rPr lang="nb-NO" dirty="0"/>
              <a:t>Klikk Workshop_1</a:t>
            </a:r>
          </a:p>
          <a:p>
            <a:r>
              <a:rPr lang="nb-NO" dirty="0"/>
              <a:t>Klikk Leksjon_1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1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/>
              <a:t>Aggregate SLA: Service1 SLA + Service2 SLA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/>
              <a:t>App Services: </a:t>
            </a:r>
          </a:p>
          <a:p>
            <a:pPr lvl="1"/>
            <a:r>
              <a:rPr lang="nb-NO" dirty="0"/>
              <a:t>Web Apps, Web Apps for Containers, API Apps, Mobile Apps</a:t>
            </a:r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I praksis: Internet Informasjon Server (webserver) som en tjeneste</a:t>
            </a:r>
          </a:p>
          <a:p>
            <a:r>
              <a:rPr lang="nb-NO" dirty="0"/>
              <a:t>Mange features:</a:t>
            </a:r>
          </a:p>
          <a:p>
            <a:pPr lvl="1"/>
            <a:r>
              <a:rPr lang="nb-NO" dirty="0"/>
              <a:t>Skalering / Autoskalering</a:t>
            </a:r>
          </a:p>
          <a:p>
            <a:pPr lvl="1"/>
            <a:r>
              <a:rPr lang="nb-NO" dirty="0"/>
              <a:t>Deployment slots / AB-testing</a:t>
            </a:r>
          </a:p>
          <a:p>
            <a:pPr lvl="1"/>
            <a:r>
              <a:rPr lang="nb-NO" dirty="0"/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D3B7-63CD-4089-BB6F-25AF28C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0857C-9023-4443-81BC-93CCEC4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FEC6D-052E-4F1D-91A7-DADDF4EDF226}"/>
              </a:ext>
            </a:extLst>
          </p:cNvPr>
          <p:cNvCxnSpPr/>
          <p:nvPr/>
        </p:nvCxnSpPr>
        <p:spPr>
          <a:xfrm>
            <a:off x="8604989" y="3208850"/>
            <a:ext cx="48229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25BD24D-44DB-47A8-AC05-86CC4C05326D}"/>
              </a:ext>
            </a:extLst>
          </p:cNvPr>
          <p:cNvSpPr txBox="1">
            <a:spLocks/>
          </p:cNvSpPr>
          <p:nvPr/>
        </p:nvSpPr>
        <p:spPr>
          <a:xfrm>
            <a:off x="865" y="77993"/>
            <a:ext cx="12190271" cy="569890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rgbClr val="00B0F0"/>
                </a:solidFill>
              </a:rPr>
              <a:t>Azure App Continuum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65864-813B-4086-A931-0D025B8BF8E8}"/>
              </a:ext>
            </a:extLst>
          </p:cNvPr>
          <p:cNvSpPr/>
          <p:nvPr/>
        </p:nvSpPr>
        <p:spPr>
          <a:xfrm>
            <a:off x="701708" y="654972"/>
            <a:ext cx="10796783" cy="14510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163-CE06-4B3F-B923-6F1519E13C1C}"/>
              </a:ext>
            </a:extLst>
          </p:cNvPr>
          <p:cNvSpPr/>
          <p:nvPr/>
        </p:nvSpPr>
        <p:spPr>
          <a:xfrm>
            <a:off x="701709" y="5930703"/>
            <a:ext cx="10796783" cy="663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Microsoft Azure Regions</a:t>
            </a:r>
          </a:p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(azure.microsoft.com/regions)</a:t>
            </a:r>
          </a:p>
        </p:txBody>
      </p:sp>
      <p:sp>
        <p:nvSpPr>
          <p:cNvPr id="8" name="Down Arrow 65">
            <a:extLst>
              <a:ext uri="{FF2B5EF4-FFF2-40B4-BE49-F238E27FC236}">
                <a16:creationId xmlns:a16="http://schemas.microsoft.com/office/drawing/2014/main" id="{2D2F50E4-C5B0-4CDE-84E5-DC3F5E46EDA8}"/>
              </a:ext>
            </a:extLst>
          </p:cNvPr>
          <p:cNvSpPr/>
          <p:nvPr/>
        </p:nvSpPr>
        <p:spPr>
          <a:xfrm>
            <a:off x="611673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own Arrow 66">
            <a:extLst>
              <a:ext uri="{FF2B5EF4-FFF2-40B4-BE49-F238E27FC236}">
                <a16:creationId xmlns:a16="http://schemas.microsoft.com/office/drawing/2014/main" id="{A777914C-38B2-489C-8FB7-95BD3088D8AD}"/>
              </a:ext>
            </a:extLst>
          </p:cNvPr>
          <p:cNvSpPr/>
          <p:nvPr/>
        </p:nvSpPr>
        <p:spPr>
          <a:xfrm>
            <a:off x="11226990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FD41B180-2FE1-4890-9458-F479514184FE}"/>
              </a:ext>
            </a:extLst>
          </p:cNvPr>
          <p:cNvSpPr/>
          <p:nvPr/>
        </p:nvSpPr>
        <p:spPr>
          <a:xfrm>
            <a:off x="1480725" y="2282882"/>
            <a:ext cx="731417" cy="77262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9CDBE-0F55-47F9-A639-C00C52A4F720}"/>
              </a:ext>
            </a:extLst>
          </p:cNvPr>
          <p:cNvGrpSpPr/>
          <p:nvPr/>
        </p:nvGrpSpPr>
        <p:grpSpPr>
          <a:xfrm>
            <a:off x="1160158" y="3097388"/>
            <a:ext cx="1445518" cy="1789343"/>
            <a:chOff x="1205346" y="3686333"/>
            <a:chExt cx="989213" cy="1796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2A51A6-58D6-434A-8D9C-146EF3CCF14A}"/>
                </a:ext>
              </a:extLst>
            </p:cNvPr>
            <p:cNvSpPr/>
            <p:nvPr/>
          </p:nvSpPr>
          <p:spPr>
            <a:xfrm>
              <a:off x="1205346" y="3686333"/>
              <a:ext cx="989213" cy="17960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32722-46ED-4EE8-849B-4B2BCF51DCB2}"/>
                </a:ext>
              </a:extLst>
            </p:cNvPr>
            <p:cNvSpPr/>
            <p:nvPr/>
          </p:nvSpPr>
          <p:spPr>
            <a:xfrm>
              <a:off x="1251241" y="4172356"/>
              <a:ext cx="893768" cy="124874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EC003-8682-4C16-9C88-BF1E10DD7E0B}"/>
              </a:ext>
            </a:extLst>
          </p:cNvPr>
          <p:cNvGrpSpPr/>
          <p:nvPr/>
        </p:nvGrpSpPr>
        <p:grpSpPr>
          <a:xfrm>
            <a:off x="2919079" y="3094115"/>
            <a:ext cx="1451328" cy="1789344"/>
            <a:chOff x="2301550" y="3686333"/>
            <a:chExt cx="993190" cy="1796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62F54F-1BA1-43BD-A49E-9A8301384553}"/>
                </a:ext>
              </a:extLst>
            </p:cNvPr>
            <p:cNvSpPr/>
            <p:nvPr/>
          </p:nvSpPr>
          <p:spPr>
            <a:xfrm>
              <a:off x="2301550" y="3686333"/>
              <a:ext cx="993190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94AD48-963B-4B9F-B4A5-353B00A3F5EE}"/>
                </a:ext>
              </a:extLst>
            </p:cNvPr>
            <p:cNvSpPr/>
            <p:nvPr/>
          </p:nvSpPr>
          <p:spPr>
            <a:xfrm>
              <a:off x="2352851" y="4172356"/>
              <a:ext cx="892339" cy="12487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Cloud scale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Microservices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74CAE-11E9-4C40-B832-2B34A741ADF6}"/>
              </a:ext>
            </a:extLst>
          </p:cNvPr>
          <p:cNvGrpSpPr/>
          <p:nvPr/>
        </p:nvGrpSpPr>
        <p:grpSpPr>
          <a:xfrm>
            <a:off x="4788448" y="3094115"/>
            <a:ext cx="1927222" cy="1789344"/>
            <a:chOff x="3405455" y="3686332"/>
            <a:chExt cx="1047398" cy="17960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B94677-EA98-4D9A-9FAC-5DEDF4ED7807}"/>
                </a:ext>
              </a:extLst>
            </p:cNvPr>
            <p:cNvSpPr/>
            <p:nvPr/>
          </p:nvSpPr>
          <p:spPr>
            <a:xfrm>
              <a:off x="3405455" y="3686332"/>
              <a:ext cx="1047398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Azure Web/API/Mobile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350ABC-940E-4F9F-ADE9-2C616F57F6A2}"/>
                </a:ext>
              </a:extLst>
            </p:cNvPr>
            <p:cNvSpPr/>
            <p:nvPr/>
          </p:nvSpPr>
          <p:spPr>
            <a:xfrm>
              <a:off x="3448399" y="4804321"/>
              <a:ext cx="960796" cy="6167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PaaS Web/API/mobile back-ends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eft-Right Arrow 43">
            <a:extLst>
              <a:ext uri="{FF2B5EF4-FFF2-40B4-BE49-F238E27FC236}">
                <a16:creationId xmlns:a16="http://schemas.microsoft.com/office/drawing/2014/main" id="{64B10AEC-B41E-4D91-AF16-31E46B9EBB39}"/>
              </a:ext>
            </a:extLst>
          </p:cNvPr>
          <p:cNvSpPr/>
          <p:nvPr/>
        </p:nvSpPr>
        <p:spPr>
          <a:xfrm>
            <a:off x="1087544" y="5327924"/>
            <a:ext cx="9983917" cy="564692"/>
          </a:xfrm>
          <a:prstGeom prst="leftRightArrow">
            <a:avLst>
              <a:gd name="adj1" fmla="val 58317"/>
              <a:gd name="adj2" fmla="val 527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Control/Responsibility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        			Standardization/Productivity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1AE801-225F-4C2D-9AF1-21B1DFA6B242}"/>
              </a:ext>
            </a:extLst>
          </p:cNvPr>
          <p:cNvGrpSpPr/>
          <p:nvPr/>
        </p:nvGrpSpPr>
        <p:grpSpPr>
          <a:xfrm>
            <a:off x="8278395" y="3094120"/>
            <a:ext cx="1361220" cy="1789339"/>
            <a:chOff x="6613779" y="3693309"/>
            <a:chExt cx="982280" cy="17898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3C190-7FE9-4D35-A0D2-28880B40F0A2}"/>
                </a:ext>
              </a:extLst>
            </p:cNvPr>
            <p:cNvSpPr/>
            <p:nvPr/>
          </p:nvSpPr>
          <p:spPr>
            <a:xfrm>
              <a:off x="6613779" y="3693309"/>
              <a:ext cx="982280" cy="17898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Logic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5A8D1-D319-429E-8C76-AFEABE929B61}"/>
                </a:ext>
              </a:extLst>
            </p:cNvPr>
            <p:cNvSpPr/>
            <p:nvPr/>
          </p:nvSpPr>
          <p:spPr>
            <a:xfrm>
              <a:off x="6645910" y="4195691"/>
              <a:ext cx="917688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Orchestration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API/workflow driven apps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B3246-43F2-4430-A327-3CD92B3869B8}"/>
              </a:ext>
            </a:extLst>
          </p:cNvPr>
          <p:cNvGrpSpPr/>
          <p:nvPr/>
        </p:nvGrpSpPr>
        <p:grpSpPr>
          <a:xfrm>
            <a:off x="9694887" y="3095937"/>
            <a:ext cx="1418720" cy="1790791"/>
            <a:chOff x="9964916" y="3691856"/>
            <a:chExt cx="1196850" cy="1791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105D9-53C5-4D41-A3C4-A47B1C4D5570}"/>
                </a:ext>
              </a:extLst>
            </p:cNvPr>
            <p:cNvSpPr/>
            <p:nvPr/>
          </p:nvSpPr>
          <p:spPr>
            <a:xfrm>
              <a:off x="9964916" y="3691856"/>
              <a:ext cx="1196850" cy="179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Function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7713A4-51F6-4862-9624-AA8E494E18D9}"/>
                </a:ext>
              </a:extLst>
            </p:cNvPr>
            <p:cNvSpPr/>
            <p:nvPr/>
          </p:nvSpPr>
          <p:spPr>
            <a:xfrm>
              <a:off x="10037801" y="4195691"/>
              <a:ext cx="1081805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Serverless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Apps</a:t>
              </a:r>
            </a:p>
          </p:txBody>
        </p:sp>
      </p:grpSp>
      <p:sp>
        <p:nvSpPr>
          <p:cNvPr id="27" name="Down Arrow 70">
            <a:extLst>
              <a:ext uri="{FF2B5EF4-FFF2-40B4-BE49-F238E27FC236}">
                <a16:creationId xmlns:a16="http://schemas.microsoft.com/office/drawing/2014/main" id="{FC9CD02A-B8FE-4355-8B08-494A65EEC7B3}"/>
              </a:ext>
            </a:extLst>
          </p:cNvPr>
          <p:cNvSpPr/>
          <p:nvPr/>
        </p:nvSpPr>
        <p:spPr>
          <a:xfrm>
            <a:off x="5382200" y="2272961"/>
            <a:ext cx="731417" cy="7792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71">
            <a:extLst>
              <a:ext uri="{FF2B5EF4-FFF2-40B4-BE49-F238E27FC236}">
                <a16:creationId xmlns:a16="http://schemas.microsoft.com/office/drawing/2014/main" id="{AE423949-0021-446D-918F-1C5EEB85782A}"/>
              </a:ext>
            </a:extLst>
          </p:cNvPr>
          <p:cNvSpPr/>
          <p:nvPr/>
        </p:nvSpPr>
        <p:spPr>
          <a:xfrm>
            <a:off x="9302655" y="2270132"/>
            <a:ext cx="731417" cy="7788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595D8A-2789-4201-84C3-CD8DCDAE7F8F}"/>
              </a:ext>
            </a:extLst>
          </p:cNvPr>
          <p:cNvSpPr txBox="1">
            <a:spLocks/>
          </p:cNvSpPr>
          <p:nvPr/>
        </p:nvSpPr>
        <p:spPr>
          <a:xfrm>
            <a:off x="864" y="6494104"/>
            <a:ext cx="12190272" cy="466671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00" normalizeH="0" baseline="0" noProof="0" dirty="0">
                <a:ln w="317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azure.microsoft.com/overview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FF2AA-C874-480E-A09D-0B6DD942E420}"/>
              </a:ext>
            </a:extLst>
          </p:cNvPr>
          <p:cNvSpPr/>
          <p:nvPr/>
        </p:nvSpPr>
        <p:spPr>
          <a:xfrm>
            <a:off x="8278395" y="4867573"/>
            <a:ext cx="2835212" cy="4394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Serverless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 PaaS</a:t>
            </a:r>
          </a:p>
        </p:txBody>
      </p:sp>
      <p:sp>
        <p:nvSpPr>
          <p:cNvPr id="31" name="Down Arrow 12">
            <a:extLst>
              <a:ext uri="{FF2B5EF4-FFF2-40B4-BE49-F238E27FC236}">
                <a16:creationId xmlns:a16="http://schemas.microsoft.com/office/drawing/2014/main" id="{55C6E6CE-4D62-437A-B498-323EAF589B8D}"/>
              </a:ext>
            </a:extLst>
          </p:cNvPr>
          <p:cNvSpPr/>
          <p:nvPr/>
        </p:nvSpPr>
        <p:spPr>
          <a:xfrm>
            <a:off x="3231770" y="2240929"/>
            <a:ext cx="731417" cy="8113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62F37-38AE-4F5F-9830-B155D3F1A553}"/>
              </a:ext>
            </a:extLst>
          </p:cNvPr>
          <p:cNvSpPr/>
          <p:nvPr/>
        </p:nvSpPr>
        <p:spPr>
          <a:xfrm>
            <a:off x="864637" y="1843659"/>
            <a:ext cx="10475167" cy="63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06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API </a:t>
            </a:r>
            <a:r>
              <a:rPr lang="en-US" b="1" kern="0" dirty="0">
                <a:solidFill>
                  <a:srgbClr val="FFFFFF"/>
                </a:solidFill>
              </a:rPr>
              <a:t>Façade</a:t>
            </a:r>
            <a:br>
              <a:rPr lang="en-US" b="1" kern="0" dirty="0">
                <a:solidFill>
                  <a:srgbClr val="FFFFFF"/>
                </a:solidFill>
              </a:rPr>
            </a:br>
            <a:r>
              <a:rPr lang="en-US" sz="1200" kern="0" dirty="0">
                <a:solidFill>
                  <a:srgbClr val="FFFFFF"/>
                </a:solidFill>
              </a:rPr>
              <a:t>Documentation, Rate Limiting, Dev Portal, Analytics, Security, Packaging, …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A702F-F094-4A91-88D2-190B8B3B122B}"/>
              </a:ext>
            </a:extLst>
          </p:cNvPr>
          <p:cNvSpPr/>
          <p:nvPr/>
        </p:nvSpPr>
        <p:spPr>
          <a:xfrm>
            <a:off x="3777842" y="817182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Web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BFB3F-3553-4062-905B-65D231AE29BA}"/>
              </a:ext>
            </a:extLst>
          </p:cNvPr>
          <p:cNvSpPr/>
          <p:nvPr/>
        </p:nvSpPr>
        <p:spPr>
          <a:xfrm>
            <a:off x="5982977" y="814795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Mobile back-ends</a:t>
            </a:r>
          </a:p>
        </p:txBody>
      </p:sp>
      <p:sp>
        <p:nvSpPr>
          <p:cNvPr id="35" name="Down Arrow 70">
            <a:extLst>
              <a:ext uri="{FF2B5EF4-FFF2-40B4-BE49-F238E27FC236}">
                <a16:creationId xmlns:a16="http://schemas.microsoft.com/office/drawing/2014/main" id="{56DB7C8B-162E-487D-81C2-11D72BAC97D7}"/>
              </a:ext>
            </a:extLst>
          </p:cNvPr>
          <p:cNvSpPr/>
          <p:nvPr/>
        </p:nvSpPr>
        <p:spPr>
          <a:xfrm>
            <a:off x="4422739" y="11884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Down Arrow 70">
            <a:extLst>
              <a:ext uri="{FF2B5EF4-FFF2-40B4-BE49-F238E27FC236}">
                <a16:creationId xmlns:a16="http://schemas.microsoft.com/office/drawing/2014/main" id="{585BFB6B-C791-452B-9C86-DB3FB9FECEC9}"/>
              </a:ext>
            </a:extLst>
          </p:cNvPr>
          <p:cNvSpPr/>
          <p:nvPr/>
        </p:nvSpPr>
        <p:spPr>
          <a:xfrm>
            <a:off x="6693894" y="11593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859686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Sikker sandbox («VM») som separeres fra andre App Service Plan.</a:t>
            </a:r>
          </a:p>
          <a:p>
            <a:pPr lvl="1"/>
            <a:r>
              <a:rPr lang="nb-NO" dirty="0"/>
              <a:t>Sikrer et minimum av ressurser.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maskinen.	</a:t>
            </a:r>
          </a:p>
          <a:p>
            <a:pPr lvl="1"/>
            <a:r>
              <a:rPr lang="nb-NO" dirty="0"/>
              <a:t>Kan ikke skrive til </a:t>
            </a:r>
            <a:r>
              <a:rPr lang="nb-NO" dirty="0" err="1"/>
              <a:t>registry</a:t>
            </a:r>
            <a:r>
              <a:rPr lang="nb-NO" dirty="0"/>
              <a:t>, aksessere </a:t>
            </a:r>
            <a:r>
              <a:rPr lang="nb-NO" dirty="0" err="1"/>
              <a:t>Event</a:t>
            </a:r>
            <a:r>
              <a:rPr lang="nb-NO" dirty="0"/>
              <a:t> Log etc.</a:t>
            </a:r>
          </a:p>
          <a:p>
            <a:pPr lvl="1"/>
            <a:r>
              <a:rPr lang="nb-NO" dirty="0"/>
              <a:t>Dersom man trenger dette, gå for </a:t>
            </a:r>
            <a:r>
              <a:rPr lang="nb-NO" dirty="0" err="1"/>
              <a:t>VMer</a:t>
            </a:r>
            <a:r>
              <a:rPr lang="nb-NO" dirty="0"/>
              <a:t>.</a:t>
            </a:r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</a:t>
            </a:r>
          </a:p>
          <a:p>
            <a:pPr lvl="1"/>
            <a:r>
              <a:rPr lang="nb-NO" dirty="0"/>
              <a:t>Java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C6091-B1B2-48AE-89DD-B7BCAB05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3593"/>
            <a:ext cx="8382613" cy="4351338"/>
          </a:xfrm>
        </p:spPr>
        <p:txBody>
          <a:bodyPr/>
          <a:lstStyle/>
          <a:p>
            <a:r>
              <a:rPr lang="nb-NO" dirty="0"/>
              <a:t>Gå til Leksjon_2</a:t>
            </a:r>
          </a:p>
          <a:p>
            <a:endParaRPr lang="nb-NO" dirty="0"/>
          </a:p>
          <a:p>
            <a:r>
              <a:rPr lang="nb-NO" dirty="0"/>
              <a:t>For å klone ut koden: </a:t>
            </a:r>
          </a:p>
          <a:p>
            <a:pPr marL="0" indent="0">
              <a:buNone/>
            </a:pPr>
            <a:r>
              <a:rPr lang="nb-NO" dirty="0"/>
              <a:t>     git clone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5217D-9654-43CD-86BD-022962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2: </a:t>
            </a:r>
          </a:p>
        </p:txBody>
      </p:sp>
    </p:spTree>
    <p:extLst>
      <p:ext uri="{BB962C8B-B14F-4D97-AF65-F5344CB8AC3E}">
        <p14:creationId xmlns:p14="http://schemas.microsoft.com/office/powerpoint/2010/main" val="128928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/>
              <a:t>MySql, PostgreSQL ++</a:t>
            </a:r>
          </a:p>
          <a:p>
            <a:r>
              <a:rPr lang="nb-NO" dirty="0"/>
              <a:t>Azure Data Lake</a:t>
            </a:r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 = Locally redundant zone, 3 zoner</a:t>
            </a:r>
          </a:p>
          <a:p>
            <a:pPr lvl="1"/>
            <a:r>
              <a:rPr lang="nb-NO" dirty="0"/>
              <a:t>Ingen konvensjonell backup </a:t>
            </a:r>
          </a:p>
          <a:p>
            <a:pPr marL="628650" lvl="2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/>
              <a:t>Shared-Access Signature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Rettigheter (read, write, list)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r>
              <a:rPr lang="nb-NO" dirty="0"/>
              <a:t>Støtter også SAS-tokens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CC628-5B33-4CC3-B4CB-9CE119D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Leksjon_3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E7162-F3B9-413F-9750-80A72DA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3 : 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319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199525"/>
            <a:ext cx="10146506" cy="963024"/>
          </a:xfrm>
        </p:spPr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Leksjon 1: Kostnader</a:t>
            </a:r>
          </a:p>
          <a:p>
            <a:r>
              <a:rPr lang="nb-NO" dirty="0"/>
              <a:t>Leksjon 2: App Service-tjenesten</a:t>
            </a:r>
          </a:p>
          <a:p>
            <a:r>
              <a:rPr lang="nb-NO" dirty="0"/>
              <a:t>Leksjon 3 : Storage tjenesten</a:t>
            </a:r>
          </a:p>
          <a:p>
            <a:r>
              <a:rPr lang="nb-NO" dirty="0"/>
              <a:t>Bonus-leksjon: Key Vault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9B05A-3316-4475-A77D-B144DAD2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96294"/>
            <a:ext cx="7334250" cy="381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r>
              <a:rPr lang="nb-NO" dirty="0"/>
              <a:t>Nye features</a:t>
            </a:r>
          </a:p>
          <a:p>
            <a:r>
              <a:rPr lang="nb-NO" dirty="0"/>
              <a:t>...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Antall regioner: 54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  <a:p>
            <a:r>
              <a:rPr lang="nb-NO" dirty="0"/>
              <a:t>West/North Europe – Snart 2 i Norge (øst + vest)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BluePrints: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5"/>
              </a:rPr>
              <a:t>https://azure-overview.com/Home/Index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2203</TotalTime>
  <Words>1041</Words>
  <Application>Microsoft Office PowerPoint</Application>
  <PresentationFormat>Widescreen</PresentationFormat>
  <Paragraphs>285</Paragraphs>
  <Slides>30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</vt:lpstr>
      <vt:lpstr>Azure – Hvorfor?</vt:lpstr>
      <vt:lpstr>PowerPoint Presentation</vt:lpstr>
      <vt:lpstr>Regioner</vt:lpstr>
      <vt:lpstr>Services</vt:lpstr>
      <vt:lpstr>PowerPoint Presentation</vt:lpstr>
      <vt:lpstr>Kostnader – Hva betaler man for?</vt:lpstr>
      <vt:lpstr>Leksjon 1</vt:lpstr>
      <vt:lpstr>Azure.. ouch..</vt:lpstr>
      <vt:lpstr>Service Level Agreement (SLA)</vt:lpstr>
      <vt:lpstr>Opprettelse av ressurser i Azure. </vt:lpstr>
      <vt:lpstr>App Services</vt:lpstr>
      <vt:lpstr>PowerPoint Presentation</vt:lpstr>
      <vt:lpstr>PowerPoint Presentation</vt:lpstr>
      <vt:lpstr>App Service Plan:</vt:lpstr>
      <vt:lpstr>Web Apps</vt:lpstr>
      <vt:lpstr>App Service Plan - Demo</vt:lpstr>
      <vt:lpstr>Leksjon 2: </vt:lpstr>
      <vt:lpstr>Lagring i Azure</vt:lpstr>
      <vt:lpstr>Azure Storage</vt:lpstr>
      <vt:lpstr>Azure Blobs</vt:lpstr>
      <vt:lpstr>Azure Tables</vt:lpstr>
      <vt:lpstr>Demo Azure Storage</vt:lpstr>
      <vt:lpstr>Leksjon 3 : Azure storage</vt:lpstr>
      <vt:lpstr>Key Vault</vt:lpstr>
      <vt:lpstr>Key Vault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77</cp:revision>
  <dcterms:created xsi:type="dcterms:W3CDTF">2018-08-28T16:17:30Z</dcterms:created>
  <dcterms:modified xsi:type="dcterms:W3CDTF">2019-01-15T14:39:46Z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