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7" r:id="rId5"/>
    <p:sldMasterId id="2147483705" r:id="rId6"/>
  </p:sldMasterIdLst>
  <p:notesMasterIdLst>
    <p:notesMasterId r:id="rId35"/>
  </p:notesMasterIdLst>
  <p:handoutMasterIdLst>
    <p:handoutMasterId r:id="rId36"/>
  </p:handoutMasterIdLst>
  <p:sldIdLst>
    <p:sldId id="256" r:id="rId7"/>
    <p:sldId id="257" r:id="rId8"/>
    <p:sldId id="258" r:id="rId9"/>
    <p:sldId id="263" r:id="rId10"/>
    <p:sldId id="259" r:id="rId11"/>
    <p:sldId id="267" r:id="rId12"/>
    <p:sldId id="261" r:id="rId13"/>
    <p:sldId id="269" r:id="rId14"/>
    <p:sldId id="262" r:id="rId15"/>
    <p:sldId id="265" r:id="rId16"/>
    <p:sldId id="266" r:id="rId17"/>
    <p:sldId id="274" r:id="rId18"/>
    <p:sldId id="275" r:id="rId19"/>
    <p:sldId id="280" r:id="rId20"/>
    <p:sldId id="260" r:id="rId21"/>
    <p:sldId id="271" r:id="rId22"/>
    <p:sldId id="272" r:id="rId23"/>
    <p:sldId id="283" r:id="rId24"/>
    <p:sldId id="285" r:id="rId25"/>
    <p:sldId id="278" r:id="rId26"/>
    <p:sldId id="273" r:id="rId27"/>
    <p:sldId id="277" r:id="rId28"/>
    <p:sldId id="279" r:id="rId29"/>
    <p:sldId id="270" r:id="rId30"/>
    <p:sldId id="268" r:id="rId31"/>
    <p:sldId id="281" r:id="rId32"/>
    <p:sldId id="282" r:id="rId33"/>
    <p:sldId id="284" r:id="rId3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D2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29" autoAdjust="0"/>
    <p:restoredTop sz="62887" autoAdjust="0"/>
  </p:normalViewPr>
  <p:slideViewPr>
    <p:cSldViewPr snapToGrid="0" showGuides="1">
      <p:cViewPr varScale="1">
        <p:scale>
          <a:sx n="80" d="100"/>
          <a:sy n="80" d="100"/>
        </p:scale>
        <p:origin x="145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4" d="100"/>
          <a:sy n="74" d="100"/>
        </p:scale>
        <p:origin x="255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52192-B826-4AE0-9CD6-BEA9467D12B3}" type="datetimeFigureOut">
              <a:rPr lang="nb-NO" smtClean="0"/>
              <a:t>04.10.2018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E4315-75CA-4BDD-AEB0-30BF4364265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5895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6BCB2-2760-41B1-A1BE-7886EF110FCB}" type="datetimeFigureOut">
              <a:rPr lang="nb-NO" smtClean="0"/>
              <a:t>04.10.2018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377DB-C4B0-49B2-8838-0F01BA83B7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957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29714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En del ting er ikke tilgjengelig i portalen.</a:t>
            </a:r>
          </a:p>
          <a:p>
            <a:endParaRPr lang="nb-NO" dirty="0"/>
          </a:p>
          <a:p>
            <a:r>
              <a:rPr lang="nb-NO" dirty="0"/>
              <a:t>Finnes også.</a:t>
            </a:r>
          </a:p>
          <a:p>
            <a:endParaRPr lang="nb-NO" dirty="0"/>
          </a:p>
          <a:p>
            <a:r>
              <a:rPr lang="nb-NO" dirty="0"/>
              <a:t>ARM </a:t>
            </a:r>
            <a:r>
              <a:rPr lang="nb-NO" dirty="0" err="1"/>
              <a:t>templates</a:t>
            </a:r>
            <a:r>
              <a:rPr lang="nb-NO" dirty="0"/>
              <a:t>. Egner seg veldig godt.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4505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Mange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86251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61151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/>
              <a:t>Web </a:t>
            </a:r>
            <a:r>
              <a:rPr lang="nb-NO" dirty="0" err="1"/>
              <a:t>Apps</a:t>
            </a:r>
            <a:r>
              <a:rPr lang="nb-NO" dirty="0"/>
              <a:t> demo:</a:t>
            </a:r>
          </a:p>
          <a:p>
            <a:pPr marL="171450" indent="-171450">
              <a:buFontTx/>
              <a:buChar char="-"/>
            </a:pP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65951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46288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Fullt mulig å installere</a:t>
            </a:r>
          </a:p>
          <a:p>
            <a:r>
              <a:rPr lang="nb-NO" dirty="0"/>
              <a:t>Azure SQL Database</a:t>
            </a:r>
          </a:p>
          <a:p>
            <a:pPr marL="171450" indent="-171450">
              <a:buFontTx/>
              <a:buChar char="-"/>
            </a:pPr>
            <a:r>
              <a:rPr lang="nb-NO" dirty="0"/>
              <a:t>Tjeneste: Alt inkludert  </a:t>
            </a:r>
          </a:p>
          <a:p>
            <a:pPr marL="171450" indent="-171450">
              <a:buFontTx/>
              <a:buChar char="-"/>
            </a:pPr>
            <a:r>
              <a:rPr lang="nb-NO" dirty="0"/>
              <a:t>Ytelse måles i DTU (Data Transfer Units)</a:t>
            </a:r>
          </a:p>
          <a:p>
            <a:pPr marL="171450" indent="-171450">
              <a:buFontTx/>
              <a:buChar char="-"/>
            </a:pPr>
            <a:r>
              <a:rPr lang="nb-NO" dirty="0"/>
              <a:t>Mangler noen </a:t>
            </a:r>
            <a:r>
              <a:rPr lang="nb-NO" dirty="0" err="1"/>
              <a:t>features</a:t>
            </a:r>
            <a:r>
              <a:rPr lang="nb-NO" dirty="0"/>
              <a:t> fra vanlig.</a:t>
            </a:r>
          </a:p>
          <a:p>
            <a:pPr marL="171450" indent="-171450">
              <a:buFontTx/>
              <a:buChar char="-"/>
            </a:pPr>
            <a:r>
              <a:rPr lang="nb-NO" dirty="0"/>
              <a:t>Man kan også kjøre opp en vm og </a:t>
            </a:r>
            <a:r>
              <a:rPr lang="nb-NO" dirty="0" err="1"/>
              <a:t>instllaere</a:t>
            </a:r>
            <a:r>
              <a:rPr lang="nb-NO" dirty="0"/>
              <a:t> </a:t>
            </a:r>
            <a:r>
              <a:rPr lang="nb-NO" dirty="0" err="1"/>
              <a:t>sql</a:t>
            </a:r>
            <a:r>
              <a:rPr lang="nb-NO" dirty="0"/>
              <a:t> server. Men da må man ha egen lisens, og man må.</a:t>
            </a:r>
          </a:p>
          <a:p>
            <a:pPr marL="171450" indent="-171450">
              <a:buFontTx/>
              <a:buChar char="-"/>
            </a:pPr>
            <a:endParaRPr lang="nb-NO" dirty="0"/>
          </a:p>
          <a:p>
            <a:r>
              <a:rPr lang="nb-NO" dirty="0"/>
              <a:t>Cosmos DB:</a:t>
            </a:r>
          </a:p>
          <a:p>
            <a:pPr marL="171450" indent="-171450">
              <a:buFontTx/>
              <a:buChar char="-"/>
            </a:pPr>
            <a:r>
              <a:rPr lang="nb-NO" dirty="0"/>
              <a:t>Mult</a:t>
            </a:r>
          </a:p>
          <a:p>
            <a:pPr marL="0" indent="0">
              <a:buFontTx/>
              <a:buNone/>
            </a:pPr>
            <a:r>
              <a:rPr lang="nb-NO" dirty="0"/>
              <a:t>- Satses mye på av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66437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Blobs</a:t>
            </a:r>
            <a:r>
              <a:rPr lang="nb-NO" dirty="0"/>
              <a:t>- virtuell katalogstruktur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13116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SAS-tokens: Key-</a:t>
            </a:r>
            <a:r>
              <a:rPr lang="nb-NO" dirty="0" err="1"/>
              <a:t>Valet</a:t>
            </a:r>
            <a:r>
              <a:rPr lang="nb-NO" dirty="0"/>
              <a:t> </a:t>
            </a:r>
            <a:r>
              <a:rPr lang="nb-NO" dirty="0" err="1"/>
              <a:t>pattern</a:t>
            </a:r>
            <a:r>
              <a:rPr lang="nb-NO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798826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Eksempel: haveibeenpwd.com fra Troy Hunt blir brukt til dette:</a:t>
            </a:r>
          </a:p>
          <a:p>
            <a:endParaRPr lang="nb-NO" dirty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79900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Foreløpig agenda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4325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33965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b-NO" dirty="0"/>
              <a:t>West Europe (Nederland) eller North Europe (Irland) mest aktuelle for oss, snart Norge.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nb-NO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b-NO" dirty="0"/>
              <a:t>Speedtest: 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00718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RBAC</a:t>
            </a:r>
          </a:p>
          <a:p>
            <a:r>
              <a:rPr lang="nb-NO" dirty="0" err="1"/>
              <a:t>Owner</a:t>
            </a:r>
            <a:r>
              <a:rPr lang="nb-NO" dirty="0"/>
              <a:t> – Alle rettigheter</a:t>
            </a:r>
          </a:p>
          <a:p>
            <a:r>
              <a:rPr lang="nb-NO" dirty="0" err="1"/>
              <a:t>Contributer</a:t>
            </a:r>
            <a:r>
              <a:rPr lang="nb-NO" dirty="0"/>
              <a:t> – Alle rettigheter bortsett fra å </a:t>
            </a:r>
          </a:p>
          <a:p>
            <a:endParaRPr lang="nb-NO" dirty="0"/>
          </a:p>
          <a:p>
            <a:r>
              <a:rPr lang="nb-NO" dirty="0"/>
              <a:t>- Blir arvet.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0691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/>
              <a:t>Avhenger hvor mye </a:t>
            </a:r>
          </a:p>
          <a:p>
            <a:pPr marL="171450" indent="-171450">
              <a:buFontTx/>
              <a:buChar char="-"/>
            </a:pPr>
            <a:endParaRPr lang="nb-NO" dirty="0"/>
          </a:p>
          <a:p>
            <a:pPr marL="171450" indent="-171450">
              <a:buFontTx/>
              <a:buChar char="-"/>
            </a:pPr>
            <a:r>
              <a:rPr lang="nb-NO" dirty="0"/>
              <a:t>Eksempler:</a:t>
            </a:r>
          </a:p>
          <a:p>
            <a:pPr marL="171450" indent="-171450">
              <a:buFontTx/>
              <a:buChar char="-"/>
            </a:pPr>
            <a:r>
              <a:rPr lang="nb-NO" dirty="0"/>
              <a:t>SAAS: Office 365</a:t>
            </a:r>
          </a:p>
          <a:p>
            <a:pPr marL="171450" indent="-171450">
              <a:buFontTx/>
              <a:buChar char="-"/>
            </a:pPr>
            <a:r>
              <a:rPr lang="nb-NO" dirty="0"/>
              <a:t>PAAS: Azure Web Sites</a:t>
            </a:r>
          </a:p>
          <a:p>
            <a:pPr marL="171450" indent="-171450">
              <a:buFontTx/>
              <a:buChar char="-"/>
            </a:pPr>
            <a:r>
              <a:rPr lang="nb-NO" dirty="0"/>
              <a:t>IAAS: </a:t>
            </a:r>
            <a:r>
              <a:rPr lang="nb-NO" dirty="0" err="1"/>
              <a:t>VM’er</a:t>
            </a:r>
            <a:r>
              <a:rPr lang="nb-NO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2301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Utrolig mange tjenester.</a:t>
            </a:r>
          </a:p>
          <a:p>
            <a:r>
              <a:rPr lang="nb-NO" dirty="0"/>
              <a:t>Pushes ut forandringer hele tiden.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03755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Tjenester som man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49837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Gir kun tilbake </a:t>
            </a:r>
            <a:r>
              <a:rPr lang="nb-NO" dirty="0" err="1"/>
              <a:t>credits</a:t>
            </a:r>
            <a:r>
              <a:rPr lang="nb-NO" dirty="0"/>
              <a:t> – ikke hva det faktiske tapet har blitt påført. 4</a:t>
            </a:r>
          </a:p>
          <a:p>
            <a:r>
              <a:rPr lang="nb-NO" dirty="0"/>
              <a:t>Ingen automatikk i at man får tilbake. Må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737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t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0114" y="1379331"/>
            <a:ext cx="5158652" cy="4028488"/>
          </a:xfrm>
          <a:prstGeom prst="rect">
            <a:avLst/>
          </a:prstGeom>
        </p:spPr>
      </p:pic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4604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316" y="365126"/>
            <a:ext cx="4574989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6316" y="1825625"/>
            <a:ext cx="454748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00525" y="13418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3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d graf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7529884" y="1825625"/>
            <a:ext cx="3851422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319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336705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skjerm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8138" y="365126"/>
            <a:ext cx="4705662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9200" y="1825625"/>
            <a:ext cx="4704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65126"/>
            <a:ext cx="6648138" cy="649287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762439" y="1378158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</p:spTree>
    <p:extLst>
      <p:ext uri="{BB962C8B-B14F-4D97-AF65-F5344CB8AC3E}">
        <p14:creationId xmlns:p14="http://schemas.microsoft.com/office/powerpoint/2010/main" val="2377582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mob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294" y="365126"/>
            <a:ext cx="4888706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9443" y="365126"/>
            <a:ext cx="3511116" cy="624340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  <p:sp>
        <p:nvSpPr>
          <p:cNvPr id="10" name="Plassholder for tekst 4">
            <a:extLst>
              <a:ext uri="{FF2B5EF4-FFF2-40B4-BE49-F238E27FC236}">
                <a16:creationId xmlns:a16="http://schemas.microsoft.com/office/drawing/2014/main" id="{696B9C2F-59C2-4F8E-AF8D-DDCE8553DC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7295" y="1825625"/>
            <a:ext cx="4888706" cy="4351326"/>
          </a:xfrm>
        </p:spPr>
        <p:txBody>
          <a:bodyPr/>
          <a:lstStyle/>
          <a:p>
            <a:pPr lvl="0"/>
            <a:r>
              <a:rPr lang="nb-NO" dirty="0"/>
              <a:t>Rediger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</p:txBody>
      </p:sp>
    </p:spTree>
    <p:extLst>
      <p:ext uri="{BB962C8B-B14F-4D97-AF65-F5344CB8AC3E}">
        <p14:creationId xmlns:p14="http://schemas.microsoft.com/office/powerpoint/2010/main" val="1594091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kusbok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7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861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005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813890" y="3695061"/>
            <a:ext cx="276220" cy="276220"/>
            <a:chOff x="5293895" y="2030930"/>
            <a:chExt cx="683394" cy="683394"/>
          </a:xfrm>
        </p:grpSpPr>
        <p:sp>
          <p:nvSpPr>
            <p:cNvPr id="15" name="Oval 14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5957890" y="3700997"/>
            <a:ext cx="276220" cy="276220"/>
            <a:chOff x="5293895" y="2030930"/>
            <a:chExt cx="683394" cy="683394"/>
          </a:xfrm>
        </p:grpSpPr>
        <p:sp>
          <p:nvSpPr>
            <p:cNvPr id="18" name="Oval 1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9101890" y="3695061"/>
            <a:ext cx="276220" cy="276220"/>
            <a:chOff x="5293895" y="2030930"/>
            <a:chExt cx="683394" cy="683394"/>
          </a:xfrm>
        </p:grpSpPr>
        <p:sp>
          <p:nvSpPr>
            <p:cNvPr id="21" name="Oval 20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2887808" y="1317043"/>
            <a:ext cx="6490302" cy="1126884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5633011" y="260830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6">
            <a:extLst>
              <a:ext uri="{FF2B5EF4-FFF2-40B4-BE49-F238E27FC236}">
                <a16:creationId xmlns:a16="http://schemas.microsoft.com/office/drawing/2014/main" id="{5B443CCA-3D95-4EE5-BB97-9C4564C370AE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B7E84CBF-3925-4649-BD9C-0D02AB474F16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11">
              <a:extLst>
                <a:ext uri="{FF2B5EF4-FFF2-40B4-BE49-F238E27FC236}">
                  <a16:creationId xmlns:a16="http://schemas.microsoft.com/office/drawing/2014/main" id="{CBABD96F-CE45-4E64-8123-D2586BA53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646519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 fremhev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7043"/>
            <a:ext cx="8333306" cy="3076364"/>
          </a:xfrm>
          <a:solidFill>
            <a:schemeClr val="bg1">
              <a:alpha val="90000"/>
            </a:schemeClr>
          </a:solidFill>
        </p:spPr>
        <p:txBody>
          <a:bodyPr lIns="1440000" tIns="144000" bIns="144000" anchor="ctr" anchorCtr="0">
            <a:noAutofit/>
          </a:bodyPr>
          <a:lstStyle>
            <a:lvl1pPr algn="l">
              <a:lnSpc>
                <a:spcPct val="100000"/>
              </a:lnSpc>
              <a:defRPr sz="45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932341"/>
            <a:ext cx="624882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Uthev tekst du vil få frem med MØRK oransje, fet</a:t>
            </a:r>
            <a:r>
              <a:rPr lang="nb-NO" baseline="0" dirty="0"/>
              <a:t> og/eller kursiv!</a:t>
            </a:r>
            <a:endParaRPr lang="nb-NO" dirty="0"/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AAC2E9E4-9DC5-4291-A71A-F3DDC30DF4F6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B6E4C888-1DD4-4D4F-BD36-31903523B190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1">
              <a:extLst>
                <a:ext uri="{FF2B5EF4-FFF2-40B4-BE49-F238E27FC236}">
                  <a16:creationId xmlns:a16="http://schemas.microsoft.com/office/drawing/2014/main" id="{D02118FE-968E-4950-B375-73C2A1F91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99887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lit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94600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485276"/>
            <a:ext cx="6654642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87206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228664" y="2587032"/>
            <a:ext cx="2570400" cy="27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BA26DCBF-6113-474A-9A0C-AEC0E22620F3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E86C8221-DB3E-4CAE-8F35-0CD8A6A42CE7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1">
              <a:extLst>
                <a:ext uri="{FF2B5EF4-FFF2-40B4-BE49-F238E27FC236}">
                  <a16:creationId xmlns:a16="http://schemas.microsoft.com/office/drawing/2014/main" id="{0C577655-7D4E-4BC6-A430-CFB448C58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193718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87456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485276"/>
            <a:ext cx="661610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34800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961513" y="1348999"/>
            <a:ext cx="5230486" cy="5509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  <p:grpSp>
        <p:nvGrpSpPr>
          <p:cNvPr id="17" name="Group 6">
            <a:extLst>
              <a:ext uri="{FF2B5EF4-FFF2-40B4-BE49-F238E27FC236}">
                <a16:creationId xmlns:a16="http://schemas.microsoft.com/office/drawing/2014/main" id="{68FAC6F1-79DE-414A-A296-E10A0A6EC862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BD64F62F-9512-4D0B-8C8B-6C034B2AF882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1">
              <a:extLst>
                <a:ext uri="{FF2B5EF4-FFF2-40B4-BE49-F238E27FC236}">
                  <a16:creationId xmlns:a16="http://schemas.microsoft.com/office/drawing/2014/main" id="{3229F08A-7C79-4DDE-87D2-3612FB9D7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404700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5598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59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sje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uvetoya_Hele(manipulertSammen)_RGB_lowre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3066" y="1044434"/>
            <a:ext cx="6785868" cy="50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91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ør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381990" y="2413123"/>
            <a:ext cx="5776047" cy="2688813"/>
          </a:xfrm>
          <a:prstGeom prst="rect">
            <a:avLst/>
          </a:prstGeom>
          <a:solidFill>
            <a:srgbClr val="FBBD2D">
              <a:alpha val="427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13" noProof="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636" y="2621756"/>
            <a:ext cx="4566682" cy="21484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noProof="0" smtClean="0"/>
              <a:pPr/>
              <a:t>‹#›</a:t>
            </a:fld>
            <a:endParaRPr lang="nb-NO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100466" y="550537"/>
            <a:ext cx="0" cy="452874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100466" y="5101936"/>
            <a:ext cx="0" cy="1855355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itle 40"/>
          <p:cNvSpPr txBox="1">
            <a:spLocks/>
          </p:cNvSpPr>
          <p:nvPr userDrawn="1"/>
        </p:nvSpPr>
        <p:spPr>
          <a:xfrm>
            <a:off x="8248159" y="4088602"/>
            <a:ext cx="1060918" cy="681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2000" noProof="0" dirty="0">
                <a:solidFill>
                  <a:schemeClr val="bg1"/>
                </a:solidFill>
              </a:rPr>
              <a:t>BILDE HER</a:t>
            </a:r>
            <a:endParaRPr lang="nb-NO" sz="2000" b="0" i="1" noProof="0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 flipV="1">
            <a:off x="1381991" y="2413124"/>
            <a:ext cx="0" cy="2688812"/>
          </a:xfrm>
          <a:prstGeom prst="line">
            <a:avLst/>
          </a:prstGeom>
          <a:ln w="38100">
            <a:solidFill>
              <a:srgbClr val="FF6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515893" y="3164680"/>
            <a:ext cx="4772025" cy="2879725"/>
          </a:xfrm>
        </p:spPr>
        <p:txBody>
          <a:bodyPr/>
          <a:lstStyle/>
          <a:p>
            <a:endParaRPr lang="nb-NO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6515893" y="6101342"/>
            <a:ext cx="4772025" cy="315912"/>
          </a:xfrm>
        </p:spPr>
        <p:txBody>
          <a:bodyPr l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4990185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419" y="2250714"/>
            <a:ext cx="4567237" cy="3671647"/>
          </a:xfrm>
          <a:solidFill>
            <a:schemeClr val="accent2">
              <a:alpha val="43000"/>
            </a:schemeClr>
          </a:solidFill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000250" y="1815306"/>
            <a:ext cx="4014788" cy="4459881"/>
          </a:xfrm>
        </p:spPr>
        <p:txBody>
          <a:bodyPr/>
          <a:lstStyle/>
          <a:p>
            <a:endParaRPr lang="nb-NO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2000250" y="6316855"/>
            <a:ext cx="3286125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3475003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48086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510116" y="4322957"/>
            <a:ext cx="2263775" cy="1935162"/>
          </a:xfrm>
        </p:spPr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6941012"/>
            <a:ext cx="348178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Husk å kreditere fotografen/kilden!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34800" y="3787969"/>
            <a:ext cx="4052887" cy="2470150"/>
          </a:xfrm>
          <a:noFill/>
        </p:spPr>
        <p:txBody>
          <a:bodyPr/>
          <a:lstStyle/>
          <a:p>
            <a:endParaRPr lang="nb-NO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355972" y="2678842"/>
            <a:ext cx="4800600" cy="2787650"/>
          </a:xfrm>
        </p:spPr>
        <p:txBody>
          <a:bodyPr/>
          <a:lstStyle/>
          <a:p>
            <a:endParaRPr lang="nb-NO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1234799" y="6301367"/>
            <a:ext cx="4052887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</a:t>
            </a:r>
            <a:r>
              <a:rPr lang="nb-NO" noProof="0" dirty="0"/>
              <a:t>Master</a:t>
            </a:r>
            <a:r>
              <a:rPr lang="en-US" dirty="0"/>
              <a:t>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8510115" y="6301367"/>
            <a:ext cx="2263775" cy="315912"/>
          </a:xfrm>
        </p:spPr>
        <p:txBody>
          <a:bodyPr lIns="90000" r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5536406" y="5515704"/>
            <a:ext cx="2757488" cy="315912"/>
          </a:xfrm>
        </p:spPr>
        <p:txBody>
          <a:bodyPr lIns="90000" rIns="0">
            <a:noAutofit/>
          </a:bodyPr>
          <a:lstStyle>
            <a:lvl1pPr marL="0" indent="0" algn="ct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/>
          </p:nvPr>
        </p:nvSpPr>
        <p:spPr>
          <a:xfrm>
            <a:off x="1235075" y="2121692"/>
            <a:ext cx="10145713" cy="363538"/>
          </a:xfrm>
        </p:spPr>
        <p:txBody>
          <a:bodyPr lIns="90000" rIns="9000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0218699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3321" y="-414867"/>
            <a:ext cx="0" cy="1151467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6093320" y="6045200"/>
            <a:ext cx="2" cy="423805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241675" y="1829595"/>
            <a:ext cx="5703888" cy="2828925"/>
          </a:xfrm>
        </p:spPr>
        <p:txBody>
          <a:bodyPr/>
          <a:lstStyle/>
          <a:p>
            <a:endParaRPr lang="nb-NO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41676" y="4766072"/>
            <a:ext cx="5703888" cy="11715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06882213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øy på grått med hvit tekst ">
    <p:bg>
      <p:bgPr>
        <a:solidFill>
          <a:srgbClr val="000000">
            <a:alpha val="6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pic>
        <p:nvPicPr>
          <p:cNvPr id="9" name="Picture 8" descr="svart_oy.png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5543" y="1336467"/>
            <a:ext cx="5489068" cy="41404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008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grått lag og hvit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1906" y="0"/>
            <a:ext cx="12192000" cy="6858000"/>
          </a:xfrm>
          <a:prstGeom prst="rect">
            <a:avLst/>
          </a:prstGeom>
          <a:solidFill>
            <a:srgbClr val="00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Dette bakgrunnsbildet kan byttes ut ved å formatere bakgrunnen på lysbildet.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11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  <p:grpSp>
        <p:nvGrpSpPr>
          <p:cNvPr id="13" name="Group 6">
            <a:extLst>
              <a:ext uri="{FF2B5EF4-FFF2-40B4-BE49-F238E27FC236}">
                <a16:creationId xmlns:a16="http://schemas.microsoft.com/office/drawing/2014/main" id="{27AE4F0D-B2E4-4DAE-8569-90B5DBA9C66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A5E935CF-5EDE-4ECA-B9E5-2798E90EB67E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1">
              <a:extLst>
                <a:ext uri="{FF2B5EF4-FFF2-40B4-BE49-F238E27FC236}">
                  <a16:creationId xmlns:a16="http://schemas.microsoft.com/office/drawing/2014/main" id="{2B1FE8FE-FBB6-41AC-98D4-7D6168145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87423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bak hvit bok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 userDrawn="1"/>
        </p:nvGrpSpPr>
        <p:grpSpPr>
          <a:xfrm>
            <a:off x="2739091" y="3024000"/>
            <a:ext cx="6713816" cy="3786679"/>
            <a:chOff x="2739092" y="2099258"/>
            <a:chExt cx="6713816" cy="4758742"/>
          </a:xfrm>
        </p:grpSpPr>
        <p:sp>
          <p:nvSpPr>
            <p:cNvPr id="6" name="Rectangle 5"/>
            <p:cNvSpPr/>
            <p:nvPr userDrawn="1"/>
          </p:nvSpPr>
          <p:spPr>
            <a:xfrm>
              <a:off x="2739092" y="2099258"/>
              <a:ext cx="6713816" cy="47587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noProof="0" dirty="0"/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2739092" y="2099258"/>
              <a:ext cx="6713816" cy="0"/>
            </a:xfrm>
            <a:prstGeom prst="line">
              <a:avLst/>
            </a:prstGeom>
            <a:ln w="69850">
              <a:solidFill>
                <a:srgbClr val="FA6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3"/>
          <p:cNvSpPr>
            <a:spLocks noGrp="1"/>
          </p:cNvSpPr>
          <p:nvPr userDrawn="1">
            <p:ph type="title"/>
          </p:nvPr>
        </p:nvSpPr>
        <p:spPr>
          <a:xfrm>
            <a:off x="3197256" y="3529381"/>
            <a:ext cx="5797487" cy="114283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 userDrawn="1">
            <p:ph type="subTitle" idx="1"/>
          </p:nvPr>
        </p:nvSpPr>
        <p:spPr>
          <a:xfrm>
            <a:off x="3197256" y="5052731"/>
            <a:ext cx="5797487" cy="640007"/>
          </a:xfrm>
        </p:spPr>
        <p:txBody>
          <a:bodyPr>
            <a:no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646000" y="482421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Sett inn bakgrunnsbilde ved å formatere bakgrunnen på lysbildet: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5693134"/>
            <a:ext cx="12192000" cy="1164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946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Kapittel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50303"/>
            <a:ext cx="9144000" cy="923925"/>
          </a:xfrm>
        </p:spPr>
        <p:txBody>
          <a:bodyPr anchor="b">
            <a:noAutofit/>
          </a:bodyPr>
          <a:lstStyle>
            <a:lvl1pPr algn="ctr">
              <a:defRPr sz="4500"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4762"/>
            <a:ext cx="9144000" cy="778669"/>
          </a:xfrm>
        </p:spPr>
        <p:txBody>
          <a:bodyPr>
            <a:noAutofit/>
          </a:bodyPr>
          <a:lstStyle>
            <a:lvl1pPr marL="0" indent="0" algn="ctr">
              <a:buNone/>
              <a:defRPr sz="25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760721" y="1617044"/>
            <a:ext cx="683394" cy="683394"/>
            <a:chOff x="5293895" y="2030930"/>
            <a:chExt cx="683394" cy="683394"/>
          </a:xfrm>
        </p:grpSpPr>
        <p:sp>
          <p:nvSpPr>
            <p:cNvPr id="8" name="Oval 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 userDrawn="1"/>
        </p:nvCxnSpPr>
        <p:spPr>
          <a:xfrm>
            <a:off x="5635357" y="3538611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6">
            <a:extLst>
              <a:ext uri="{FF2B5EF4-FFF2-40B4-BE49-F238E27FC236}">
                <a16:creationId xmlns:a16="http://schemas.microsoft.com/office/drawing/2014/main" id="{A58DC723-9A7D-4B5E-8DF7-4B44D01B546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E42E86B8-3EC6-458B-AD8B-6FEC97B95B37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1">
              <a:extLst>
                <a:ext uri="{FF2B5EF4-FFF2-40B4-BE49-F238E27FC236}">
                  <a16:creationId xmlns:a16="http://schemas.microsoft.com/office/drawing/2014/main" id="{FD1DC3B1-6E45-4AB1-A431-75B1A0AE2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94087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48612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511650" y="1825625"/>
            <a:ext cx="486965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85954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770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180028" y="0"/>
            <a:ext cx="5011972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5579468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946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258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5"/>
            <a:ext cx="10078991" cy="1325563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1009634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grpSp>
        <p:nvGrpSpPr>
          <p:cNvPr id="7" name="Group 6"/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43395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8" r:id="rId5"/>
    <p:sldLayoutId id="214748368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328400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847143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A847540E-5D4E-4238-AC99-4923A96BBF0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FD6E77D7-8E62-4CCC-BB42-C653F12363BC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1">
              <a:extLst>
                <a:ext uri="{FF2B5EF4-FFF2-40B4-BE49-F238E27FC236}">
                  <a16:creationId xmlns:a16="http://schemas.microsoft.com/office/drawing/2014/main" id="{BADFFE96-F770-49AD-ACB9-D35843E1C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51573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88" r:id="rId2"/>
    <p:sldLayoutId id="2147483699" r:id="rId3"/>
    <p:sldLayoutId id="2147483698" r:id="rId4"/>
    <p:sldLayoutId id="2147483700" r:id="rId5"/>
    <p:sldLayoutId id="2147483694" r:id="rId6"/>
    <p:sldLayoutId id="2147483695" r:id="rId7"/>
    <p:sldLayoutId id="2147483702" r:id="rId8"/>
    <p:sldLayoutId id="2147483697" r:id="rId9"/>
    <p:sldLayoutId id="2147483703" r:id="rId10"/>
    <p:sldLayoutId id="2147483704" r:id="rId11"/>
    <p:sldLayoutId id="2147483710" r:id="rId12"/>
    <p:sldLayoutId id="214748369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lang="nb-NO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lang="nb-NO" sz="2000" kern="1200" noProof="0" dirty="0" err="1" smtClean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8575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Calibri" panose="020F0502020204030204" pitchFamily="34" charset="0"/>
        <a:buChar char="▪"/>
        <a:defRPr lang="nb-NO" sz="1800" kern="1200" baseline="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b-NO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665158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3078955"/>
            <a:ext cx="10119000" cy="3098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marL="628650" lvl="1" indent="-271463">
              <a:buClr>
                <a:srgbClr val="92D050"/>
              </a:buClr>
            </a:pPr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685717" y="1898525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29F62008-B414-4047-8E52-38DA28357C0B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0682A13C-E15E-4736-8E1C-6C0591F931C1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1">
              <a:extLst>
                <a:ext uri="{FF2B5EF4-FFF2-40B4-BE49-F238E27FC236}">
                  <a16:creationId xmlns:a16="http://schemas.microsoft.com/office/drawing/2014/main" id="{D3C4BF7A-B682-4510-9952-66CCC90B8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4614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12" r:id="rId3"/>
    <p:sldLayoutId id="2147483709" r:id="rId4"/>
    <p:sldLayoutId id="2147483708" r:id="rId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/service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docs.microsoft.com/en-us/azure/azure-subscription-service-limits" TargetMode="External"/><Relationship Id="rId4" Type="http://schemas.openxmlformats.org/officeDocument/2006/relationships/hyperlink" Target="https://azure.microsoft.com/en-us/solutions/architecture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nb-no/pricing/calculator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support/legal/sla/summary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/global-infrastructure/region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azurespeed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605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4A37AA-EFA3-487A-A004-AB1801068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3"/>
              </a:rPr>
              <a:t>https://azure.microsoft.com/en/services/</a:t>
            </a:r>
            <a:endParaRPr lang="nb-NO" dirty="0"/>
          </a:p>
          <a:p>
            <a:endParaRPr lang="nb-NO" dirty="0"/>
          </a:p>
          <a:p>
            <a:r>
              <a:rPr lang="nb-NO" dirty="0"/>
              <a:t>Architecture </a:t>
            </a:r>
            <a:r>
              <a:rPr lang="nb-NO" dirty="0" err="1"/>
              <a:t>BluePrints</a:t>
            </a:r>
            <a:r>
              <a:rPr lang="nb-NO" dirty="0"/>
              <a:t>: </a:t>
            </a:r>
            <a:r>
              <a:rPr lang="nb-NO" dirty="0">
                <a:hlinkClick r:id="rId4"/>
              </a:rPr>
              <a:t>https://azure.microsoft.com/en-us/solutions/architecture/</a:t>
            </a:r>
            <a:endParaRPr lang="nb-NO" dirty="0"/>
          </a:p>
          <a:p>
            <a:endParaRPr lang="nb-NO" dirty="0"/>
          </a:p>
          <a:p>
            <a:r>
              <a:rPr lang="nb-NO" dirty="0"/>
              <a:t>Limits tjenester: </a:t>
            </a:r>
            <a:r>
              <a:rPr lang="nb-NO" dirty="0">
                <a:hlinkClick r:id="rId5"/>
              </a:rPr>
              <a:t>https://docs.microsoft.com/en-us/azure/azure-subscription-service-limits</a:t>
            </a:r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651512-0DFA-46A3-9C21-A7FA499D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1580573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B315D8-9E57-4154-8078-65747D82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Hva betaler man for?</a:t>
            </a:r>
          </a:p>
          <a:p>
            <a:pPr lvl="1"/>
            <a:r>
              <a:rPr lang="nb-NO" dirty="0" err="1"/>
              <a:t>Compute</a:t>
            </a:r>
            <a:endParaRPr lang="nb-NO" dirty="0"/>
          </a:p>
          <a:p>
            <a:pPr lvl="1"/>
            <a:r>
              <a:rPr lang="nb-NO" dirty="0"/>
              <a:t>Lagring</a:t>
            </a:r>
          </a:p>
          <a:p>
            <a:pPr lvl="1"/>
            <a:r>
              <a:rPr lang="nb-NO" dirty="0"/>
              <a:t>Transport</a:t>
            </a:r>
          </a:p>
          <a:p>
            <a:pPr lvl="1"/>
            <a:r>
              <a:rPr lang="nb-NO" dirty="0"/>
              <a:t>Tjenester</a:t>
            </a:r>
          </a:p>
          <a:p>
            <a:r>
              <a:rPr lang="nb-NO" dirty="0"/>
              <a:t>Inkludert i prisen:</a:t>
            </a:r>
          </a:p>
          <a:p>
            <a:pPr lvl="1"/>
            <a:r>
              <a:rPr lang="nb-NO" dirty="0"/>
              <a:t>Hardware-kost</a:t>
            </a:r>
          </a:p>
          <a:p>
            <a:pPr lvl="1"/>
            <a:r>
              <a:rPr lang="nb-NO" dirty="0"/>
              <a:t>Lisens-kost (*)</a:t>
            </a:r>
          </a:p>
          <a:p>
            <a:pPr lvl="1"/>
            <a:r>
              <a:rPr lang="nb-NO" dirty="0" err="1"/>
              <a:t>Patching</a:t>
            </a:r>
            <a:r>
              <a:rPr lang="nb-NO" dirty="0"/>
              <a:t> av OS og rammeverk.</a:t>
            </a:r>
          </a:p>
          <a:p>
            <a:pPr lvl="1"/>
            <a:r>
              <a:rPr lang="nb-NO" dirty="0"/>
              <a:t>Strøm</a:t>
            </a:r>
          </a:p>
          <a:p>
            <a:r>
              <a:rPr lang="nb-NO" dirty="0"/>
              <a:t>Kalkulator: </a:t>
            </a:r>
            <a:r>
              <a:rPr lang="nb-NO" dirty="0">
                <a:hlinkClick r:id="rId3"/>
              </a:rPr>
              <a:t>https://azure.microsoft.com/nb-no/pricing/calculator/</a:t>
            </a:r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596D76-4AD2-404D-9780-E973C1C12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Kostnader</a:t>
            </a:r>
          </a:p>
        </p:txBody>
      </p:sp>
    </p:spTree>
    <p:extLst>
      <p:ext uri="{BB962C8B-B14F-4D97-AF65-F5344CB8AC3E}">
        <p14:creationId xmlns:p14="http://schemas.microsoft.com/office/powerpoint/2010/main" val="109251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4E65C8-D75D-4051-B1E4-C380D788A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93" y="1825625"/>
            <a:ext cx="8309164" cy="435133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5AD943C-6AAE-4D14-9EE3-8D083E52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 </a:t>
            </a:r>
            <a:r>
              <a:rPr lang="nb-NO" dirty="0" err="1"/>
              <a:t>ouch</a:t>
            </a:r>
            <a:r>
              <a:rPr lang="nb-NO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783180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A3E4C6-D04A-4C44-8B2D-BED5E9492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Forskjellige tjenester har forskjellig SLA.</a:t>
            </a:r>
          </a:p>
          <a:p>
            <a:r>
              <a:rPr lang="nb-NO" dirty="0"/>
              <a:t>Forskjellige pris-nivåer (tiers) har ofte forskjellig SLA.</a:t>
            </a:r>
          </a:p>
          <a:p>
            <a:r>
              <a:rPr lang="nb-NO" dirty="0">
                <a:hlinkClick r:id="rId3"/>
              </a:rPr>
              <a:t>https://azure.microsoft.com/en-us/support/legal/sla/summary/</a:t>
            </a:r>
            <a:endParaRPr lang="nb-NO" dirty="0"/>
          </a:p>
          <a:p>
            <a:r>
              <a:rPr lang="nb-NO" dirty="0"/>
              <a:t>Eksempel:</a:t>
            </a:r>
          </a:p>
          <a:p>
            <a:pPr lvl="1"/>
            <a:r>
              <a:rPr lang="nb-NO" dirty="0"/>
              <a:t>99.9% = ~43 minutter per måned  (Azure AD)</a:t>
            </a:r>
          </a:p>
          <a:p>
            <a:pPr lvl="1"/>
            <a:r>
              <a:rPr lang="nb-NO" dirty="0"/>
              <a:t>99.95% = ~22 minutter per måned  (</a:t>
            </a:r>
            <a:r>
              <a:rPr lang="nb-NO" dirty="0" err="1"/>
              <a:t>App</a:t>
            </a:r>
            <a:r>
              <a:rPr lang="nb-NO" dirty="0"/>
              <a:t> Service med 2 instanser)</a:t>
            </a:r>
          </a:p>
          <a:p>
            <a:pPr lvl="1"/>
            <a:endParaRPr lang="nb-NO" dirty="0"/>
          </a:p>
          <a:p>
            <a:r>
              <a:rPr lang="nb-NO" dirty="0" err="1"/>
              <a:t>Aggregate</a:t>
            </a:r>
            <a:r>
              <a:rPr lang="nb-NO" dirty="0"/>
              <a:t> SLA: Service1 + Service2 =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33F175-86FF-42F8-B419-44C3D44C1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Service Level Agreement (SLA)</a:t>
            </a:r>
          </a:p>
        </p:txBody>
      </p:sp>
    </p:spTree>
    <p:extLst>
      <p:ext uri="{BB962C8B-B14F-4D97-AF65-F5344CB8AC3E}">
        <p14:creationId xmlns:p14="http://schemas.microsoft.com/office/powerpoint/2010/main" val="2698391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50B00E-4D8B-48FB-99D9-366288CE8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Portalen:</a:t>
            </a:r>
          </a:p>
          <a:p>
            <a:pPr lvl="1"/>
            <a:r>
              <a:rPr lang="nb-NO" dirty="0" err="1"/>
              <a:t>Pek&amp;Klikk</a:t>
            </a:r>
            <a:endParaRPr lang="nb-NO" dirty="0"/>
          </a:p>
          <a:p>
            <a:r>
              <a:rPr lang="nb-NO" dirty="0" err="1"/>
              <a:t>Powershell</a:t>
            </a:r>
            <a:endParaRPr lang="nb-NO" dirty="0"/>
          </a:p>
          <a:p>
            <a:pPr lvl="1"/>
            <a:r>
              <a:rPr lang="nb-NO" dirty="0"/>
              <a:t>Også tilgjengelig i Azure Shell (portalen)</a:t>
            </a:r>
          </a:p>
          <a:p>
            <a:r>
              <a:rPr lang="nb-NO" dirty="0"/>
              <a:t>Azure CLI</a:t>
            </a:r>
          </a:p>
          <a:p>
            <a:pPr lvl="1"/>
            <a:r>
              <a:rPr lang="nb-NO" dirty="0"/>
              <a:t>Kommandolinjebasert – Kryss-</a:t>
            </a:r>
            <a:r>
              <a:rPr lang="nb-NO" dirty="0" err="1"/>
              <a:t>platform</a:t>
            </a:r>
            <a:r>
              <a:rPr lang="nb-NO" dirty="0"/>
              <a:t>. </a:t>
            </a:r>
          </a:p>
          <a:p>
            <a:pPr lvl="1"/>
            <a:r>
              <a:rPr lang="nb-NO" dirty="0"/>
              <a:t>Tilgjengelig </a:t>
            </a:r>
          </a:p>
          <a:p>
            <a:r>
              <a:rPr lang="nb-NO" dirty="0"/>
              <a:t>ARM-</a:t>
            </a:r>
            <a:r>
              <a:rPr lang="nb-NO" dirty="0" err="1"/>
              <a:t>templates</a:t>
            </a:r>
            <a:r>
              <a:rPr lang="nb-NO" dirty="0"/>
              <a:t> </a:t>
            </a:r>
          </a:p>
          <a:p>
            <a:pPr lvl="1"/>
            <a:r>
              <a:rPr lang="nb-NO" dirty="0"/>
              <a:t>Deklarativt</a:t>
            </a:r>
          </a:p>
          <a:p>
            <a:pPr lvl="1"/>
            <a:r>
              <a:rPr lang="nb-NO" dirty="0"/>
              <a:t>Inkrementell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29BD5-5596-42B5-91B3-8E6E3731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Opprettelse av ressurser i Azure. </a:t>
            </a:r>
          </a:p>
        </p:txBody>
      </p:sp>
    </p:spTree>
    <p:extLst>
      <p:ext uri="{BB962C8B-B14F-4D97-AF65-F5344CB8AC3E}">
        <p14:creationId xmlns:p14="http://schemas.microsoft.com/office/powerpoint/2010/main" val="2632851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1EB419-4FF8-40A0-8AA9-4F643B8F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/>
              <a:t>git</a:t>
            </a:r>
            <a:r>
              <a:rPr lang="nb-NO" dirty="0"/>
              <a:t> </a:t>
            </a:r>
            <a:r>
              <a:rPr lang="nb-NO" dirty="0" err="1"/>
              <a:t>clone</a:t>
            </a:r>
            <a:r>
              <a:rPr lang="nb-NO" dirty="0"/>
              <a:t> https://github.com/bouvet/azure-workshops.git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96E8AF-1C3A-47EF-B8C2-A833D9C9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Over to </a:t>
            </a:r>
            <a:r>
              <a:rPr lang="nb-NO" dirty="0" err="1"/>
              <a:t>you</a:t>
            </a:r>
            <a:r>
              <a:rPr lang="nb-NO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310100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D9D624-3443-479E-AFA2-BE106EBC2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800" y="1817674"/>
            <a:ext cx="8382613" cy="4351338"/>
          </a:xfrm>
        </p:spPr>
        <p:txBody>
          <a:bodyPr/>
          <a:lstStyle/>
          <a:p>
            <a:r>
              <a:rPr lang="nb-NO" dirty="0" err="1"/>
              <a:t>App</a:t>
            </a:r>
            <a:r>
              <a:rPr lang="nb-NO" dirty="0"/>
              <a:t> Services: </a:t>
            </a:r>
          </a:p>
          <a:p>
            <a:pPr lvl="1"/>
            <a:r>
              <a:rPr lang="nb-NO" dirty="0"/>
              <a:t>Web </a:t>
            </a:r>
            <a:r>
              <a:rPr lang="nb-NO" dirty="0" err="1"/>
              <a:t>Apps</a:t>
            </a:r>
            <a:endParaRPr lang="nb-NO" dirty="0"/>
          </a:p>
          <a:p>
            <a:pPr lvl="1"/>
            <a:r>
              <a:rPr lang="nb-NO" dirty="0"/>
              <a:t>Web </a:t>
            </a:r>
            <a:r>
              <a:rPr lang="nb-NO" dirty="0" err="1"/>
              <a:t>Apps</a:t>
            </a:r>
            <a:r>
              <a:rPr lang="nb-NO" dirty="0"/>
              <a:t> for Containers</a:t>
            </a:r>
          </a:p>
          <a:p>
            <a:pPr lvl="1"/>
            <a:r>
              <a:rPr lang="nb-NO" dirty="0"/>
              <a:t>API </a:t>
            </a:r>
            <a:r>
              <a:rPr lang="nb-NO" dirty="0" err="1"/>
              <a:t>Apps</a:t>
            </a:r>
            <a:endParaRPr lang="nb-NO" dirty="0"/>
          </a:p>
          <a:p>
            <a:pPr lvl="1"/>
            <a:r>
              <a:rPr lang="nb-NO" dirty="0"/>
              <a:t>Mobile </a:t>
            </a:r>
            <a:r>
              <a:rPr lang="nb-NO" dirty="0" err="1"/>
              <a:t>Apps</a:t>
            </a:r>
            <a:endParaRPr lang="nb-NO" dirty="0"/>
          </a:p>
          <a:p>
            <a:pPr lvl="1"/>
            <a:endParaRPr lang="nb-NO" dirty="0"/>
          </a:p>
          <a:p>
            <a:r>
              <a:rPr lang="nb-NO" dirty="0"/>
              <a:t>En av de mest brukte tjenestene i Azure</a:t>
            </a:r>
          </a:p>
          <a:p>
            <a:r>
              <a:rPr lang="nb-NO" dirty="0"/>
              <a:t>Skalering</a:t>
            </a:r>
          </a:p>
          <a:p>
            <a:r>
              <a:rPr lang="nb-NO" dirty="0" err="1"/>
              <a:t>Autoskalering</a:t>
            </a:r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A148B9-0E75-4745-AA12-FFFC97402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App</a:t>
            </a:r>
            <a:r>
              <a:rPr lang="nb-NO" dirty="0"/>
              <a:t> Services</a:t>
            </a:r>
          </a:p>
        </p:txBody>
      </p:sp>
    </p:spTree>
    <p:extLst>
      <p:ext uri="{BB962C8B-B14F-4D97-AF65-F5344CB8AC3E}">
        <p14:creationId xmlns:p14="http://schemas.microsoft.com/office/powerpoint/2010/main" val="2959595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0B91A4-AB72-4A94-BC5E-92A57CF75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BAA3A3-966B-4BDB-B4EE-93F148EB2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06AD60E4-ECC6-44CD-B7AB-E6B940B5FFBE}"/>
              </a:ext>
            </a:extLst>
          </p:cNvPr>
          <p:cNvSpPr>
            <a:spLocks noGrp="1"/>
          </p:cNvSpPr>
          <p:nvPr/>
        </p:nvSpPr>
        <p:spPr>
          <a:xfrm>
            <a:off x="151218" y="234809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App Service Plans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32197E-E804-4311-9D8A-C85CFCDBD9BE}"/>
              </a:ext>
            </a:extLst>
          </p:cNvPr>
          <p:cNvSpPr/>
          <p:nvPr/>
        </p:nvSpPr>
        <p:spPr>
          <a:xfrm>
            <a:off x="3607874" y="1183006"/>
            <a:ext cx="4429866" cy="54401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36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A6D362-37E7-4F1F-984D-C7FDFD8274B3}"/>
              </a:ext>
            </a:extLst>
          </p:cNvPr>
          <p:cNvSpPr/>
          <p:nvPr/>
        </p:nvSpPr>
        <p:spPr>
          <a:xfrm>
            <a:off x="3763308" y="1649307"/>
            <a:ext cx="4118998" cy="481845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36" dirty="0"/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077F1A0D-4FC6-4BBB-B768-C5FF0C1CA3B5}"/>
              </a:ext>
            </a:extLst>
          </p:cNvPr>
          <p:cNvSpPr/>
          <p:nvPr/>
        </p:nvSpPr>
        <p:spPr>
          <a:xfrm>
            <a:off x="3996459" y="2115609"/>
            <a:ext cx="3730413" cy="4118998"/>
          </a:xfrm>
          <a:prstGeom prst="roundRect">
            <a:avLst>
              <a:gd name="adj" fmla="val 2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36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BB7806-9C6D-43C1-B984-3810409B9ECB}"/>
              </a:ext>
            </a:extLst>
          </p:cNvPr>
          <p:cNvSpPr txBox="1"/>
          <p:nvPr/>
        </p:nvSpPr>
        <p:spPr>
          <a:xfrm>
            <a:off x="4151892" y="2193326"/>
            <a:ext cx="1386866" cy="318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dirty="0"/>
              <a:t>Resource Group</a:t>
            </a:r>
          </a:p>
        </p:txBody>
      </p:sp>
      <p:sp>
        <p:nvSpPr>
          <p:cNvPr id="9" name="Rounded Rectangle 6">
            <a:extLst>
              <a:ext uri="{FF2B5EF4-FFF2-40B4-BE49-F238E27FC236}">
                <a16:creationId xmlns:a16="http://schemas.microsoft.com/office/drawing/2014/main" id="{E8978232-7D8B-46CD-A204-A665D9321C0D}"/>
              </a:ext>
            </a:extLst>
          </p:cNvPr>
          <p:cNvSpPr/>
          <p:nvPr/>
        </p:nvSpPr>
        <p:spPr>
          <a:xfrm>
            <a:off x="4229609" y="2581911"/>
            <a:ext cx="3264112" cy="1632056"/>
          </a:xfrm>
          <a:prstGeom prst="roundRect">
            <a:avLst>
              <a:gd name="adj" fmla="val 266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36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25594A-725E-4C99-BB61-8A7C9A260556}"/>
              </a:ext>
            </a:extLst>
          </p:cNvPr>
          <p:cNvSpPr txBox="1"/>
          <p:nvPr/>
        </p:nvSpPr>
        <p:spPr>
          <a:xfrm>
            <a:off x="4307327" y="2737345"/>
            <a:ext cx="1574816" cy="318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dirty="0"/>
              <a:t>App Service Plan 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F3A652-506D-4B9C-AA0E-90584EE8F4B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67" y="3125930"/>
            <a:ext cx="470286" cy="46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E2337C-B4BB-4F87-A175-6D192756831D}"/>
              </a:ext>
            </a:extLst>
          </p:cNvPr>
          <p:cNvSpPr txBox="1"/>
          <p:nvPr/>
        </p:nvSpPr>
        <p:spPr>
          <a:xfrm>
            <a:off x="4618194" y="3669948"/>
            <a:ext cx="837731" cy="286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24" dirty="0"/>
              <a:t>Website 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AC6AC4F-570C-4730-9A2C-992E9AEB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522" y="3130420"/>
            <a:ext cx="470286" cy="46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01991C-52A6-4532-AA06-7C2972EC10F8}"/>
              </a:ext>
            </a:extLst>
          </p:cNvPr>
          <p:cNvSpPr txBox="1"/>
          <p:nvPr/>
        </p:nvSpPr>
        <p:spPr>
          <a:xfrm>
            <a:off x="5621348" y="3674438"/>
            <a:ext cx="524503" cy="2807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24" dirty="0"/>
              <a:t>API A</a:t>
            </a:r>
          </a:p>
        </p:txBody>
      </p:sp>
      <p:sp>
        <p:nvSpPr>
          <p:cNvPr id="15" name="Rounded Rectangle 12">
            <a:extLst>
              <a:ext uri="{FF2B5EF4-FFF2-40B4-BE49-F238E27FC236}">
                <a16:creationId xmlns:a16="http://schemas.microsoft.com/office/drawing/2014/main" id="{4D0DBA7B-41C6-4412-9855-911A34B736C2}"/>
              </a:ext>
            </a:extLst>
          </p:cNvPr>
          <p:cNvSpPr/>
          <p:nvPr/>
        </p:nvSpPr>
        <p:spPr>
          <a:xfrm>
            <a:off x="4229609" y="4369400"/>
            <a:ext cx="3264112" cy="1632056"/>
          </a:xfrm>
          <a:prstGeom prst="roundRect">
            <a:avLst>
              <a:gd name="adj" fmla="val 266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36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B7E619-3C65-4B7E-8F37-0091E370757B}"/>
              </a:ext>
            </a:extLst>
          </p:cNvPr>
          <p:cNvSpPr txBox="1"/>
          <p:nvPr/>
        </p:nvSpPr>
        <p:spPr>
          <a:xfrm>
            <a:off x="4307326" y="4524835"/>
            <a:ext cx="1569911" cy="318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dirty="0"/>
              <a:t>App Service Plan B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AD06977-3340-4BCF-A05A-E89A9CC4C9C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67" y="4913420"/>
            <a:ext cx="470286" cy="46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52573C2-4190-47E2-B573-62647FDC700F}"/>
              </a:ext>
            </a:extLst>
          </p:cNvPr>
          <p:cNvSpPr txBox="1"/>
          <p:nvPr/>
        </p:nvSpPr>
        <p:spPr>
          <a:xfrm>
            <a:off x="4618194" y="5457438"/>
            <a:ext cx="824456" cy="2807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24" dirty="0"/>
              <a:t>Website 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4A4709-5B75-4681-AB02-9D9D7745EBF4}"/>
              </a:ext>
            </a:extLst>
          </p:cNvPr>
          <p:cNvSpPr txBox="1"/>
          <p:nvPr/>
        </p:nvSpPr>
        <p:spPr>
          <a:xfrm>
            <a:off x="3841025" y="1727025"/>
            <a:ext cx="1681807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dirty="0">
                <a:solidFill>
                  <a:schemeClr val="bg1"/>
                </a:solidFill>
              </a:rPr>
              <a:t>Datacenter Region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D236C5-35A3-4C9B-A424-3A744EBD8C4F}"/>
              </a:ext>
            </a:extLst>
          </p:cNvPr>
          <p:cNvSpPr txBox="1"/>
          <p:nvPr/>
        </p:nvSpPr>
        <p:spPr>
          <a:xfrm>
            <a:off x="6172533" y="2581911"/>
            <a:ext cx="1188584" cy="318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u="sng" dirty="0"/>
              <a:t>Standard Tier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E70D5B-6DCC-4F8F-9670-A90C282968CB}"/>
              </a:ext>
            </a:extLst>
          </p:cNvPr>
          <p:cNvSpPr txBox="1"/>
          <p:nvPr/>
        </p:nvSpPr>
        <p:spPr>
          <a:xfrm>
            <a:off x="6495041" y="4369401"/>
            <a:ext cx="847867" cy="318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u="sng" dirty="0"/>
              <a:t>Free Tier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9097F7-E3D6-424E-84D9-47F196B699C8}"/>
              </a:ext>
            </a:extLst>
          </p:cNvPr>
          <p:cNvSpPr txBox="1"/>
          <p:nvPr/>
        </p:nvSpPr>
        <p:spPr>
          <a:xfrm>
            <a:off x="3607874" y="1260723"/>
            <a:ext cx="1705082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dirty="0">
                <a:solidFill>
                  <a:schemeClr val="bg1"/>
                </a:solidFill>
              </a:rPr>
              <a:t>Azure Subscription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D98AD9-B05C-4FBB-A46F-D8DFAA779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688" y="3576688"/>
            <a:ext cx="607622" cy="55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8723D0C-2F32-48AE-825B-AF498157F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447" y="5369538"/>
            <a:ext cx="607622" cy="55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0846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2F0381-E333-4403-8E3A-447DFAB0D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849" y="1817674"/>
            <a:ext cx="8382613" cy="4351338"/>
          </a:xfrm>
        </p:spPr>
        <p:txBody>
          <a:bodyPr/>
          <a:lstStyle/>
          <a:p>
            <a:r>
              <a:rPr lang="nb-NO" dirty="0" err="1"/>
              <a:t>App</a:t>
            </a:r>
            <a:r>
              <a:rPr lang="nb-NO" dirty="0"/>
              <a:t> Service Plan:</a:t>
            </a:r>
          </a:p>
          <a:p>
            <a:pPr lvl="1"/>
            <a:r>
              <a:rPr lang="nb-NO" dirty="0"/>
              <a:t>Tenk på det som VM</a:t>
            </a:r>
          </a:p>
          <a:p>
            <a:pPr lvl="1"/>
            <a:r>
              <a:rPr lang="nb-NO" dirty="0"/>
              <a:t>Kan putte flere </a:t>
            </a:r>
            <a:r>
              <a:rPr lang="nb-NO" dirty="0" err="1"/>
              <a:t>Apps</a:t>
            </a:r>
            <a:r>
              <a:rPr lang="nb-NO" dirty="0"/>
              <a:t> på samme Service Plan.</a:t>
            </a:r>
          </a:p>
          <a:p>
            <a:pPr lvl="1"/>
            <a:r>
              <a:rPr lang="nb-NO" dirty="0"/>
              <a:t>Man skalerer </a:t>
            </a:r>
            <a:r>
              <a:rPr lang="nb-NO" dirty="0" err="1"/>
              <a:t>App</a:t>
            </a:r>
            <a:r>
              <a:rPr lang="nb-NO" dirty="0"/>
              <a:t> Service Plan (ikke </a:t>
            </a:r>
            <a:r>
              <a:rPr lang="nb-NO" dirty="0" err="1"/>
              <a:t>Apps</a:t>
            </a:r>
            <a:r>
              <a:rPr lang="nb-NO" dirty="0"/>
              <a:t>).</a:t>
            </a:r>
          </a:p>
          <a:p>
            <a:endParaRPr lang="nb-NO" dirty="0"/>
          </a:p>
          <a:p>
            <a:r>
              <a:rPr lang="nb-NO" dirty="0"/>
              <a:t>Kan ikke bruke </a:t>
            </a:r>
            <a:r>
              <a:rPr lang="nb-NO" dirty="0" err="1"/>
              <a:t>App</a:t>
            </a:r>
            <a:r>
              <a:rPr lang="nb-NO" dirty="0"/>
              <a:t> Service hvis man kjører «sære» ting.</a:t>
            </a:r>
          </a:p>
          <a:p>
            <a:pPr lvl="1"/>
            <a:r>
              <a:rPr lang="nb-NO" dirty="0"/>
              <a:t>Kan ikke installere drivere, COM-objekter etc. på maskinen -&gt; VM løsningen.	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Kan kjøre i et egen isolert miljø: </a:t>
            </a:r>
            <a:r>
              <a:rPr lang="nb-NO" dirty="0" err="1"/>
              <a:t>App</a:t>
            </a:r>
            <a:r>
              <a:rPr lang="nb-NO" dirty="0"/>
              <a:t> Service Environment (ASE)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544C7F-1E8B-4AB8-A89E-0E1BBC05A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App</a:t>
            </a:r>
            <a:r>
              <a:rPr lang="nb-NO" dirty="0"/>
              <a:t> Service Plan:</a:t>
            </a:r>
          </a:p>
        </p:txBody>
      </p:sp>
    </p:spTree>
    <p:extLst>
      <p:ext uri="{BB962C8B-B14F-4D97-AF65-F5344CB8AC3E}">
        <p14:creationId xmlns:p14="http://schemas.microsoft.com/office/powerpoint/2010/main" val="1923570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E43EF0-28B5-4B4C-B457-228A74A9F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Støtte for flere programmeringsspråk </a:t>
            </a:r>
          </a:p>
          <a:p>
            <a:pPr lvl="1"/>
            <a:r>
              <a:rPr lang="nb-NO" dirty="0"/>
              <a:t>.NET</a:t>
            </a:r>
          </a:p>
          <a:p>
            <a:pPr lvl="1"/>
            <a:r>
              <a:rPr lang="nb-NO" dirty="0"/>
              <a:t>Python</a:t>
            </a:r>
          </a:p>
          <a:p>
            <a:pPr lvl="1"/>
            <a:r>
              <a:rPr lang="nb-NO" dirty="0"/>
              <a:t>Node.JS</a:t>
            </a:r>
          </a:p>
          <a:p>
            <a:r>
              <a:rPr lang="nb-NO" dirty="0" err="1"/>
              <a:t>Features</a:t>
            </a:r>
            <a:r>
              <a:rPr lang="nb-NO" dirty="0"/>
              <a:t>:</a:t>
            </a:r>
          </a:p>
          <a:p>
            <a:pPr lvl="1"/>
            <a:r>
              <a:rPr lang="nb-NO" dirty="0" err="1"/>
              <a:t>Slots</a:t>
            </a:r>
            <a:endParaRPr lang="nb-NO" dirty="0"/>
          </a:p>
          <a:p>
            <a:pPr lvl="1"/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9FBB2-5FB2-406C-A4E8-B7F106A2F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Web </a:t>
            </a:r>
            <a:r>
              <a:rPr lang="nb-NO" dirty="0" err="1"/>
              <a:t>Apps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41098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7F63-6E65-4EE8-89C6-C2D4FBC11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Azureskolen</a:t>
            </a:r>
            <a:r>
              <a:rPr lang="nb-NO" dirty="0"/>
              <a:t> – Workshop #1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8DB09-162B-4410-BBC5-519080BEA9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The Basics – en introduksjon</a:t>
            </a:r>
          </a:p>
        </p:txBody>
      </p:sp>
    </p:spTree>
    <p:extLst>
      <p:ext uri="{BB962C8B-B14F-4D97-AF65-F5344CB8AC3E}">
        <p14:creationId xmlns:p14="http://schemas.microsoft.com/office/powerpoint/2010/main" val="177674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B7E498-3C4D-40F4-9886-096A6156A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17F895-AE5B-489F-851C-DF70FA11E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App</a:t>
            </a:r>
            <a:r>
              <a:rPr lang="nb-NO" dirty="0"/>
              <a:t> Service Plan - Demo</a:t>
            </a:r>
          </a:p>
        </p:txBody>
      </p:sp>
    </p:spTree>
    <p:extLst>
      <p:ext uri="{BB962C8B-B14F-4D97-AF65-F5344CB8AC3E}">
        <p14:creationId xmlns:p14="http://schemas.microsoft.com/office/powerpoint/2010/main" val="2537136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03F87C-38F4-44C8-ADEC-4C9CAB1A9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1A20A2-D44C-4984-9C77-6E47414B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Sammenligning – </a:t>
            </a:r>
            <a:r>
              <a:rPr lang="nb-NO" dirty="0" err="1"/>
              <a:t>App</a:t>
            </a:r>
            <a:r>
              <a:rPr lang="nb-NO" dirty="0"/>
              <a:t> Service Plans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1CFA2441-7CC3-429A-8B08-88E874E03ED1}"/>
              </a:ext>
            </a:extLst>
          </p:cNvPr>
          <p:cNvSpPr>
            <a:spLocks noGrp="1"/>
          </p:cNvSpPr>
          <p:nvPr/>
        </p:nvSpPr>
        <p:spPr>
          <a:xfrm>
            <a:off x="151218" y="1086326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0766ED58-11DF-4C63-9EF6-6C60B06F3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48" y="2804954"/>
            <a:ext cx="9779136" cy="296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80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79401F-EEF2-4234-884F-6B9F884FA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Tjeneste </a:t>
            </a:r>
          </a:p>
          <a:p>
            <a:r>
              <a:rPr lang="nb-NO" dirty="0"/>
              <a:t>Sikker lagring av </a:t>
            </a:r>
            <a:r>
              <a:rPr lang="nb-NO" dirty="0" err="1"/>
              <a:t>secrets</a:t>
            </a:r>
            <a:r>
              <a:rPr lang="nb-NO" dirty="0"/>
              <a:t> (f.eks. passord) og sertifikater i Azure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Demo</a:t>
            </a:r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F3484C-440F-4FA5-8833-85E89A9F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KeyVault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81317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AA05E5-BB1E-4E59-B3A6-80507411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AE5D29-1F11-4D5C-A83E-B7CDA2A2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Key </a:t>
            </a:r>
            <a:r>
              <a:rPr lang="nb-NO" dirty="0" err="1"/>
              <a:t>Vault</a:t>
            </a:r>
            <a:r>
              <a:rPr lang="nb-NO" dirty="0"/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607609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90908C-9173-4AFD-8FE0-364E1E34A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Azure SQL Database</a:t>
            </a:r>
          </a:p>
          <a:p>
            <a:pPr lvl="1"/>
            <a:r>
              <a:rPr lang="nb-NO" dirty="0"/>
              <a:t>SQL Server (</a:t>
            </a:r>
            <a:r>
              <a:rPr lang="nb-NO" dirty="0" err="1"/>
              <a:t>light</a:t>
            </a:r>
            <a:r>
              <a:rPr lang="nb-NO" dirty="0"/>
              <a:t>) som tjeneste i skyen</a:t>
            </a:r>
          </a:p>
          <a:p>
            <a:r>
              <a:rPr lang="nb-NO" dirty="0"/>
              <a:t>Cosmos DB</a:t>
            </a:r>
          </a:p>
          <a:p>
            <a:pPr lvl="1"/>
            <a:r>
              <a:rPr lang="nb-NO" dirty="0"/>
              <a:t>No-SQL-database</a:t>
            </a:r>
          </a:p>
          <a:p>
            <a:pPr lvl="1"/>
            <a:r>
              <a:rPr lang="nb-NO" dirty="0"/>
              <a:t>API: </a:t>
            </a:r>
            <a:r>
              <a:rPr lang="nb-NO" dirty="0" err="1"/>
              <a:t>Sql</a:t>
            </a:r>
            <a:r>
              <a:rPr lang="nb-NO" dirty="0"/>
              <a:t> API, </a:t>
            </a:r>
            <a:r>
              <a:rPr lang="nb-NO" dirty="0" err="1"/>
              <a:t>Table</a:t>
            </a:r>
            <a:r>
              <a:rPr lang="nb-NO" dirty="0"/>
              <a:t> Storage API</a:t>
            </a:r>
          </a:p>
          <a:p>
            <a:r>
              <a:rPr lang="nb-NO" dirty="0"/>
              <a:t>Azure Storage</a:t>
            </a:r>
          </a:p>
          <a:p>
            <a:pPr lvl="1"/>
            <a:endParaRPr lang="nb-NO" dirty="0"/>
          </a:p>
          <a:p>
            <a:pPr lvl="1"/>
            <a:endParaRPr lang="nb-NO" dirty="0"/>
          </a:p>
          <a:p>
            <a:r>
              <a:rPr lang="nb-NO" dirty="0" err="1"/>
              <a:t>Polyglot</a:t>
            </a:r>
            <a:r>
              <a:rPr lang="nb-NO" dirty="0"/>
              <a:t> </a:t>
            </a:r>
            <a:r>
              <a:rPr lang="nb-NO" dirty="0" err="1"/>
              <a:t>storage</a:t>
            </a:r>
            <a:r>
              <a:rPr lang="nb-NO" dirty="0"/>
              <a:t>: Velger flere lagringsteknologier i et system for å utnytte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643F29-E495-45DA-8818-6E3C14AAC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Lagring i Azure</a:t>
            </a:r>
          </a:p>
        </p:txBody>
      </p:sp>
    </p:spTree>
    <p:extLst>
      <p:ext uri="{BB962C8B-B14F-4D97-AF65-F5344CB8AC3E}">
        <p14:creationId xmlns:p14="http://schemas.microsoft.com/office/powerpoint/2010/main" val="2592611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881E36-17DD-47AC-9D31-D92677B39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En Storage </a:t>
            </a:r>
            <a:r>
              <a:rPr lang="nb-NO" dirty="0" err="1"/>
              <a:t>Account</a:t>
            </a:r>
            <a:r>
              <a:rPr lang="nb-NO" dirty="0"/>
              <a:t> kan inneholde</a:t>
            </a:r>
          </a:p>
          <a:p>
            <a:pPr lvl="1"/>
            <a:r>
              <a:rPr lang="nb-NO" dirty="0" err="1"/>
              <a:t>Tables</a:t>
            </a:r>
            <a:endParaRPr lang="nb-NO" dirty="0"/>
          </a:p>
          <a:p>
            <a:pPr lvl="1"/>
            <a:r>
              <a:rPr lang="nb-NO" dirty="0" err="1"/>
              <a:t>Blobs</a:t>
            </a:r>
            <a:endParaRPr lang="nb-NO" dirty="0"/>
          </a:p>
          <a:p>
            <a:pPr lvl="1"/>
            <a:r>
              <a:rPr lang="nb-NO" dirty="0"/>
              <a:t>Files		</a:t>
            </a:r>
          </a:p>
          <a:p>
            <a:pPr lvl="1"/>
            <a:r>
              <a:rPr lang="nb-NO" dirty="0"/>
              <a:t>Queues</a:t>
            </a:r>
          </a:p>
          <a:p>
            <a:r>
              <a:rPr lang="nb-NO" dirty="0" err="1"/>
              <a:t>Backup</a:t>
            </a:r>
            <a:endParaRPr lang="nb-NO" dirty="0"/>
          </a:p>
          <a:p>
            <a:pPr lvl="1"/>
            <a:r>
              <a:rPr lang="nb-NO" dirty="0"/>
              <a:t>LRS, GRS</a:t>
            </a:r>
          </a:p>
          <a:p>
            <a:pPr lvl="1"/>
            <a:r>
              <a:rPr lang="nb-NO" dirty="0"/>
              <a:t>Ingen generell </a:t>
            </a:r>
            <a:r>
              <a:rPr lang="nb-NO" dirty="0" err="1"/>
              <a:t>backup</a:t>
            </a:r>
            <a:r>
              <a:rPr lang="nb-NO" dirty="0"/>
              <a:t> mot f.eks. feilaktig sletting fra bruker</a:t>
            </a:r>
          </a:p>
          <a:p>
            <a:pPr marL="0" indent="0">
              <a:buNone/>
            </a:pPr>
            <a:endParaRPr lang="nb-NO" dirty="0"/>
          </a:p>
          <a:p>
            <a:pPr lvl="1"/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44980B-3341-43C3-A0A1-B3BFA4124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 Storage</a:t>
            </a:r>
          </a:p>
        </p:txBody>
      </p:sp>
    </p:spTree>
    <p:extLst>
      <p:ext uri="{BB962C8B-B14F-4D97-AF65-F5344CB8AC3E}">
        <p14:creationId xmlns:p14="http://schemas.microsoft.com/office/powerpoint/2010/main" val="2901878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B297BF-582A-46FF-8394-92F3E72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Lagrer filer i Containere i en Storage </a:t>
            </a:r>
            <a:r>
              <a:rPr lang="nb-NO" dirty="0" err="1"/>
              <a:t>account</a:t>
            </a:r>
            <a:endParaRPr lang="nb-NO" dirty="0"/>
          </a:p>
          <a:p>
            <a:r>
              <a:rPr lang="nb-NO" dirty="0"/>
              <a:t>Virtuell katalogstruktur</a:t>
            </a:r>
          </a:p>
          <a:p>
            <a:endParaRPr lang="nb-NO" dirty="0"/>
          </a:p>
          <a:p>
            <a:r>
              <a:rPr lang="nb-NO" dirty="0"/>
              <a:t>Støtte for SAS-tokens:</a:t>
            </a:r>
          </a:p>
          <a:p>
            <a:pPr lvl="1"/>
            <a:r>
              <a:rPr lang="nb-NO" dirty="0" err="1"/>
              <a:t>Shared</a:t>
            </a:r>
            <a:r>
              <a:rPr lang="nb-NO" dirty="0"/>
              <a:t>-Access </a:t>
            </a:r>
            <a:r>
              <a:rPr lang="nb-NO" dirty="0" err="1"/>
              <a:t>Signature</a:t>
            </a:r>
            <a:r>
              <a:rPr lang="nb-NO" dirty="0"/>
              <a:t> – gir</a:t>
            </a:r>
          </a:p>
          <a:p>
            <a:pPr lvl="1"/>
            <a:r>
              <a:rPr lang="nb-NO" dirty="0"/>
              <a:t>Eneste måten å dele </a:t>
            </a:r>
            <a:r>
              <a:rPr lang="nb-NO" dirty="0" err="1"/>
              <a:t>blobs</a:t>
            </a:r>
            <a:r>
              <a:rPr lang="nb-NO" dirty="0"/>
              <a:t> på uten å gi vekk </a:t>
            </a:r>
            <a:r>
              <a:rPr lang="nb-NO" dirty="0" err="1"/>
              <a:t>Account-key</a:t>
            </a:r>
            <a:r>
              <a:rPr lang="nb-NO" dirty="0"/>
              <a:t> eller gjøre de fullt </a:t>
            </a:r>
            <a:r>
              <a:rPr lang="nb-NO" dirty="0" err="1"/>
              <a:t>public</a:t>
            </a:r>
            <a:endParaRPr lang="nb-NO" dirty="0"/>
          </a:p>
          <a:p>
            <a:pPr lvl="1"/>
            <a:r>
              <a:rPr lang="nb-NO" dirty="0"/>
              <a:t>Read-Write-</a:t>
            </a:r>
            <a:r>
              <a:rPr lang="nb-NO" dirty="0" err="1"/>
              <a:t>Delete</a:t>
            </a:r>
            <a:r>
              <a:rPr lang="nb-NO" dirty="0"/>
              <a:t>-List</a:t>
            </a:r>
          </a:p>
          <a:p>
            <a:pPr lvl="1"/>
            <a:r>
              <a:rPr lang="nb-NO" dirty="0"/>
              <a:t>Gyldig fra-til</a:t>
            </a:r>
          </a:p>
          <a:p>
            <a:pPr lvl="1"/>
            <a:r>
              <a:rPr lang="nb-NO" dirty="0"/>
              <a:t>IP-restriksjoner </a:t>
            </a:r>
          </a:p>
          <a:p>
            <a:pPr lvl="1"/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7AEFC3-3D48-4189-ABC2-65C8CD28C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 </a:t>
            </a:r>
            <a:r>
              <a:rPr lang="nb-NO" dirty="0" err="1"/>
              <a:t>Blobs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08552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3D7126-09B8-439E-9A87-0615A359E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 err="1"/>
              <a:t>NoSQL</a:t>
            </a:r>
            <a:r>
              <a:rPr lang="nb-NO" dirty="0"/>
              <a:t>  - No </a:t>
            </a:r>
            <a:r>
              <a:rPr lang="nb-NO" dirty="0" err="1"/>
              <a:t>Schema</a:t>
            </a:r>
            <a:r>
              <a:rPr lang="nb-NO" dirty="0"/>
              <a:t>.</a:t>
            </a:r>
          </a:p>
          <a:p>
            <a:r>
              <a:rPr lang="nb-NO" dirty="0"/>
              <a:t>Ingen relasjoner mellom tabellene.</a:t>
            </a:r>
          </a:p>
          <a:p>
            <a:r>
              <a:rPr lang="nb-NO" dirty="0" err="1"/>
              <a:t>PartitionKey</a:t>
            </a:r>
            <a:r>
              <a:rPr lang="nb-NO" dirty="0"/>
              <a:t> og </a:t>
            </a:r>
            <a:r>
              <a:rPr lang="nb-NO" dirty="0" err="1"/>
              <a:t>RowKey</a:t>
            </a:r>
            <a:r>
              <a:rPr lang="nb-NO" dirty="0"/>
              <a:t> eneste indekserte kolonner.</a:t>
            </a:r>
          </a:p>
          <a:p>
            <a:r>
              <a:rPr lang="nb-NO" dirty="0" err="1"/>
              <a:t>PartitionKey</a:t>
            </a:r>
            <a:r>
              <a:rPr lang="nb-NO" dirty="0"/>
              <a:t> viktig for skalering.</a:t>
            </a:r>
          </a:p>
          <a:p>
            <a:r>
              <a:rPr lang="nb-NO" dirty="0"/>
              <a:t>Hvis brukt riktig, veldig kjapt og rimelig.</a:t>
            </a:r>
          </a:p>
          <a:p>
            <a:pPr marL="357187" lvl="1" indent="0">
              <a:buNone/>
            </a:pPr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539BD5-2FC2-4EC3-ABFF-042605F35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 </a:t>
            </a:r>
            <a:r>
              <a:rPr lang="nb-NO" dirty="0" err="1"/>
              <a:t>Tables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1224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25E11A-D179-4D65-B4B4-C22806C34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CCBE4B-DBBE-4EC1-9CFC-8BFB13D66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9604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55DD50-67FE-4D7E-9392-9BA3C3C1D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b="1" dirty="0"/>
              <a:t>Workshop #1</a:t>
            </a:r>
          </a:p>
          <a:p>
            <a:pPr lvl="1"/>
            <a:r>
              <a:rPr lang="nb-NO" dirty="0"/>
              <a:t>Introduksjon Azure</a:t>
            </a:r>
          </a:p>
          <a:p>
            <a:pPr lvl="1"/>
            <a:r>
              <a:rPr lang="nb-NO" dirty="0" err="1"/>
              <a:t>App</a:t>
            </a:r>
            <a:r>
              <a:rPr lang="nb-NO" dirty="0"/>
              <a:t> Service, Azure Storage, Key </a:t>
            </a:r>
            <a:r>
              <a:rPr lang="nb-NO" dirty="0" err="1"/>
              <a:t>Vault</a:t>
            </a:r>
            <a:endParaRPr lang="nb-NO" dirty="0"/>
          </a:p>
          <a:p>
            <a:r>
              <a:rPr lang="nb-NO" dirty="0"/>
              <a:t>Workshop #2</a:t>
            </a:r>
          </a:p>
          <a:p>
            <a:pPr lvl="1"/>
            <a:r>
              <a:rPr lang="nb-NO" dirty="0" err="1"/>
              <a:t>DevOps</a:t>
            </a:r>
            <a:endParaRPr lang="nb-NO" dirty="0"/>
          </a:p>
          <a:p>
            <a:r>
              <a:rPr lang="nb-NO" dirty="0"/>
              <a:t>Workshop #3…</a:t>
            </a:r>
          </a:p>
          <a:p>
            <a:pPr lvl="1"/>
            <a:r>
              <a:rPr lang="nb-NO" dirty="0"/>
              <a:t>TBD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6743FF-4E38-4244-9AF8-AF658D85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Azureskolen</a:t>
            </a:r>
            <a:r>
              <a:rPr lang="nb-NO" dirty="0"/>
              <a:t> Workshop – Foreløpig plan</a:t>
            </a:r>
          </a:p>
        </p:txBody>
      </p:sp>
    </p:spTree>
    <p:extLst>
      <p:ext uri="{BB962C8B-B14F-4D97-AF65-F5344CB8AC3E}">
        <p14:creationId xmlns:p14="http://schemas.microsoft.com/office/powerpoint/2010/main" val="667589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8EC16A-631D-40F4-A34D-5EB73F456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/>
              <a:t>Introduksjon Azure</a:t>
            </a:r>
          </a:p>
          <a:p>
            <a:r>
              <a:rPr lang="nb-NO" dirty="0"/>
              <a:t>Kostnader</a:t>
            </a:r>
          </a:p>
          <a:p>
            <a:r>
              <a:rPr lang="nb-NO" dirty="0"/>
              <a:t>Leksjon 1  </a:t>
            </a:r>
          </a:p>
          <a:p>
            <a:r>
              <a:rPr lang="nb-NO" dirty="0"/>
              <a:t>Storage</a:t>
            </a:r>
          </a:p>
          <a:p>
            <a:r>
              <a:rPr lang="nb-NO" dirty="0"/>
              <a:t>Eksempel applikasjon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DA31B3-A635-4631-AB14-0C7A72E2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Dagens workshop</a:t>
            </a:r>
          </a:p>
        </p:txBody>
      </p:sp>
    </p:spTree>
    <p:extLst>
      <p:ext uri="{BB962C8B-B14F-4D97-AF65-F5344CB8AC3E}">
        <p14:creationId xmlns:p14="http://schemas.microsoft.com/office/powerpoint/2010/main" val="112491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B315D8-9E57-4154-8078-65747D82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Kostnad</a:t>
            </a:r>
          </a:p>
          <a:p>
            <a:pPr lvl="1"/>
            <a:r>
              <a:rPr lang="nb-NO" dirty="0"/>
              <a:t>Ikke nødvendigvis billigere.</a:t>
            </a:r>
          </a:p>
          <a:p>
            <a:r>
              <a:rPr lang="nb-NO" dirty="0"/>
              <a:t>Dynamisk skalering</a:t>
            </a:r>
          </a:p>
          <a:p>
            <a:pPr lvl="1"/>
            <a:r>
              <a:rPr lang="nb-NO" dirty="0"/>
              <a:t>Ingen </a:t>
            </a:r>
            <a:r>
              <a:rPr lang="nb-NO" dirty="0" err="1"/>
              <a:t>upfront</a:t>
            </a:r>
            <a:r>
              <a:rPr lang="nb-NO" dirty="0"/>
              <a:t> kjøp av HW.</a:t>
            </a:r>
          </a:p>
          <a:p>
            <a:r>
              <a:rPr lang="nb-NO" dirty="0"/>
              <a:t>Fart og fleksibilitet</a:t>
            </a:r>
          </a:p>
          <a:p>
            <a:pPr lvl="1"/>
            <a:r>
              <a:rPr lang="nb-NO" dirty="0"/>
              <a:t>Opprett ressurser i løpet av minutter/sekunder.</a:t>
            </a:r>
          </a:p>
          <a:p>
            <a:r>
              <a:rPr lang="nb-NO" dirty="0"/>
              <a:t>Sikkerhet</a:t>
            </a:r>
          </a:p>
          <a:p>
            <a:pPr lvl="1"/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596D76-4AD2-404D-9780-E973C1C12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 – Hvorfor?</a:t>
            </a:r>
          </a:p>
        </p:txBody>
      </p:sp>
    </p:spTree>
    <p:extLst>
      <p:ext uri="{BB962C8B-B14F-4D97-AF65-F5344CB8AC3E}">
        <p14:creationId xmlns:p14="http://schemas.microsoft.com/office/powerpoint/2010/main" val="1670483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7D4B20-90CC-438B-BDF4-787792922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8033A0-BA62-43E0-8C96-DBD0F4D2F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(Bilde av datasenter)</a:t>
            </a:r>
          </a:p>
        </p:txBody>
      </p:sp>
    </p:spTree>
    <p:extLst>
      <p:ext uri="{BB962C8B-B14F-4D97-AF65-F5344CB8AC3E}">
        <p14:creationId xmlns:p14="http://schemas.microsoft.com/office/powerpoint/2010/main" val="2434310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C0CDED-6319-40C0-B2F4-7087E4F07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/>
              <a:t>Per nå: 54 antall regioner.</a:t>
            </a:r>
          </a:p>
          <a:p>
            <a:endParaRPr lang="nb-NO" dirty="0"/>
          </a:p>
          <a:p>
            <a:endParaRPr lang="nb-NO" dirty="0"/>
          </a:p>
          <a:p>
            <a:r>
              <a:rPr lang="nb-NO" dirty="0">
                <a:hlinkClick r:id="rId3"/>
              </a:rPr>
              <a:t>Oversikt: https://azure.microsoft.com/en/global-infrastructure/regions/</a:t>
            </a:r>
            <a:endParaRPr lang="nb-NO" dirty="0"/>
          </a:p>
          <a:p>
            <a:r>
              <a:rPr lang="nb-NO" dirty="0"/>
              <a:t>Måling av latency: </a:t>
            </a:r>
            <a:r>
              <a:rPr lang="nb-NO" dirty="0">
                <a:hlinkClick r:id="rId4"/>
              </a:rPr>
              <a:t>http://www.azurespeed.com/</a:t>
            </a:r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8FFC08-ED5C-47A8-97A9-C98B9239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Regioner</a:t>
            </a:r>
          </a:p>
        </p:txBody>
      </p:sp>
    </p:spTree>
    <p:extLst>
      <p:ext uri="{BB962C8B-B14F-4D97-AF65-F5344CB8AC3E}">
        <p14:creationId xmlns:p14="http://schemas.microsoft.com/office/powerpoint/2010/main" val="2222550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2D9C6B-D087-4D41-9CDA-F894580EC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D03241-4113-4696-9B74-89A08D77C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BD5933A1-CABC-48AC-BBE9-DD758D19C0B0}"/>
              </a:ext>
            </a:extLst>
          </p:cNvPr>
          <p:cNvSpPr/>
          <p:nvPr/>
        </p:nvSpPr>
        <p:spPr bwMode="auto">
          <a:xfrm>
            <a:off x="418643" y="1113236"/>
            <a:ext cx="10757098" cy="5376994"/>
          </a:xfrm>
          <a:prstGeom prst="roundRect">
            <a:avLst>
              <a:gd name="adj" fmla="val 5315"/>
            </a:avLst>
          </a:prstGeom>
          <a:solidFill>
            <a:schemeClr val="bg2">
              <a:lumMod val="2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DF61EE-C2D1-4C42-8024-4ADEC2076ED4}"/>
              </a:ext>
            </a:extLst>
          </p:cNvPr>
          <p:cNvSpPr txBox="1">
            <a:spLocks/>
          </p:cNvSpPr>
          <p:nvPr/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F836A8-3367-4734-BAC6-EFA117E3D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51" y="1187938"/>
            <a:ext cx="10084779" cy="526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28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74B7A1-39A4-4082-B89F-2E395E969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800" y="1644084"/>
            <a:ext cx="8741481" cy="484879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752D01F-4255-4CCF-9D52-807D973A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86146099"/>
      </p:ext>
    </p:extLst>
  </p:cSld>
  <p:clrMapOvr>
    <a:masterClrMapping/>
  </p:clrMapOvr>
</p:sld>
</file>

<file path=ppt/theme/theme1.xml><?xml version="1.0" encoding="utf-8"?>
<a:theme xmlns:a="http://schemas.openxmlformats.org/drawingml/2006/main" name="Forside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uvets presentasjonsmal" id="{301BCD41-07AD-46CA-9372-A479FF8012E2}" vid="{3B080F39-F12D-4C0A-8CB0-269CBB96B587}"/>
    </a:ext>
  </a:extLst>
</a:theme>
</file>

<file path=ppt/theme/theme2.xml><?xml version="1.0" encoding="utf-8"?>
<a:theme xmlns:a="http://schemas.openxmlformats.org/drawingml/2006/main" name="Innhold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uvets presentasjonsmal" id="{301BCD41-07AD-46CA-9372-A479FF8012E2}" vid="{202D5BAB-5A4C-4D97-B910-D457384076A2}"/>
    </a:ext>
  </a:extLst>
</a:theme>
</file>

<file path=ppt/theme/theme3.xml><?xml version="1.0" encoding="utf-8"?>
<a:theme xmlns:a="http://schemas.openxmlformats.org/drawingml/2006/main" name="Prosess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uvets presentasjonsmal" id="{301BCD41-07AD-46CA-9372-A479FF8012E2}" vid="{329E5A70-F5A3-4C3B-AEE4-196E0975597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3CE5A03C88D04F8FE0CC8617320B29" ma:contentTypeVersion="2" ma:contentTypeDescription="Create a new document." ma:contentTypeScope="" ma:versionID="23c508fadb5761cd27fdc7efc393bb78">
  <xsd:schema xmlns:xsd="http://www.w3.org/2001/XMLSchema" xmlns:xs="http://www.w3.org/2001/XMLSchema" xmlns:p="http://schemas.microsoft.com/office/2006/metadata/properties" xmlns:ns2="323bcd62-7d27-4513-9df1-9bc20f03554b" targetNamespace="http://schemas.microsoft.com/office/2006/metadata/properties" ma:root="true" ma:fieldsID="4120a6a9df7c81c23a4d646d2ccf1355" ns2:_="">
    <xsd:import namespace="323bcd62-7d27-4513-9df1-9bc20f0355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3bcd62-7d27-4513-9df1-9bc20f0355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77EA4A-9170-43AD-A052-6EABC948F7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3bcd62-7d27-4513-9df1-9bc20f0355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B82CC63-55FC-4D22-9ED3-DB88AF6228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2CB842-18D5-4EEF-9009-B0CAFCE7AC3E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323bcd62-7d27-4513-9df1-9bc20f03554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Bouvets presentasjonsmal</Template>
  <TotalTime>1940</TotalTime>
  <Words>827</Words>
  <Application>Microsoft Office PowerPoint</Application>
  <PresentationFormat>Widescreen</PresentationFormat>
  <Paragraphs>231</Paragraphs>
  <Slides>28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Georgia</vt:lpstr>
      <vt:lpstr>Segoe UI</vt:lpstr>
      <vt:lpstr>Wingdings</vt:lpstr>
      <vt:lpstr>Forside</vt:lpstr>
      <vt:lpstr>Innhold</vt:lpstr>
      <vt:lpstr>Prosess</vt:lpstr>
      <vt:lpstr>PowerPoint Presentation</vt:lpstr>
      <vt:lpstr>Azureskolen – Workshop #1</vt:lpstr>
      <vt:lpstr>Azureskolen Workshop – Foreløpig plan</vt:lpstr>
      <vt:lpstr>Dagens workshop</vt:lpstr>
      <vt:lpstr>Azure – Hvorfor?</vt:lpstr>
      <vt:lpstr>(Bilde av datasenter)</vt:lpstr>
      <vt:lpstr>Regioner</vt:lpstr>
      <vt:lpstr>PowerPoint Presentation</vt:lpstr>
      <vt:lpstr>PowerPoint Presentation</vt:lpstr>
      <vt:lpstr>Services</vt:lpstr>
      <vt:lpstr>Kostnader</vt:lpstr>
      <vt:lpstr>Azure ouch..</vt:lpstr>
      <vt:lpstr>Service Level Agreement (SLA)</vt:lpstr>
      <vt:lpstr>Opprettelse av ressurser i Azure. </vt:lpstr>
      <vt:lpstr>Over to you..</vt:lpstr>
      <vt:lpstr>App Services</vt:lpstr>
      <vt:lpstr>PowerPoint Presentation</vt:lpstr>
      <vt:lpstr>App Service Plan:</vt:lpstr>
      <vt:lpstr>Web Apps</vt:lpstr>
      <vt:lpstr>App Service Plan - Demo</vt:lpstr>
      <vt:lpstr>Sammenligning – App Service Plans</vt:lpstr>
      <vt:lpstr>KeyVault</vt:lpstr>
      <vt:lpstr>Key Vault Demo</vt:lpstr>
      <vt:lpstr>Lagring i Azure</vt:lpstr>
      <vt:lpstr>Azure Storage</vt:lpstr>
      <vt:lpstr>Azure Blobs</vt:lpstr>
      <vt:lpstr>Azure Tables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Håvard Engum</dc:creator>
  <cp:lastModifiedBy>Håvard Engum</cp:lastModifiedBy>
  <cp:revision>44</cp:revision>
  <dcterms:created xsi:type="dcterms:W3CDTF">2018-08-28T16:17:30Z</dcterms:created>
  <dcterms:modified xsi:type="dcterms:W3CDTF">2018-10-04T17:58:00Z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0x0101005D3CE5A03C88D04F8FE0CC8617320B29</vt:lpwstr>
  </property>
  <property fmtid="{D5CDD505-2E9C-101B-9397-08002B2CF9AE}" pid="3" name="_dlc_DocIdItemGuid">
    <vt:lpwstr>86852120-cc66-4c0f-8b63-a8fb53c60303</vt:lpwstr>
  </property>
</Properties>
</file>