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41"/>
  </p:notesMasterIdLst>
  <p:handoutMasterIdLst>
    <p:handoutMasterId r:id="rId42"/>
  </p:handoutMasterIdLst>
  <p:sldIdLst>
    <p:sldId id="256" r:id="rId7"/>
    <p:sldId id="257" r:id="rId8"/>
    <p:sldId id="258" r:id="rId9"/>
    <p:sldId id="263" r:id="rId10"/>
    <p:sldId id="267" r:id="rId11"/>
    <p:sldId id="259" r:id="rId12"/>
    <p:sldId id="262" r:id="rId13"/>
    <p:sldId id="292" r:id="rId14"/>
    <p:sldId id="261" r:id="rId15"/>
    <p:sldId id="294" r:id="rId16"/>
    <p:sldId id="265" r:id="rId17"/>
    <p:sldId id="269" r:id="rId18"/>
    <p:sldId id="266" r:id="rId19"/>
    <p:sldId id="260" r:id="rId20"/>
    <p:sldId id="274" r:id="rId21"/>
    <p:sldId id="275" r:id="rId22"/>
    <p:sldId id="280" r:id="rId23"/>
    <p:sldId id="271" r:id="rId24"/>
    <p:sldId id="287" r:id="rId25"/>
    <p:sldId id="272" r:id="rId26"/>
    <p:sldId id="283" r:id="rId27"/>
    <p:sldId id="285" r:id="rId28"/>
    <p:sldId id="278" r:id="rId29"/>
    <p:sldId id="289" r:id="rId30"/>
    <p:sldId id="270" r:id="rId31"/>
    <p:sldId id="268" r:id="rId32"/>
    <p:sldId id="281" r:id="rId33"/>
    <p:sldId id="282" r:id="rId34"/>
    <p:sldId id="290" r:id="rId35"/>
    <p:sldId id="291" r:id="rId36"/>
    <p:sldId id="286" r:id="rId37"/>
    <p:sldId id="288" r:id="rId38"/>
    <p:sldId id="277" r:id="rId39"/>
    <p:sldId id="279" r:id="rId40"/>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0BF59E-5ED9-4472-A989-74EFBFAAA27C}" v="8" dt="2021-02-16T14:11:51.934"/>
    <p1510:client id="{C8056487-6FE3-4D4F-A528-2A9765FCEA38}" v="209" dt="2021-02-16T13:57:41.8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03.06.2021</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03.06.2021</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azure-subscription-service-limit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1</a:t>
            </a:fld>
            <a:endParaRPr lang="nb-NO"/>
          </a:p>
        </p:txBody>
      </p:sp>
    </p:spTree>
    <p:extLst>
      <p:ext uri="{BB962C8B-B14F-4D97-AF65-F5344CB8AC3E}">
        <p14:creationId xmlns:p14="http://schemas.microsoft.com/office/powerpoint/2010/main" val="4167292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a:t>Nå har vi snakket en del om Servicer. Også er det kanskje litt vanskelig å </a:t>
            </a:r>
            <a:r>
              <a:rPr lang="nb-NO" err="1"/>
              <a:t>graspe</a:t>
            </a:r>
            <a:r>
              <a:rPr lang="nb-NO"/>
              <a:t> </a:t>
            </a:r>
            <a:r>
              <a:rPr lang="nb-NO" err="1"/>
              <a:t>heelt</a:t>
            </a:r>
            <a:r>
              <a:rPr lang="nb-NO"/>
              <a:t> hva det er. </a:t>
            </a:r>
          </a:p>
          <a:p>
            <a:r>
              <a:rPr lang="nb-NO"/>
              <a:t>Så la meg gjøre et lite forsøk, men hvis dere derimot er 100% fortrolig med servicer så skrik ut, så går vi litt raskere frem, evt. Skrik ut om det motsatte så prøver vi å forklare på en annen måte.</a:t>
            </a:r>
          </a:p>
          <a:p>
            <a:endParaRPr lang="nb-NO"/>
          </a:p>
          <a:p>
            <a:r>
              <a:rPr lang="nb-NO"/>
              <a:t>Servicer, eller </a:t>
            </a:r>
            <a:r>
              <a:rPr lang="nb-NO" err="1"/>
              <a:t>tjenster</a:t>
            </a:r>
            <a:r>
              <a:rPr lang="nb-NO"/>
              <a:t> på norsk, er i all hovedsak deler av applikasjonen din som du slipper å gjøre noe med selv fordi noen andre har gjort det for deg. Bildet her viser et utsnitt av de mange servicene som </a:t>
            </a:r>
            <a:r>
              <a:rPr lang="nb-NO" err="1"/>
              <a:t>Azure</a:t>
            </a:r>
            <a:r>
              <a:rPr lang="nb-NO"/>
              <a:t> tilbyr innen for disse ulike kategoriene. Hvor mye av din applikasjon, </a:t>
            </a:r>
            <a:r>
              <a:rPr lang="nb-NO" err="1"/>
              <a:t>azure</a:t>
            </a:r>
            <a:r>
              <a:rPr lang="nb-NO"/>
              <a:t> servicen utgjør avhenger litt av hvilke(n) service du velger. Og her kommer dette med </a:t>
            </a:r>
            <a:r>
              <a:rPr lang="nb-NO" err="1"/>
              <a:t>Infrastructure</a:t>
            </a:r>
            <a:r>
              <a:rPr lang="nb-NO"/>
              <a:t>, Plattform og Software som en service.</a:t>
            </a:r>
          </a:p>
        </p:txBody>
      </p:sp>
      <p:sp>
        <p:nvSpPr>
          <p:cNvPr id="4" name="Plassholder for lysbildenummer 3"/>
          <p:cNvSpPr>
            <a:spLocks noGrp="1"/>
          </p:cNvSpPr>
          <p:nvPr>
            <p:ph type="sldNum" sz="quarter" idx="5"/>
          </p:nvPr>
        </p:nvSpPr>
        <p:spPr/>
        <p:txBody>
          <a:bodyPr/>
          <a:lstStyle/>
          <a:p>
            <a:fld id="{180377DB-C4B0-49B2-8838-0F01BA83B7C4}" type="slidenum">
              <a:rPr lang="nb-NO" smtClean="0"/>
              <a:t>10</a:t>
            </a:fld>
            <a:endParaRPr lang="nb-NO"/>
          </a:p>
        </p:txBody>
      </p:sp>
    </p:spTree>
    <p:extLst>
      <p:ext uri="{BB962C8B-B14F-4D97-AF65-F5344CB8AC3E}">
        <p14:creationId xmlns:p14="http://schemas.microsoft.com/office/powerpoint/2010/main" val="1218834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Utrolig mange tjenester.</a:t>
            </a:r>
          </a:p>
          <a:p>
            <a:r>
              <a:rPr lang="nb-NO"/>
              <a:t>Pushes ut forandringer hele tiden.</a:t>
            </a:r>
          </a:p>
          <a:p>
            <a:endParaRPr lang="nb-NO"/>
          </a:p>
          <a:p>
            <a:endParaRPr lang="nb-NO"/>
          </a:p>
          <a:p>
            <a:r>
              <a:rPr lang="nb-NO"/>
              <a:t>Limits tjenester: </a:t>
            </a:r>
            <a:r>
              <a:rPr lang="nb-NO">
                <a:hlinkClick r:id="rId3"/>
              </a:rPr>
              <a:t>https://docs.microsoft.com/en-us/azure/azure-subscription-service-limits</a:t>
            </a:r>
            <a:endParaRPr lang="nb-NO"/>
          </a:p>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11</a:t>
            </a:fld>
            <a:endParaRPr lang="nb-NO"/>
          </a:p>
        </p:txBody>
      </p:sp>
    </p:spTree>
    <p:extLst>
      <p:ext uri="{BB962C8B-B14F-4D97-AF65-F5344CB8AC3E}">
        <p14:creationId xmlns:p14="http://schemas.microsoft.com/office/powerpoint/2010/main" val="1503755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a:p>
            <a:r>
              <a:rPr lang="nb-NO">
                <a:cs typeface="Calibri"/>
              </a:rPr>
              <a:t>I Azure verden vil dere ofte høre Subscription, Resource Groups og Resources. </a:t>
            </a:r>
            <a:endParaRPr lang="nb-NO"/>
          </a:p>
          <a:p>
            <a:endParaRPr lang="nb-NO">
              <a:cs typeface="Calibri" panose="020F0502020204030204"/>
            </a:endParaRPr>
          </a:p>
          <a:p>
            <a:r>
              <a:rPr lang="nb-NO">
                <a:cs typeface="Calibri" panose="020F0502020204030204"/>
              </a:rPr>
              <a:t>Det hele begynner med en Azure brukerkonto, som gir deg tilgang til Azure sine tjenester.</a:t>
            </a:r>
          </a:p>
          <a:p>
            <a:r>
              <a:rPr lang="nb-NO">
                <a:cs typeface="Calibri" panose="020F0502020204030204"/>
              </a:rPr>
              <a:t>Når man har en Azure konto, har man muligheten til å opprette en eller flere </a:t>
            </a:r>
            <a:r>
              <a:rPr lang="nb-NO" err="1">
                <a:cs typeface="Calibri" panose="020F0502020204030204"/>
              </a:rPr>
              <a:t>subscriptions</a:t>
            </a:r>
            <a:r>
              <a:rPr lang="nb-NO">
                <a:cs typeface="Calibri" panose="020F0502020204030204"/>
              </a:rPr>
              <a:t>. Som typisk er </a:t>
            </a:r>
          </a:p>
          <a:p>
            <a:r>
              <a:rPr lang="nb-NO">
                <a:cs typeface="Calibri" panose="020F0502020204030204"/>
              </a:rPr>
              <a:t>Det hele starter med en Subscription, </a:t>
            </a:r>
          </a:p>
          <a:p>
            <a:endParaRPr lang="nb-NO"/>
          </a:p>
          <a:p>
            <a:r>
              <a:rPr lang="nb-NO"/>
              <a:t>Ressursgruppe - En container som inneholder relaterte ressurser for en Azure-løsning. Ressursgruppen kan inkludere alle ressursene for løsningen, eller bare de ressursene du vil administrere som en gruppe. Du bestemmer hvordan du vil tildele ressurser til ressursgrupper basert på hva som er mest fornuftig for organisasjonen din</a:t>
            </a:r>
          </a:p>
          <a:p>
            <a:endParaRPr lang="nb-NO"/>
          </a:p>
          <a:p>
            <a:endParaRPr lang="nb-NO"/>
          </a:p>
          <a:p>
            <a:r>
              <a:rPr lang="nb-NO"/>
              <a:t>RBAC</a:t>
            </a:r>
          </a:p>
          <a:p>
            <a:r>
              <a:rPr lang="nb-NO" err="1"/>
              <a:t>Owner</a:t>
            </a:r>
            <a:r>
              <a:rPr lang="nb-NO"/>
              <a:t> – Alle rettigheter</a:t>
            </a:r>
          </a:p>
          <a:p>
            <a:r>
              <a:rPr lang="nb-NO" err="1"/>
              <a:t>Contributer</a:t>
            </a:r>
            <a:r>
              <a:rPr lang="nb-NO"/>
              <a:t> – Alle rettigheter bortsett fra å </a:t>
            </a:r>
          </a:p>
          <a:p>
            <a:endParaRPr lang="nb-NO"/>
          </a:p>
          <a:p>
            <a:r>
              <a:rPr lang="nb-NO"/>
              <a:t>- Blir arvet.</a:t>
            </a:r>
          </a:p>
        </p:txBody>
      </p:sp>
      <p:sp>
        <p:nvSpPr>
          <p:cNvPr id="4" name="Slide Number Placeholder 3"/>
          <p:cNvSpPr>
            <a:spLocks noGrp="1"/>
          </p:cNvSpPr>
          <p:nvPr>
            <p:ph type="sldNum" sz="quarter" idx="5"/>
          </p:nvPr>
        </p:nvSpPr>
        <p:spPr/>
        <p:txBody>
          <a:bodyPr/>
          <a:lstStyle/>
          <a:p>
            <a:fld id="{180377DB-C4B0-49B2-8838-0F01BA83B7C4}" type="slidenum">
              <a:rPr lang="nb-NO" smtClean="0"/>
              <a:t>12</a:t>
            </a:fld>
            <a:endParaRPr lang="nb-NO"/>
          </a:p>
        </p:txBody>
      </p:sp>
    </p:spTree>
    <p:extLst>
      <p:ext uri="{BB962C8B-B14F-4D97-AF65-F5344CB8AC3E}">
        <p14:creationId xmlns:p14="http://schemas.microsoft.com/office/powerpoint/2010/main" val="390691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Når alt kommer til stykket, så</a:t>
            </a:r>
          </a:p>
          <a:p>
            <a:endParaRPr lang="nb-NO"/>
          </a:p>
          <a:p>
            <a:endParaRPr lang="nb-NO"/>
          </a:p>
          <a:p>
            <a:r>
              <a:rPr lang="nb-NO"/>
              <a:t>Man kan også velge å bruke en del gratistjenester ved siden av tjenesten for å forbedre den. </a:t>
            </a:r>
          </a:p>
          <a:p>
            <a:r>
              <a:rPr lang="nb-NO" err="1"/>
              <a:t>Azure</a:t>
            </a:r>
            <a:r>
              <a:rPr lang="nb-NO"/>
              <a:t> Monitor og </a:t>
            </a:r>
            <a:r>
              <a:rPr lang="nb-NO" err="1"/>
              <a:t>Azure</a:t>
            </a:r>
            <a:r>
              <a:rPr lang="nb-NO"/>
              <a:t> Advisor er noe av det man kan ta i bruk. Advisor vil gi deg tips til forbedringer og overvåker alle tjenester ved hjelp av AI.</a:t>
            </a:r>
          </a:p>
          <a:p>
            <a:r>
              <a:rPr lang="nb-NO"/>
              <a:t>Monitor gir deg mulighet for </a:t>
            </a:r>
            <a:r>
              <a:rPr lang="nb-NO" err="1"/>
              <a:t>monitorering</a:t>
            </a:r>
            <a:r>
              <a:rPr lang="nb-NO"/>
              <a:t> av </a:t>
            </a:r>
            <a:r>
              <a:rPr lang="nb-NO" err="1"/>
              <a:t>Vmer</a:t>
            </a:r>
            <a:r>
              <a:rPr lang="nb-NO"/>
              <a:t>, nettverk og du kan lage spørringer på dataene den</a:t>
            </a:r>
          </a:p>
        </p:txBody>
      </p:sp>
      <p:sp>
        <p:nvSpPr>
          <p:cNvPr id="4" name="Slide Number Placeholder 3"/>
          <p:cNvSpPr>
            <a:spLocks noGrp="1"/>
          </p:cNvSpPr>
          <p:nvPr>
            <p:ph type="sldNum" sz="quarter" idx="10"/>
          </p:nvPr>
        </p:nvSpPr>
        <p:spPr/>
        <p:txBody>
          <a:bodyPr/>
          <a:lstStyle/>
          <a:p>
            <a:fld id="{180377DB-C4B0-49B2-8838-0F01BA83B7C4}" type="slidenum">
              <a:rPr lang="nb-NO" smtClean="0"/>
              <a:t>13</a:t>
            </a:fld>
            <a:endParaRPr lang="nb-NO"/>
          </a:p>
        </p:txBody>
      </p:sp>
    </p:spTree>
    <p:extLst>
      <p:ext uri="{BB962C8B-B14F-4D97-AF65-F5344CB8AC3E}">
        <p14:creationId xmlns:p14="http://schemas.microsoft.com/office/powerpoint/2010/main" val="3649837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err="1"/>
              <a:t>Azure</a:t>
            </a:r>
            <a:r>
              <a:rPr lang="nb-NO"/>
              <a:t>, det går vel aldri ned, de har jo så mange servere og datasentre. </a:t>
            </a:r>
          </a:p>
          <a:p>
            <a:endParaRPr lang="nb-NO"/>
          </a:p>
          <a:p>
            <a:endParaRPr lang="nb-NO"/>
          </a:p>
          <a:p>
            <a:r>
              <a:rPr lang="nb-NO"/>
              <a:t>Nå har vi snakket skytjenester opp skikkelig, og hvor bra det er. Men la oss ikke glemme at det er snakk om fysisk hardware i skyen også, det er snakk om mennesker, og da selvfølgelig at ting kan feile i skyen og. </a:t>
            </a:r>
            <a:r>
              <a:rPr lang="nb-NO" err="1"/>
              <a:t>Hehe</a:t>
            </a:r>
            <a:r>
              <a:rPr lang="nb-NO"/>
              <a:t>. For det er ikke slik at du ikke har nede tid i skyen. Det finnes regnværsdager. Kartet viser omfanget av </a:t>
            </a:r>
            <a:r>
              <a:rPr lang="nb-NO" err="1"/>
              <a:t>outager</a:t>
            </a:r>
            <a:r>
              <a:rPr lang="nb-NO"/>
              <a:t>. Dette kan være ulike grunner til. Alt fra strømbrudd, til naturkatastrofer, sikkert til politiske grunner og. Eller feil. Fordelen med skyen er jo at du enkelt kan flytte ressurser, enkelt å ta </a:t>
            </a:r>
            <a:r>
              <a:rPr lang="nb-NO" err="1"/>
              <a:t>backup</a:t>
            </a:r>
            <a:r>
              <a:rPr lang="nb-NO"/>
              <a:t>. </a:t>
            </a:r>
          </a:p>
        </p:txBody>
      </p:sp>
      <p:sp>
        <p:nvSpPr>
          <p:cNvPr id="4" name="Slide Number Placeholder 3"/>
          <p:cNvSpPr>
            <a:spLocks noGrp="1"/>
          </p:cNvSpPr>
          <p:nvPr>
            <p:ph type="sldNum" sz="quarter" idx="5"/>
          </p:nvPr>
        </p:nvSpPr>
        <p:spPr/>
        <p:txBody>
          <a:bodyPr/>
          <a:lstStyle/>
          <a:p>
            <a:fld id="{180377DB-C4B0-49B2-8838-0F01BA83B7C4}" type="slidenum">
              <a:rPr lang="nb-NO" smtClean="0"/>
              <a:t>15</a:t>
            </a:fld>
            <a:endParaRPr lang="nb-NO"/>
          </a:p>
        </p:txBody>
      </p:sp>
    </p:spTree>
    <p:extLst>
      <p:ext uri="{BB962C8B-B14F-4D97-AF65-F5344CB8AC3E}">
        <p14:creationId xmlns:p14="http://schemas.microsoft.com/office/powerpoint/2010/main" val="4199443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a:t>Alt dette er egentlig beskrevet i </a:t>
            </a:r>
            <a:r>
              <a:rPr lang="nb-NO" err="1"/>
              <a:t>SLAen</a:t>
            </a:r>
            <a:r>
              <a:rPr lang="nb-NO"/>
              <a:t>. Dette er i all hovedsak en kontrakt mellom </a:t>
            </a:r>
            <a:r>
              <a:rPr lang="nb-NO" err="1"/>
              <a:t>Azure</a:t>
            </a:r>
            <a:r>
              <a:rPr lang="nb-NO"/>
              <a:t> og deg som kunde. Hvor </a:t>
            </a:r>
            <a:r>
              <a:rPr lang="nb-NO" err="1"/>
              <a:t>Azure</a:t>
            </a:r>
            <a:r>
              <a:rPr lang="nb-NO"/>
              <a:t> beskriver alt det de lover ifb. Med tjenesten. Om servicen din har </a:t>
            </a:r>
            <a:r>
              <a:rPr lang="nb-NO" err="1"/>
              <a:t>retention</a:t>
            </a:r>
            <a:r>
              <a:rPr lang="nb-NO"/>
              <a:t> f.eks. eller hvor lang </a:t>
            </a:r>
            <a:r>
              <a:rPr lang="nb-NO" err="1"/>
              <a:t>maximum</a:t>
            </a:r>
            <a:r>
              <a:rPr lang="nb-NO"/>
              <a:t> nedetid er. Hva du har krav på. Uten at jeg har nilest disse, så tror jeg også det sikkert står noe om hva du kan bruke deres tjenester til. F.eks. terrorfinansiering, hvitvasking, osv.</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r>
              <a:rPr lang="nb-NO"/>
              <a:t>Et eksempel er </a:t>
            </a:r>
            <a:r>
              <a:rPr lang="nb-NO" err="1"/>
              <a:t>Azure</a:t>
            </a:r>
            <a:r>
              <a:rPr lang="nb-NO"/>
              <a:t> AD og App service. I </a:t>
            </a:r>
            <a:r>
              <a:rPr lang="nb-NO" err="1"/>
              <a:t>SLAen</a:t>
            </a:r>
            <a:r>
              <a:rPr lang="nb-NO"/>
              <a:t> så lover de 99.9 og 99.95% oppetid på de servicene, dvs. de har lov til å ha 43 og 22min nedetid ila. måneden for hver av de tjenestene.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r>
              <a:rPr lang="nb-NO"/>
              <a:t>Gir kun tilbake </a:t>
            </a:r>
            <a:r>
              <a:rPr lang="nb-NO" err="1"/>
              <a:t>credits</a:t>
            </a:r>
            <a:r>
              <a:rPr lang="nb-NO"/>
              <a:t> – ikke hva det faktiske tapet har blitt påført.</a:t>
            </a:r>
          </a:p>
          <a:p>
            <a:r>
              <a:rPr lang="nb-NO"/>
              <a:t>Ingen automatikk i at man får tilbake, må be om det.</a:t>
            </a:r>
          </a:p>
        </p:txBody>
      </p:sp>
      <p:sp>
        <p:nvSpPr>
          <p:cNvPr id="4" name="Slide Number Placeholder 3"/>
          <p:cNvSpPr>
            <a:spLocks noGrp="1"/>
          </p:cNvSpPr>
          <p:nvPr>
            <p:ph type="sldNum" sz="quarter" idx="10"/>
          </p:nvPr>
        </p:nvSpPr>
        <p:spPr/>
        <p:txBody>
          <a:bodyPr/>
          <a:lstStyle/>
          <a:p>
            <a:fld id="{180377DB-C4B0-49B2-8838-0F01BA83B7C4}" type="slidenum">
              <a:rPr lang="nb-NO" smtClean="0"/>
              <a:t>16</a:t>
            </a:fld>
            <a:endParaRPr lang="nb-NO"/>
          </a:p>
        </p:txBody>
      </p:sp>
    </p:spTree>
    <p:extLst>
      <p:ext uri="{BB962C8B-B14F-4D97-AF65-F5344CB8AC3E}">
        <p14:creationId xmlns:p14="http://schemas.microsoft.com/office/powerpoint/2010/main" val="187737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a:p>
            <a:r>
              <a:rPr lang="nb-NO"/>
              <a:t>En del ting er ikke tilgjengelig i portalen, men </a:t>
            </a:r>
            <a:r>
              <a:rPr lang="nb-NO" err="1"/>
              <a:t>powershell</a:t>
            </a:r>
            <a:r>
              <a:rPr lang="nb-NO"/>
              <a:t> og Azure CLI skal ha de samme mulighetene</a:t>
            </a:r>
          </a:p>
          <a:p>
            <a:endParaRPr lang="nb-NO">
              <a:cs typeface="Calibri"/>
            </a:endParaRPr>
          </a:p>
          <a:p>
            <a:endParaRPr lang="nb-NO">
              <a:cs typeface="Calibri"/>
            </a:endParaRPr>
          </a:p>
          <a:p>
            <a:r>
              <a:rPr lang="nb-NO">
                <a:cs typeface="Calibri"/>
              </a:rPr>
              <a:t>Man har en del muligheter til å opprette ressurser i Azure.</a:t>
            </a:r>
          </a:p>
          <a:p>
            <a:endParaRPr lang="nb-NO">
              <a:cs typeface="Calibri"/>
            </a:endParaRPr>
          </a:p>
          <a:p>
            <a:r>
              <a:rPr lang="nb-NO">
                <a:cs typeface="Calibri"/>
              </a:rPr>
              <a:t>Man kan </a:t>
            </a:r>
            <a:r>
              <a:rPr lang="nb-NO" err="1">
                <a:cs typeface="Calibri"/>
              </a:rPr>
              <a:t>f.eks</a:t>
            </a:r>
            <a:r>
              <a:rPr lang="nb-NO">
                <a:cs typeface="Calibri"/>
              </a:rPr>
              <a:t> </a:t>
            </a:r>
            <a:r>
              <a:rPr lang="nb-NO" err="1">
                <a:cs typeface="Calibri"/>
              </a:rPr>
              <a:t>point</a:t>
            </a:r>
            <a:r>
              <a:rPr lang="nb-NO">
                <a:cs typeface="Calibri"/>
              </a:rPr>
              <a:t> and </a:t>
            </a:r>
            <a:r>
              <a:rPr lang="nb-NO" err="1">
                <a:cs typeface="Calibri"/>
              </a:rPr>
              <a:t>clicke</a:t>
            </a:r>
            <a:r>
              <a:rPr lang="nb-NO">
                <a:cs typeface="Calibri"/>
              </a:rPr>
              <a:t> direkte i nettleseren i portalen til Azure.</a:t>
            </a:r>
          </a:p>
          <a:p>
            <a:endParaRPr lang="nb-NO">
              <a:cs typeface="Calibri"/>
            </a:endParaRPr>
          </a:p>
          <a:p>
            <a:r>
              <a:rPr lang="nb-NO">
                <a:cs typeface="Calibri"/>
              </a:rPr>
              <a:t>Rett fra </a:t>
            </a:r>
            <a:r>
              <a:rPr lang="nb-NO" err="1">
                <a:cs typeface="Calibri"/>
              </a:rPr>
              <a:t>powershell</a:t>
            </a:r>
            <a:r>
              <a:rPr lang="nb-NO">
                <a:cs typeface="Calibri"/>
              </a:rPr>
              <a:t>, eller eventuelt ved hjelp av Azure CLI som er </a:t>
            </a:r>
            <a:r>
              <a:rPr lang="nb-NO" err="1">
                <a:cs typeface="Calibri"/>
              </a:rPr>
              <a:t>kryssplatform</a:t>
            </a:r>
            <a:endParaRPr lang="nb-NO">
              <a:cs typeface="Calibri"/>
            </a:endParaRPr>
          </a:p>
          <a:p>
            <a:endParaRPr lang="nb-NO"/>
          </a:p>
          <a:p>
            <a:r>
              <a:rPr lang="nb-NO"/>
              <a:t>ARM </a:t>
            </a:r>
            <a:r>
              <a:rPr lang="nb-NO" err="1"/>
              <a:t>templates</a:t>
            </a:r>
            <a:r>
              <a:rPr lang="nb-NO"/>
              <a:t>. Egner seg veldig godt.</a:t>
            </a:r>
          </a:p>
          <a:p>
            <a:r>
              <a:rPr lang="nb-NO"/>
              <a:t>Da infrastruktur har blitt en del av den iterative prosessen, har skillet mellom drift og utvikling forsvunnet. Teamene må administrere infrastruktur og applikasjonskode gjennom en enhetlig prosess.</a:t>
            </a:r>
          </a:p>
          <a:p>
            <a:endParaRPr lang="nb-NO"/>
          </a:p>
          <a:p>
            <a:r>
              <a:rPr lang="nb-NO"/>
              <a:t>For å møte disse utfordringene kan du automatisere distribusjoner og bruke praksis med infrastruktur som kode. I kode definerer du infrastrukturen som må distribueres. Infrastrukturkoden blir en del av prosjektet ditt. Akkurat som applikasjonskode, lagrer du infrastrukturkoden i et kildelager og verserer den. Alle i teamet ditt kan kjøre koden og distribuere lignende miljøer.</a:t>
            </a:r>
          </a:p>
        </p:txBody>
      </p:sp>
      <p:sp>
        <p:nvSpPr>
          <p:cNvPr id="4" name="Slide Number Placeholder 3"/>
          <p:cNvSpPr>
            <a:spLocks noGrp="1"/>
          </p:cNvSpPr>
          <p:nvPr>
            <p:ph type="sldNum" sz="quarter" idx="10"/>
          </p:nvPr>
        </p:nvSpPr>
        <p:spPr/>
        <p:txBody>
          <a:bodyPr/>
          <a:lstStyle/>
          <a:p>
            <a:fld id="{180377DB-C4B0-49B2-8838-0F01BA83B7C4}" type="slidenum">
              <a:rPr lang="nb-NO" smtClean="0"/>
              <a:t>17</a:t>
            </a:fld>
            <a:endParaRPr lang="nb-NO"/>
          </a:p>
        </p:txBody>
      </p:sp>
    </p:spTree>
    <p:extLst>
      <p:ext uri="{BB962C8B-B14F-4D97-AF65-F5344CB8AC3E}">
        <p14:creationId xmlns:p14="http://schemas.microsoft.com/office/powerpoint/2010/main" val="2784505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App services er en av mange tjenester tilbudt av Azure, og går under </a:t>
            </a:r>
            <a:r>
              <a:rPr lang="nb-NO" err="1"/>
              <a:t>skymodellen</a:t>
            </a:r>
            <a:r>
              <a:rPr lang="nb-NO"/>
              <a:t> Platform as a service.</a:t>
            </a:r>
          </a:p>
          <a:p>
            <a:endParaRPr lang="nb-NO"/>
          </a:p>
          <a:p>
            <a:r>
              <a:rPr lang="nb-NO"/>
              <a:t>Det er en HTTP-basert tjeneste for hosting av webapplikasjoner og API-er. </a:t>
            </a:r>
          </a:p>
          <a:p>
            <a:r>
              <a:rPr lang="nb-NO"/>
              <a:t>Du kan utvikle med ditt favoritt kodespråk, og applikasjonen kan enkelt skaleres. </a:t>
            </a:r>
          </a:p>
          <a:p>
            <a:endParaRPr lang="nb-NO"/>
          </a:p>
          <a:p>
            <a:endParaRPr lang="nb-NO"/>
          </a:p>
          <a:p>
            <a:r>
              <a:rPr lang="nb-NO"/>
              <a:t>En App Service er Platform As A Service, </a:t>
            </a:r>
            <a:endParaRPr lang="en-US"/>
          </a:p>
          <a:p>
            <a:r>
              <a:rPr lang="nb-NO"/>
              <a:t>Inkludert i en app service er blant annet Last balansering, </a:t>
            </a:r>
            <a:r>
              <a:rPr lang="nb-NO" err="1"/>
              <a:t>autoskalering</a:t>
            </a:r>
            <a:r>
              <a:rPr lang="nb-NO"/>
              <a:t> og automatisert administrasjon, Du kan også dra nytte av kontinuerlig utrulling fra Azure </a:t>
            </a:r>
            <a:r>
              <a:rPr lang="nb-NO" err="1"/>
              <a:t>Devops</a:t>
            </a:r>
            <a:r>
              <a:rPr lang="nb-NO"/>
              <a:t>, </a:t>
            </a:r>
            <a:r>
              <a:rPr lang="nb-NO" err="1"/>
              <a:t>Github</a:t>
            </a:r>
            <a:r>
              <a:rPr lang="nb-NO"/>
              <a:t> osv.</a:t>
            </a:r>
          </a:p>
          <a:p>
            <a:endParaRPr lang="nb-NO"/>
          </a:p>
          <a:p>
            <a:r>
              <a:rPr lang="nb-NO"/>
              <a:t>Med tanke på at App service er en </a:t>
            </a:r>
            <a:r>
              <a:rPr lang="nb-NO" err="1"/>
              <a:t>PaaS</a:t>
            </a:r>
            <a:r>
              <a:rPr lang="nb-NO"/>
              <a:t>, er det ingen form for server vedlikehold. Det eneste du trenger å tenke på er å deployere koden og sørge for at din applikasjonskode er sikker.</a:t>
            </a:r>
          </a:p>
          <a:p>
            <a:endParaRPr lang="nb-NO"/>
          </a:p>
          <a:p>
            <a:endParaRPr lang="nb-NO"/>
          </a:p>
          <a:p>
            <a:r>
              <a:rPr lang="nb-NO"/>
              <a:t>Den lar oss rulle ut og skalere </a:t>
            </a:r>
            <a:r>
              <a:rPr lang="nb-NO" err="1"/>
              <a:t>nettaplikasjoner</a:t>
            </a:r>
            <a:r>
              <a:rPr lang="nb-NO"/>
              <a:t> og API-er </a:t>
            </a:r>
          </a:p>
          <a:p>
            <a:endParaRPr lang="nb-NO"/>
          </a:p>
          <a:p>
            <a:r>
              <a:rPr lang="nb-NO"/>
              <a:t>App services er en tjeneste som lar deg rulle ut og skalere applikasjonene dine. </a:t>
            </a:r>
          </a:p>
          <a:p>
            <a:endParaRPr lang="nb-NO"/>
          </a:p>
          <a:p>
            <a:r>
              <a:rPr lang="nb-NO"/>
              <a:t>App service er mer spesifikt for Nettapplikasjoner og API-er </a:t>
            </a:r>
          </a:p>
          <a:p>
            <a:endParaRPr lang="nb-NO">
              <a:cs typeface="Calibri"/>
            </a:endParaRPr>
          </a:p>
        </p:txBody>
      </p:sp>
      <p:sp>
        <p:nvSpPr>
          <p:cNvPr id="4" name="Slide Number Placeholder 3"/>
          <p:cNvSpPr>
            <a:spLocks noGrp="1"/>
          </p:cNvSpPr>
          <p:nvPr>
            <p:ph type="sldNum" sz="quarter" idx="10"/>
          </p:nvPr>
        </p:nvSpPr>
        <p:spPr/>
        <p:txBody>
          <a:bodyPr/>
          <a:lstStyle/>
          <a:p>
            <a:fld id="{180377DB-C4B0-49B2-8838-0F01BA83B7C4}" type="slidenum">
              <a:rPr lang="nb-NO" smtClean="0"/>
              <a:t>18</a:t>
            </a:fld>
            <a:endParaRPr lang="nb-NO"/>
          </a:p>
        </p:txBody>
      </p:sp>
    </p:spTree>
    <p:extLst>
      <p:ext uri="{BB962C8B-B14F-4D97-AF65-F5344CB8AC3E}">
        <p14:creationId xmlns:p14="http://schemas.microsoft.com/office/powerpoint/2010/main" val="2086251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19</a:t>
            </a:fld>
            <a:endParaRPr lang="nb-NO"/>
          </a:p>
        </p:txBody>
      </p:sp>
    </p:spTree>
    <p:extLst>
      <p:ext uri="{BB962C8B-B14F-4D97-AF65-F5344CB8AC3E}">
        <p14:creationId xmlns:p14="http://schemas.microsoft.com/office/powerpoint/2010/main" val="1458791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App Service</a:t>
            </a:r>
          </a:p>
          <a:p>
            <a:r>
              <a:rPr lang="nb-NO"/>
              <a:t>Kan ikke ha </a:t>
            </a:r>
            <a:r>
              <a:rPr lang="nb-NO" err="1"/>
              <a:t>windows</a:t>
            </a:r>
            <a:r>
              <a:rPr lang="nb-NO"/>
              <a:t> og </a:t>
            </a:r>
            <a:r>
              <a:rPr lang="nb-NO" err="1"/>
              <a:t>linux</a:t>
            </a:r>
            <a:r>
              <a:rPr lang="nb-NO"/>
              <a:t> på samme App Service plan</a:t>
            </a:r>
          </a:p>
          <a:p>
            <a:endParaRPr lang="nb-NO"/>
          </a:p>
          <a:p>
            <a:r>
              <a:rPr lang="nb-NO"/>
              <a:t>Siden vi har pratet litt om App Servicer kan vi prate litt om App Service Plans også. </a:t>
            </a:r>
            <a:br>
              <a:rPr lang="nb-NO"/>
            </a:br>
            <a:r>
              <a:rPr lang="nb-NO"/>
              <a:t>På en måte kan man si at en App Service alltid kjører i en App Service Plan. En plan definerer i all hovedsak et </a:t>
            </a:r>
            <a:r>
              <a:rPr lang="nb-NO" err="1"/>
              <a:t>set</a:t>
            </a:r>
            <a:r>
              <a:rPr lang="nb-NO"/>
              <a:t> med ressurser som trengs for en app å kjøre.</a:t>
            </a:r>
            <a:br>
              <a:rPr lang="nb-NO"/>
            </a:br>
            <a:r>
              <a:rPr lang="nb-NO"/>
              <a:t>Og her er det litt fordeler og ulemper på en måte. </a:t>
            </a:r>
          </a:p>
        </p:txBody>
      </p:sp>
      <p:sp>
        <p:nvSpPr>
          <p:cNvPr id="4" name="Slide Number Placeholder 3"/>
          <p:cNvSpPr>
            <a:spLocks noGrp="1"/>
          </p:cNvSpPr>
          <p:nvPr>
            <p:ph type="sldNum" sz="quarter" idx="5"/>
          </p:nvPr>
        </p:nvSpPr>
        <p:spPr/>
        <p:txBody>
          <a:bodyPr/>
          <a:lstStyle/>
          <a:p>
            <a:fld id="{180377DB-C4B0-49B2-8838-0F01BA83B7C4}" type="slidenum">
              <a:rPr lang="nb-NO" smtClean="0"/>
              <a:t>20</a:t>
            </a:fld>
            <a:endParaRPr lang="nb-NO"/>
          </a:p>
        </p:txBody>
      </p:sp>
    </p:spTree>
    <p:extLst>
      <p:ext uri="{BB962C8B-B14F-4D97-AF65-F5344CB8AC3E}">
        <p14:creationId xmlns:p14="http://schemas.microsoft.com/office/powerpoint/2010/main" val="169622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2</a:t>
            </a:fld>
            <a:endParaRPr lang="nb-NO"/>
          </a:p>
        </p:txBody>
      </p:sp>
    </p:spTree>
    <p:extLst>
      <p:ext uri="{BB962C8B-B14F-4D97-AF65-F5344CB8AC3E}">
        <p14:creationId xmlns:p14="http://schemas.microsoft.com/office/powerpoint/2010/main" val="3029714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Litt sære ting kan kjøres med App Service for containere (</a:t>
            </a:r>
            <a:r>
              <a:rPr lang="nb-NO" err="1"/>
              <a:t>docker</a:t>
            </a:r>
            <a:r>
              <a:rPr lang="nb-NO"/>
              <a:t> images), begrenset hva som finnes, men kan passe for noe</a:t>
            </a:r>
          </a:p>
          <a:p>
            <a:endParaRPr lang="nb-NO"/>
          </a:p>
          <a:p>
            <a:r>
              <a:rPr lang="nb-NO"/>
              <a:t>Det er i all hovedsak en vm, hvor du enten kjører </a:t>
            </a:r>
            <a:r>
              <a:rPr lang="nb-NO" err="1"/>
              <a:t>windows</a:t>
            </a:r>
            <a:r>
              <a:rPr lang="nb-NO"/>
              <a:t> eller </a:t>
            </a:r>
            <a:r>
              <a:rPr lang="nb-NO" err="1"/>
              <a:t>linux</a:t>
            </a:r>
            <a:r>
              <a:rPr lang="nb-NO"/>
              <a:t>, kan ikke kjøre begge. </a:t>
            </a:r>
          </a:p>
        </p:txBody>
      </p:sp>
      <p:sp>
        <p:nvSpPr>
          <p:cNvPr id="4" name="Slide Number Placeholder 3"/>
          <p:cNvSpPr>
            <a:spLocks noGrp="1"/>
          </p:cNvSpPr>
          <p:nvPr>
            <p:ph type="sldNum" sz="quarter" idx="10"/>
          </p:nvPr>
        </p:nvSpPr>
        <p:spPr/>
        <p:txBody>
          <a:bodyPr/>
          <a:lstStyle/>
          <a:p>
            <a:fld id="{180377DB-C4B0-49B2-8838-0F01BA83B7C4}" type="slidenum">
              <a:rPr lang="nb-NO" smtClean="0"/>
              <a:t>21</a:t>
            </a:fld>
            <a:endParaRPr lang="nb-NO"/>
          </a:p>
        </p:txBody>
      </p:sp>
    </p:spTree>
    <p:extLst>
      <p:ext uri="{BB962C8B-B14F-4D97-AF65-F5344CB8AC3E}">
        <p14:creationId xmlns:p14="http://schemas.microsoft.com/office/powerpoint/2010/main" val="561151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err="1"/>
              <a:t>Slots</a:t>
            </a:r>
            <a:r>
              <a:rPr lang="nb-NO"/>
              <a:t> er fint å bruke for eksempel til Production og Staging, så de ligger på samme og kan enkelt og raskt endre fra en til den andre og tilbake igjen</a:t>
            </a:r>
          </a:p>
        </p:txBody>
      </p:sp>
      <p:sp>
        <p:nvSpPr>
          <p:cNvPr id="4" name="Slide Number Placeholder 3"/>
          <p:cNvSpPr>
            <a:spLocks noGrp="1"/>
          </p:cNvSpPr>
          <p:nvPr>
            <p:ph type="sldNum" sz="quarter" idx="10"/>
          </p:nvPr>
        </p:nvSpPr>
        <p:spPr/>
        <p:txBody>
          <a:bodyPr/>
          <a:lstStyle/>
          <a:p>
            <a:fld id="{180377DB-C4B0-49B2-8838-0F01BA83B7C4}" type="slidenum">
              <a:rPr lang="nb-NO" smtClean="0"/>
              <a:t>22</a:t>
            </a:fld>
            <a:endParaRPr lang="nb-NO"/>
          </a:p>
        </p:txBody>
      </p:sp>
    </p:spTree>
    <p:extLst>
      <p:ext uri="{BB962C8B-B14F-4D97-AF65-F5344CB8AC3E}">
        <p14:creationId xmlns:p14="http://schemas.microsoft.com/office/powerpoint/2010/main" val="320389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b-NO"/>
              <a:t>Web </a:t>
            </a:r>
            <a:r>
              <a:rPr lang="nb-NO" err="1"/>
              <a:t>Apps</a:t>
            </a:r>
            <a:r>
              <a:rPr lang="nb-NO"/>
              <a:t> demo:</a:t>
            </a:r>
          </a:p>
          <a:p>
            <a:pPr marL="628650" lvl="1" indent="-171450">
              <a:buFontTx/>
              <a:buChar char="-"/>
            </a:pPr>
            <a:r>
              <a:rPr lang="nb-NO"/>
              <a:t>Hvis en webapps.</a:t>
            </a:r>
          </a:p>
        </p:txBody>
      </p:sp>
      <p:sp>
        <p:nvSpPr>
          <p:cNvPr id="4" name="Slide Number Placeholder 3"/>
          <p:cNvSpPr>
            <a:spLocks noGrp="1"/>
          </p:cNvSpPr>
          <p:nvPr>
            <p:ph type="sldNum" sz="quarter" idx="10"/>
          </p:nvPr>
        </p:nvSpPr>
        <p:spPr/>
        <p:txBody>
          <a:bodyPr/>
          <a:lstStyle/>
          <a:p>
            <a:fld id="{180377DB-C4B0-49B2-8838-0F01BA83B7C4}" type="slidenum">
              <a:rPr lang="nb-NO" smtClean="0"/>
              <a:t>23</a:t>
            </a:fld>
            <a:endParaRPr lang="nb-NO"/>
          </a:p>
        </p:txBody>
      </p:sp>
    </p:spTree>
    <p:extLst>
      <p:ext uri="{BB962C8B-B14F-4D97-AF65-F5344CB8AC3E}">
        <p14:creationId xmlns:p14="http://schemas.microsoft.com/office/powerpoint/2010/main" val="2965951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24</a:t>
            </a:fld>
            <a:endParaRPr lang="nb-NO"/>
          </a:p>
        </p:txBody>
      </p:sp>
    </p:spTree>
    <p:extLst>
      <p:ext uri="{BB962C8B-B14F-4D97-AF65-F5344CB8AC3E}">
        <p14:creationId xmlns:p14="http://schemas.microsoft.com/office/powerpoint/2010/main" val="2413271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nb-NO"/>
              <a:t>Allright!</a:t>
            </a:r>
            <a:br>
              <a:rPr lang="nb-NO"/>
            </a:br>
            <a:r>
              <a:rPr lang="nb-NO"/>
              <a:t>Da ha vi kommet oss til dag 2 av Workshop 1 og vi starter egentlig litt rett på med Lagring i </a:t>
            </a:r>
            <a:r>
              <a:rPr lang="nb-NO" err="1"/>
              <a:t>Azure</a:t>
            </a:r>
            <a:r>
              <a:rPr lang="nb-NO"/>
              <a:t>, da det er mange ulike metoder for det. </a:t>
            </a:r>
          </a:p>
          <a:p>
            <a:pPr marL="0" indent="0">
              <a:buFontTx/>
              <a:buNone/>
            </a:pPr>
            <a:r>
              <a:rPr lang="nb-NO"/>
              <a:t>Som vi husker fra sist så snakket vi mye om servicer eller tjenester i </a:t>
            </a:r>
            <a:r>
              <a:rPr lang="nb-NO" err="1"/>
              <a:t>Azure</a:t>
            </a:r>
            <a:r>
              <a:rPr lang="nb-NO"/>
              <a:t>. Hver av disse lagringsmetodene kan vi kalle en tjeneste.</a:t>
            </a:r>
          </a:p>
          <a:p>
            <a:pPr marL="0" indent="0">
              <a:buFontTx/>
              <a:buNone/>
            </a:pPr>
            <a:r>
              <a:rPr lang="nb-NO"/>
              <a:t>Første vi har på lista her er en </a:t>
            </a:r>
            <a:r>
              <a:rPr lang="nb-NO" err="1"/>
              <a:t>Azure</a:t>
            </a:r>
            <a:r>
              <a:rPr lang="nb-NO"/>
              <a:t> SQL Database. </a:t>
            </a:r>
            <a:r>
              <a:rPr lang="nb-NO" err="1"/>
              <a:t>Basically</a:t>
            </a:r>
            <a:r>
              <a:rPr lang="nb-NO"/>
              <a:t> er det en «vanlig» SQL Server som man får som en tjeneste i skyen. Dette er en PAAS løsning. Det vil si at Infrastrukturen og </a:t>
            </a:r>
            <a:r>
              <a:rPr lang="nb-NO" err="1"/>
              <a:t>platformen</a:t>
            </a:r>
            <a:r>
              <a:rPr lang="nb-NO"/>
              <a:t> er </a:t>
            </a:r>
            <a:r>
              <a:rPr lang="nb-NO" err="1"/>
              <a:t>managed</a:t>
            </a:r>
            <a:r>
              <a:rPr lang="nb-NO"/>
              <a:t> av </a:t>
            </a:r>
            <a:r>
              <a:rPr lang="nb-NO" err="1"/>
              <a:t>Azure</a:t>
            </a:r>
            <a:r>
              <a:rPr lang="nb-NO"/>
              <a:t>. Det er en stjerne i denne sliden som jeg ikke er 100% sikker på hvorfor. </a:t>
            </a:r>
          </a:p>
          <a:p>
            <a:pPr marL="0" indent="0">
              <a:buFontTx/>
              <a:buNone/>
            </a:pPr>
            <a:r>
              <a:rPr lang="nb-NO"/>
              <a:t>Ytelsen her måles i DTU, Data Transfer Units. Også skal det sies at det går an å heller kjøre opp en VM i </a:t>
            </a:r>
            <a:r>
              <a:rPr lang="nb-NO" err="1"/>
              <a:t>Azure</a:t>
            </a:r>
            <a:r>
              <a:rPr lang="nb-NO"/>
              <a:t> og Installere </a:t>
            </a:r>
            <a:r>
              <a:rPr lang="nb-NO" err="1"/>
              <a:t>Azure</a:t>
            </a:r>
            <a:r>
              <a:rPr lang="nb-NO"/>
              <a:t> SQL Server (Som er en IAAS), men da må man knote en del mer, for da må man blant annet fikse lisens og greier. Plus at man har ansvar for Plattformen.</a:t>
            </a:r>
          </a:p>
          <a:p>
            <a:pPr marL="0" indent="0">
              <a:buFontTx/>
              <a:buNone/>
            </a:pPr>
            <a:endParaRPr lang="nb-NO"/>
          </a:p>
          <a:p>
            <a:pPr marL="0" indent="0">
              <a:buFontTx/>
              <a:buNone/>
            </a:pPr>
            <a:r>
              <a:rPr lang="nb-NO"/>
              <a:t>Videre her har vi Cosmos DB som mange har vært borti. Det er en No-SQL-database som det står her. Også er den globalt </a:t>
            </a:r>
            <a:r>
              <a:rPr lang="nb-NO" err="1"/>
              <a:t>distrubert</a:t>
            </a:r>
            <a:r>
              <a:rPr lang="nb-NO"/>
              <a:t> som betyr at man kan skalere den globalt også. Si f.eks. Starbucks som er en bruker. Denne satses mye på, og det tilbys mange ulike </a:t>
            </a:r>
            <a:r>
              <a:rPr lang="nb-NO" err="1"/>
              <a:t>APIer</a:t>
            </a:r>
            <a:r>
              <a:rPr lang="nb-NO"/>
              <a:t>. Denne er dyr, så vær forsiktig hvis dere tar i bruk denne. I mindre prosjekter er det kanskje ikke helt verdt å bruke denne. </a:t>
            </a:r>
          </a:p>
          <a:p>
            <a:pPr marL="0" indent="0">
              <a:buFontTx/>
              <a:buNone/>
            </a:pPr>
            <a:endParaRPr lang="nb-NO"/>
          </a:p>
          <a:p>
            <a:pPr marL="0" indent="0">
              <a:buFontTx/>
              <a:buNone/>
            </a:pPr>
            <a:r>
              <a:rPr lang="nb-NO"/>
              <a:t>Vi skal snakke mer om </a:t>
            </a:r>
            <a:r>
              <a:rPr lang="nb-NO" err="1"/>
              <a:t>Azure</a:t>
            </a:r>
            <a:r>
              <a:rPr lang="nb-NO"/>
              <a:t> Storage fremover, så skal ikke si mer om det her. </a:t>
            </a:r>
          </a:p>
          <a:p>
            <a:pPr marL="0" indent="0">
              <a:buFontTx/>
              <a:buNone/>
            </a:pPr>
            <a:endParaRPr lang="nb-NO"/>
          </a:p>
          <a:p>
            <a:pPr marL="0" indent="0">
              <a:buFontTx/>
              <a:buNone/>
            </a:pPr>
            <a:r>
              <a:rPr lang="nb-NO"/>
              <a:t>Vi har også mulighet til å benytte oss av blant annet MySQL og flere ulike SQL servicer.</a:t>
            </a:r>
          </a:p>
          <a:p>
            <a:pPr marL="0" indent="0">
              <a:buFontTx/>
              <a:buNone/>
            </a:pPr>
            <a:endParaRPr lang="nb-NO"/>
          </a:p>
          <a:p>
            <a:pPr marL="0" indent="0">
              <a:buFontTx/>
              <a:buNone/>
            </a:pPr>
            <a:r>
              <a:rPr lang="nb-NO" err="1"/>
              <a:t>Azure</a:t>
            </a:r>
            <a:r>
              <a:rPr lang="nb-NO"/>
              <a:t> Data Lake er </a:t>
            </a:r>
            <a:r>
              <a:rPr lang="nb-NO" err="1"/>
              <a:t>storage</a:t>
            </a:r>
            <a:r>
              <a:rPr lang="nb-NO"/>
              <a:t> </a:t>
            </a:r>
            <a:r>
              <a:rPr lang="nb-NO" err="1"/>
              <a:t>big</a:t>
            </a:r>
            <a:r>
              <a:rPr lang="nb-NO"/>
              <a:t> </a:t>
            </a:r>
            <a:r>
              <a:rPr lang="nb-NO" err="1"/>
              <a:t>guns</a:t>
            </a:r>
            <a:r>
              <a:rPr lang="nb-NO"/>
              <a:t>. Dette er det du helst vil bruke når du trenger </a:t>
            </a:r>
            <a:r>
              <a:rPr lang="nb-NO" err="1"/>
              <a:t>unlimited</a:t>
            </a:r>
            <a:r>
              <a:rPr lang="nb-NO"/>
              <a:t> plass, for strukturert, </a:t>
            </a:r>
            <a:r>
              <a:rPr lang="nb-NO" err="1"/>
              <a:t>semi-stukturert</a:t>
            </a:r>
            <a:r>
              <a:rPr lang="nb-NO"/>
              <a:t> og ustrukturert data. Brukes mye i AI og ML løsninger. Egentlig i all hovedsak i Big data og </a:t>
            </a:r>
            <a:r>
              <a:rPr lang="nb-NO" err="1"/>
              <a:t>analytics</a:t>
            </a:r>
            <a:r>
              <a:rPr lang="nb-NO"/>
              <a:t> type prosjekter. </a:t>
            </a:r>
          </a:p>
          <a:p>
            <a:pPr marL="0" indent="0">
              <a:buFontTx/>
              <a:buNone/>
            </a:pPr>
            <a:endParaRPr lang="nb-NO"/>
          </a:p>
          <a:p>
            <a:pPr marL="0" indent="0">
              <a:buFontTx/>
              <a:buNone/>
            </a:pPr>
            <a:r>
              <a:rPr lang="nb-NO" err="1"/>
              <a:t>Polyglot</a:t>
            </a:r>
            <a:r>
              <a:rPr lang="nb-NO"/>
              <a:t> </a:t>
            </a:r>
            <a:r>
              <a:rPr lang="nb-NO" err="1"/>
              <a:t>storage</a:t>
            </a:r>
            <a:r>
              <a:rPr lang="nb-NO"/>
              <a:t>, kan jeg ikke huske å ha vært borti, men det er </a:t>
            </a:r>
            <a:r>
              <a:rPr lang="nb-NO" err="1"/>
              <a:t>bascially</a:t>
            </a:r>
            <a:r>
              <a:rPr lang="nb-NO"/>
              <a:t> flere forskjellige lagringstyper brukes for samme applikasjon / tjeneste, et eksempel er SQL Database og </a:t>
            </a:r>
            <a:r>
              <a:rPr lang="nb-NO" err="1"/>
              <a:t>Azure</a:t>
            </a:r>
            <a:r>
              <a:rPr lang="nb-NO"/>
              <a:t> Storage.</a:t>
            </a:r>
          </a:p>
          <a:p>
            <a:pPr marL="0" indent="0">
              <a:buFontTx/>
              <a:buNone/>
            </a:pPr>
            <a:endParaRPr lang="nb-NO"/>
          </a:p>
          <a:p>
            <a:pPr marL="0" indent="0">
              <a:buFontTx/>
              <a:buNone/>
            </a:pPr>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25</a:t>
            </a:fld>
            <a:endParaRPr lang="nb-NO"/>
          </a:p>
        </p:txBody>
      </p:sp>
    </p:spTree>
    <p:extLst>
      <p:ext uri="{BB962C8B-B14F-4D97-AF65-F5344CB8AC3E}">
        <p14:creationId xmlns:p14="http://schemas.microsoft.com/office/powerpoint/2010/main" val="2766437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Ja som </a:t>
            </a:r>
            <a:r>
              <a:rPr lang="nb-NO" err="1"/>
              <a:t>Sharukh</a:t>
            </a:r>
            <a:r>
              <a:rPr lang="nb-NO"/>
              <a:t> nevnte, skal vi i dag snakke litt om en av Azure sine </a:t>
            </a:r>
            <a:r>
              <a:rPr lang="nb-NO" err="1"/>
              <a:t>lagringsstjenester</a:t>
            </a:r>
            <a:r>
              <a:rPr lang="nb-NO"/>
              <a:t>. Mer </a:t>
            </a:r>
            <a:r>
              <a:rPr lang="nb-NO" err="1"/>
              <a:t>nøyaktiv</a:t>
            </a:r>
            <a:r>
              <a:rPr lang="nb-NO"/>
              <a:t> Azure Storage </a:t>
            </a:r>
            <a:r>
              <a:rPr lang="nb-NO" err="1"/>
              <a:t>Account</a:t>
            </a:r>
            <a:r>
              <a:rPr lang="nb-NO"/>
              <a:t>.</a:t>
            </a:r>
          </a:p>
          <a:p>
            <a:endParaRPr lang="nb-NO"/>
          </a:p>
          <a:p>
            <a:r>
              <a:rPr lang="nb-NO"/>
              <a:t>I løpet av </a:t>
            </a:r>
            <a:r>
              <a:rPr lang="nb-NO" err="1"/>
              <a:t>workshoppen</a:t>
            </a:r>
            <a:r>
              <a:rPr lang="nb-NO"/>
              <a:t> skal samtlige her ha fått satt opp en Storage </a:t>
            </a:r>
            <a:r>
              <a:rPr lang="nb-NO" err="1"/>
              <a:t>Account</a:t>
            </a:r>
            <a:r>
              <a:rPr lang="nb-NO"/>
              <a:t>, og tatt i bruk </a:t>
            </a:r>
            <a:r>
              <a:rPr lang="nb-NO" err="1"/>
              <a:t>Blob</a:t>
            </a:r>
            <a:r>
              <a:rPr lang="nb-NO"/>
              <a:t> Storage tjenesten. Denne skal så kodes inn i </a:t>
            </a:r>
            <a:r>
              <a:rPr lang="nb-NO" err="1"/>
              <a:t>katteopplasteren</a:t>
            </a:r>
            <a:r>
              <a:rPr lang="nb-NO"/>
              <a:t> fra forrige workshop, slik at vi får muligheten til å laste opp bilder. Vi skal også ta i bruk av Azure </a:t>
            </a:r>
            <a:r>
              <a:rPr lang="nb-NO" err="1"/>
              <a:t>Keyvault</a:t>
            </a:r>
            <a:r>
              <a:rPr lang="nb-NO"/>
              <a:t> for å ikke ha noen </a:t>
            </a:r>
            <a:r>
              <a:rPr lang="nb-NO" err="1"/>
              <a:t>hemmlige</a:t>
            </a:r>
            <a:r>
              <a:rPr lang="nb-NO"/>
              <a:t> nøkler i </a:t>
            </a:r>
            <a:r>
              <a:rPr lang="nb-NO" err="1"/>
              <a:t>plaintekst</a:t>
            </a:r>
            <a:r>
              <a:rPr lang="nb-NO"/>
              <a:t> i koden vår.</a:t>
            </a:r>
          </a:p>
          <a:p>
            <a:endParaRPr lang="nb-NO"/>
          </a:p>
          <a:p>
            <a:r>
              <a:rPr lang="nb-NO"/>
              <a:t>En Storage </a:t>
            </a:r>
            <a:r>
              <a:rPr lang="nb-NO" err="1"/>
              <a:t>Account</a:t>
            </a:r>
            <a:r>
              <a:rPr lang="nb-NO"/>
              <a:t> tilbyr </a:t>
            </a:r>
          </a:p>
          <a:p>
            <a:pPr marL="171450" indent="-171450">
              <a:buFont typeface="Arial" panose="020B0604020202020204" pitchFamily="34" charset="0"/>
              <a:buChar char="•"/>
            </a:pPr>
            <a:r>
              <a:rPr lang="nb-NO"/>
              <a:t>Et filsystem i skyen. (</a:t>
            </a:r>
            <a:r>
              <a:rPr lang="nb-NO" err="1"/>
              <a:t>f.eks</a:t>
            </a:r>
            <a:r>
              <a:rPr lang="nb-NO"/>
              <a:t> en disk du kan koble til over nettet)</a:t>
            </a:r>
          </a:p>
          <a:p>
            <a:pPr marL="171450" indent="-171450">
              <a:buFont typeface="Arial" panose="020B0604020202020204" pitchFamily="34" charset="0"/>
              <a:buChar char="•"/>
            </a:pPr>
            <a:r>
              <a:rPr lang="nb-NO"/>
              <a:t>En </a:t>
            </a:r>
            <a:r>
              <a:rPr lang="nb-NO" err="1"/>
              <a:t>køtjeneste</a:t>
            </a:r>
            <a:r>
              <a:rPr lang="nb-NO"/>
              <a:t>, (Implementeres ofte inn i eksisterende løsninger for å hindre flaskehalser ved mye trafikk.)</a:t>
            </a:r>
          </a:p>
          <a:p>
            <a:pPr marL="171450" indent="-171450">
              <a:buFont typeface="Arial" panose="020B0604020202020204" pitchFamily="34" charset="0"/>
              <a:buChar char="•"/>
            </a:pPr>
            <a:r>
              <a:rPr lang="nb-NO"/>
              <a:t>En tabell lagring (et sted for å lagre </a:t>
            </a:r>
            <a:r>
              <a:rPr lang="nb-NO" err="1"/>
              <a:t>semi</a:t>
            </a:r>
            <a:r>
              <a:rPr lang="nb-NO"/>
              <a:t> strukturert data)</a:t>
            </a:r>
          </a:p>
          <a:p>
            <a:pPr marL="171450" indent="-171450">
              <a:buFont typeface="Arial" panose="020B0604020202020204" pitchFamily="34" charset="0"/>
              <a:buChar char="•"/>
            </a:pPr>
            <a:r>
              <a:rPr lang="nb-NO"/>
              <a:t>Og lagring av data objekter (Virtuell katalogstruktur)</a:t>
            </a:r>
          </a:p>
          <a:p>
            <a:endParaRPr lang="nb-NO"/>
          </a:p>
          <a:p>
            <a:r>
              <a:rPr lang="nb-NO"/>
              <a:t>Vi skal gå nærmere inn på disse fire tjenestene som er tilgjengelig fra en Storage </a:t>
            </a:r>
            <a:r>
              <a:rPr lang="nb-NO" err="1"/>
              <a:t>Account</a:t>
            </a:r>
            <a:r>
              <a:rPr lang="nb-NO"/>
              <a:t>, i løpet av de neste </a:t>
            </a:r>
            <a:r>
              <a:rPr lang="nb-NO" err="1"/>
              <a:t>slidene</a:t>
            </a:r>
            <a:r>
              <a:rPr lang="nb-NO"/>
              <a:t>.</a:t>
            </a:r>
          </a:p>
          <a:p>
            <a:endParaRPr lang="nb-NO"/>
          </a:p>
          <a:p>
            <a:endParaRPr lang="nb-NO"/>
          </a:p>
          <a:p>
            <a:pPr marL="171450" indent="-171450">
              <a:buFont typeface="Arial" panose="020B0604020202020204" pitchFamily="34" charset="0"/>
              <a:buChar char="•"/>
            </a:pPr>
            <a:r>
              <a:rPr lang="nb-NO"/>
              <a:t>Tjenesten er holdbar, Microsoft håndterer all maskinvarefeil. </a:t>
            </a:r>
          </a:p>
          <a:p>
            <a:pPr marL="171450" indent="-171450">
              <a:buFont typeface="Arial" panose="020B0604020202020204" pitchFamily="34" charset="0"/>
              <a:buChar char="•"/>
            </a:pPr>
            <a:endParaRPr lang="nb-NO"/>
          </a:p>
          <a:p>
            <a:pPr marL="171450" indent="-171450">
              <a:buFont typeface="Arial" panose="020B0604020202020204" pitchFamily="34" charset="0"/>
              <a:buChar char="•"/>
            </a:pPr>
            <a:r>
              <a:rPr lang="nb-NO"/>
              <a:t>Den er sikker, siden all dataen er kryptert, typ BitLocker </a:t>
            </a:r>
            <a:r>
              <a:rPr lang="nb-NO" err="1"/>
              <a:t>krpytering</a:t>
            </a:r>
            <a:r>
              <a:rPr lang="nb-NO"/>
              <a:t> på Windows (256-bit AES kryptering). Denne krypteringen er påslått by </a:t>
            </a:r>
            <a:r>
              <a:rPr lang="nb-NO" err="1"/>
              <a:t>default</a:t>
            </a:r>
            <a:r>
              <a:rPr lang="nb-NO"/>
              <a:t>, og det er ikke mulig å deaktivere denne. </a:t>
            </a:r>
          </a:p>
          <a:p>
            <a:pPr marL="171450" indent="-171450">
              <a:buFont typeface="Arial" panose="020B0604020202020204" pitchFamily="34" charset="0"/>
              <a:buChar char="•"/>
            </a:pPr>
            <a:endParaRPr lang="nb-NO"/>
          </a:p>
          <a:p>
            <a:pPr marL="171450" indent="-171450">
              <a:buFont typeface="Arial" panose="020B0604020202020204" pitchFamily="34" charset="0"/>
              <a:buChar char="•"/>
            </a:pPr>
            <a:r>
              <a:rPr lang="nb-NO"/>
              <a:t>Den er skalerbar siden den kan håndtere opp til </a:t>
            </a:r>
            <a:r>
              <a:rPr lang="nb-NO" err="1"/>
              <a:t>petabytes</a:t>
            </a:r>
            <a:r>
              <a:rPr lang="nb-NO"/>
              <a:t> av data </a:t>
            </a:r>
          </a:p>
          <a:p>
            <a:pPr marL="171450" indent="-171450">
              <a:buFont typeface="Arial" panose="020B0604020202020204" pitchFamily="34" charset="0"/>
              <a:buChar char="•"/>
            </a:pPr>
            <a:endParaRPr lang="nb-NO"/>
          </a:p>
          <a:p>
            <a:pPr marL="171450" indent="-171450">
              <a:buFont typeface="Arial" panose="020B0604020202020204" pitchFamily="34" charset="0"/>
              <a:buChar char="•"/>
            </a:pPr>
            <a:r>
              <a:rPr lang="nb-NO"/>
              <a:t>Sist men ikke minst så er tjenesten tilgjengelig.  Man har muligheten til å ha en kopi av dataen sin på et datasenter i </a:t>
            </a:r>
            <a:r>
              <a:rPr lang="nb-NO" err="1"/>
              <a:t>samma</a:t>
            </a:r>
            <a:r>
              <a:rPr lang="nb-NO"/>
              <a:t> region, eller på tvers av regioner osv. Dette er litt avhengig av virksomhetens krav til redundans av dataen.  Når man skal bestemme seg for hvilket redundansalternativ som er best, bør man vurdere avveiningen mellom lavere kostnader og høyere tilgjengelighet. </a:t>
            </a:r>
          </a:p>
          <a:p>
            <a:pPr marL="171450" indent="-171450">
              <a:buFont typeface="Arial" panose="020B0604020202020204" pitchFamily="34" charset="0"/>
              <a:buChar char="•"/>
            </a:pPr>
            <a:r>
              <a:rPr lang="nb-NO"/>
              <a:t>Vi skal ikke gå så mye inn på detalj vedrørende redundans av dataen lagret i Storage </a:t>
            </a:r>
            <a:r>
              <a:rPr lang="nb-NO" err="1"/>
              <a:t>accounten</a:t>
            </a:r>
            <a:r>
              <a:rPr lang="nb-NO"/>
              <a:t>, men det er verdt å nevne at Microsoft har veldig god informasjon om dette, og hvilke avveiningen man bør ta på deres sider.</a:t>
            </a:r>
          </a:p>
          <a:p>
            <a:pPr marL="171450" indent="-171450">
              <a:buFont typeface="Arial" panose="020B0604020202020204" pitchFamily="34" charset="0"/>
              <a:buChar char="•"/>
            </a:pPr>
            <a:endParaRPr lang="nb-NO"/>
          </a:p>
          <a:p>
            <a:pPr marL="171450" indent="-171450">
              <a:buFont typeface="Arial" panose="020B0604020202020204" pitchFamily="34" charset="0"/>
              <a:buChar char="•"/>
            </a:pPr>
            <a:endParaRPr lang="nb-NO"/>
          </a:p>
          <a:p>
            <a:pPr marL="0" indent="0">
              <a:buFont typeface="Arial" panose="020B0604020202020204" pitchFamily="34" charset="0"/>
              <a:buNone/>
            </a:pPr>
            <a:r>
              <a:rPr lang="nb-NO"/>
              <a:t>Det er en rekke </a:t>
            </a:r>
            <a:r>
              <a:rPr lang="nb-NO" err="1"/>
              <a:t>API’er</a:t>
            </a:r>
            <a:r>
              <a:rPr lang="nb-NO"/>
              <a:t> og </a:t>
            </a:r>
            <a:r>
              <a:rPr lang="nb-NO" err="1"/>
              <a:t>SDK’er</a:t>
            </a:r>
            <a:r>
              <a:rPr lang="nb-NO"/>
              <a:t> som gjør det mulig å lett koble til og kommunisere med Storage </a:t>
            </a:r>
            <a:r>
              <a:rPr lang="nb-NO" err="1"/>
              <a:t>Accounten</a:t>
            </a:r>
            <a:r>
              <a:rPr lang="nb-NO"/>
              <a:t>.</a:t>
            </a:r>
          </a:p>
          <a:p>
            <a:endParaRPr lang="nb-NO"/>
          </a:p>
          <a:p>
            <a:endParaRPr lang="nb-NO"/>
          </a:p>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26</a:t>
            </a:fld>
            <a:endParaRPr lang="nb-NO"/>
          </a:p>
        </p:txBody>
      </p:sp>
    </p:spTree>
    <p:extLst>
      <p:ext uri="{BB962C8B-B14F-4D97-AF65-F5344CB8AC3E}">
        <p14:creationId xmlns:p14="http://schemas.microsoft.com/office/powerpoint/2010/main" val="2113116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SAS-tokens: Key-</a:t>
            </a:r>
            <a:r>
              <a:rPr lang="nb-NO" err="1"/>
              <a:t>Valet</a:t>
            </a:r>
            <a:r>
              <a:rPr lang="nb-NO"/>
              <a:t> </a:t>
            </a:r>
            <a:r>
              <a:rPr lang="nb-NO" err="1"/>
              <a:t>pattern</a:t>
            </a:r>
            <a:r>
              <a:rPr lang="nb-NO"/>
              <a:t>, kan lages </a:t>
            </a:r>
            <a:r>
              <a:rPr lang="nb-NO" err="1"/>
              <a:t>programatisk</a:t>
            </a:r>
            <a:r>
              <a:rPr lang="nb-NO"/>
              <a:t> i </a:t>
            </a:r>
            <a:r>
              <a:rPr lang="nb-NO" err="1"/>
              <a:t>APIer</a:t>
            </a:r>
            <a:endParaRPr lang="nb-NO"/>
          </a:p>
          <a:p>
            <a:endParaRPr lang="nb-NO"/>
          </a:p>
          <a:p>
            <a:endParaRPr lang="nb-NO"/>
          </a:p>
          <a:p>
            <a:r>
              <a:rPr lang="nb-NO" b="0" i="0">
                <a:solidFill>
                  <a:srgbClr val="202124"/>
                </a:solidFill>
                <a:effectLst/>
                <a:latin typeface="arial" panose="020B0604020202020204" pitchFamily="34" charset="0"/>
              </a:rPr>
              <a:t> </a:t>
            </a:r>
            <a:r>
              <a:rPr lang="nb-NO" b="0" i="0" err="1">
                <a:solidFill>
                  <a:srgbClr val="202124"/>
                </a:solidFill>
                <a:effectLst/>
                <a:latin typeface="arial" panose="020B0604020202020204" pitchFamily="34" charset="0"/>
              </a:rPr>
              <a:t>Binary</a:t>
            </a:r>
            <a:r>
              <a:rPr lang="nb-NO" b="0" i="0">
                <a:solidFill>
                  <a:srgbClr val="202124"/>
                </a:solidFill>
                <a:effectLst/>
                <a:latin typeface="arial" panose="020B0604020202020204" pitchFamily="34" charset="0"/>
              </a:rPr>
              <a:t> Large </a:t>
            </a:r>
            <a:r>
              <a:rPr lang="nb-NO" b="0" i="0" err="1">
                <a:solidFill>
                  <a:srgbClr val="202124"/>
                </a:solidFill>
                <a:effectLst/>
                <a:latin typeface="arial" panose="020B0604020202020204" pitchFamily="34" charset="0"/>
              </a:rPr>
              <a:t>OBject</a:t>
            </a:r>
            <a:r>
              <a:rPr lang="nb-NO" b="0" i="0">
                <a:solidFill>
                  <a:srgbClr val="202124"/>
                </a:solidFill>
                <a:effectLst/>
                <a:latin typeface="arial" panose="020B0604020202020204" pitchFamily="34" charset="0"/>
              </a:rPr>
              <a:t> </a:t>
            </a:r>
          </a:p>
          <a:p>
            <a:endParaRPr lang="nb-NO" b="0" i="0">
              <a:solidFill>
                <a:srgbClr val="202124"/>
              </a:solidFill>
              <a:effectLst/>
              <a:latin typeface="arial" panose="020B0604020202020204" pitchFamily="34" charset="0"/>
            </a:endParaRPr>
          </a:p>
          <a:p>
            <a:endParaRPr lang="nb-NO"/>
          </a:p>
          <a:p>
            <a:r>
              <a:rPr lang="en-US" b="1" i="0">
                <a:solidFill>
                  <a:srgbClr val="202124"/>
                </a:solidFill>
                <a:effectLst/>
                <a:latin typeface="arial" panose="020B0604020202020204" pitchFamily="34" charset="0"/>
              </a:rPr>
              <a:t>Azure Blob storage</a:t>
            </a:r>
            <a:r>
              <a:rPr lang="en-US" b="0" i="0">
                <a:solidFill>
                  <a:srgbClr val="202124"/>
                </a:solidFill>
                <a:effectLst/>
                <a:latin typeface="arial" panose="020B0604020202020204" pitchFamily="34" charset="0"/>
              </a:rPr>
              <a:t> is a service for storing large amounts of unstructured object data, such as text or binary data</a:t>
            </a:r>
          </a:p>
          <a:p>
            <a:r>
              <a:rPr lang="en-US" b="0" i="0" err="1">
                <a:solidFill>
                  <a:srgbClr val="202124"/>
                </a:solidFill>
                <a:effectLst/>
                <a:latin typeface="arial" panose="020B0604020202020204" pitchFamily="34" charset="0"/>
              </a:rPr>
              <a:t>Veldig</a:t>
            </a:r>
            <a:r>
              <a:rPr lang="en-US" b="0" i="0">
                <a:solidFill>
                  <a:srgbClr val="202124"/>
                </a:solidFill>
                <a:effectLst/>
                <a:latin typeface="arial" panose="020B0604020202020204" pitchFamily="34" charset="0"/>
              </a:rPr>
              <a:t> </a:t>
            </a:r>
            <a:r>
              <a:rPr lang="en-US" b="0" i="0" err="1">
                <a:solidFill>
                  <a:srgbClr val="202124"/>
                </a:solidFill>
                <a:effectLst/>
                <a:latin typeface="arial" panose="020B0604020202020204" pitchFamily="34" charset="0"/>
              </a:rPr>
              <a:t>typisk</a:t>
            </a:r>
            <a:r>
              <a:rPr lang="en-US" b="0" i="0">
                <a:solidFill>
                  <a:srgbClr val="202124"/>
                </a:solidFill>
                <a:effectLst/>
                <a:latin typeface="arial" panose="020B0604020202020204" pitchFamily="34" charset="0"/>
              </a:rPr>
              <a:t> å </a:t>
            </a:r>
            <a:r>
              <a:rPr lang="en-US" b="0" i="0" err="1">
                <a:solidFill>
                  <a:srgbClr val="202124"/>
                </a:solidFill>
                <a:effectLst/>
                <a:latin typeface="arial" panose="020B0604020202020204" pitchFamily="34" charset="0"/>
              </a:rPr>
              <a:t>bruke</a:t>
            </a:r>
            <a:r>
              <a:rPr lang="en-US" b="0" i="0">
                <a:solidFill>
                  <a:srgbClr val="202124"/>
                </a:solidFill>
                <a:effectLst/>
                <a:latin typeface="arial" panose="020B0604020202020204" pitchFamily="34" charset="0"/>
              </a:rPr>
              <a:t> for streaming av video </a:t>
            </a:r>
            <a:r>
              <a:rPr lang="en-US" b="0" i="0" err="1">
                <a:solidFill>
                  <a:srgbClr val="202124"/>
                </a:solidFill>
                <a:effectLst/>
                <a:latin typeface="arial" panose="020B0604020202020204" pitchFamily="34" charset="0"/>
              </a:rPr>
              <a:t>og</a:t>
            </a:r>
            <a:r>
              <a:rPr lang="en-US" b="0" i="0">
                <a:solidFill>
                  <a:srgbClr val="202124"/>
                </a:solidFill>
                <a:effectLst/>
                <a:latin typeface="arial" panose="020B0604020202020204" pitchFamily="34" charset="0"/>
              </a:rPr>
              <a:t> </a:t>
            </a:r>
            <a:r>
              <a:rPr lang="en-US" b="0" i="0" err="1">
                <a:solidFill>
                  <a:srgbClr val="202124"/>
                </a:solidFill>
                <a:effectLst/>
                <a:latin typeface="arial" panose="020B0604020202020204" pitchFamily="34" charset="0"/>
              </a:rPr>
              <a:t>bilder</a:t>
            </a:r>
            <a:r>
              <a:rPr lang="en-US" b="0" i="0">
                <a:solidFill>
                  <a:srgbClr val="202124"/>
                </a:solidFill>
                <a:effectLst/>
                <a:latin typeface="arial" panose="020B0604020202020204" pitchFamily="34" charset="0"/>
              </a:rPr>
              <a:t>, </a:t>
            </a:r>
            <a:r>
              <a:rPr lang="en-US" b="0" i="0" err="1">
                <a:solidFill>
                  <a:srgbClr val="202124"/>
                </a:solidFill>
                <a:effectLst/>
                <a:latin typeface="arial" panose="020B0604020202020204" pitchFamily="34" charset="0"/>
              </a:rPr>
              <a:t>og</a:t>
            </a:r>
            <a:r>
              <a:rPr lang="en-US" b="0" i="0">
                <a:solidFill>
                  <a:srgbClr val="202124"/>
                </a:solidFill>
                <a:effectLst/>
                <a:latin typeface="arial" panose="020B0604020202020204" pitchFamily="34" charset="0"/>
              </a:rPr>
              <a:t> </a:t>
            </a:r>
            <a:r>
              <a:rPr lang="en-US" b="0" i="0" err="1">
                <a:solidFill>
                  <a:srgbClr val="202124"/>
                </a:solidFill>
                <a:effectLst/>
                <a:latin typeface="arial" panose="020B0604020202020204" pitchFamily="34" charset="0"/>
              </a:rPr>
              <a:t>andre</a:t>
            </a:r>
            <a:r>
              <a:rPr lang="en-US" b="0" i="0">
                <a:solidFill>
                  <a:srgbClr val="202124"/>
                </a:solidFill>
                <a:effectLst/>
                <a:latin typeface="arial" panose="020B0604020202020204" pitchFamily="34" charset="0"/>
              </a:rPr>
              <a:t> type documenter </a:t>
            </a:r>
            <a:r>
              <a:rPr lang="en-US" b="0" i="0" err="1">
                <a:solidFill>
                  <a:srgbClr val="202124"/>
                </a:solidFill>
                <a:effectLst/>
                <a:latin typeface="arial" panose="020B0604020202020204" pitchFamily="34" charset="0"/>
              </a:rPr>
              <a:t>i</a:t>
            </a:r>
            <a:r>
              <a:rPr lang="en-US" b="0" i="0">
                <a:solidFill>
                  <a:srgbClr val="202124"/>
                </a:solidFill>
                <a:effectLst/>
                <a:latin typeface="arial" panose="020B0604020202020204" pitchFamily="34" charset="0"/>
              </a:rPr>
              <a:t> </a:t>
            </a:r>
            <a:r>
              <a:rPr lang="en-US" b="0" i="0" err="1">
                <a:solidFill>
                  <a:srgbClr val="202124"/>
                </a:solidFill>
                <a:effectLst/>
                <a:latin typeface="arial" panose="020B0604020202020204" pitchFamily="34" charset="0"/>
              </a:rPr>
              <a:t>en</a:t>
            </a:r>
            <a:r>
              <a:rPr lang="en-US" b="0" i="0">
                <a:solidFill>
                  <a:srgbClr val="202124"/>
                </a:solidFill>
                <a:effectLst/>
                <a:latin typeface="arial" panose="020B0604020202020204" pitchFamily="34" charset="0"/>
              </a:rPr>
              <a:t> </a:t>
            </a:r>
            <a:r>
              <a:rPr lang="en-US" b="0" i="0" err="1">
                <a:solidFill>
                  <a:srgbClr val="202124"/>
                </a:solidFill>
                <a:effectLst/>
                <a:latin typeface="arial" panose="020B0604020202020204" pitchFamily="34" charset="0"/>
              </a:rPr>
              <a:t>nettside</a:t>
            </a:r>
            <a:r>
              <a:rPr lang="en-US" b="0" i="0">
                <a:solidFill>
                  <a:srgbClr val="202124"/>
                </a:solidFill>
                <a:effectLst/>
                <a:latin typeface="arial" panose="020B0604020202020204" pitchFamily="34" charset="0"/>
              </a:rPr>
              <a:t> </a:t>
            </a:r>
            <a:r>
              <a:rPr lang="en-US" b="0" i="0" err="1">
                <a:solidFill>
                  <a:srgbClr val="202124"/>
                </a:solidFill>
                <a:effectLst/>
                <a:latin typeface="arial" panose="020B0604020202020204" pitchFamily="34" charset="0"/>
              </a:rPr>
              <a:t>f.eks</a:t>
            </a:r>
            <a:r>
              <a:rPr lang="en-US" b="0" i="0">
                <a:solidFill>
                  <a:srgbClr val="202124"/>
                </a:solidFill>
                <a:effectLst/>
                <a:latin typeface="arial" panose="020B0604020202020204" pitchFamily="34" charset="0"/>
              </a:rPr>
              <a:t>.</a:t>
            </a:r>
          </a:p>
          <a:p>
            <a:endParaRPr lang="en-US" b="0" i="0">
              <a:solidFill>
                <a:srgbClr val="202124"/>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a:t>Virtuell katalogstruktur. Dvs. sånn som mappestrukturen på </a:t>
            </a:r>
            <a:r>
              <a:rPr lang="nb-NO" err="1"/>
              <a:t>pcen</a:t>
            </a:r>
            <a:r>
              <a:rPr lang="nb-NO"/>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algn="l"/>
            <a:r>
              <a:rPr lang="nb-NO"/>
              <a:t>Den har støtte for SAS tokens </a:t>
            </a:r>
          </a:p>
          <a:p>
            <a:pPr algn="l"/>
            <a:endParaRPr lang="nb-NO" b="0" i="0">
              <a:solidFill>
                <a:srgbClr val="171717"/>
              </a:solidFill>
              <a:effectLst/>
              <a:latin typeface="Segoe UI" panose="020B0502040204020203" pitchFamily="34" charset="0"/>
            </a:endParaRPr>
          </a:p>
          <a:p>
            <a:pPr algn="l"/>
            <a:endParaRPr lang="nb-NO" b="0" i="0">
              <a:solidFill>
                <a:srgbClr val="171717"/>
              </a:solidFill>
              <a:effectLst/>
              <a:latin typeface="Segoe UI" panose="020B0502040204020203" pitchFamily="34" charset="0"/>
            </a:endParaRPr>
          </a:p>
          <a:p>
            <a:pPr algn="l"/>
            <a:r>
              <a:rPr lang="en-US" b="0" i="0">
                <a:solidFill>
                  <a:srgbClr val="171717"/>
                </a:solidFill>
                <a:effectLst/>
                <a:latin typeface="Segoe UI" panose="020B0502040204020203" pitchFamily="34" charset="0"/>
              </a:rPr>
              <a:t>A shared access signature (SAS) provides secure delegated access to resources in your storage account. With a SAS, you have granular control over how a client can access your data. For example:</a:t>
            </a:r>
          </a:p>
          <a:p>
            <a:pPr algn="l">
              <a:buFont typeface="Arial" panose="020B0604020202020204" pitchFamily="34" charset="0"/>
              <a:buChar char="•"/>
            </a:pPr>
            <a:r>
              <a:rPr lang="en-US" b="0" i="0">
                <a:solidFill>
                  <a:srgbClr val="171717"/>
                </a:solidFill>
                <a:effectLst/>
                <a:latin typeface="Segoe UI" panose="020B0502040204020203" pitchFamily="34" charset="0"/>
              </a:rPr>
              <a:t>What resources the client may access.</a:t>
            </a:r>
          </a:p>
          <a:p>
            <a:pPr algn="l">
              <a:buFont typeface="Arial" panose="020B0604020202020204" pitchFamily="34" charset="0"/>
              <a:buChar char="•"/>
            </a:pPr>
            <a:r>
              <a:rPr lang="en-US" b="0" i="0">
                <a:solidFill>
                  <a:srgbClr val="171717"/>
                </a:solidFill>
                <a:effectLst/>
                <a:latin typeface="Segoe UI" panose="020B0502040204020203" pitchFamily="34" charset="0"/>
              </a:rPr>
              <a:t>What permissions they have to those resources.</a:t>
            </a:r>
          </a:p>
          <a:p>
            <a:pPr algn="l">
              <a:buFont typeface="Arial" panose="020B0604020202020204" pitchFamily="34" charset="0"/>
              <a:buChar char="•"/>
            </a:pPr>
            <a:r>
              <a:rPr lang="en-US" b="0" i="0">
                <a:solidFill>
                  <a:srgbClr val="171717"/>
                </a:solidFill>
                <a:effectLst/>
                <a:latin typeface="Segoe UI" panose="020B0502040204020203" pitchFamily="34" charset="0"/>
              </a:rPr>
              <a:t>How long the SAS is valid.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algn="l"/>
            <a:r>
              <a:rPr lang="en-US" b="0" i="0">
                <a:solidFill>
                  <a:srgbClr val="171717"/>
                </a:solidFill>
                <a:effectLst/>
                <a:latin typeface="Segoe UI" panose="020B0502040204020203" pitchFamily="34" charset="0"/>
              </a:rPr>
              <a:t>Azure Storage supports three types of blobs:</a:t>
            </a:r>
          </a:p>
          <a:p>
            <a:pPr algn="l">
              <a:buFont typeface="Arial" panose="020B0604020202020204" pitchFamily="34" charset="0"/>
              <a:buChar char="•"/>
            </a:pPr>
            <a:r>
              <a:rPr lang="en-US" b="1" i="0">
                <a:solidFill>
                  <a:srgbClr val="171717"/>
                </a:solidFill>
                <a:effectLst/>
                <a:latin typeface="Segoe UI" panose="020B0502040204020203" pitchFamily="34" charset="0"/>
              </a:rPr>
              <a:t>Block blobs</a:t>
            </a:r>
            <a:r>
              <a:rPr lang="en-US" b="0" i="0">
                <a:solidFill>
                  <a:srgbClr val="171717"/>
                </a:solidFill>
                <a:effectLst/>
                <a:latin typeface="Segoe UI" panose="020B0502040204020203" pitchFamily="34" charset="0"/>
              </a:rPr>
              <a:t> store text and binary data. Block blobs are made up of blocks of data that can be managed individually. Block blobs store up to about 4.75 TiB of data. Larger block blobs are available in preview, up to about 190.7 TiB</a:t>
            </a:r>
          </a:p>
          <a:p>
            <a:pPr algn="l">
              <a:buFont typeface="Arial" panose="020B0604020202020204" pitchFamily="34" charset="0"/>
              <a:buChar char="•"/>
            </a:pPr>
            <a:r>
              <a:rPr lang="en-US" b="1" i="0">
                <a:solidFill>
                  <a:srgbClr val="171717"/>
                </a:solidFill>
                <a:effectLst/>
                <a:latin typeface="Segoe UI" panose="020B0502040204020203" pitchFamily="34" charset="0"/>
              </a:rPr>
              <a:t>Append blobs</a:t>
            </a:r>
            <a:r>
              <a:rPr lang="en-US" b="0" i="0">
                <a:solidFill>
                  <a:srgbClr val="171717"/>
                </a:solidFill>
                <a:effectLst/>
                <a:latin typeface="Segoe UI" panose="020B0502040204020203" pitchFamily="34" charset="0"/>
              </a:rPr>
              <a:t> are made up of blocks like block blobs, but are optimized for append operations. Append blobs are ideal for scenarios such as logging data from virtual machines.</a:t>
            </a:r>
          </a:p>
          <a:p>
            <a:pPr algn="l">
              <a:buFont typeface="Arial" panose="020B0604020202020204" pitchFamily="34" charset="0"/>
              <a:buChar char="•"/>
            </a:pPr>
            <a:r>
              <a:rPr lang="en-US" b="1" i="0">
                <a:solidFill>
                  <a:srgbClr val="171717"/>
                </a:solidFill>
                <a:effectLst/>
                <a:latin typeface="Segoe UI" panose="020B0502040204020203" pitchFamily="34" charset="0"/>
              </a:rPr>
              <a:t>Page blobs</a:t>
            </a:r>
            <a:r>
              <a:rPr lang="en-US" b="0" i="0">
                <a:solidFill>
                  <a:srgbClr val="171717"/>
                </a:solidFill>
                <a:effectLst/>
                <a:latin typeface="Segoe UI" panose="020B0502040204020203" pitchFamily="34" charset="0"/>
              </a:rPr>
              <a:t> store random access files up to 8 TiB in size. Page blobs store virtual hard drive (VHD) files and serve as disks for Azure virtual machines. For more information about page blobs,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27</a:t>
            </a:fld>
            <a:endParaRPr lang="nb-NO"/>
          </a:p>
        </p:txBody>
      </p:sp>
    </p:spTree>
    <p:extLst>
      <p:ext uri="{BB962C8B-B14F-4D97-AF65-F5344CB8AC3E}">
        <p14:creationId xmlns:p14="http://schemas.microsoft.com/office/powerpoint/2010/main" val="2379882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err="1"/>
              <a:t>Table</a:t>
            </a:r>
            <a:r>
              <a:rPr lang="nb-NO"/>
              <a:t> </a:t>
            </a:r>
            <a:r>
              <a:rPr lang="nb-NO" err="1"/>
              <a:t>storage</a:t>
            </a:r>
            <a:r>
              <a:rPr lang="nb-NO"/>
              <a:t> er som en database hvor man lagrer flere tabeller av data. Tabellene er skjemaløse og har ingen relasjoner mellom seg,  derav en </a:t>
            </a:r>
            <a:r>
              <a:rPr lang="nb-NO" err="1"/>
              <a:t>NoSql</a:t>
            </a:r>
            <a:r>
              <a:rPr lang="nb-NO"/>
              <a:t> database.</a:t>
            </a:r>
          </a:p>
          <a:p>
            <a:endParaRPr lang="nb-NO"/>
          </a:p>
          <a:p>
            <a:r>
              <a:rPr lang="nb-NO"/>
              <a:t>Man kan ikke «</a:t>
            </a:r>
            <a:r>
              <a:rPr lang="nb-NO" err="1"/>
              <a:t>joine</a:t>
            </a:r>
            <a:r>
              <a:rPr lang="nb-NO"/>
              <a:t>» dataen i </a:t>
            </a:r>
            <a:r>
              <a:rPr lang="nb-NO" err="1"/>
              <a:t>table</a:t>
            </a:r>
            <a:r>
              <a:rPr lang="nb-NO"/>
              <a:t> </a:t>
            </a:r>
            <a:r>
              <a:rPr lang="nb-NO" err="1"/>
              <a:t>storage</a:t>
            </a:r>
            <a:r>
              <a:rPr lang="nb-NO"/>
              <a:t> slik man kan med SQL.  Man kan derimot spørre om data i applikasjonen og sy dem sammen på applikasjonslaget.</a:t>
            </a:r>
          </a:p>
          <a:p>
            <a:r>
              <a:rPr lang="nb-NO"/>
              <a:t> </a:t>
            </a:r>
          </a:p>
          <a:p>
            <a:r>
              <a:rPr lang="nb-NO"/>
              <a:t>Det er et veldig stort designhensyn man må ta ved valg av en </a:t>
            </a:r>
            <a:r>
              <a:rPr lang="nb-NO" err="1"/>
              <a:t>NoSql</a:t>
            </a:r>
            <a:r>
              <a:rPr lang="nb-NO"/>
              <a:t> database. </a:t>
            </a:r>
          </a:p>
          <a:p>
            <a:endParaRPr lang="nb-NO"/>
          </a:p>
          <a:p>
            <a:r>
              <a:rPr lang="nb-NO" err="1"/>
              <a:t>F.eks</a:t>
            </a:r>
            <a:r>
              <a:rPr lang="nb-NO"/>
              <a:t> ved en gitt side i en applikasjon ønsker man oftest å gjøre så få spørring mot </a:t>
            </a:r>
            <a:r>
              <a:rPr lang="nb-NO" err="1"/>
              <a:t>table</a:t>
            </a:r>
            <a:r>
              <a:rPr lang="nb-NO"/>
              <a:t> </a:t>
            </a:r>
            <a:r>
              <a:rPr lang="nb-NO" err="1"/>
              <a:t>storage</a:t>
            </a:r>
            <a:r>
              <a:rPr lang="nb-NO"/>
              <a:t> som mulig, det er her du virkelig må endre tankesettet om hvordan man lagrer dataen på en </a:t>
            </a:r>
            <a:r>
              <a:rPr lang="nb-NO" err="1"/>
              <a:t>skjemløs</a:t>
            </a:r>
            <a:r>
              <a:rPr lang="nb-NO"/>
              <a:t> måte. Man ønsker ikke å måtte foreta fem forskjellige spørringer mot databasen for å koble dataene sammen, for å få det fulle bildet, det vil både være tregt og ikke så økonomisk. </a:t>
            </a:r>
          </a:p>
          <a:p>
            <a:endParaRPr lang="nb-NO"/>
          </a:p>
          <a:p>
            <a:r>
              <a:rPr lang="nb-NO"/>
              <a:t>Så om man har en relasjonell tankeprosess når man skal gå i gang med å implementere Azure </a:t>
            </a:r>
            <a:r>
              <a:rPr lang="nb-NO" err="1"/>
              <a:t>Table</a:t>
            </a:r>
            <a:r>
              <a:rPr lang="nb-NO"/>
              <a:t> Storage kommer til å lede deg ned til noen fallgruver.</a:t>
            </a:r>
          </a:p>
          <a:p>
            <a:endParaRPr lang="nb-NO"/>
          </a:p>
          <a:p>
            <a:endParaRPr lang="nb-NO"/>
          </a:p>
          <a:p>
            <a:r>
              <a:rPr lang="nb-NO"/>
              <a:t>Konseptuelt er ikke </a:t>
            </a:r>
            <a:r>
              <a:rPr lang="nb-NO" err="1"/>
              <a:t>partitions</a:t>
            </a:r>
            <a:r>
              <a:rPr lang="nb-NO"/>
              <a:t> så ulikt fra en telefonkatalog. I </a:t>
            </a:r>
            <a:r>
              <a:rPr lang="nb-NO" err="1"/>
              <a:t>stedenfor</a:t>
            </a:r>
            <a:r>
              <a:rPr lang="nb-NO"/>
              <a:t> å dumpe alle mobilnumre tilfeldig i telefonkatalogen, har de blitt jevnt sortert etter 29 «partisjoner» </a:t>
            </a:r>
            <a:r>
              <a:rPr lang="nb-NO" err="1"/>
              <a:t>dvs</a:t>
            </a:r>
            <a:r>
              <a:rPr lang="nb-NO"/>
              <a:t> etter alfabetisk rekkefølge fra (A-Å), og inni der igjen er den sortert etter alfabetet. </a:t>
            </a:r>
          </a:p>
          <a:p>
            <a:endParaRPr lang="nb-NO"/>
          </a:p>
          <a:p>
            <a:r>
              <a:rPr lang="nb-NO"/>
              <a:t>Det gjør det mye enklere for oss mennesker å lete opp i disse telefonkatalogene.</a:t>
            </a:r>
          </a:p>
          <a:p>
            <a:endParaRPr lang="nb-NO"/>
          </a:p>
          <a:p>
            <a:r>
              <a:rPr lang="nb-NO"/>
              <a:t>Hvordan man strukturerer partisjonene er veldig avhengig av hvordan man ønsker å spørre etter dataen.</a:t>
            </a:r>
          </a:p>
          <a:p>
            <a:endParaRPr lang="nb-NO"/>
          </a:p>
          <a:p>
            <a:endParaRPr lang="nb-NO"/>
          </a:p>
          <a:p>
            <a:endParaRPr lang="nb-NO"/>
          </a:p>
          <a:p>
            <a:r>
              <a:rPr lang="nb-NO"/>
              <a:t>Eksempel: haveibeenpwd.com fra Troy Hunt blir brukt til dette:</a:t>
            </a:r>
          </a:p>
          <a:p>
            <a:endParaRPr lang="nb-NO"/>
          </a:p>
          <a:p>
            <a:endParaRPr lang="nb-NO"/>
          </a:p>
          <a:p>
            <a:r>
              <a:rPr lang="nb-NO"/>
              <a:t>https://haveibeenpwned.com/HowFastIsAzureTableStorage/?email=asdasg@hotmail.com</a:t>
            </a:r>
          </a:p>
          <a:p>
            <a:endParaRPr lang="nb-NO"/>
          </a:p>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28</a:t>
            </a:fld>
            <a:endParaRPr lang="nb-NO"/>
          </a:p>
        </p:txBody>
      </p:sp>
    </p:spTree>
    <p:extLst>
      <p:ext uri="{BB962C8B-B14F-4D97-AF65-F5344CB8AC3E}">
        <p14:creationId xmlns:p14="http://schemas.microsoft.com/office/powerpoint/2010/main" val="4079900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Flyttingen blir enklere å gjøre siden mange systemer bruker en eller annen </a:t>
            </a:r>
            <a:r>
              <a:rPr lang="nb-NO" err="1"/>
              <a:t>fileshare</a:t>
            </a:r>
            <a:r>
              <a:rPr lang="nb-NO"/>
              <a:t> for lagring av data.</a:t>
            </a:r>
          </a:p>
        </p:txBody>
      </p:sp>
      <p:sp>
        <p:nvSpPr>
          <p:cNvPr id="4" name="Slide Number Placeholder 3"/>
          <p:cNvSpPr>
            <a:spLocks noGrp="1"/>
          </p:cNvSpPr>
          <p:nvPr>
            <p:ph type="sldNum" sz="quarter" idx="5"/>
          </p:nvPr>
        </p:nvSpPr>
        <p:spPr/>
        <p:txBody>
          <a:bodyPr/>
          <a:lstStyle/>
          <a:p>
            <a:fld id="{180377DB-C4B0-49B2-8838-0F01BA83B7C4}" type="slidenum">
              <a:rPr lang="nb-NO" smtClean="0"/>
              <a:t>29</a:t>
            </a:fld>
            <a:endParaRPr lang="nb-NO"/>
          </a:p>
        </p:txBody>
      </p:sp>
    </p:spTree>
    <p:extLst>
      <p:ext uri="{BB962C8B-B14F-4D97-AF65-F5344CB8AC3E}">
        <p14:creationId xmlns:p14="http://schemas.microsoft.com/office/powerpoint/2010/main" val="4076212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a:t>Azure Storage Queue er en meldingssystem mellom applikasjoner.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r>
              <a:rPr lang="nb-NO"/>
              <a:t>Storage Queues er separert inn i køer, og hver kø inneholder meldinger. Disse meldingene blir plukket fra toppen og gjør noe basert på det. Det er en lur løsning for å hindre flaskehalser ved mye trafikk.</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r>
              <a:rPr lang="nb-NO"/>
              <a:t>Se for dere en restaurant, hvor servitøren sender bestillingene til kokken. Kokken(e) tar imot disse bestillingene en etter en og prosesserer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r>
              <a:rPr lang="nb-NO"/>
              <a:t>(Ikke garantert FIFO)</a:t>
            </a:r>
          </a:p>
          <a:p>
            <a:endParaRPr lang="nb-NO"/>
          </a:p>
          <a:p>
            <a:endParaRPr lang="nb-NO"/>
          </a:p>
        </p:txBody>
      </p:sp>
      <p:sp>
        <p:nvSpPr>
          <p:cNvPr id="4" name="Slide Number Placeholder 3"/>
          <p:cNvSpPr>
            <a:spLocks noGrp="1"/>
          </p:cNvSpPr>
          <p:nvPr>
            <p:ph type="sldNum" sz="quarter" idx="5"/>
          </p:nvPr>
        </p:nvSpPr>
        <p:spPr/>
        <p:txBody>
          <a:bodyPr/>
          <a:lstStyle/>
          <a:p>
            <a:fld id="{180377DB-C4B0-49B2-8838-0F01BA83B7C4}" type="slidenum">
              <a:rPr lang="nb-NO" smtClean="0"/>
              <a:t>30</a:t>
            </a:fld>
            <a:endParaRPr lang="nb-NO"/>
          </a:p>
        </p:txBody>
      </p:sp>
    </p:spTree>
    <p:extLst>
      <p:ext uri="{BB962C8B-B14F-4D97-AF65-F5344CB8AC3E}">
        <p14:creationId xmlns:p14="http://schemas.microsoft.com/office/powerpoint/2010/main" val="560557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Sånn her ser altså Planen for </a:t>
            </a:r>
            <a:r>
              <a:rPr lang="nb-NO" err="1"/>
              <a:t>Azureskolen</a:t>
            </a:r>
            <a:r>
              <a:rPr lang="nb-NO"/>
              <a:t> ut. Det finnes per dags dato ikke en workshop 4. </a:t>
            </a:r>
            <a:br>
              <a:rPr lang="nb-NO"/>
            </a:br>
            <a:r>
              <a:rPr lang="nb-NO"/>
              <a:t>Workshop 3 er ganske ny i seg selv. Det kan hende vi til og med får inn en ekspert i Petter Abrahamsen som har vært med på å lage denne workshopen til å holde akkurat den delen. </a:t>
            </a:r>
            <a:br>
              <a:rPr lang="nb-NO"/>
            </a:br>
            <a:br>
              <a:rPr lang="nb-NO"/>
            </a:br>
            <a:r>
              <a:rPr lang="nb-NO"/>
              <a:t>Sånn som vi har delt opp i </a:t>
            </a:r>
            <a:r>
              <a:rPr lang="nb-NO" err="1"/>
              <a:t>coronaen</a:t>
            </a:r>
            <a:r>
              <a:rPr lang="nb-NO"/>
              <a:t> er at vi deler hver workshop opp i 2. Så vi har 2 timer til rådighet i 6 omganger i stedet for å kjøre 4t -3 ganger som vi har gjort tidligere. </a:t>
            </a:r>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2524325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b-NO"/>
              <a:t>Vis Azure Storage Explorer:</a:t>
            </a:r>
          </a:p>
          <a:p>
            <a:pPr marL="171450" indent="-171450">
              <a:buFontTx/>
              <a:buChar char="-"/>
            </a:pPr>
            <a:r>
              <a:rPr lang="nb-NO"/>
              <a:t>Vis i portalen.</a:t>
            </a:r>
          </a:p>
        </p:txBody>
      </p:sp>
      <p:sp>
        <p:nvSpPr>
          <p:cNvPr id="4" name="Slide Number Placeholder 3"/>
          <p:cNvSpPr>
            <a:spLocks noGrp="1"/>
          </p:cNvSpPr>
          <p:nvPr>
            <p:ph type="sldNum" sz="quarter" idx="5"/>
          </p:nvPr>
        </p:nvSpPr>
        <p:spPr/>
        <p:txBody>
          <a:bodyPr/>
          <a:lstStyle/>
          <a:p>
            <a:fld id="{180377DB-C4B0-49B2-8838-0F01BA83B7C4}" type="slidenum">
              <a:rPr lang="nb-NO" smtClean="0"/>
              <a:t>31</a:t>
            </a:fld>
            <a:endParaRPr lang="nb-NO"/>
          </a:p>
        </p:txBody>
      </p:sp>
    </p:spTree>
    <p:extLst>
      <p:ext uri="{BB962C8B-B14F-4D97-AF65-F5344CB8AC3E}">
        <p14:creationId xmlns:p14="http://schemas.microsoft.com/office/powerpoint/2010/main" val="3062831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Om du </a:t>
            </a:r>
            <a:r>
              <a:rPr lang="en-US" err="1"/>
              <a:t>utvikler</a:t>
            </a:r>
            <a:r>
              <a:rPr lang="en-US"/>
              <a:t> </a:t>
            </a:r>
            <a:r>
              <a:rPr lang="en-US" err="1"/>
              <a:t>en</a:t>
            </a:r>
            <a:r>
              <a:rPr lang="en-US"/>
              <a:t> </a:t>
            </a:r>
            <a:r>
              <a:rPr lang="en-US" err="1"/>
              <a:t>applikasjon</a:t>
            </a:r>
            <a:r>
              <a:rPr lang="en-US"/>
              <a:t> </a:t>
            </a:r>
            <a:r>
              <a:rPr lang="en-US" err="1"/>
              <a:t>og</a:t>
            </a:r>
            <a:r>
              <a:rPr lang="en-US"/>
              <a:t> </a:t>
            </a:r>
            <a:r>
              <a:rPr lang="en-US" err="1"/>
              <a:t>trenger</a:t>
            </a:r>
            <a:r>
              <a:rPr lang="en-US"/>
              <a:t> å </a:t>
            </a:r>
            <a:r>
              <a:rPr lang="en-US" err="1"/>
              <a:t>håndtere</a:t>
            </a:r>
            <a:r>
              <a:rPr lang="en-US"/>
              <a:t> </a:t>
            </a:r>
            <a:r>
              <a:rPr lang="en-US" err="1"/>
              <a:t>applikasjons-hemmeligheter</a:t>
            </a:r>
            <a:r>
              <a:rPr lang="en-US"/>
              <a:t> </a:t>
            </a:r>
            <a:r>
              <a:rPr lang="en-US" err="1"/>
              <a:t>eller</a:t>
            </a:r>
            <a:r>
              <a:rPr lang="en-US"/>
              <a:t> </a:t>
            </a:r>
            <a:r>
              <a:rPr lang="en-US" err="1"/>
              <a:t>håndterer</a:t>
            </a:r>
            <a:r>
              <a:rPr lang="en-US"/>
              <a:t> </a:t>
            </a:r>
            <a:r>
              <a:rPr lang="en-US" err="1"/>
              <a:t>infrastruktur</a:t>
            </a:r>
            <a:r>
              <a:rPr lang="en-US"/>
              <a:t> </a:t>
            </a:r>
            <a:r>
              <a:rPr lang="en-US" err="1"/>
              <a:t>og</a:t>
            </a:r>
            <a:r>
              <a:rPr lang="en-US"/>
              <a:t> har </a:t>
            </a:r>
            <a:r>
              <a:rPr lang="en-US" err="1"/>
              <a:t>behover</a:t>
            </a:r>
            <a:r>
              <a:rPr lang="en-US"/>
              <a:t> for å </a:t>
            </a:r>
            <a:r>
              <a:rPr lang="en-US" err="1"/>
              <a:t>holde</a:t>
            </a:r>
            <a:r>
              <a:rPr lang="en-US"/>
              <a:t> </a:t>
            </a:r>
            <a:r>
              <a:rPr lang="en-US" err="1"/>
              <a:t>krypteringsnøkler</a:t>
            </a:r>
            <a:r>
              <a:rPr lang="en-US"/>
              <a:t> </a:t>
            </a:r>
            <a:r>
              <a:rPr lang="en-US" err="1"/>
              <a:t>hemmelig</a:t>
            </a:r>
            <a:r>
              <a:rPr lang="en-US"/>
              <a:t>, er Azure Key vault </a:t>
            </a:r>
            <a:r>
              <a:rPr lang="en-US" err="1"/>
              <a:t>en</a:t>
            </a:r>
            <a:r>
              <a:rPr lang="en-US"/>
              <a:t> god </a:t>
            </a:r>
            <a:r>
              <a:rPr lang="en-US" err="1"/>
              <a:t>løsning</a:t>
            </a:r>
            <a:r>
              <a:rPr lang="en-US"/>
              <a:t> for </a:t>
            </a:r>
            <a:r>
              <a:rPr lang="en-US" err="1"/>
              <a:t>dette</a:t>
            </a:r>
            <a:r>
              <a:rPr lang="en-US"/>
              <a:t>.</a:t>
            </a:r>
          </a:p>
          <a:p>
            <a:endParaRPr lang="en-US"/>
          </a:p>
          <a:p>
            <a:endParaRPr lang="en-US"/>
          </a:p>
          <a:p>
            <a:r>
              <a:rPr lang="en-US" err="1"/>
              <a:t>Hensikten</a:t>
            </a:r>
            <a:r>
              <a:rPr lang="en-US"/>
              <a:t> med </a:t>
            </a:r>
            <a:r>
              <a:rPr lang="en-US" err="1"/>
              <a:t>en</a:t>
            </a:r>
            <a:r>
              <a:rPr lang="en-US"/>
              <a:t> Azure Key vault er for å </a:t>
            </a:r>
            <a:r>
              <a:rPr lang="en-US" err="1"/>
              <a:t>hjelpe</a:t>
            </a:r>
            <a:r>
              <a:rPr lang="en-US"/>
              <a:t> </a:t>
            </a:r>
            <a:r>
              <a:rPr lang="en-US" err="1"/>
              <a:t>til</a:t>
            </a:r>
            <a:r>
              <a:rPr lang="en-US"/>
              <a:t> med to ting, det </a:t>
            </a:r>
            <a:r>
              <a:rPr lang="en-US" err="1"/>
              <a:t>ene</a:t>
            </a:r>
            <a:r>
              <a:rPr lang="en-US"/>
              <a:t> er </a:t>
            </a:r>
            <a:r>
              <a:rPr lang="en-US" err="1"/>
              <a:t>sentralisering</a:t>
            </a:r>
            <a:r>
              <a:rPr lang="en-US"/>
              <a:t> av </a:t>
            </a:r>
            <a:r>
              <a:rPr lang="en-US" err="1"/>
              <a:t>hemmeligheter</a:t>
            </a:r>
            <a:r>
              <a:rPr lang="en-US"/>
              <a:t> </a:t>
            </a:r>
            <a:r>
              <a:rPr lang="en-US" err="1"/>
              <a:t>og</a:t>
            </a:r>
            <a:r>
              <a:rPr lang="en-US"/>
              <a:t> </a:t>
            </a:r>
            <a:r>
              <a:rPr lang="en-US" err="1"/>
              <a:t>beskyttelse</a:t>
            </a:r>
            <a:r>
              <a:rPr lang="en-US"/>
              <a:t> av </a:t>
            </a:r>
            <a:r>
              <a:rPr lang="en-US" err="1"/>
              <a:t>kryperingsnøkler</a:t>
            </a:r>
            <a:r>
              <a:rPr lang="en-US"/>
              <a:t>, </a:t>
            </a:r>
            <a:r>
              <a:rPr lang="en-US" err="1"/>
              <a:t>sertifikater</a:t>
            </a:r>
            <a:r>
              <a:rPr lang="en-US"/>
              <a:t> </a:t>
            </a:r>
            <a:r>
              <a:rPr lang="en-US" err="1"/>
              <a:t>osv</a:t>
            </a:r>
            <a:r>
              <a:rPr lang="en-US"/>
              <a:t>. </a:t>
            </a:r>
          </a:p>
          <a:p>
            <a:endParaRPr lang="en-US"/>
          </a:p>
          <a:p>
            <a:endParaRPr lang="en-US"/>
          </a:p>
          <a:p>
            <a:r>
              <a:rPr lang="en-US" err="1"/>
              <a:t>Noen</a:t>
            </a:r>
            <a:r>
              <a:rPr lang="en-US"/>
              <a:t> av </a:t>
            </a:r>
            <a:r>
              <a:rPr lang="en-US" err="1"/>
              <a:t>nøkkelfunksjonalitetene</a:t>
            </a:r>
            <a:r>
              <a:rPr lang="en-US"/>
              <a:t> </a:t>
            </a:r>
            <a:r>
              <a:rPr lang="en-US" err="1"/>
              <a:t>til</a:t>
            </a:r>
            <a:r>
              <a:rPr lang="en-US"/>
              <a:t> Azure Key Vault </a:t>
            </a:r>
            <a:r>
              <a:rPr lang="en-US" err="1"/>
              <a:t>som</a:t>
            </a:r>
            <a:r>
              <a:rPr lang="en-US"/>
              <a:t> er </a:t>
            </a:r>
            <a:r>
              <a:rPr lang="en-US" err="1"/>
              <a:t>verdt</a:t>
            </a:r>
            <a:r>
              <a:rPr lang="en-US"/>
              <a:t> å </a:t>
            </a:r>
            <a:r>
              <a:rPr lang="en-US" err="1"/>
              <a:t>nevne</a:t>
            </a:r>
            <a:r>
              <a:rPr lang="en-US"/>
              <a:t> er </a:t>
            </a:r>
          </a:p>
          <a:p>
            <a:endParaRPr lang="en-US"/>
          </a:p>
          <a:p>
            <a:pPr marL="171450" indent="-171450">
              <a:buFont typeface="Arial" panose="020B0604020202020204" pitchFamily="34" charset="0"/>
              <a:buChar char="•"/>
            </a:pPr>
            <a:r>
              <a:rPr lang="en-US" err="1"/>
              <a:t>Brannmur</a:t>
            </a:r>
            <a:r>
              <a:rPr lang="en-US"/>
              <a:t>, </a:t>
            </a:r>
            <a:r>
              <a:rPr lang="en-US" err="1"/>
              <a:t>som</a:t>
            </a:r>
            <a:r>
              <a:rPr lang="en-US"/>
              <a:t> </a:t>
            </a:r>
            <a:r>
              <a:rPr lang="en-US" err="1"/>
              <a:t>gjør</a:t>
            </a:r>
            <a:r>
              <a:rPr lang="en-US"/>
              <a:t> det </a:t>
            </a:r>
            <a:r>
              <a:rPr lang="en-US" err="1"/>
              <a:t>mulig</a:t>
            </a:r>
            <a:r>
              <a:rPr lang="en-US"/>
              <a:t> å </a:t>
            </a:r>
            <a:r>
              <a:rPr lang="en-US" err="1"/>
              <a:t>kreve</a:t>
            </a:r>
            <a:r>
              <a:rPr lang="en-US"/>
              <a:t> </a:t>
            </a:r>
            <a:r>
              <a:rPr lang="en-US" err="1"/>
              <a:t>autorisert</a:t>
            </a:r>
            <a:r>
              <a:rPr lang="en-US"/>
              <a:t> </a:t>
            </a:r>
            <a:r>
              <a:rPr lang="en-US" err="1"/>
              <a:t>tilgang</a:t>
            </a:r>
            <a:r>
              <a:rPr lang="en-US"/>
              <a:t> via </a:t>
            </a:r>
            <a:r>
              <a:rPr lang="en-US" err="1"/>
              <a:t>nettverkskonfigurasjon</a:t>
            </a:r>
            <a:endParaRPr lang="en-US"/>
          </a:p>
          <a:p>
            <a:pPr marL="171450" indent="-171450">
              <a:buFont typeface="Arial" panose="020B0604020202020204" pitchFamily="34" charset="0"/>
              <a:buChar char="•"/>
            </a:pPr>
            <a:r>
              <a:rPr lang="en-US"/>
              <a:t>Auditing for </a:t>
            </a:r>
            <a:r>
              <a:rPr lang="en-US" err="1"/>
              <a:t>tilgang</a:t>
            </a:r>
            <a:r>
              <a:rPr lang="en-US"/>
              <a:t>, </a:t>
            </a:r>
            <a:r>
              <a:rPr lang="en-US" err="1"/>
              <a:t>altså</a:t>
            </a:r>
            <a:r>
              <a:rPr lang="en-US"/>
              <a:t> </a:t>
            </a:r>
            <a:r>
              <a:rPr lang="en-US" err="1"/>
              <a:t>en</a:t>
            </a:r>
            <a:r>
              <a:rPr lang="en-US"/>
              <a:t> log av </a:t>
            </a:r>
            <a:r>
              <a:rPr lang="en-US" err="1"/>
              <a:t>hvilke</a:t>
            </a:r>
            <a:r>
              <a:rPr lang="en-US"/>
              <a:t> </a:t>
            </a:r>
            <a:r>
              <a:rPr lang="en-US" err="1"/>
              <a:t>nøkler</a:t>
            </a:r>
            <a:r>
              <a:rPr lang="en-US"/>
              <a:t> </a:t>
            </a:r>
            <a:r>
              <a:rPr lang="en-US" err="1"/>
              <a:t>og</a:t>
            </a:r>
            <a:r>
              <a:rPr lang="en-US"/>
              <a:t> </a:t>
            </a:r>
            <a:r>
              <a:rPr lang="en-US" err="1"/>
              <a:t>hvem</a:t>
            </a:r>
            <a:r>
              <a:rPr lang="en-US"/>
              <a:t> </a:t>
            </a:r>
            <a:r>
              <a:rPr lang="en-US" err="1"/>
              <a:t>som</a:t>
            </a:r>
            <a:r>
              <a:rPr lang="en-US"/>
              <a:t> har Hentet </a:t>
            </a:r>
            <a:r>
              <a:rPr lang="en-US" err="1"/>
              <a:t>ut</a:t>
            </a:r>
            <a:r>
              <a:rPr lang="en-US"/>
              <a:t> </a:t>
            </a:r>
            <a:r>
              <a:rPr lang="en-US" err="1"/>
              <a:t>disse</a:t>
            </a:r>
            <a:r>
              <a:rPr lang="en-US"/>
              <a:t> </a:t>
            </a:r>
            <a:r>
              <a:rPr lang="en-US" err="1"/>
              <a:t>nøklene</a:t>
            </a:r>
            <a:r>
              <a:rPr lang="en-US"/>
              <a:t> </a:t>
            </a:r>
            <a:r>
              <a:rPr lang="en-US" err="1"/>
              <a:t>eller</a:t>
            </a:r>
            <a:r>
              <a:rPr lang="en-US"/>
              <a:t> </a:t>
            </a:r>
            <a:r>
              <a:rPr lang="en-US" err="1"/>
              <a:t>gjort</a:t>
            </a:r>
            <a:r>
              <a:rPr lang="en-US"/>
              <a:t> </a:t>
            </a:r>
            <a:r>
              <a:rPr lang="en-US" err="1"/>
              <a:t>noe</a:t>
            </a:r>
            <a:r>
              <a:rPr lang="en-US"/>
              <a:t> med </a:t>
            </a:r>
            <a:r>
              <a:rPr lang="en-US" err="1"/>
              <a:t>nøkkelen</a:t>
            </a:r>
            <a:r>
              <a:rPr lang="en-US"/>
              <a:t>.</a:t>
            </a:r>
          </a:p>
          <a:p>
            <a:pPr marL="171450" indent="-171450">
              <a:buFont typeface="Arial" panose="020B0604020202020204" pitchFamily="34" charset="0"/>
              <a:buChar char="•"/>
            </a:pPr>
            <a:r>
              <a:rPr lang="en-US"/>
              <a:t>AAD </a:t>
            </a:r>
            <a:r>
              <a:rPr lang="en-US" err="1"/>
              <a:t>Integrasjon</a:t>
            </a:r>
            <a:r>
              <a:rPr lang="en-US"/>
              <a:t>, </a:t>
            </a:r>
            <a:r>
              <a:rPr lang="en-US" err="1"/>
              <a:t>som</a:t>
            </a:r>
            <a:r>
              <a:rPr lang="en-US"/>
              <a:t> </a:t>
            </a:r>
            <a:r>
              <a:rPr lang="en-US" err="1"/>
              <a:t>gjør</a:t>
            </a:r>
            <a:r>
              <a:rPr lang="en-US"/>
              <a:t> det </a:t>
            </a:r>
            <a:r>
              <a:rPr lang="en-US" err="1"/>
              <a:t>lett</a:t>
            </a:r>
            <a:r>
              <a:rPr lang="en-US"/>
              <a:t> å </a:t>
            </a:r>
            <a:r>
              <a:rPr lang="en-US" err="1"/>
              <a:t>tildele</a:t>
            </a:r>
            <a:r>
              <a:rPr lang="en-US"/>
              <a:t> </a:t>
            </a:r>
            <a:r>
              <a:rPr lang="en-US" err="1"/>
              <a:t>hemmeligheter</a:t>
            </a:r>
            <a:r>
              <a:rPr lang="en-US"/>
              <a:t> </a:t>
            </a:r>
            <a:r>
              <a:rPr lang="en-US" err="1"/>
              <a:t>til</a:t>
            </a:r>
            <a:r>
              <a:rPr lang="en-US"/>
              <a:t> </a:t>
            </a:r>
            <a:r>
              <a:rPr lang="en-US" err="1"/>
              <a:t>brukere</a:t>
            </a:r>
            <a:r>
              <a:rPr lang="en-US"/>
              <a:t> I AD</a:t>
            </a:r>
          </a:p>
          <a:p>
            <a:pPr marL="171450" indent="-171450">
              <a:buFont typeface="Arial" panose="020B0604020202020204" pitchFamily="34" charset="0"/>
              <a:buChar char="•"/>
            </a:pPr>
            <a:r>
              <a:rPr lang="en-US" err="1"/>
              <a:t>Replikering</a:t>
            </a:r>
            <a:r>
              <a:rPr lang="en-US"/>
              <a:t> </a:t>
            </a:r>
            <a:r>
              <a:rPr lang="en-US" err="1"/>
              <a:t>og</a:t>
            </a:r>
            <a:r>
              <a:rPr lang="en-US"/>
              <a:t> </a:t>
            </a:r>
            <a:r>
              <a:rPr lang="en-US" err="1"/>
              <a:t>dynamisk</a:t>
            </a:r>
            <a:r>
              <a:rPr lang="en-US"/>
              <a:t> </a:t>
            </a:r>
            <a:r>
              <a:rPr lang="en-US" err="1"/>
              <a:t>skaleringsom</a:t>
            </a:r>
            <a:r>
              <a:rPr lang="en-US"/>
              <a:t> </a:t>
            </a:r>
            <a:r>
              <a:rPr lang="en-US" err="1"/>
              <a:t>gjør</a:t>
            </a:r>
            <a:r>
              <a:rPr lang="en-US"/>
              <a:t> </a:t>
            </a:r>
          </a:p>
          <a:p>
            <a:endParaRPr lang="en-US"/>
          </a:p>
          <a:p>
            <a:endParaRPr lang="en-US"/>
          </a:p>
          <a:p>
            <a:endParaRPr lang="en-US"/>
          </a:p>
          <a:p>
            <a:endParaRPr lang="en-US"/>
          </a:p>
          <a:p>
            <a:r>
              <a:rPr lang="en-US"/>
              <a:t>Et scenario: </a:t>
            </a:r>
          </a:p>
          <a:p>
            <a:r>
              <a:rPr lang="en-US" err="1"/>
              <a:t>Vanligvis</a:t>
            </a:r>
            <a:r>
              <a:rPr lang="en-US"/>
              <a:t> I </a:t>
            </a:r>
            <a:r>
              <a:rPr lang="en-US" err="1"/>
              <a:t>en</a:t>
            </a:r>
            <a:r>
              <a:rPr lang="en-US"/>
              <a:t> web </a:t>
            </a:r>
            <a:r>
              <a:rPr lang="en-US" err="1"/>
              <a:t>applikasjon</a:t>
            </a:r>
            <a:r>
              <a:rPr lang="en-US"/>
              <a:t> </a:t>
            </a:r>
            <a:r>
              <a:rPr lang="en-US" err="1"/>
              <a:t>kobler</a:t>
            </a:r>
            <a:r>
              <a:rPr lang="en-US"/>
              <a:t> man seg </a:t>
            </a:r>
            <a:r>
              <a:rPr lang="en-US" err="1"/>
              <a:t>til</a:t>
            </a:r>
            <a:r>
              <a:rPr lang="en-US"/>
              <a:t> </a:t>
            </a:r>
            <a:r>
              <a:rPr lang="en-US" err="1"/>
              <a:t>en</a:t>
            </a:r>
            <a:r>
              <a:rPr lang="en-US"/>
              <a:t> SQL database </a:t>
            </a:r>
            <a:r>
              <a:rPr lang="en-US" err="1"/>
              <a:t>ved</a:t>
            </a:r>
            <a:r>
              <a:rPr lang="en-US"/>
              <a:t> </a:t>
            </a:r>
            <a:r>
              <a:rPr lang="en-US" err="1"/>
              <a:t>bruk</a:t>
            </a:r>
            <a:r>
              <a:rPr lang="en-US"/>
              <a:t> av </a:t>
            </a:r>
            <a:r>
              <a:rPr lang="en-US" err="1"/>
              <a:t>en</a:t>
            </a:r>
            <a:r>
              <a:rPr lang="en-US"/>
              <a:t> connection string. I </a:t>
            </a:r>
            <a:r>
              <a:rPr lang="en-US" err="1"/>
              <a:t>f.eks</a:t>
            </a:r>
            <a:r>
              <a:rPr lang="en-US"/>
              <a:t> et C# </a:t>
            </a:r>
            <a:r>
              <a:rPr lang="en-US" err="1"/>
              <a:t>webapplikasjons</a:t>
            </a:r>
            <a:r>
              <a:rPr lang="en-US"/>
              <a:t> </a:t>
            </a:r>
            <a:r>
              <a:rPr lang="en-US" err="1"/>
              <a:t>prosjekt</a:t>
            </a:r>
            <a:r>
              <a:rPr lang="en-US"/>
              <a:t> er det </a:t>
            </a:r>
            <a:r>
              <a:rPr lang="en-US" err="1"/>
              <a:t>veldig</a:t>
            </a:r>
            <a:r>
              <a:rPr lang="en-US"/>
              <a:t> </a:t>
            </a:r>
            <a:r>
              <a:rPr lang="en-US" err="1"/>
              <a:t>typisk</a:t>
            </a:r>
            <a:r>
              <a:rPr lang="en-US"/>
              <a:t> at </a:t>
            </a:r>
            <a:r>
              <a:rPr lang="en-US" err="1"/>
              <a:t>disse</a:t>
            </a:r>
            <a:r>
              <a:rPr lang="en-US"/>
              <a:t> connection </a:t>
            </a:r>
            <a:r>
              <a:rPr lang="en-US" err="1"/>
              <a:t>stringsene</a:t>
            </a:r>
            <a:r>
              <a:rPr lang="en-US"/>
              <a:t> ligger I Appsettings.json.</a:t>
            </a:r>
          </a:p>
          <a:p>
            <a:endParaRPr lang="en-US"/>
          </a:p>
          <a:p>
            <a:r>
              <a:rPr lang="en-US"/>
              <a:t>Det man heller </a:t>
            </a:r>
            <a:r>
              <a:rPr lang="en-US" err="1"/>
              <a:t>kan</a:t>
            </a:r>
            <a:r>
              <a:rPr lang="en-US"/>
              <a:t> </a:t>
            </a:r>
            <a:r>
              <a:rPr lang="en-US" err="1"/>
              <a:t>gjøre</a:t>
            </a:r>
            <a:r>
              <a:rPr lang="en-US"/>
              <a:t>, er å </a:t>
            </a:r>
            <a:r>
              <a:rPr lang="en-US" err="1"/>
              <a:t>flytte</a:t>
            </a:r>
            <a:r>
              <a:rPr lang="en-US"/>
              <a:t> </a:t>
            </a:r>
            <a:r>
              <a:rPr lang="en-US" err="1"/>
              <a:t>disse</a:t>
            </a:r>
            <a:r>
              <a:rPr lang="en-US"/>
              <a:t> </a:t>
            </a:r>
            <a:r>
              <a:rPr lang="en-US" err="1"/>
              <a:t>hemmelig</a:t>
            </a:r>
            <a:r>
              <a:rPr lang="en-US"/>
              <a:t> </a:t>
            </a:r>
            <a:r>
              <a:rPr lang="en-US" err="1"/>
              <a:t>nøklene</a:t>
            </a:r>
            <a:r>
              <a:rPr lang="en-US"/>
              <a:t>, </a:t>
            </a:r>
            <a:r>
              <a:rPr lang="en-US" err="1"/>
              <a:t>til</a:t>
            </a:r>
            <a:r>
              <a:rPr lang="en-US"/>
              <a:t> et Key Vault. </a:t>
            </a:r>
            <a:r>
              <a:rPr lang="en-US" err="1"/>
              <a:t>Slik</a:t>
            </a:r>
            <a:r>
              <a:rPr lang="en-US"/>
              <a:t> at </a:t>
            </a:r>
            <a:r>
              <a:rPr lang="en-US" err="1"/>
              <a:t>connectionstringsene</a:t>
            </a:r>
            <a:r>
              <a:rPr lang="en-US"/>
              <a:t> er </a:t>
            </a:r>
            <a:r>
              <a:rPr lang="en-US" err="1"/>
              <a:t>beskyttet</a:t>
            </a:r>
            <a:r>
              <a:rPr lang="en-US"/>
              <a:t>, </a:t>
            </a:r>
            <a:r>
              <a:rPr lang="en-US" err="1"/>
              <a:t>og</a:t>
            </a:r>
            <a:r>
              <a:rPr lang="en-US"/>
              <a:t> </a:t>
            </a:r>
            <a:r>
              <a:rPr lang="en-US" err="1"/>
              <a:t>ikke</a:t>
            </a:r>
            <a:r>
              <a:rPr lang="en-US"/>
              <a:t> </a:t>
            </a:r>
            <a:r>
              <a:rPr lang="en-US" err="1"/>
              <a:t>synlig</a:t>
            </a:r>
            <a:r>
              <a:rPr lang="en-US"/>
              <a:t> </a:t>
            </a:r>
            <a:r>
              <a:rPr lang="en-US" err="1"/>
              <a:t>direkte</a:t>
            </a:r>
            <a:r>
              <a:rPr lang="en-US"/>
              <a:t> I </a:t>
            </a:r>
            <a:r>
              <a:rPr lang="en-US" err="1"/>
              <a:t>portalen</a:t>
            </a:r>
            <a:r>
              <a:rPr lang="en-US"/>
              <a:t> </a:t>
            </a:r>
            <a:r>
              <a:rPr lang="en-US" err="1"/>
              <a:t>og</a:t>
            </a:r>
            <a:r>
              <a:rPr lang="en-US"/>
              <a:t> </a:t>
            </a:r>
            <a:r>
              <a:rPr lang="en-US" err="1"/>
              <a:t>eller</a:t>
            </a:r>
            <a:r>
              <a:rPr lang="en-US"/>
              <a:t> I </a:t>
            </a:r>
            <a:r>
              <a:rPr lang="en-US" err="1"/>
              <a:t>versjonskontrollerings</a:t>
            </a:r>
            <a:r>
              <a:rPr lang="en-US"/>
              <a:t> </a:t>
            </a:r>
            <a:r>
              <a:rPr lang="en-US" err="1"/>
              <a:t>verktøyet</a:t>
            </a:r>
            <a:r>
              <a:rPr lang="en-US"/>
              <a:t>.</a:t>
            </a:r>
          </a:p>
          <a:p>
            <a:endParaRPr lang="en-US"/>
          </a:p>
          <a:p>
            <a:r>
              <a:rPr lang="nb-NO"/>
              <a:t>Det er ulike måter man </a:t>
            </a:r>
            <a:r>
              <a:rPr lang="nb-NO" err="1"/>
              <a:t>man</a:t>
            </a:r>
            <a:r>
              <a:rPr lang="nb-NO"/>
              <a:t> kan hente ut disse hemmelighetene på, vi skal være litt </a:t>
            </a:r>
            <a:r>
              <a:rPr lang="nb-NO" err="1"/>
              <a:t>hands-on</a:t>
            </a:r>
            <a:r>
              <a:rPr lang="nb-NO"/>
              <a:t> og implementere noe kode for å hente ut en </a:t>
            </a:r>
            <a:r>
              <a:rPr lang="nb-NO" err="1"/>
              <a:t>connection</a:t>
            </a:r>
            <a:r>
              <a:rPr lang="nb-NO"/>
              <a:t> </a:t>
            </a:r>
            <a:r>
              <a:rPr lang="nb-NO" err="1"/>
              <a:t>string</a:t>
            </a:r>
            <a:r>
              <a:rPr lang="nb-NO"/>
              <a:t> i neste leksjon.</a:t>
            </a:r>
          </a:p>
          <a:p>
            <a:endParaRPr lang="nb-NO"/>
          </a:p>
          <a:p>
            <a:endParaRPr lang="nb-NO"/>
          </a:p>
          <a:p>
            <a:r>
              <a:rPr lang="nb-NO"/>
              <a:t>Et annet scenario for bruk av Azure Key </a:t>
            </a:r>
            <a:r>
              <a:rPr lang="nb-NO" err="1"/>
              <a:t>Vault</a:t>
            </a:r>
            <a:r>
              <a:rPr lang="nb-NO"/>
              <a:t> er å sentralisere </a:t>
            </a:r>
            <a:r>
              <a:rPr lang="nb-NO" err="1"/>
              <a:t>hemmlighetene</a:t>
            </a:r>
            <a:r>
              <a:rPr lang="nb-NO"/>
              <a:t> dine på ett sted. </a:t>
            </a:r>
          </a:p>
          <a:p>
            <a:r>
              <a:rPr lang="nb-NO"/>
              <a:t>Så om du har flere tjenester som bruker de samme hemmelighetene, kan man bruke Azure Key </a:t>
            </a:r>
            <a:r>
              <a:rPr lang="nb-NO" err="1"/>
              <a:t>Vault</a:t>
            </a:r>
            <a:r>
              <a:rPr lang="nb-NO"/>
              <a:t> for å sentralisere hemmelighetene. </a:t>
            </a:r>
          </a:p>
          <a:p>
            <a:endParaRPr lang="nb-NO"/>
          </a:p>
          <a:p>
            <a:r>
              <a:rPr lang="nb-NO"/>
              <a:t>Dette er veldig fordelaktig for de som skal drifte løsningen ved et senere tidspunkt skal skifte ut  Connection </a:t>
            </a:r>
            <a:r>
              <a:rPr lang="nb-NO" err="1"/>
              <a:t>Stringen</a:t>
            </a:r>
            <a:r>
              <a:rPr lang="nb-NO"/>
              <a:t> til databasen f.eks. Da kan de gjøre dette ett sted i </a:t>
            </a:r>
            <a:r>
              <a:rPr lang="nb-NO" err="1"/>
              <a:t>stedenfor</a:t>
            </a:r>
            <a:r>
              <a:rPr lang="nb-NO"/>
              <a:t> å gjøre det i vær tjeneste.</a:t>
            </a:r>
          </a:p>
        </p:txBody>
      </p:sp>
      <p:sp>
        <p:nvSpPr>
          <p:cNvPr id="4" name="Slide Number Placeholder 3"/>
          <p:cNvSpPr>
            <a:spLocks noGrp="1"/>
          </p:cNvSpPr>
          <p:nvPr>
            <p:ph type="sldNum" sz="quarter" idx="10"/>
          </p:nvPr>
        </p:nvSpPr>
        <p:spPr/>
        <p:txBody>
          <a:bodyPr/>
          <a:lstStyle/>
          <a:p>
            <a:fld id="{180377DB-C4B0-49B2-8838-0F01BA83B7C4}" type="slidenum">
              <a:rPr lang="nb-NO" smtClean="0"/>
              <a:t>33</a:t>
            </a:fld>
            <a:endParaRPr lang="nb-NO"/>
          </a:p>
        </p:txBody>
      </p:sp>
    </p:spTree>
    <p:extLst>
      <p:ext uri="{BB962C8B-B14F-4D97-AF65-F5344CB8AC3E}">
        <p14:creationId xmlns:p14="http://schemas.microsoft.com/office/powerpoint/2010/main" val="546288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a:t>Så litt mer om dagens workshop. </a:t>
            </a:r>
            <a:br>
              <a:rPr lang="nb-NO"/>
            </a:br>
            <a:r>
              <a:rPr lang="nb-NO"/>
              <a:t>Vi kommer til å kjøre litt teori, så får dere en oppgave, eller leksjon, så kjører vi litt mer teori, også en ny leksjon. Vi stopper etter at dere har gjort ferdig Leksjon 2 også blir Leksjon 3 og Bonusleksjonen neste gang.</a:t>
            </a:r>
          </a:p>
        </p:txBody>
      </p:sp>
      <p:sp>
        <p:nvSpPr>
          <p:cNvPr id="4" name="Plassholder for lysbildenummer 3"/>
          <p:cNvSpPr>
            <a:spLocks noGrp="1"/>
          </p:cNvSpPr>
          <p:nvPr>
            <p:ph type="sldNum" sz="quarter" idx="5"/>
          </p:nvPr>
        </p:nvSpPr>
        <p:spPr/>
        <p:txBody>
          <a:bodyPr/>
          <a:lstStyle/>
          <a:p>
            <a:fld id="{180377DB-C4B0-49B2-8838-0F01BA83B7C4}" type="slidenum">
              <a:rPr lang="nb-NO" smtClean="0"/>
              <a:t>4</a:t>
            </a:fld>
            <a:endParaRPr lang="nb-NO"/>
          </a:p>
        </p:txBody>
      </p:sp>
    </p:spTree>
    <p:extLst>
      <p:ext uri="{BB962C8B-B14F-4D97-AF65-F5344CB8AC3E}">
        <p14:creationId xmlns:p14="http://schemas.microsoft.com/office/powerpoint/2010/main" val="331725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Servere, masse servere, plassert rundt i verden. De har flere regioner serverne er plassert i.</a:t>
            </a:r>
          </a:p>
          <a:p>
            <a:r>
              <a:rPr lang="nb-NO"/>
              <a:t>Datavarehus med sikkerhet. </a:t>
            </a:r>
          </a:p>
          <a:p>
            <a:endParaRPr lang="nb-NO"/>
          </a:p>
          <a:p>
            <a:r>
              <a:rPr lang="nb-NO"/>
              <a:t>La oss starte med det helt grunnleggende og snakke om hva </a:t>
            </a:r>
            <a:r>
              <a:rPr lang="nb-NO" err="1"/>
              <a:t>Azure</a:t>
            </a:r>
            <a:r>
              <a:rPr lang="nb-NO"/>
              <a:t> egentlig er. </a:t>
            </a:r>
            <a:br>
              <a:rPr lang="nb-NO"/>
            </a:br>
            <a:r>
              <a:rPr lang="nb-NO" err="1"/>
              <a:t>Azure</a:t>
            </a:r>
            <a:r>
              <a:rPr lang="nb-NO"/>
              <a:t>, som alle andre skyplattformer som AWS og Google </a:t>
            </a:r>
            <a:r>
              <a:rPr lang="nb-NO" err="1"/>
              <a:t>Cloud</a:t>
            </a:r>
            <a:r>
              <a:rPr lang="nb-NO"/>
              <a:t>, er i all hovedsak store Datasenter med masse </a:t>
            </a:r>
            <a:r>
              <a:rPr lang="nb-NO" err="1"/>
              <a:t>masse</a:t>
            </a:r>
            <a:r>
              <a:rPr lang="nb-NO"/>
              <a:t> servere som er plassert rundt omkring i verden. Vi skal komme litt mer tilbake til hvor og hvorfor, men det som er viktig her er egentlig at skyen er ikke så utrolig ulik det vi kjenner som det gamle med </a:t>
            </a:r>
            <a:r>
              <a:rPr lang="nb-NO" err="1"/>
              <a:t>on</a:t>
            </a:r>
            <a:r>
              <a:rPr lang="nb-NO"/>
              <a:t> premiss servere</a:t>
            </a:r>
          </a:p>
          <a:p>
            <a:endParaRPr lang="nb-NO"/>
          </a:p>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5</a:t>
            </a:fld>
            <a:endParaRPr lang="nb-NO"/>
          </a:p>
        </p:txBody>
      </p:sp>
    </p:spTree>
    <p:extLst>
      <p:ext uri="{BB962C8B-B14F-4D97-AF65-F5344CB8AC3E}">
        <p14:creationId xmlns:p14="http://schemas.microsoft.com/office/powerpoint/2010/main" val="1133965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Så da tenker dere sikkert, «Hvis det ikke er så ulikt </a:t>
            </a:r>
            <a:r>
              <a:rPr lang="nb-NO" err="1"/>
              <a:t>on</a:t>
            </a:r>
            <a:r>
              <a:rPr lang="nb-NO"/>
              <a:t> premiss servere, hvorfor vil man migrere til skyen da?». Jo, som alt annet i verden, så handler det om </a:t>
            </a:r>
            <a:r>
              <a:rPr lang="nb-NO" err="1"/>
              <a:t>pæng</a:t>
            </a:r>
            <a:r>
              <a:rPr lang="nb-NO"/>
              <a:t>. </a:t>
            </a:r>
          </a:p>
          <a:p>
            <a:r>
              <a:rPr lang="nb-NO"/>
              <a:t>Først av alt så må du kjøpe serverne, og ha lokaler og rom som serverne kan stå på. Deretter må du betale for vedlikehold, oppgradering, strømforbruk, lønn til de som drifter. Lista er lang. Og bare for å ta det også, så bør du jo sikkert ha </a:t>
            </a:r>
            <a:r>
              <a:rPr lang="nb-NO" err="1"/>
              <a:t>backup</a:t>
            </a:r>
            <a:r>
              <a:rPr lang="nb-NO"/>
              <a:t> av alt du har på serveren, og da koster også det. Alt dette slipper man på en måte med skyteknologi da. Selvfølgelig, det er ikke gratis med skyteknologi heller, men </a:t>
            </a:r>
            <a:r>
              <a:rPr lang="nb-NO" err="1"/>
              <a:t>tilgjengjeld</a:t>
            </a:r>
            <a:r>
              <a:rPr lang="nb-NO"/>
              <a:t> får du mye </a:t>
            </a:r>
            <a:r>
              <a:rPr lang="nb-NO" err="1"/>
              <a:t>convinence</a:t>
            </a:r>
            <a:r>
              <a:rPr lang="nb-NO"/>
              <a:t> for pengene. </a:t>
            </a:r>
          </a:p>
          <a:p>
            <a:endParaRPr lang="nb-NO"/>
          </a:p>
          <a:p>
            <a:r>
              <a:rPr lang="nb-NO"/>
              <a:t>For det første har du dynamisk skalering. Eksempel (CGI). Får du plutselig flere brukere enn det du har regnet med, ift. innkjøp av hardware og prosessorkraft så sliter du med </a:t>
            </a:r>
            <a:r>
              <a:rPr lang="nb-NO" err="1"/>
              <a:t>on</a:t>
            </a:r>
            <a:r>
              <a:rPr lang="nb-NO"/>
              <a:t> </a:t>
            </a:r>
            <a:r>
              <a:rPr lang="nb-NO" err="1"/>
              <a:t>prem</a:t>
            </a:r>
            <a:r>
              <a:rPr lang="nb-NO"/>
              <a:t> servere. Det slipper du å tenke på med dynamisk skalering. </a:t>
            </a:r>
          </a:p>
          <a:p>
            <a:endParaRPr lang="nb-NO"/>
          </a:p>
          <a:p>
            <a:r>
              <a:rPr lang="nb-NO"/>
              <a:t>For det andre har du fart og fleksibilitet. Det er egne fiberlinjer ut og inn av </a:t>
            </a:r>
            <a:r>
              <a:rPr lang="nb-NO" err="1"/>
              <a:t>datasenterne</a:t>
            </a:r>
            <a:r>
              <a:rPr lang="nb-NO"/>
              <a:t>. Vi skal snakke litt mer om dette med fart. Men du er på en måte ikke hindret noe mer i form av fart og fleksibilitet enn du er på </a:t>
            </a:r>
            <a:r>
              <a:rPr lang="nb-NO" err="1"/>
              <a:t>on</a:t>
            </a:r>
            <a:r>
              <a:rPr lang="nb-NO"/>
              <a:t> </a:t>
            </a:r>
            <a:r>
              <a:rPr lang="nb-NO" err="1"/>
              <a:t>prem</a:t>
            </a:r>
            <a:r>
              <a:rPr lang="nb-NO"/>
              <a:t> servere, selv om disse serverne står rett ved siden av deg i motsetning til skyen. Du har også mye av den </a:t>
            </a:r>
            <a:r>
              <a:rPr lang="nb-NO" err="1"/>
              <a:t>conviniencen</a:t>
            </a:r>
            <a:r>
              <a:rPr lang="nb-NO"/>
              <a:t> at det finnes servicer i disse skyplattformene som lar deg enklere opprette og ta ned ressurser enn om du måtte lage dette selv. </a:t>
            </a:r>
          </a:p>
          <a:p>
            <a:endParaRPr lang="nb-NO"/>
          </a:p>
          <a:p>
            <a:r>
              <a:rPr lang="nb-NO"/>
              <a:t>Så har vi sikkerhetsaspektet, som er viktig i disse dager og et stort fokus område. Det at man benytter seg av skyplattformer og løsninger betyr ikke at alt du skriver av kode er automatisk sikret. Så fortsett å ha sikkerhet som et fokusområde. Men det betyr at deler av løsningen din er sikret av </a:t>
            </a:r>
            <a:r>
              <a:rPr lang="nb-NO" err="1"/>
              <a:t>skylevrandøren</a:t>
            </a:r>
            <a:r>
              <a:rPr lang="nb-NO"/>
              <a:t> sine policyer. Du har mulighet til å enklere </a:t>
            </a:r>
            <a:r>
              <a:rPr lang="nb-NO" err="1"/>
              <a:t>monitorere</a:t>
            </a:r>
            <a:r>
              <a:rPr lang="nb-NO"/>
              <a:t> sikkerheten til løsningen i hvert fall </a:t>
            </a:r>
            <a:r>
              <a:rPr lang="nb-NO" err="1"/>
              <a:t>infrastrukturedelen</a:t>
            </a:r>
            <a:r>
              <a:rPr lang="nb-NO"/>
              <a:t>, om ikke sikkerhet i selve applikasjonen din. I tillegg må du tenke på at sikkerheten du har på serveren din også består av låste dører og hvor du oppbevarer serveren. Høye gjerder og mange lag med sikkerhet ved </a:t>
            </a:r>
            <a:r>
              <a:rPr lang="nb-NO" err="1"/>
              <a:t>datasenterne</a:t>
            </a:r>
            <a:r>
              <a:rPr lang="nb-NO"/>
              <a:t>.  Jeg tror nok Microsoft har mer å tape på å glemme å låse en dør enn det Bjarne fra IT avdelingen til Random </a:t>
            </a:r>
            <a:r>
              <a:rPr lang="nb-NO" err="1"/>
              <a:t>Itselskap</a:t>
            </a:r>
            <a:r>
              <a:rPr lang="nb-NO"/>
              <a:t> AS har. I hvert fall </a:t>
            </a:r>
            <a:r>
              <a:rPr lang="nb-NO" err="1"/>
              <a:t>mtp</a:t>
            </a:r>
            <a:r>
              <a:rPr lang="nb-NO"/>
              <a:t>. kundene. Kan hende Bjarne mister jobben, så det betyr nok mye for han. Vi skal selvfølgelig komme tilbake til sikkerhet i </a:t>
            </a:r>
            <a:r>
              <a:rPr lang="nb-NO" err="1"/>
              <a:t>ws</a:t>
            </a:r>
            <a:r>
              <a:rPr lang="nb-NO"/>
              <a:t> 3. </a:t>
            </a:r>
          </a:p>
          <a:p>
            <a:endParaRPr lang="nb-NO"/>
          </a:p>
          <a:p>
            <a:r>
              <a:rPr lang="nb-NO"/>
              <a:t>Også har vi nye </a:t>
            </a:r>
            <a:r>
              <a:rPr lang="nb-NO" err="1"/>
              <a:t>features</a:t>
            </a:r>
            <a:r>
              <a:rPr lang="nb-NO"/>
              <a:t> og oppdateringer. Alt dette må tas hånd om manuelt ved </a:t>
            </a:r>
            <a:r>
              <a:rPr lang="nb-NO" err="1"/>
              <a:t>on</a:t>
            </a:r>
            <a:r>
              <a:rPr lang="nb-NO"/>
              <a:t> </a:t>
            </a:r>
            <a:r>
              <a:rPr lang="nb-NO" err="1"/>
              <a:t>prem</a:t>
            </a:r>
            <a:r>
              <a:rPr lang="nb-NO"/>
              <a:t> servere. Mens alle servicene for nye oppdateringer hele tiden følges med på og lages av </a:t>
            </a:r>
            <a:r>
              <a:rPr lang="nb-NO" err="1"/>
              <a:t>microsoft</a:t>
            </a:r>
            <a:r>
              <a:rPr lang="nb-NO"/>
              <a:t> right. </a:t>
            </a:r>
          </a:p>
        </p:txBody>
      </p:sp>
      <p:sp>
        <p:nvSpPr>
          <p:cNvPr id="4" name="Slide Number Placeholder 3"/>
          <p:cNvSpPr>
            <a:spLocks noGrp="1"/>
          </p:cNvSpPr>
          <p:nvPr>
            <p:ph type="sldNum" sz="quarter" idx="5"/>
          </p:nvPr>
        </p:nvSpPr>
        <p:spPr/>
        <p:txBody>
          <a:bodyPr/>
          <a:lstStyle/>
          <a:p>
            <a:fld id="{180377DB-C4B0-49B2-8838-0F01BA83B7C4}" type="slidenum">
              <a:rPr lang="nb-NO" smtClean="0"/>
              <a:t>6</a:t>
            </a:fld>
            <a:endParaRPr lang="nb-NO"/>
          </a:p>
        </p:txBody>
      </p:sp>
    </p:spTree>
    <p:extLst>
      <p:ext uri="{BB962C8B-B14F-4D97-AF65-F5344CB8AC3E}">
        <p14:creationId xmlns:p14="http://schemas.microsoft.com/office/powerpoint/2010/main" val="131220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nb-NO" err="1"/>
              <a:t>Cloud</a:t>
            </a:r>
            <a:r>
              <a:rPr lang="nb-NO"/>
              <a:t> </a:t>
            </a:r>
            <a:r>
              <a:rPr lang="nb-NO" err="1"/>
              <a:t>computing</a:t>
            </a:r>
            <a:r>
              <a:rPr lang="nb-NO"/>
              <a:t> tilbys i tre forskjellige tjenestemodeller som hver tilfredsstiller et unikt sett med forretningskrav</a:t>
            </a:r>
          </a:p>
          <a:p>
            <a:pPr marL="0" indent="0">
              <a:buFontTx/>
              <a:buNone/>
            </a:pPr>
            <a:endParaRPr lang="nb-NO"/>
          </a:p>
          <a:p>
            <a:pPr marL="0" indent="0">
              <a:buFontTx/>
              <a:buNone/>
            </a:pPr>
            <a:r>
              <a:rPr lang="nb-NO"/>
              <a:t>Nå skal jeg fortelle dere om de ulike </a:t>
            </a:r>
            <a:r>
              <a:rPr lang="nb-NO" err="1"/>
              <a:t>skymodellene</a:t>
            </a:r>
            <a:r>
              <a:rPr lang="nb-NO"/>
              <a:t>.</a:t>
            </a:r>
          </a:p>
          <a:p>
            <a:pPr marL="0" indent="0">
              <a:buFontTx/>
              <a:buNone/>
            </a:pPr>
            <a:endParaRPr lang="nb-NO"/>
          </a:p>
          <a:p>
            <a:pPr marL="0" indent="0">
              <a:buFontTx/>
              <a:buNone/>
            </a:pPr>
            <a:r>
              <a:rPr lang="nb-NO"/>
              <a:t>Illustrasjonen her viser de fire kjente </a:t>
            </a:r>
            <a:r>
              <a:rPr lang="nb-NO" err="1"/>
              <a:t>skymodellene</a:t>
            </a:r>
            <a:r>
              <a:rPr lang="nb-NO"/>
              <a:t>.</a:t>
            </a:r>
          </a:p>
          <a:p>
            <a:pPr marL="0" indent="0">
              <a:buFontTx/>
              <a:buNone/>
            </a:pPr>
            <a:endParaRPr lang="nb-NO"/>
          </a:p>
          <a:p>
            <a:pPr marL="0" indent="0">
              <a:buFontTx/>
              <a:buNone/>
            </a:pPr>
            <a:r>
              <a:rPr lang="nb-NO"/>
              <a:t>Vi har On </a:t>
            </a:r>
            <a:r>
              <a:rPr lang="nb-NO" err="1"/>
              <a:t>prem</a:t>
            </a:r>
            <a:r>
              <a:rPr lang="nb-NO"/>
              <a:t>, </a:t>
            </a:r>
            <a:r>
              <a:rPr lang="nb-NO" err="1"/>
              <a:t>Infrastructure</a:t>
            </a:r>
            <a:r>
              <a:rPr lang="nb-NO"/>
              <a:t> as a service, </a:t>
            </a:r>
            <a:r>
              <a:rPr lang="nb-NO" err="1"/>
              <a:t>platform</a:t>
            </a:r>
            <a:r>
              <a:rPr lang="nb-NO"/>
              <a:t> as a service og software as a service</a:t>
            </a:r>
          </a:p>
          <a:p>
            <a:pPr marL="0" indent="0">
              <a:buFontTx/>
              <a:buNone/>
            </a:pPr>
            <a:endParaRPr lang="nb-NO"/>
          </a:p>
          <a:p>
            <a:pPr marL="171450" indent="-171450">
              <a:buFontTx/>
              <a:buChar char="-"/>
            </a:pPr>
            <a:r>
              <a:rPr lang="nb-NO"/>
              <a:t>Avhenger hvor mye </a:t>
            </a:r>
          </a:p>
          <a:p>
            <a:pPr marL="171450" indent="-171450">
              <a:buFontTx/>
              <a:buChar char="-"/>
            </a:pPr>
            <a:endParaRPr lang="nb-NO"/>
          </a:p>
          <a:p>
            <a:pPr marL="171450" indent="-171450">
              <a:buFontTx/>
              <a:buChar char="-"/>
            </a:pPr>
            <a:r>
              <a:rPr lang="nb-NO"/>
              <a:t>Eksempler:</a:t>
            </a:r>
          </a:p>
          <a:p>
            <a:pPr marL="171450" indent="-171450">
              <a:buFontTx/>
              <a:buChar char="-"/>
            </a:pPr>
            <a:r>
              <a:rPr lang="nb-NO"/>
              <a:t>On </a:t>
            </a:r>
            <a:r>
              <a:rPr lang="nb-NO" err="1"/>
              <a:t>Premises</a:t>
            </a:r>
            <a:r>
              <a:rPr lang="nb-NO"/>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a:t>IAAS: </a:t>
            </a:r>
            <a:r>
              <a:rPr lang="nb-NO" err="1"/>
              <a:t>VM’er</a:t>
            </a:r>
            <a:r>
              <a:rPr lang="nb-NO"/>
              <a:t>:</a:t>
            </a:r>
          </a:p>
          <a:p>
            <a:pPr marL="171450" indent="-171450">
              <a:buFontTx/>
              <a:buChar char="-"/>
            </a:pPr>
            <a:r>
              <a:rPr lang="nb-NO"/>
              <a:t>PAAS: Azure Web Sites</a:t>
            </a:r>
          </a:p>
          <a:p>
            <a:pPr marL="171450" indent="-171450">
              <a:buFontTx/>
              <a:buChar char="-"/>
            </a:pPr>
            <a:r>
              <a:rPr lang="nb-NO"/>
              <a:t>SAAS: Office 365</a:t>
            </a:r>
          </a:p>
          <a:p>
            <a:pPr marL="171450" indent="-171450">
              <a:buFontTx/>
              <a:buChar char="-"/>
            </a:pPr>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1832301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nb-NO"/>
          </a:p>
          <a:p>
            <a:pPr marL="0" indent="0">
              <a:buFontTx/>
              <a:buNone/>
            </a:pPr>
            <a:endParaRPr lang="nb-NO"/>
          </a:p>
          <a:p>
            <a:pPr marL="0" indent="0">
              <a:buFontTx/>
              <a:buNone/>
            </a:pPr>
            <a:r>
              <a:rPr lang="nb-NO"/>
              <a:t>Se for dere følgende scenario.  Vi er nå en </a:t>
            </a:r>
            <a:r>
              <a:rPr lang="nb-NO" err="1"/>
              <a:t>startup</a:t>
            </a:r>
            <a:r>
              <a:rPr lang="nb-NO"/>
              <a:t> og har laget en applikasjon, og vi ønsker nå å hoste vår egen applikasjon og bygge hele infrastrukturen for å få til dette.</a:t>
            </a:r>
          </a:p>
          <a:p>
            <a:pPr marL="0" indent="0">
              <a:buFontTx/>
              <a:buNone/>
            </a:pPr>
            <a:endParaRPr lang="nb-NO"/>
          </a:p>
          <a:p>
            <a:pPr marL="0" indent="0">
              <a:buFontTx/>
              <a:buNone/>
            </a:pPr>
            <a:r>
              <a:rPr lang="nb-NO" b="1"/>
              <a:t>1. </a:t>
            </a:r>
            <a:r>
              <a:rPr lang="nb-NO"/>
              <a:t>For å gjøre det må vi først kjøpe noen servere, det vil si all maskinvaren som kreves for å kjøre applikasjonen vår.</a:t>
            </a:r>
          </a:p>
          <a:p>
            <a:pPr marL="0" indent="0">
              <a:buFontTx/>
              <a:buNone/>
            </a:pPr>
            <a:endParaRPr lang="nb-NO"/>
          </a:p>
          <a:p>
            <a:pPr marL="628650" lvl="1" indent="-171450">
              <a:buFont typeface="Arial" panose="020B0604020202020204" pitchFamily="34" charset="0"/>
              <a:buChar char="•"/>
            </a:pPr>
            <a:r>
              <a:rPr lang="nb-NO"/>
              <a:t>RAM</a:t>
            </a:r>
          </a:p>
          <a:p>
            <a:pPr marL="628650" lvl="1" indent="-171450">
              <a:buFont typeface="Arial" panose="020B0604020202020204" pitchFamily="34" charset="0"/>
              <a:buChar char="•"/>
            </a:pPr>
            <a:r>
              <a:rPr lang="nb-NO"/>
              <a:t>HOVEDKORT</a:t>
            </a:r>
          </a:p>
          <a:p>
            <a:pPr marL="628650" lvl="1" indent="-171450">
              <a:buFont typeface="Arial" panose="020B0604020202020204" pitchFamily="34" charset="0"/>
              <a:buChar char="•"/>
            </a:pPr>
            <a:r>
              <a:rPr lang="nb-NO"/>
              <a:t>CPU</a:t>
            </a:r>
          </a:p>
          <a:p>
            <a:pPr marL="0" indent="0">
              <a:buFont typeface="Arial" panose="020B0604020202020204" pitchFamily="34" charset="0"/>
              <a:buNone/>
            </a:pPr>
            <a:endParaRPr lang="nb-NO"/>
          </a:p>
          <a:p>
            <a:pPr marL="0" indent="0">
              <a:buFont typeface="Arial" panose="020B0604020202020204" pitchFamily="34" charset="0"/>
              <a:buNone/>
            </a:pPr>
            <a:r>
              <a:rPr lang="nb-NO" b="1"/>
              <a:t>2. </a:t>
            </a:r>
            <a:r>
              <a:rPr lang="nb-NO"/>
              <a:t>Disse serverne må jo kommunisere på internett, hvis ikke så går det dårlig for </a:t>
            </a:r>
            <a:r>
              <a:rPr lang="nb-NO" err="1"/>
              <a:t>startupen</a:t>
            </a:r>
            <a:r>
              <a:rPr lang="nb-NO"/>
              <a:t> vår. </a:t>
            </a:r>
          </a:p>
          <a:p>
            <a:pPr marL="0" indent="0">
              <a:buFont typeface="Arial" panose="020B0604020202020204" pitchFamily="34" charset="0"/>
              <a:buNone/>
            </a:pPr>
            <a:r>
              <a:rPr lang="nb-NO"/>
              <a:t>Vi må dermed sette opp nettverksinfrastrukturen selv, inkludert internett-tilkoblingen.</a:t>
            </a:r>
          </a:p>
          <a:p>
            <a:pPr marL="0" indent="0">
              <a:buFont typeface="Arial" panose="020B0604020202020204" pitchFamily="34" charset="0"/>
              <a:buNone/>
            </a:pPr>
            <a:endParaRPr lang="nb-NO"/>
          </a:p>
          <a:p>
            <a:pPr marL="0" indent="0">
              <a:buFont typeface="Arial" panose="020B0604020202020204" pitchFamily="34" charset="0"/>
              <a:buNone/>
            </a:pPr>
            <a:r>
              <a:rPr lang="nb-NO" b="1"/>
              <a:t>3.</a:t>
            </a:r>
            <a:r>
              <a:rPr lang="nb-NO" b="0"/>
              <a:t> Enhver server trenger også en form for lagring. Vi trenger derfor også lagrings-infrastrukturen. HDD Harddisker SSD </a:t>
            </a:r>
            <a:r>
              <a:rPr lang="nb-NO" b="0" err="1"/>
              <a:t>Hardddisker</a:t>
            </a:r>
            <a:r>
              <a:rPr lang="nb-NO" b="0"/>
              <a:t>.</a:t>
            </a:r>
            <a:endParaRPr lang="nb-NO" b="1"/>
          </a:p>
          <a:p>
            <a:pPr marL="0" indent="0">
              <a:buFont typeface="Arial" panose="020B0604020202020204" pitchFamily="34" charset="0"/>
              <a:buNone/>
            </a:pPr>
            <a:endParaRPr lang="nb-NO"/>
          </a:p>
          <a:p>
            <a:pPr marL="0" indent="0">
              <a:buFont typeface="Arial" panose="020B0604020202020204" pitchFamily="34" charset="0"/>
              <a:buNone/>
            </a:pPr>
            <a:r>
              <a:rPr lang="nb-NO"/>
              <a:t>Når disse 3 er på plass, har vi all maskinvare nødvendig for å ha en kjørende server</a:t>
            </a:r>
          </a:p>
          <a:p>
            <a:pPr marL="0" indent="0">
              <a:buFont typeface="Arial" panose="020B0604020202020204" pitchFamily="34" charset="0"/>
              <a:buNone/>
            </a:pPr>
            <a:endParaRPr lang="nb-NO"/>
          </a:p>
          <a:p>
            <a:pPr marL="0" indent="0">
              <a:buFont typeface="Arial" panose="020B0604020202020204" pitchFamily="34" charset="0"/>
              <a:buNone/>
            </a:pPr>
            <a:r>
              <a:rPr lang="nb-NO"/>
              <a:t>Videre nå, for å sikre best mulig utnyttelse av maskinvaren vi har skaffet. </a:t>
            </a:r>
          </a:p>
          <a:p>
            <a:pPr marL="0" indent="0">
              <a:buFont typeface="Arial" panose="020B0604020202020204" pitchFamily="34" charset="0"/>
              <a:buNone/>
            </a:pPr>
            <a:endParaRPr lang="nb-NO"/>
          </a:p>
          <a:p>
            <a:pPr marL="0" indent="0">
              <a:buFont typeface="Arial" panose="020B0604020202020204" pitchFamily="34" charset="0"/>
              <a:buNone/>
            </a:pPr>
            <a:r>
              <a:rPr lang="nb-NO" b="1"/>
              <a:t>4. </a:t>
            </a:r>
            <a:r>
              <a:rPr lang="nb-NO"/>
              <a:t>Ønsker vi gjerne noe form for </a:t>
            </a:r>
            <a:r>
              <a:rPr lang="nb-NO" err="1"/>
              <a:t>virtualiserings</a:t>
            </a:r>
            <a:r>
              <a:rPr lang="nb-NO"/>
              <a:t>-programvare for å kunne kjøre flere virtuelle maskiner på ett sett med maskinvare.</a:t>
            </a:r>
          </a:p>
          <a:p>
            <a:pPr marL="0" indent="0">
              <a:buFont typeface="Arial" panose="020B0604020202020204" pitchFamily="34" charset="0"/>
              <a:buNone/>
            </a:pPr>
            <a:endParaRPr lang="nb-NO"/>
          </a:p>
          <a:p>
            <a:pPr marL="0" indent="0">
              <a:buFont typeface="Arial" panose="020B0604020202020204" pitchFamily="34" charset="0"/>
              <a:buNone/>
            </a:pPr>
            <a:endParaRPr lang="nb-NO"/>
          </a:p>
          <a:p>
            <a:pPr marL="228600" indent="-228600">
              <a:buFont typeface="Arial" panose="020B0604020202020204" pitchFamily="34" charset="0"/>
              <a:buAutoNum type="arabicPeriod" startAt="5"/>
            </a:pPr>
            <a:r>
              <a:rPr lang="nb-NO" b="0"/>
              <a:t>De virtuelle maskinene vi startet opp trenger et operativsystem å kjøre på som </a:t>
            </a:r>
            <a:r>
              <a:rPr lang="nb-NO" b="0" err="1"/>
              <a:t>f.eks</a:t>
            </a:r>
            <a:r>
              <a:rPr lang="nb-NO" b="0"/>
              <a:t> Windows eller Linux. </a:t>
            </a:r>
          </a:p>
          <a:p>
            <a:pPr marL="228600" indent="-228600">
              <a:buFont typeface="Arial" panose="020B0604020202020204" pitchFamily="34" charset="0"/>
              <a:buAutoNum type="arabicPeriod" startAt="5"/>
            </a:pPr>
            <a:endParaRPr lang="nb-NO" b="0"/>
          </a:p>
          <a:p>
            <a:pPr marL="228600" indent="-228600">
              <a:buFont typeface="Arial" panose="020B0604020202020204" pitchFamily="34" charset="0"/>
              <a:buAutoNum type="arabicPeriod" startAt="5"/>
            </a:pPr>
            <a:r>
              <a:rPr lang="nb-NO" b="0"/>
              <a:t>Når </a:t>
            </a:r>
            <a:r>
              <a:rPr lang="nb-NO" b="0" err="1"/>
              <a:t>operativssystemet</a:t>
            </a:r>
            <a:r>
              <a:rPr lang="nb-NO" b="0"/>
              <a:t> er på plass, ønsker man gjerne å få på plass en </a:t>
            </a:r>
            <a:r>
              <a:rPr lang="nb-NO" b="0" err="1"/>
              <a:t>middleware</a:t>
            </a:r>
            <a:r>
              <a:rPr lang="nb-NO" b="0"/>
              <a:t>. Noe som vanligvis betyr alle programvaretilleggene du trenger for å kjøre systemet og selve applikasjonen.</a:t>
            </a:r>
          </a:p>
          <a:p>
            <a:pPr marL="228600" indent="-228600">
              <a:buFont typeface="Arial" panose="020B0604020202020204" pitchFamily="34" charset="0"/>
              <a:buAutoNum type="arabicPeriod" startAt="5"/>
            </a:pPr>
            <a:endParaRPr lang="nb-NO" b="0"/>
          </a:p>
          <a:p>
            <a:pPr marL="228600" indent="-228600">
              <a:buFont typeface="Arial" panose="020B0604020202020204" pitchFamily="34" charset="0"/>
              <a:buAutoNum type="arabicPeriod" startAt="5"/>
            </a:pPr>
            <a:r>
              <a:rPr lang="nb-NO" b="0"/>
              <a:t>En typisk applikasjon trenger en form for </a:t>
            </a:r>
            <a:r>
              <a:rPr lang="nb-NO" b="0" err="1"/>
              <a:t>runtime</a:t>
            </a:r>
            <a:r>
              <a:rPr lang="nb-NO" b="0"/>
              <a:t>. </a:t>
            </a:r>
            <a:r>
              <a:rPr lang="nb-NO" b="0" err="1"/>
              <a:t>F.eks</a:t>
            </a:r>
            <a:r>
              <a:rPr lang="nb-NO" b="0"/>
              <a:t> en C# Webapplikasjon hadde typisk hatt en IIS Web container. Runtime er et ekstra lag som vi må vedlikeholde selv.</a:t>
            </a:r>
          </a:p>
          <a:p>
            <a:pPr marL="228600" indent="-228600">
              <a:buFont typeface="Arial" panose="020B0604020202020204" pitchFamily="34" charset="0"/>
              <a:buAutoNum type="arabicPeriod" startAt="5"/>
            </a:pPr>
            <a:endParaRPr lang="nb-NO" b="0"/>
          </a:p>
          <a:p>
            <a:pPr marL="0" indent="0">
              <a:buFont typeface="Arial" panose="020B0604020202020204" pitchFamily="34" charset="0"/>
              <a:buNone/>
            </a:pPr>
            <a:r>
              <a:rPr lang="nb-NO" b="0"/>
              <a:t>8.  Når disse lagene er satt opp, er vi endelig klar for å hoste vår applikasjon og applikasjonsdata for å servere alle våre kunder.</a:t>
            </a:r>
          </a:p>
          <a:p>
            <a:pPr marL="0" indent="0">
              <a:buFont typeface="Arial" panose="020B0604020202020204" pitchFamily="34" charset="0"/>
              <a:buNone/>
            </a:pPr>
            <a:endParaRPr lang="nb-NO" b="0"/>
          </a:p>
          <a:p>
            <a:pPr marL="0" indent="0">
              <a:buFont typeface="Arial" panose="020B0604020202020204" pitchFamily="34" charset="0"/>
              <a:buNone/>
            </a:pPr>
            <a:endParaRPr lang="nb-NO" b="0"/>
          </a:p>
          <a:p>
            <a:pPr marL="0" indent="0">
              <a:buFont typeface="Arial" panose="020B0604020202020204" pitchFamily="34" charset="0"/>
              <a:buNone/>
            </a:pPr>
            <a:r>
              <a:rPr lang="nb-NO" b="0"/>
              <a:t>Det er mange lag på skjermen nå, men det er noen klare skiller her.</a:t>
            </a:r>
          </a:p>
          <a:p>
            <a:pPr marL="0" indent="0">
              <a:buFont typeface="Arial" panose="020B0604020202020204" pitchFamily="34" charset="0"/>
              <a:buNone/>
            </a:pPr>
            <a:endParaRPr lang="nb-NO" b="0"/>
          </a:p>
          <a:p>
            <a:pPr marL="0" indent="0">
              <a:buFont typeface="Arial" panose="020B0604020202020204" pitchFamily="34" charset="0"/>
              <a:buNone/>
            </a:pPr>
            <a:r>
              <a:rPr lang="nb-NO" b="0"/>
              <a:t>De første 4 lagene er direkte relatert til maskinvare og </a:t>
            </a:r>
            <a:r>
              <a:rPr lang="nb-NO" b="0" err="1"/>
              <a:t>virtualisering</a:t>
            </a:r>
            <a:endParaRPr lang="nb-NO" b="0"/>
          </a:p>
          <a:p>
            <a:pPr marL="228600" indent="-228600">
              <a:buFont typeface="Arial" panose="020B0604020202020204" pitchFamily="34" charset="0"/>
              <a:buAutoNum type="arabicPeriod" startAt="5"/>
            </a:pPr>
            <a:endParaRPr lang="nb-NO"/>
          </a:p>
          <a:p>
            <a:pPr marL="0" indent="0">
              <a:buFont typeface="Arial" panose="020B0604020202020204" pitchFamily="34" charset="0"/>
              <a:buNone/>
            </a:pPr>
            <a:endParaRPr lang="nb-NO"/>
          </a:p>
          <a:p>
            <a:pPr marL="0" indent="0">
              <a:buFont typeface="Arial" panose="020B0604020202020204" pitchFamily="34" charset="0"/>
              <a:buNone/>
            </a:pPr>
            <a:endParaRPr lang="nb-NO"/>
          </a:p>
          <a:p>
            <a:pPr marL="0" indent="0">
              <a:buFont typeface="Arial" panose="020B0604020202020204" pitchFamily="34" charset="0"/>
              <a:buNone/>
            </a:pPr>
            <a:endParaRPr lang="nb-NO"/>
          </a:p>
          <a:p>
            <a:pPr marL="0" indent="0">
              <a:buFontTx/>
              <a:buNone/>
            </a:pPr>
            <a:endParaRPr lang="nb-NO"/>
          </a:p>
          <a:p>
            <a:pPr marL="0" indent="0">
              <a:buFontTx/>
              <a:buNone/>
            </a:pPr>
            <a:endParaRPr lang="nb-NO"/>
          </a:p>
          <a:p>
            <a:pPr marL="0" indent="0">
              <a:buFontTx/>
              <a:buNone/>
            </a:pPr>
            <a:endParaRPr lang="nb-NO"/>
          </a:p>
          <a:p>
            <a:pPr marL="171450" indent="-171450">
              <a:buFontTx/>
              <a:buChar char="-"/>
            </a:pPr>
            <a:r>
              <a:rPr lang="nb-NO"/>
              <a:t>Avhenger hvor mye </a:t>
            </a:r>
          </a:p>
          <a:p>
            <a:pPr marL="171450" indent="-171450">
              <a:buFontTx/>
              <a:buChar char="-"/>
            </a:pPr>
            <a:endParaRPr lang="nb-NO"/>
          </a:p>
          <a:p>
            <a:pPr marL="171450" indent="-171450">
              <a:buFontTx/>
              <a:buChar char="-"/>
            </a:pPr>
            <a:r>
              <a:rPr lang="nb-NO"/>
              <a:t>Eksempler:</a:t>
            </a:r>
          </a:p>
          <a:p>
            <a:pPr marL="171450" indent="-171450">
              <a:buFontTx/>
              <a:buChar char="-"/>
            </a:pPr>
            <a:r>
              <a:rPr lang="nb-NO"/>
              <a:t>On </a:t>
            </a:r>
            <a:r>
              <a:rPr lang="nb-NO" err="1"/>
              <a:t>Premises</a:t>
            </a:r>
            <a:r>
              <a:rPr lang="nb-NO"/>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a:t>IAAS: </a:t>
            </a:r>
            <a:r>
              <a:rPr lang="nb-NO" err="1"/>
              <a:t>VM’er</a:t>
            </a:r>
            <a:r>
              <a:rPr lang="nb-NO"/>
              <a:t>:</a:t>
            </a:r>
          </a:p>
          <a:p>
            <a:pPr marL="171450" indent="-171450">
              <a:buFontTx/>
              <a:buChar char="-"/>
            </a:pPr>
            <a:r>
              <a:rPr lang="nb-NO"/>
              <a:t>PAAS: Azure Web Sites</a:t>
            </a:r>
          </a:p>
          <a:p>
            <a:pPr marL="171450" indent="-171450">
              <a:buFontTx/>
              <a:buChar char="-"/>
            </a:pPr>
            <a:r>
              <a:rPr lang="nb-NO"/>
              <a:t>SAAS: Office 365</a:t>
            </a:r>
          </a:p>
          <a:p>
            <a:pPr marL="171450" indent="-171450">
              <a:buFontTx/>
              <a:buChar char="-"/>
            </a:pPr>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1843269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nb-NO">
                <a:cs typeface="Calibri" panose="020F0502020204030204"/>
              </a:rPr>
              <a:t>Azure har </a:t>
            </a:r>
            <a:r>
              <a:rPr lang="nb-NO" err="1">
                <a:cs typeface="Calibri" panose="020F0502020204030204"/>
              </a:rPr>
              <a:t>datasantre</a:t>
            </a:r>
            <a:r>
              <a:rPr lang="nb-NO">
                <a:cs typeface="Calibri" panose="020F0502020204030204"/>
              </a:rPr>
              <a:t> i hele 57 regioner, av disse 57 regionene forholder vi oss for det meste til datasentrene i</a:t>
            </a:r>
          </a:p>
          <a:p>
            <a:pPr>
              <a:defRPr/>
            </a:pPr>
            <a:r>
              <a:rPr lang="nb-NO">
                <a:cs typeface="Calibri" panose="020F0502020204030204"/>
              </a:rPr>
              <a:t>- West Europe (Nederland)</a:t>
            </a:r>
          </a:p>
          <a:p>
            <a:pPr>
              <a:defRPr/>
            </a:pPr>
            <a:r>
              <a:rPr lang="nb-NO">
                <a:cs typeface="Calibri" panose="020F0502020204030204"/>
              </a:rPr>
              <a:t>- North Europe (Irland)</a:t>
            </a:r>
          </a:p>
          <a:p>
            <a:pPr>
              <a:defRPr/>
            </a:pPr>
            <a:endParaRPr lang="nb-NO">
              <a:cs typeface="Calibri" panose="020F0502020204030204"/>
            </a:endParaRPr>
          </a:p>
          <a:p>
            <a:pPr>
              <a:defRPr/>
            </a:pPr>
            <a:r>
              <a:rPr lang="nb-NO">
                <a:cs typeface="Calibri" panose="020F0502020204030204"/>
              </a:rPr>
              <a:t>Men i slutten av 2019 ble det </a:t>
            </a:r>
            <a:r>
              <a:rPr lang="nb-NO" err="1">
                <a:cs typeface="Calibri" panose="020F0502020204030204"/>
              </a:rPr>
              <a:t>driftsatt</a:t>
            </a:r>
            <a:r>
              <a:rPr lang="nb-NO">
                <a:cs typeface="Calibri" panose="020F0502020204030204"/>
              </a:rPr>
              <a:t> to datasentre i Norge.</a:t>
            </a:r>
          </a:p>
          <a:p>
            <a:pPr>
              <a:defRPr/>
            </a:pPr>
            <a:endParaRPr lang="nb-NO">
              <a:cs typeface="Calibri" panose="020F0502020204030204"/>
            </a:endParaRPr>
          </a:p>
          <a:p>
            <a:pPr>
              <a:defRPr/>
            </a:pPr>
            <a:r>
              <a:rPr lang="nb-NO">
                <a:cs typeface="Calibri" panose="020F0502020204030204"/>
              </a:rPr>
              <a:t>- Norway East som ligger i Oslo</a:t>
            </a:r>
          </a:p>
          <a:p>
            <a:pPr>
              <a:defRPr/>
            </a:pPr>
            <a:r>
              <a:rPr lang="nb-NO">
                <a:cs typeface="Calibri" panose="020F0502020204030204"/>
              </a:rPr>
              <a:t>- Norway West som ligger i Stavanger</a:t>
            </a:r>
          </a:p>
          <a:p>
            <a:pPr>
              <a:defRPr/>
            </a:pPr>
            <a:endParaRPr lang="nb-NO">
              <a:cs typeface="Calibri" panose="020F0502020204030204"/>
            </a:endParaRPr>
          </a:p>
          <a:p>
            <a:pPr>
              <a:defRPr/>
            </a:pPr>
            <a:r>
              <a:rPr lang="nb-NO">
                <a:cs typeface="Calibri" panose="020F0502020204030204"/>
              </a:rPr>
              <a:t>Dette setter Azure i en unik posisjon, da de er den eneste av de tre store skyleverandørende som har etablert datasentre i Norge. </a:t>
            </a:r>
          </a:p>
          <a:p>
            <a:pPr>
              <a:defRPr/>
            </a:pPr>
            <a:endParaRPr lang="nb-NO">
              <a:cs typeface="Calibri" panose="020F0502020204030204"/>
            </a:endParaRPr>
          </a:p>
          <a:p>
            <a:pPr>
              <a:defRPr/>
            </a:pPr>
            <a:r>
              <a:rPr lang="nb-NO"/>
              <a:t>Noe av grunnen til disse to nye datasentrene er for at Azure skal kunne hjelpe kundene til å oppfylle norske personvernregler.</a:t>
            </a:r>
            <a:endParaRPr lang="nb-NO">
              <a:cs typeface="Calibri" panose="020F0502020204030204"/>
            </a:endParaRPr>
          </a:p>
          <a:p>
            <a:pPr>
              <a:defRPr/>
            </a:pPr>
            <a:endParaRPr lang="nb-NO">
              <a:cs typeface="Calibri" panose="020F0502020204030204"/>
            </a:endParaRPr>
          </a:p>
          <a:p>
            <a:pPr>
              <a:defRPr/>
            </a:pPr>
            <a:r>
              <a:rPr lang="nb-NO">
                <a:cs typeface="Calibri" panose="020F0502020204030204"/>
              </a:rPr>
              <a:t>Og det ser ut som at det virker. Norges største bank sa i 2019 at de kom til å migrere mange av sine tjenester til skyen i Azure.</a:t>
            </a:r>
          </a:p>
          <a:p>
            <a:pPr>
              <a:defRPr/>
            </a:pPr>
            <a:endParaRPr lang="nb-NO">
              <a:cs typeface="Calibri" panose="020F0502020204030204"/>
            </a:endParaRPr>
          </a:p>
          <a:p>
            <a:pPr>
              <a:defRPr/>
            </a:pPr>
            <a:r>
              <a:rPr lang="nb-NO">
                <a:cs typeface="Calibri" panose="020F0502020204030204"/>
              </a:rPr>
              <a:t>Når man skal velge hvilken region man ønsker å hoste sine tjenester på er det viktig å ha to ting i bakhode</a:t>
            </a:r>
          </a:p>
          <a:p>
            <a:pPr>
              <a:defRPr/>
            </a:pPr>
            <a:endParaRPr lang="nb-NO">
              <a:cs typeface="Calibri" panose="020F0502020204030204"/>
            </a:endParaRPr>
          </a:p>
          <a:p>
            <a:pPr>
              <a:defRPr/>
            </a:pPr>
            <a:r>
              <a:rPr lang="nb-NO">
                <a:cs typeface="Calibri" panose="020F0502020204030204"/>
              </a:rPr>
              <a:t>Tilgjengelighet av tjeneste og hastighet.</a:t>
            </a:r>
          </a:p>
          <a:p>
            <a:pPr>
              <a:defRPr/>
            </a:pPr>
            <a:endParaRPr lang="nb-NO">
              <a:cs typeface="Calibri" panose="020F0502020204030204"/>
            </a:endParaRPr>
          </a:p>
          <a:p>
            <a:pPr>
              <a:defRPr/>
            </a:pPr>
            <a:r>
              <a:rPr lang="nb-NO">
                <a:cs typeface="Calibri" panose="020F0502020204030204"/>
              </a:rPr>
              <a:t>Mange av Azure sine tjenester er regionbasert, det vil si at de ikke er tilgjengelig i alle de 57 datasentrene i verden.</a:t>
            </a:r>
          </a:p>
          <a:p>
            <a:pPr>
              <a:defRPr/>
            </a:pPr>
            <a:r>
              <a:rPr lang="nb-NO">
                <a:cs typeface="Calibri" panose="020F0502020204030204"/>
              </a:rPr>
              <a:t> </a:t>
            </a:r>
          </a:p>
          <a:p>
            <a:pPr>
              <a:defRPr/>
            </a:pPr>
            <a:r>
              <a:rPr lang="nb-NO">
                <a:cs typeface="Calibri" panose="020F0502020204030204"/>
              </a:rPr>
              <a:t>Spesielt for de to nye datasentrene i Norge,. ikke alle tjenestene som Azure tilbyr er tilgjengelig fra alle datasentrene, så det er viktig å undersøker dette. Samtidig kan man undersøke hast</a:t>
            </a:r>
          </a:p>
          <a:p>
            <a:pPr>
              <a:defRPr/>
            </a:pPr>
            <a:endParaRPr lang="nb-NO">
              <a:cs typeface="Calibri" panose="020F0502020204030204"/>
            </a:endParaRPr>
          </a:p>
          <a:p>
            <a:pPr>
              <a:defRPr/>
            </a:pPr>
            <a:endParaRPr lang="nb-NO">
              <a:cs typeface="Calibri" panose="020F0502020204030204"/>
            </a:endParaRPr>
          </a:p>
          <a:p>
            <a:pPr marL="171450" indent="-171450">
              <a:buFontTx/>
              <a:buChar char="-"/>
              <a:defRPr/>
            </a:pPr>
            <a:endParaRPr lang="nb-NO"/>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a:t>Speedtest: </a:t>
            </a:r>
          </a:p>
          <a:p>
            <a:endParaRPr lang="nb-NO"/>
          </a:p>
          <a:p>
            <a:endParaRPr lang="nb-NO"/>
          </a:p>
          <a:p>
            <a:r>
              <a:rPr lang="nb-NO"/>
              <a:t>Hvorfor har ikke alle regionene alle tjenestene tilgjengelig?</a:t>
            </a:r>
          </a:p>
        </p:txBody>
      </p:sp>
      <p:sp>
        <p:nvSpPr>
          <p:cNvPr id="4" name="Slide Number Placeholder 3"/>
          <p:cNvSpPr>
            <a:spLocks noGrp="1"/>
          </p:cNvSpPr>
          <p:nvPr>
            <p:ph type="sldNum" sz="quarter" idx="10"/>
          </p:nvPr>
        </p:nvSpPr>
        <p:spPr/>
        <p:txBody>
          <a:bodyPr/>
          <a:lstStyle/>
          <a:p>
            <a:fld id="{180377DB-C4B0-49B2-8838-0F01BA83B7C4}" type="slidenum">
              <a:rPr lang="nb-NO" smtClean="0"/>
              <a:t>9</a:t>
            </a:fld>
            <a:endParaRPr lang="nb-NO"/>
          </a:p>
        </p:txBody>
      </p:sp>
    </p:spTree>
    <p:extLst>
      <p:ext uri="{BB962C8B-B14F-4D97-AF65-F5344CB8AC3E}">
        <p14:creationId xmlns:p14="http://schemas.microsoft.com/office/powerpoint/2010/main" val="27007183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a:t>Legg</a:t>
            </a:r>
            <a:r>
              <a:rPr lang="nb-NO" baseline="0"/>
              <a:t> gjerne inn et </a:t>
            </a:r>
            <a:r>
              <a:rPr lang="nb-NO"/>
              <a:t>bakgrunnsbilde på dette lysbildet! </a:t>
            </a:r>
            <a:br>
              <a:rPr lang="nb-NO"/>
            </a:br>
            <a:r>
              <a:rPr lang="nb-NO"/>
              <a:t>Høyreklikk på bakgrunnen, velg «Formater bakgrunn», «Bilde…» </a:t>
            </a:r>
            <a:r>
              <a:rPr lang="nb-NO" baseline="0"/>
              <a:t>og velg bildet du vil ha som bakgrunn</a:t>
            </a:r>
            <a:endParaRPr lang="nb-NO"/>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2336705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a:t>Lim inn skjermbilde, beskjær</a:t>
            </a:r>
            <a:r>
              <a:rPr lang="nb-NO" baseline="0"/>
              <a:t> det</a:t>
            </a:r>
            <a:r>
              <a:rPr lang="nb-NO"/>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a:t>Lim inn skjermbilde, beskjær</a:t>
            </a:r>
            <a:r>
              <a:rPr lang="nb-NO" baseline="0"/>
              <a:t> det</a:t>
            </a:r>
            <a:r>
              <a:rPr lang="nb-NO"/>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a:t>Rediger tekststiler i malen</a:t>
            </a:r>
          </a:p>
          <a:p>
            <a:pPr lvl="1"/>
            <a:r>
              <a:rPr lang="nb-NO"/>
              <a:t>Andre nivå</a:t>
            </a:r>
          </a:p>
          <a:p>
            <a:pPr lvl="2"/>
            <a:r>
              <a:rPr lang="nb-NO"/>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a:t>Legg</a:t>
            </a:r>
            <a:r>
              <a:rPr lang="nb-NO" baseline="0"/>
              <a:t> gjerne inn et </a:t>
            </a:r>
            <a:r>
              <a:rPr lang="nb-NO"/>
              <a:t>bakgrunnsbilde på dette lysbildet! </a:t>
            </a:r>
            <a:br>
              <a:rPr lang="nb-NO"/>
            </a:br>
            <a:r>
              <a:rPr lang="nb-NO"/>
              <a:t>Høyreklikk på bakgrunnen, velg «Formater bakgrunn», «Bilde…» </a:t>
            </a:r>
            <a:r>
              <a:rPr lang="nb-NO" baseline="0"/>
              <a:t>og velg bildet du vil ha som bakgrunn</a:t>
            </a:r>
            <a:endParaRPr lang="nb-NO"/>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a:t>Uthev tekst du vil få frem med MØRK oransje, fet</a:t>
            </a:r>
            <a:r>
              <a:rPr lang="nb-NO" baseline="0"/>
              <a:t> og/eller kursiv!</a:t>
            </a:r>
            <a:endParaRPr lang="nb-NO"/>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a:t>Legg</a:t>
            </a:r>
            <a:r>
              <a:rPr lang="nb-NO" baseline="0"/>
              <a:t> gjerne inn et </a:t>
            </a:r>
            <a:r>
              <a:rPr lang="nb-NO"/>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a:solidFill>
                  <a:srgbClr val="FA6100"/>
                </a:solidFill>
                <a:latin typeface="Georgia" charset="0"/>
                <a:ea typeface="Georgia" charset="0"/>
                <a:cs typeface="Georgia" charset="0"/>
              </a:rPr>
              <a:t>”</a:t>
            </a:r>
            <a:endParaRPr lang="en-US" sz="1500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a:t>Legg</a:t>
            </a:r>
            <a:r>
              <a:rPr lang="nb-NO" baseline="0"/>
              <a:t> gjerne inn et </a:t>
            </a:r>
            <a:r>
              <a:rPr lang="nb-NO"/>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a:solidFill>
                  <a:srgbClr val="FA6100"/>
                </a:solidFill>
                <a:latin typeface="Georgia" charset="0"/>
                <a:ea typeface="Georgia" charset="0"/>
                <a:cs typeface="Georgia" charset="0"/>
              </a:rPr>
              <a:t>”</a:t>
            </a:r>
            <a:endParaRPr lang="en-US" sz="1500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a:t>Edit Master </a:t>
            </a:r>
            <a:r>
              <a:rPr lang="nb-NO" noProof="0" err="1"/>
              <a:t>text</a:t>
            </a:r>
            <a:r>
              <a:rPr lang="nb-NO" noProof="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a:solidFill>
                  <a:schemeClr val="bg1"/>
                </a:solidFill>
              </a:rPr>
              <a:t>BILDE HER</a:t>
            </a:r>
            <a:endParaRPr lang="nb-NO" sz="2000" b="0" i="1" noProof="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a:t>Edit Master text styles</a:t>
            </a:r>
          </a:p>
          <a:p>
            <a:pPr lvl="1"/>
            <a:r>
              <a:rPr lang="en-US"/>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a:t>
            </a:r>
            <a:r>
              <a:rPr lang="nb-NO" noProof="0"/>
              <a:t>Master</a:t>
            </a:r>
            <a:r>
              <a:rPr lang="en-US"/>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a:t>Edit Master </a:t>
            </a:r>
            <a:r>
              <a:rPr lang="nb-NO" noProof="0" err="1"/>
              <a:t>text</a:t>
            </a:r>
            <a:r>
              <a:rPr lang="nb-NO" noProof="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a:t>Edit Master </a:t>
            </a:r>
            <a:r>
              <a:rPr lang="nb-NO" noProof="0" err="1"/>
              <a:t>text</a:t>
            </a:r>
            <a:r>
              <a:rPr lang="nb-NO" noProof="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a:t>Edit Master </a:t>
            </a:r>
            <a:r>
              <a:rPr lang="nb-NO" noProof="0" err="1"/>
              <a:t>text</a:t>
            </a:r>
            <a:r>
              <a:rPr lang="nb-NO" noProof="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a:t>Dette bakgrunnsbildet kan byttes ut ved å formatere bakgrunnen på lysbildet. </a:t>
            </a:r>
            <a:br>
              <a:rPr lang="nb-NO"/>
            </a:br>
            <a:r>
              <a:rPr lang="nb-NO"/>
              <a:t>Høyreklikk på bakgrunnen, velg «Formater bakgrunn», «Bilde…» </a:t>
            </a:r>
            <a:r>
              <a:rPr lang="nb-NO" baseline="0"/>
              <a:t>og velg et annet bilde som bakgrunn</a:t>
            </a:r>
            <a:endParaRPr lang="nb-NO"/>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a:t>Sett inn bakgrunnsbilde ved å formatere bakgrunnen på lysbildet: </a:t>
            </a:r>
            <a:br>
              <a:rPr lang="nb-NO"/>
            </a:br>
            <a:r>
              <a:rPr lang="nb-NO"/>
              <a:t>Høyreklikk på bakgrunnen, velg «Formater bakgrunn», «Bilde…» </a:t>
            </a:r>
            <a:r>
              <a:rPr lang="nb-NO" baseline="0"/>
              <a:t>og velg et annet bilde som bakgrunn</a:t>
            </a:r>
            <a:endParaRPr lang="nb-NO"/>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185954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79258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1.emf"/><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image" Target="../media/image1.emf"/><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heme" Target="../theme/theme3.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a:t>Edit Master </a:t>
            </a:r>
            <a:r>
              <a:rPr lang="nb-NO" noProof="0" err="1"/>
              <a:t>text</a:t>
            </a:r>
            <a:r>
              <a:rPr lang="nb-NO" noProof="0"/>
              <a:t> styles</a:t>
            </a:r>
          </a:p>
          <a:p>
            <a:pPr marL="628650" lvl="1" indent="-271463">
              <a:buClr>
                <a:srgbClr val="92D050"/>
              </a:buClr>
            </a:pPr>
            <a:r>
              <a:rPr lang="nb-NO" noProof="0"/>
              <a:t>Second </a:t>
            </a:r>
            <a:r>
              <a:rPr lang="nb-NO" noProof="0" err="1"/>
              <a:t>level</a:t>
            </a:r>
            <a:endParaRPr lang="nb-NO" noProof="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services/"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hyperlink" Target="https://azure-overview.com/Home/Index" TargetMode="External"/><Relationship Id="rId4" Type="http://schemas.openxmlformats.org/officeDocument/2006/relationships/hyperlink" Target="https://azure.microsoft.com/en-us/solutions/architectur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nb-no/pricing/calculator/"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support/legal/sla/summary/"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32.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8.xml"/><Relationship Id="rId16" Type="http://schemas.openxmlformats.org/officeDocument/2006/relationships/image" Target="../media/image24.png"/><Relationship Id="rId1" Type="http://schemas.openxmlformats.org/officeDocument/2006/relationships/slideLayout" Target="../slideLayouts/slideLayout18.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global-infrastructure/regions/"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hyperlink" Target="https://azure.microsoft.com/en-us/global-infrastructure/services/?regions=norway-east,non-regional,norway-west&amp;products=all" TargetMode="External"/><Relationship Id="rId4" Type="http://schemas.openxmlformats.org/officeDocument/2006/relationships/hyperlink" Target="http://www.azurespeed.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a:extLst>
              <a:ext uri="{FF2B5EF4-FFF2-40B4-BE49-F238E27FC236}">
                <a16:creationId xmlns:a16="http://schemas.microsoft.com/office/drawing/2014/main" id="{8595C9CC-986B-4748-8A9F-0480EFD53F98}"/>
              </a:ext>
            </a:extLst>
          </p:cNvPr>
          <p:cNvSpPr>
            <a:spLocks noGrp="1"/>
          </p:cNvSpPr>
          <p:nvPr>
            <p:ph idx="1"/>
          </p:nvPr>
        </p:nvSpPr>
        <p:spPr/>
        <p:txBody>
          <a:bodyPr/>
          <a:lstStyle/>
          <a:p>
            <a:endParaRPr lang="nb-NO"/>
          </a:p>
        </p:txBody>
      </p:sp>
      <p:sp>
        <p:nvSpPr>
          <p:cNvPr id="3" name="Tittel 2">
            <a:extLst>
              <a:ext uri="{FF2B5EF4-FFF2-40B4-BE49-F238E27FC236}">
                <a16:creationId xmlns:a16="http://schemas.microsoft.com/office/drawing/2014/main" id="{DFF09551-E092-48AB-9C45-9F0F3E3C4851}"/>
              </a:ext>
            </a:extLst>
          </p:cNvPr>
          <p:cNvSpPr>
            <a:spLocks noGrp="1"/>
          </p:cNvSpPr>
          <p:nvPr>
            <p:ph type="title"/>
          </p:nvPr>
        </p:nvSpPr>
        <p:spPr>
          <a:xfrm>
            <a:off x="1234800" y="0"/>
            <a:ext cx="10146506" cy="963024"/>
          </a:xfrm>
        </p:spPr>
        <p:txBody>
          <a:bodyPr/>
          <a:lstStyle/>
          <a:p>
            <a:r>
              <a:rPr lang="nb-NO"/>
              <a:t>Services</a:t>
            </a:r>
          </a:p>
        </p:txBody>
      </p:sp>
      <p:pic>
        <p:nvPicPr>
          <p:cNvPr id="5" name="Bilde 4">
            <a:extLst>
              <a:ext uri="{FF2B5EF4-FFF2-40B4-BE49-F238E27FC236}">
                <a16:creationId xmlns:a16="http://schemas.microsoft.com/office/drawing/2014/main" id="{330B4F60-9060-46C4-8745-771C8A74BB94}"/>
              </a:ext>
            </a:extLst>
          </p:cNvPr>
          <p:cNvPicPr>
            <a:picLocks noChangeAspect="1"/>
          </p:cNvPicPr>
          <p:nvPr/>
        </p:nvPicPr>
        <p:blipFill>
          <a:blip r:embed="rId3"/>
          <a:stretch>
            <a:fillRect/>
          </a:stretch>
        </p:blipFill>
        <p:spPr>
          <a:xfrm>
            <a:off x="0" y="1200218"/>
            <a:ext cx="12192000" cy="5657782"/>
          </a:xfrm>
          <a:prstGeom prst="rect">
            <a:avLst/>
          </a:prstGeom>
        </p:spPr>
      </p:pic>
    </p:spTree>
    <p:extLst>
      <p:ext uri="{BB962C8B-B14F-4D97-AF65-F5344CB8AC3E}">
        <p14:creationId xmlns:p14="http://schemas.microsoft.com/office/powerpoint/2010/main" val="393229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4A37AA-EFA3-487A-A004-AB180106851B}"/>
              </a:ext>
            </a:extLst>
          </p:cNvPr>
          <p:cNvSpPr>
            <a:spLocks noGrp="1"/>
          </p:cNvSpPr>
          <p:nvPr>
            <p:ph idx="1"/>
          </p:nvPr>
        </p:nvSpPr>
        <p:spPr/>
        <p:txBody>
          <a:bodyPr/>
          <a:lstStyle/>
          <a:p>
            <a:r>
              <a:rPr lang="nb-NO">
                <a:hlinkClick r:id="rId3"/>
              </a:rPr>
              <a:t>https://azure.microsoft.com/en/services/</a:t>
            </a:r>
            <a:endParaRPr lang="nb-NO"/>
          </a:p>
          <a:p>
            <a:endParaRPr lang="nb-NO"/>
          </a:p>
          <a:p>
            <a:r>
              <a:rPr lang="nb-NO"/>
              <a:t>Architecture BluePrints: </a:t>
            </a:r>
            <a:r>
              <a:rPr lang="nb-NO">
                <a:hlinkClick r:id="rId4"/>
              </a:rPr>
              <a:t>https://azure.microsoft.com/en-us/solutions/architecture/</a:t>
            </a:r>
            <a:endParaRPr lang="nb-NO"/>
          </a:p>
          <a:p>
            <a:endParaRPr lang="nb-NO"/>
          </a:p>
          <a:p>
            <a:r>
              <a:rPr lang="nb-NO">
                <a:hlinkClick r:id="rId5"/>
              </a:rPr>
              <a:t>https://azure-overview.com/Home/Index</a:t>
            </a:r>
            <a:endParaRPr lang="nb-NO"/>
          </a:p>
          <a:p>
            <a:endParaRPr lang="nb-NO"/>
          </a:p>
          <a:p>
            <a:endParaRPr lang="nb-NO"/>
          </a:p>
          <a:p>
            <a:endParaRPr lang="nb-NO"/>
          </a:p>
          <a:p>
            <a:endParaRPr lang="nb-NO"/>
          </a:p>
          <a:p>
            <a:pPr marL="0" indent="0">
              <a:buNone/>
            </a:pPr>
            <a:endParaRPr lang="nb-NO"/>
          </a:p>
          <a:p>
            <a:endParaRPr lang="nb-NO"/>
          </a:p>
        </p:txBody>
      </p:sp>
      <p:sp>
        <p:nvSpPr>
          <p:cNvPr id="3" name="Title 2">
            <a:extLst>
              <a:ext uri="{FF2B5EF4-FFF2-40B4-BE49-F238E27FC236}">
                <a16:creationId xmlns:a16="http://schemas.microsoft.com/office/drawing/2014/main" id="{EF651512-0DFA-46A3-9C21-A7FA499D439C}"/>
              </a:ext>
            </a:extLst>
          </p:cNvPr>
          <p:cNvSpPr>
            <a:spLocks noGrp="1"/>
          </p:cNvSpPr>
          <p:nvPr>
            <p:ph type="title"/>
          </p:nvPr>
        </p:nvSpPr>
        <p:spPr/>
        <p:txBody>
          <a:bodyPr/>
          <a:lstStyle/>
          <a:p>
            <a:r>
              <a:rPr lang="nb-NO"/>
              <a:t>Services</a:t>
            </a:r>
          </a:p>
        </p:txBody>
      </p:sp>
    </p:spTree>
    <p:extLst>
      <p:ext uri="{BB962C8B-B14F-4D97-AF65-F5344CB8AC3E}">
        <p14:creationId xmlns:p14="http://schemas.microsoft.com/office/powerpoint/2010/main" val="1580573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D03241-4113-4696-9B74-89A08D77C482}"/>
              </a:ext>
            </a:extLst>
          </p:cNvPr>
          <p:cNvSpPr>
            <a:spLocks noGrp="1"/>
          </p:cNvSpPr>
          <p:nvPr>
            <p:ph type="title"/>
          </p:nvPr>
        </p:nvSpPr>
        <p:spPr/>
        <p:txBody>
          <a:bodyPr/>
          <a:lstStyle/>
          <a:p>
            <a:r>
              <a:rPr lang="nb-NO">
                <a:cs typeface="Calibri Light"/>
              </a:rPr>
              <a:t>Azure Portalen</a:t>
            </a:r>
            <a:endParaRPr lang="nb-NO"/>
          </a:p>
        </p:txBody>
      </p:sp>
      <p:sp>
        <p:nvSpPr>
          <p:cNvPr id="4" name="Rounded Rectangle 2">
            <a:extLst>
              <a:ext uri="{FF2B5EF4-FFF2-40B4-BE49-F238E27FC236}">
                <a16:creationId xmlns:a16="http://schemas.microsoft.com/office/drawing/2014/main" id="{BD5933A1-CABC-48AC-BBE9-DD758D19C0B0}"/>
              </a:ext>
            </a:extLst>
          </p:cNvPr>
          <p:cNvSpPr/>
          <p:nvPr/>
        </p:nvSpPr>
        <p:spPr bwMode="auto">
          <a:xfrm>
            <a:off x="824491" y="1442884"/>
            <a:ext cx="10757098" cy="5376994"/>
          </a:xfrm>
          <a:prstGeom prst="roundRect">
            <a:avLst>
              <a:gd name="adj" fmla="val 5315"/>
            </a:avLst>
          </a:prstGeom>
          <a:solidFill>
            <a:schemeClr val="bg2">
              <a:lumMod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gradFill>
                <a:gsLst>
                  <a:gs pos="5439">
                    <a:srgbClr val="F8F8F8"/>
                  </a:gs>
                  <a:gs pos="10000">
                    <a:srgbClr val="F8F8F8"/>
                  </a:gs>
                </a:gsLst>
                <a:lin ang="5400000" scaled="0"/>
              </a:gradFill>
            </a:endParaRPr>
          </a:p>
        </p:txBody>
      </p:sp>
      <p:sp>
        <p:nvSpPr>
          <p:cNvPr id="5" name="Title 1">
            <a:extLst>
              <a:ext uri="{FF2B5EF4-FFF2-40B4-BE49-F238E27FC236}">
                <a16:creationId xmlns:a16="http://schemas.microsoft.com/office/drawing/2014/main" id="{79DF61EE-C2D1-4C42-8024-4ADEC2076ED4}"/>
              </a:ext>
            </a:extLst>
          </p:cNvPr>
          <p:cNvSpPr txBox="1">
            <a:spLocks/>
          </p:cNvSpPr>
          <p:nvPr/>
        </p:nvSpPr>
        <p:spPr>
          <a:xfrm>
            <a:off x="269240" y="289511"/>
            <a:ext cx="11655840" cy="899665"/>
          </a:xfrm>
          <a:prstGeom prst="rect">
            <a:avLst/>
          </a:prstGeom>
        </p:spPr>
        <p:txBody>
          <a:bodyPr vert="horz" lIns="90000" tIns="45720" rIns="91440" bIns="45720" rtlCol="0" anchor="b">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endParaRPr lang="en-US"/>
          </a:p>
        </p:txBody>
      </p:sp>
      <p:pic>
        <p:nvPicPr>
          <p:cNvPr id="6" name="Picture 5">
            <a:extLst>
              <a:ext uri="{FF2B5EF4-FFF2-40B4-BE49-F238E27FC236}">
                <a16:creationId xmlns:a16="http://schemas.microsoft.com/office/drawing/2014/main" id="{CFF836A8-3367-4734-BAC6-EFA117E3D274}"/>
              </a:ext>
            </a:extLst>
          </p:cNvPr>
          <p:cNvPicPr>
            <a:picLocks noChangeAspect="1"/>
          </p:cNvPicPr>
          <p:nvPr/>
        </p:nvPicPr>
        <p:blipFill>
          <a:blip r:embed="rId3"/>
          <a:stretch>
            <a:fillRect/>
          </a:stretch>
        </p:blipFill>
        <p:spPr>
          <a:xfrm>
            <a:off x="1297233" y="1513169"/>
            <a:ext cx="10084779" cy="5263247"/>
          </a:xfrm>
          <a:prstGeom prst="rect">
            <a:avLst/>
          </a:prstGeom>
        </p:spPr>
      </p:pic>
    </p:spTree>
    <p:extLst>
      <p:ext uri="{BB962C8B-B14F-4D97-AF65-F5344CB8AC3E}">
        <p14:creationId xmlns:p14="http://schemas.microsoft.com/office/powerpoint/2010/main" val="487288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315D8-9E57-4154-8078-65747D823AF2}"/>
              </a:ext>
            </a:extLst>
          </p:cNvPr>
          <p:cNvSpPr>
            <a:spLocks noGrp="1"/>
          </p:cNvSpPr>
          <p:nvPr>
            <p:ph idx="1"/>
          </p:nvPr>
        </p:nvSpPr>
        <p:spPr/>
        <p:txBody>
          <a:bodyPr vert="horz" lIns="91440" tIns="45720" rIns="91440" bIns="45720" rtlCol="0" anchor="t">
            <a:noAutofit/>
          </a:bodyPr>
          <a:lstStyle/>
          <a:p>
            <a:r>
              <a:rPr lang="nb-NO"/>
              <a:t>Inkludert i prisen:</a:t>
            </a:r>
          </a:p>
          <a:p>
            <a:pPr lvl="1" indent="-271145"/>
            <a:r>
              <a:rPr lang="nb-NO"/>
              <a:t>Hardware</a:t>
            </a:r>
            <a:endParaRPr lang="nb-NO">
              <a:cs typeface="Calibri" panose="020F0502020204030204"/>
            </a:endParaRPr>
          </a:p>
          <a:p>
            <a:pPr lvl="1" indent="-271145"/>
            <a:r>
              <a:rPr lang="nb-NO"/>
              <a:t>Lisens-kost (*)</a:t>
            </a:r>
            <a:endParaRPr lang="nb-NO">
              <a:cs typeface="Calibri" panose="020F0502020204030204"/>
            </a:endParaRPr>
          </a:p>
          <a:p>
            <a:pPr lvl="1" indent="-271145"/>
            <a:r>
              <a:rPr lang="nb-NO"/>
              <a:t>Administrasjon</a:t>
            </a:r>
            <a:endParaRPr lang="nb-NO">
              <a:cs typeface="Calibri" panose="020F0502020204030204"/>
            </a:endParaRPr>
          </a:p>
          <a:p>
            <a:pPr lvl="1" indent="-271145"/>
            <a:r>
              <a:rPr lang="nb-NO" err="1"/>
              <a:t>Patching</a:t>
            </a:r>
            <a:r>
              <a:rPr lang="nb-NO"/>
              <a:t> av OS og rammeverk.</a:t>
            </a:r>
            <a:endParaRPr lang="nb-NO">
              <a:cs typeface="Calibri"/>
            </a:endParaRPr>
          </a:p>
          <a:p>
            <a:pPr lvl="1" indent="-271145"/>
            <a:r>
              <a:rPr lang="nb-NO"/>
              <a:t>Strøm</a:t>
            </a:r>
            <a:endParaRPr lang="nb-NO">
              <a:cs typeface="Calibri"/>
            </a:endParaRPr>
          </a:p>
          <a:p>
            <a:pPr lvl="1" indent="-271145"/>
            <a:r>
              <a:rPr lang="nb-NO"/>
              <a:t>Sikkerhet</a:t>
            </a:r>
            <a:endParaRPr lang="nb-NO">
              <a:cs typeface="Calibri"/>
            </a:endParaRPr>
          </a:p>
          <a:p>
            <a:pPr lvl="1" indent="-271145"/>
            <a:endParaRPr lang="nb-NO">
              <a:cs typeface="Calibri"/>
            </a:endParaRPr>
          </a:p>
          <a:p>
            <a:pPr lvl="1" indent="-271145"/>
            <a:r>
              <a:rPr lang="nb-NO"/>
              <a:t>Kalkulator: </a:t>
            </a:r>
            <a:r>
              <a:rPr lang="nb-NO">
                <a:hlinkClick r:id="rId3"/>
              </a:rPr>
              <a:t>https://azure.microsoft.com/nb-no/pricing/calculator/</a:t>
            </a:r>
            <a:endParaRPr lang="nb-NO">
              <a:cs typeface="Calibri"/>
            </a:endParaRPr>
          </a:p>
          <a:p>
            <a:endParaRPr lang="nb-NO"/>
          </a:p>
        </p:txBody>
      </p:sp>
      <p:sp>
        <p:nvSpPr>
          <p:cNvPr id="3" name="Title 2">
            <a:extLst>
              <a:ext uri="{FF2B5EF4-FFF2-40B4-BE49-F238E27FC236}">
                <a16:creationId xmlns:a16="http://schemas.microsoft.com/office/drawing/2014/main" id="{3D596D76-4AD2-404D-9780-E973C1C12E89}"/>
              </a:ext>
            </a:extLst>
          </p:cNvPr>
          <p:cNvSpPr>
            <a:spLocks noGrp="1"/>
          </p:cNvSpPr>
          <p:nvPr>
            <p:ph type="title"/>
          </p:nvPr>
        </p:nvSpPr>
        <p:spPr/>
        <p:txBody>
          <a:bodyPr/>
          <a:lstStyle/>
          <a:p>
            <a:r>
              <a:rPr lang="nb-NO"/>
              <a:t>Kostnader – Hva betaler man for?</a:t>
            </a:r>
          </a:p>
        </p:txBody>
      </p:sp>
    </p:spTree>
    <p:extLst>
      <p:ext uri="{BB962C8B-B14F-4D97-AF65-F5344CB8AC3E}">
        <p14:creationId xmlns:p14="http://schemas.microsoft.com/office/powerpoint/2010/main" val="1092517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1EB419-4FF8-40A0-8AA9-4F643B8FE99D}"/>
              </a:ext>
            </a:extLst>
          </p:cNvPr>
          <p:cNvSpPr>
            <a:spLocks noGrp="1"/>
          </p:cNvSpPr>
          <p:nvPr>
            <p:ph idx="1"/>
          </p:nvPr>
        </p:nvSpPr>
        <p:spPr/>
        <p:txBody>
          <a:bodyPr/>
          <a:lstStyle/>
          <a:p>
            <a:pPr marL="0" indent="0">
              <a:buNone/>
            </a:pPr>
            <a:endParaRPr lang="nb-NO"/>
          </a:p>
          <a:p>
            <a:r>
              <a:rPr lang="nb-NO"/>
              <a:t>https://github.com/bouvet/</a:t>
            </a:r>
          </a:p>
          <a:p>
            <a:r>
              <a:rPr lang="nb-NO"/>
              <a:t>Klikk på azure-workshops</a:t>
            </a:r>
          </a:p>
          <a:p>
            <a:r>
              <a:rPr lang="nb-NO"/>
              <a:t>Klikk Workshop_1</a:t>
            </a:r>
          </a:p>
          <a:p>
            <a:r>
              <a:rPr lang="nb-NO"/>
              <a:t>Klikk Leksjon_1</a:t>
            </a:r>
          </a:p>
        </p:txBody>
      </p:sp>
      <p:sp>
        <p:nvSpPr>
          <p:cNvPr id="3" name="Title 2">
            <a:extLst>
              <a:ext uri="{FF2B5EF4-FFF2-40B4-BE49-F238E27FC236}">
                <a16:creationId xmlns:a16="http://schemas.microsoft.com/office/drawing/2014/main" id="{0096E8AF-1C3A-47EF-B8C2-A833D9C9E19C}"/>
              </a:ext>
            </a:extLst>
          </p:cNvPr>
          <p:cNvSpPr>
            <a:spLocks noGrp="1"/>
          </p:cNvSpPr>
          <p:nvPr>
            <p:ph type="title"/>
          </p:nvPr>
        </p:nvSpPr>
        <p:spPr/>
        <p:txBody>
          <a:bodyPr/>
          <a:lstStyle/>
          <a:p>
            <a:r>
              <a:rPr lang="nb-NO"/>
              <a:t>Leksjon 1</a:t>
            </a:r>
          </a:p>
        </p:txBody>
      </p:sp>
    </p:spTree>
    <p:extLst>
      <p:ext uri="{BB962C8B-B14F-4D97-AF65-F5344CB8AC3E}">
        <p14:creationId xmlns:p14="http://schemas.microsoft.com/office/powerpoint/2010/main" val="1310100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4E65C8-D75D-4051-B1E4-C380D788A5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1493" y="1825625"/>
            <a:ext cx="8309164" cy="4351338"/>
          </a:xfrm>
        </p:spPr>
      </p:pic>
      <p:sp>
        <p:nvSpPr>
          <p:cNvPr id="3" name="Title 2">
            <a:extLst>
              <a:ext uri="{FF2B5EF4-FFF2-40B4-BE49-F238E27FC236}">
                <a16:creationId xmlns:a16="http://schemas.microsoft.com/office/drawing/2014/main" id="{45AD943C-6AAE-4D14-9EE3-8D083E524211}"/>
              </a:ext>
            </a:extLst>
          </p:cNvPr>
          <p:cNvSpPr>
            <a:spLocks noGrp="1"/>
          </p:cNvSpPr>
          <p:nvPr>
            <p:ph type="title"/>
          </p:nvPr>
        </p:nvSpPr>
        <p:spPr/>
        <p:txBody>
          <a:bodyPr/>
          <a:lstStyle/>
          <a:p>
            <a:r>
              <a:rPr lang="nb-NO"/>
              <a:t>Azure.. </a:t>
            </a:r>
            <a:r>
              <a:rPr lang="nb-NO" err="1"/>
              <a:t>ouch</a:t>
            </a:r>
            <a:r>
              <a:rPr lang="nb-NO"/>
              <a:t>..</a:t>
            </a:r>
          </a:p>
        </p:txBody>
      </p:sp>
    </p:spTree>
    <p:extLst>
      <p:ext uri="{BB962C8B-B14F-4D97-AF65-F5344CB8AC3E}">
        <p14:creationId xmlns:p14="http://schemas.microsoft.com/office/powerpoint/2010/main" val="78318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A3E4C6-D04A-4C44-8B2D-BED5E94928CC}"/>
              </a:ext>
            </a:extLst>
          </p:cNvPr>
          <p:cNvSpPr>
            <a:spLocks noGrp="1"/>
          </p:cNvSpPr>
          <p:nvPr>
            <p:ph idx="1"/>
          </p:nvPr>
        </p:nvSpPr>
        <p:spPr/>
        <p:txBody>
          <a:bodyPr/>
          <a:lstStyle/>
          <a:p>
            <a:r>
              <a:rPr lang="nb-NO"/>
              <a:t>Forskjellige tjenester har forskjellig SLA.</a:t>
            </a:r>
          </a:p>
          <a:p>
            <a:r>
              <a:rPr lang="nb-NO"/>
              <a:t>Forskjellige pris-nivåer (tiers) har ofte forskjellig SLA.</a:t>
            </a:r>
          </a:p>
          <a:p>
            <a:r>
              <a:rPr lang="nb-NO">
                <a:hlinkClick r:id="rId3"/>
              </a:rPr>
              <a:t>https://azure.microsoft.com/en-us/support/legal/sla/summary/</a:t>
            </a:r>
            <a:endParaRPr lang="nb-NO"/>
          </a:p>
          <a:p>
            <a:r>
              <a:rPr lang="nb-NO"/>
              <a:t>Eksempel:</a:t>
            </a:r>
          </a:p>
          <a:p>
            <a:pPr lvl="1"/>
            <a:r>
              <a:rPr lang="nb-NO"/>
              <a:t>99.9% = ~43 minutter per måned  (Azure AD)</a:t>
            </a:r>
          </a:p>
          <a:p>
            <a:pPr lvl="1"/>
            <a:r>
              <a:rPr lang="nb-NO"/>
              <a:t>99.95% = ~22 minutter per måned  (</a:t>
            </a:r>
            <a:r>
              <a:rPr lang="nb-NO" err="1"/>
              <a:t>App</a:t>
            </a:r>
            <a:r>
              <a:rPr lang="nb-NO"/>
              <a:t> Service med 2 instanser)</a:t>
            </a:r>
          </a:p>
          <a:p>
            <a:pPr lvl="1"/>
            <a:endParaRPr lang="nb-NO"/>
          </a:p>
          <a:p>
            <a:r>
              <a:rPr lang="nb-NO"/>
              <a:t>Aggregate SLA: Service1 SLA + Service2 SLA </a:t>
            </a:r>
          </a:p>
        </p:txBody>
      </p:sp>
      <p:sp>
        <p:nvSpPr>
          <p:cNvPr id="3" name="Title 2">
            <a:extLst>
              <a:ext uri="{FF2B5EF4-FFF2-40B4-BE49-F238E27FC236}">
                <a16:creationId xmlns:a16="http://schemas.microsoft.com/office/drawing/2014/main" id="{B233F175-86FF-42F8-B419-44C3D44C1FE3}"/>
              </a:ext>
            </a:extLst>
          </p:cNvPr>
          <p:cNvSpPr>
            <a:spLocks noGrp="1"/>
          </p:cNvSpPr>
          <p:nvPr>
            <p:ph type="title"/>
          </p:nvPr>
        </p:nvSpPr>
        <p:spPr/>
        <p:txBody>
          <a:bodyPr/>
          <a:lstStyle/>
          <a:p>
            <a:r>
              <a:rPr lang="nb-NO"/>
              <a:t>Service Level Agreement (SLA)</a:t>
            </a:r>
          </a:p>
        </p:txBody>
      </p:sp>
    </p:spTree>
    <p:extLst>
      <p:ext uri="{BB962C8B-B14F-4D97-AF65-F5344CB8AC3E}">
        <p14:creationId xmlns:p14="http://schemas.microsoft.com/office/powerpoint/2010/main" val="2698391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50B00E-4D8B-48FB-99D9-366288CE819E}"/>
              </a:ext>
            </a:extLst>
          </p:cNvPr>
          <p:cNvSpPr>
            <a:spLocks noGrp="1"/>
          </p:cNvSpPr>
          <p:nvPr>
            <p:ph idx="1"/>
          </p:nvPr>
        </p:nvSpPr>
        <p:spPr/>
        <p:txBody>
          <a:bodyPr/>
          <a:lstStyle/>
          <a:p>
            <a:r>
              <a:rPr lang="nb-NO"/>
              <a:t>Portalen:</a:t>
            </a:r>
          </a:p>
          <a:p>
            <a:pPr lvl="1"/>
            <a:r>
              <a:rPr lang="nb-NO" err="1"/>
              <a:t>Pek&amp;Klikk</a:t>
            </a:r>
            <a:endParaRPr lang="nb-NO"/>
          </a:p>
          <a:p>
            <a:r>
              <a:rPr lang="nb-NO" err="1"/>
              <a:t>Powershell</a:t>
            </a:r>
            <a:endParaRPr lang="nb-NO"/>
          </a:p>
          <a:p>
            <a:pPr lvl="1"/>
            <a:r>
              <a:rPr lang="nb-NO"/>
              <a:t>Også tilgjengelig i Azure Shell (portalen)</a:t>
            </a:r>
          </a:p>
          <a:p>
            <a:r>
              <a:rPr lang="nb-NO"/>
              <a:t>Azure CLI</a:t>
            </a:r>
          </a:p>
          <a:p>
            <a:pPr lvl="1"/>
            <a:r>
              <a:rPr lang="nb-NO"/>
              <a:t>Kommandolinjebasert – Kryss-</a:t>
            </a:r>
            <a:r>
              <a:rPr lang="nb-NO" err="1"/>
              <a:t>platform</a:t>
            </a:r>
            <a:r>
              <a:rPr lang="nb-NO"/>
              <a:t>. </a:t>
            </a:r>
          </a:p>
          <a:p>
            <a:pPr lvl="1"/>
            <a:r>
              <a:rPr lang="nb-NO"/>
              <a:t>Tilgjengelig </a:t>
            </a:r>
          </a:p>
          <a:p>
            <a:r>
              <a:rPr lang="nb-NO"/>
              <a:t>ARM-</a:t>
            </a:r>
            <a:r>
              <a:rPr lang="nb-NO" err="1"/>
              <a:t>templates</a:t>
            </a:r>
            <a:r>
              <a:rPr lang="nb-NO"/>
              <a:t> </a:t>
            </a:r>
          </a:p>
          <a:p>
            <a:pPr lvl="1"/>
            <a:r>
              <a:rPr lang="nb-NO"/>
              <a:t>Deklarativt</a:t>
            </a:r>
          </a:p>
          <a:p>
            <a:pPr lvl="1"/>
            <a:r>
              <a:rPr lang="nb-NO"/>
              <a:t>Inkrementell</a:t>
            </a:r>
          </a:p>
        </p:txBody>
      </p:sp>
      <p:sp>
        <p:nvSpPr>
          <p:cNvPr id="3" name="Title 2">
            <a:extLst>
              <a:ext uri="{FF2B5EF4-FFF2-40B4-BE49-F238E27FC236}">
                <a16:creationId xmlns:a16="http://schemas.microsoft.com/office/drawing/2014/main" id="{8AA29BD5-5596-42B5-91B3-8E6E37314DD9}"/>
              </a:ext>
            </a:extLst>
          </p:cNvPr>
          <p:cNvSpPr>
            <a:spLocks noGrp="1"/>
          </p:cNvSpPr>
          <p:nvPr>
            <p:ph type="title"/>
          </p:nvPr>
        </p:nvSpPr>
        <p:spPr/>
        <p:txBody>
          <a:bodyPr/>
          <a:lstStyle/>
          <a:p>
            <a:r>
              <a:rPr lang="nb-NO"/>
              <a:t>Opprettelse av ressurser i Azure. </a:t>
            </a:r>
          </a:p>
        </p:txBody>
      </p:sp>
    </p:spTree>
    <p:extLst>
      <p:ext uri="{BB962C8B-B14F-4D97-AF65-F5344CB8AC3E}">
        <p14:creationId xmlns:p14="http://schemas.microsoft.com/office/powerpoint/2010/main" val="263285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D9D624-3443-479E-AFA2-BE106EBC23A9}"/>
              </a:ext>
            </a:extLst>
          </p:cNvPr>
          <p:cNvSpPr>
            <a:spLocks noGrp="1"/>
          </p:cNvSpPr>
          <p:nvPr>
            <p:ph idx="1"/>
          </p:nvPr>
        </p:nvSpPr>
        <p:spPr>
          <a:xfrm>
            <a:off x="1234800" y="1817674"/>
            <a:ext cx="8382613" cy="4351338"/>
          </a:xfrm>
        </p:spPr>
        <p:txBody>
          <a:bodyPr vert="horz" lIns="91440" tIns="45720" rIns="91440" bIns="45720" rtlCol="0" anchor="t">
            <a:noAutofit/>
          </a:bodyPr>
          <a:lstStyle/>
          <a:p>
            <a:r>
              <a:rPr lang="nb-NO"/>
              <a:t>App Services: </a:t>
            </a:r>
          </a:p>
          <a:p>
            <a:pPr lvl="1" indent="-271145"/>
            <a:r>
              <a:rPr lang="nb-NO"/>
              <a:t>Web Apps, Web Apps for Containers, API Apps, Mobile Apps</a:t>
            </a:r>
            <a:endParaRPr lang="nb-NO">
              <a:cs typeface="Calibri" panose="020F0502020204030204"/>
            </a:endParaRPr>
          </a:p>
          <a:p>
            <a:r>
              <a:rPr lang="nb-NO"/>
              <a:t>En av de mest brukte tjenestene i Azure</a:t>
            </a:r>
          </a:p>
          <a:p>
            <a:r>
              <a:rPr lang="nb-NO"/>
              <a:t>I praksis: </a:t>
            </a:r>
            <a:r>
              <a:rPr lang="nb-NO">
                <a:ea typeface="+mn-lt"/>
                <a:cs typeface="+mn-lt"/>
              </a:rPr>
              <a:t>Platform as a service</a:t>
            </a:r>
          </a:p>
          <a:p>
            <a:r>
              <a:rPr lang="nb-NO"/>
              <a:t>Mange features:</a:t>
            </a:r>
          </a:p>
          <a:p>
            <a:pPr lvl="1" indent="-271145"/>
            <a:r>
              <a:rPr lang="nb-NO"/>
              <a:t>Skalering / Autoskalering</a:t>
            </a:r>
            <a:endParaRPr lang="nb-NO">
              <a:cs typeface="Calibri" panose="020F0502020204030204"/>
            </a:endParaRPr>
          </a:p>
          <a:p>
            <a:pPr lvl="1" indent="-271145"/>
            <a:r>
              <a:rPr lang="nb-NO"/>
              <a:t>Deployment slots / AB-testing</a:t>
            </a:r>
            <a:endParaRPr lang="nb-NO">
              <a:cs typeface="Calibri" panose="020F0502020204030204"/>
            </a:endParaRPr>
          </a:p>
          <a:p>
            <a:pPr lvl="1" indent="-271145"/>
            <a:r>
              <a:rPr lang="nb-NO"/>
              <a:t>...</a:t>
            </a:r>
            <a:endParaRPr lang="nb-NO">
              <a:cs typeface="Calibri" panose="020F0502020204030204"/>
            </a:endParaRPr>
          </a:p>
        </p:txBody>
      </p:sp>
      <p:sp>
        <p:nvSpPr>
          <p:cNvPr id="3" name="Title 2">
            <a:extLst>
              <a:ext uri="{FF2B5EF4-FFF2-40B4-BE49-F238E27FC236}">
                <a16:creationId xmlns:a16="http://schemas.microsoft.com/office/drawing/2014/main" id="{E0A148B9-0E75-4745-AA12-FFFC97402205}"/>
              </a:ext>
            </a:extLst>
          </p:cNvPr>
          <p:cNvSpPr>
            <a:spLocks noGrp="1"/>
          </p:cNvSpPr>
          <p:nvPr>
            <p:ph type="title"/>
          </p:nvPr>
        </p:nvSpPr>
        <p:spPr/>
        <p:txBody>
          <a:bodyPr/>
          <a:lstStyle/>
          <a:p>
            <a:r>
              <a:rPr lang="nb-NO" err="1"/>
              <a:t>App</a:t>
            </a:r>
            <a:r>
              <a:rPr lang="nb-NO"/>
              <a:t> Services</a:t>
            </a:r>
          </a:p>
        </p:txBody>
      </p:sp>
    </p:spTree>
    <p:extLst>
      <p:ext uri="{BB962C8B-B14F-4D97-AF65-F5344CB8AC3E}">
        <p14:creationId xmlns:p14="http://schemas.microsoft.com/office/powerpoint/2010/main" val="2959595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B1D3B7-63CD-4089-BB6F-25AF28CF2642}"/>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D700857C-9023-4443-81BC-93CCEC41D717}"/>
              </a:ext>
            </a:extLst>
          </p:cNvPr>
          <p:cNvSpPr>
            <a:spLocks noGrp="1"/>
          </p:cNvSpPr>
          <p:nvPr>
            <p:ph type="title"/>
          </p:nvPr>
        </p:nvSpPr>
        <p:spPr/>
        <p:txBody>
          <a:bodyPr/>
          <a:lstStyle/>
          <a:p>
            <a:endParaRPr lang="nb-NO"/>
          </a:p>
        </p:txBody>
      </p:sp>
      <p:cxnSp>
        <p:nvCxnSpPr>
          <p:cNvPr id="4" name="Straight Connector 3">
            <a:extLst>
              <a:ext uri="{FF2B5EF4-FFF2-40B4-BE49-F238E27FC236}">
                <a16:creationId xmlns:a16="http://schemas.microsoft.com/office/drawing/2014/main" id="{D08FEC6D-052E-4F1D-91A7-DADDF4EDF226}"/>
              </a:ext>
            </a:extLst>
          </p:cNvPr>
          <p:cNvCxnSpPr/>
          <p:nvPr/>
        </p:nvCxnSpPr>
        <p:spPr>
          <a:xfrm>
            <a:off x="8604989" y="3208850"/>
            <a:ext cx="482295" cy="0"/>
          </a:xfrm>
          <a:prstGeom prst="line">
            <a:avLst/>
          </a:prstGeom>
          <a:ln w="12700">
            <a:no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125BD24D-44DB-47A8-AC05-86CC4C05326D}"/>
              </a:ext>
            </a:extLst>
          </p:cNvPr>
          <p:cNvSpPr txBox="1">
            <a:spLocks/>
          </p:cNvSpPr>
          <p:nvPr/>
        </p:nvSpPr>
        <p:spPr>
          <a:xfrm>
            <a:off x="865" y="77993"/>
            <a:ext cx="12190271" cy="569890"/>
          </a:xfrm>
          <a:prstGeom prst="rect">
            <a:avLst/>
          </a:prstGeom>
        </p:spPr>
        <p:txBody>
          <a:bodyPr vert="horz" wrap="square" lIns="91412" tIns="45706" rIns="91412" bIns="45706"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3200" b="1">
                <a:solidFill>
                  <a:srgbClr val="00B0F0"/>
                </a:solidFill>
              </a:rPr>
              <a:t>Azure App Continuum</a:t>
            </a:r>
          </a:p>
        </p:txBody>
      </p:sp>
      <p:sp>
        <p:nvSpPr>
          <p:cNvPr id="6" name="Rectangle 5">
            <a:extLst>
              <a:ext uri="{FF2B5EF4-FFF2-40B4-BE49-F238E27FC236}">
                <a16:creationId xmlns:a16="http://schemas.microsoft.com/office/drawing/2014/main" id="{BB065864-813B-4086-A931-0D025B8BF8E8}"/>
              </a:ext>
            </a:extLst>
          </p:cNvPr>
          <p:cNvSpPr/>
          <p:nvPr/>
        </p:nvSpPr>
        <p:spPr>
          <a:xfrm>
            <a:off x="701708" y="654972"/>
            <a:ext cx="10796783" cy="14510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endParaRPr>
          </a:p>
        </p:txBody>
      </p:sp>
      <p:sp>
        <p:nvSpPr>
          <p:cNvPr id="7" name="Rectangle 6">
            <a:extLst>
              <a:ext uri="{FF2B5EF4-FFF2-40B4-BE49-F238E27FC236}">
                <a16:creationId xmlns:a16="http://schemas.microsoft.com/office/drawing/2014/main" id="{7B460163-CE06-4B3F-B923-6F1519E13C1C}"/>
              </a:ext>
            </a:extLst>
          </p:cNvPr>
          <p:cNvSpPr/>
          <p:nvPr/>
        </p:nvSpPr>
        <p:spPr>
          <a:xfrm>
            <a:off x="701709" y="5930703"/>
            <a:ext cx="10796783" cy="6633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FFFFFF"/>
                </a:solidFill>
                <a:effectLst/>
                <a:uLnTx/>
                <a:uFillTx/>
              </a:rPr>
              <a:t>Microsoft Azure Regions</a:t>
            </a:r>
          </a:p>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FFFFFF"/>
                </a:solidFill>
                <a:effectLst/>
                <a:uLnTx/>
                <a:uFillTx/>
              </a:rPr>
              <a:t>(azure.microsoft.com/regions)</a:t>
            </a:r>
          </a:p>
        </p:txBody>
      </p:sp>
      <p:sp>
        <p:nvSpPr>
          <p:cNvPr id="8" name="Down Arrow 65">
            <a:extLst>
              <a:ext uri="{FF2B5EF4-FFF2-40B4-BE49-F238E27FC236}">
                <a16:creationId xmlns:a16="http://schemas.microsoft.com/office/drawing/2014/main" id="{2D2F50E4-C5B0-4CDE-84E5-DC3F5E46EDA8}"/>
              </a:ext>
            </a:extLst>
          </p:cNvPr>
          <p:cNvSpPr/>
          <p:nvPr/>
        </p:nvSpPr>
        <p:spPr>
          <a:xfrm>
            <a:off x="611673" y="2106049"/>
            <a:ext cx="359893" cy="3806770"/>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Down Arrow 66">
            <a:extLst>
              <a:ext uri="{FF2B5EF4-FFF2-40B4-BE49-F238E27FC236}">
                <a16:creationId xmlns:a16="http://schemas.microsoft.com/office/drawing/2014/main" id="{A777914C-38B2-489C-8FB7-95BD3088D8AD}"/>
              </a:ext>
            </a:extLst>
          </p:cNvPr>
          <p:cNvSpPr/>
          <p:nvPr/>
        </p:nvSpPr>
        <p:spPr>
          <a:xfrm>
            <a:off x="11226990" y="2106049"/>
            <a:ext cx="359893" cy="3806770"/>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Down Arrow 12">
            <a:extLst>
              <a:ext uri="{FF2B5EF4-FFF2-40B4-BE49-F238E27FC236}">
                <a16:creationId xmlns:a16="http://schemas.microsoft.com/office/drawing/2014/main" id="{FD41B180-2FE1-4890-9458-F479514184FE}"/>
              </a:ext>
            </a:extLst>
          </p:cNvPr>
          <p:cNvSpPr/>
          <p:nvPr/>
        </p:nvSpPr>
        <p:spPr>
          <a:xfrm>
            <a:off x="1480725" y="2282882"/>
            <a:ext cx="731417" cy="772625"/>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1" name="Group 10">
            <a:extLst>
              <a:ext uri="{FF2B5EF4-FFF2-40B4-BE49-F238E27FC236}">
                <a16:creationId xmlns:a16="http://schemas.microsoft.com/office/drawing/2014/main" id="{D689CDBE-0F55-47F9-A639-C00C52A4F720}"/>
              </a:ext>
            </a:extLst>
          </p:cNvPr>
          <p:cNvGrpSpPr/>
          <p:nvPr/>
        </p:nvGrpSpPr>
        <p:grpSpPr>
          <a:xfrm>
            <a:off x="1160158" y="3097388"/>
            <a:ext cx="1445518" cy="1789343"/>
            <a:chOff x="1205346" y="3686333"/>
            <a:chExt cx="989213" cy="1796038"/>
          </a:xfrm>
        </p:grpSpPr>
        <p:sp>
          <p:nvSpPr>
            <p:cNvPr id="12" name="Rectangle 11">
              <a:extLst>
                <a:ext uri="{FF2B5EF4-FFF2-40B4-BE49-F238E27FC236}">
                  <a16:creationId xmlns:a16="http://schemas.microsoft.com/office/drawing/2014/main" id="{312A51A6-58D6-434A-8D9C-146EF3CCF14A}"/>
                </a:ext>
              </a:extLst>
            </p:cNvPr>
            <p:cNvSpPr/>
            <p:nvPr/>
          </p:nvSpPr>
          <p:spPr>
            <a:xfrm>
              <a:off x="1205346" y="3686333"/>
              <a:ext cx="989213" cy="17960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rPr>
                <a:t>Container Service</a:t>
              </a:r>
            </a:p>
          </p:txBody>
        </p:sp>
        <p:sp>
          <p:nvSpPr>
            <p:cNvPr id="13" name="Rectangle 12">
              <a:extLst>
                <a:ext uri="{FF2B5EF4-FFF2-40B4-BE49-F238E27FC236}">
                  <a16:creationId xmlns:a16="http://schemas.microsoft.com/office/drawing/2014/main" id="{CEC32722-46ED-4EE8-849B-4B2BCF51DCB2}"/>
                </a:ext>
              </a:extLst>
            </p:cNvPr>
            <p:cNvSpPr/>
            <p:nvPr/>
          </p:nvSpPr>
          <p:spPr>
            <a:xfrm>
              <a:off x="1251241" y="4172356"/>
              <a:ext cx="893768" cy="1248749"/>
            </a:xfrm>
            <a:prstGeom prst="rect">
              <a:avLst/>
            </a:prstGeom>
            <a:solidFill>
              <a:srgbClr val="007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endParaRPr>
            </a:p>
            <a:p>
              <a:pPr marL="0" marR="0" lvl="0" indent="0" algn="ctr" defTabSz="914060" eaLnBrk="1" fontAlgn="auto" latinLnBrk="0" hangingPunct="1">
                <a:lnSpc>
                  <a:spcPct val="100000"/>
                </a:lnSpc>
                <a:spcBef>
                  <a:spcPts val="0"/>
                </a:spcBef>
                <a:spcAft>
                  <a:spcPts val="0"/>
                </a:spcAft>
                <a:buClrTx/>
                <a:buSzTx/>
                <a:buFontTx/>
                <a:buNone/>
                <a:tabLst/>
                <a:defRPr/>
              </a:pPr>
              <a:endParaRPr lang="en-US" sz="1200" kern="0">
                <a:solidFill>
                  <a:srgbClr val="FFFFFF"/>
                </a:solidFill>
              </a:endParaRPr>
            </a:p>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rPr>
                <a:t>Containers</a:t>
              </a:r>
            </a:p>
          </p:txBody>
        </p:sp>
      </p:grpSp>
      <p:grpSp>
        <p:nvGrpSpPr>
          <p:cNvPr id="14" name="Group 13">
            <a:extLst>
              <a:ext uri="{FF2B5EF4-FFF2-40B4-BE49-F238E27FC236}">
                <a16:creationId xmlns:a16="http://schemas.microsoft.com/office/drawing/2014/main" id="{4F1EC003-8682-4C16-9C88-BF1E10DD7E0B}"/>
              </a:ext>
            </a:extLst>
          </p:cNvPr>
          <p:cNvGrpSpPr/>
          <p:nvPr/>
        </p:nvGrpSpPr>
        <p:grpSpPr>
          <a:xfrm>
            <a:off x="2919079" y="3094115"/>
            <a:ext cx="1451328" cy="1789344"/>
            <a:chOff x="2301550" y="3686333"/>
            <a:chExt cx="993190" cy="1796039"/>
          </a:xfrm>
        </p:grpSpPr>
        <p:sp>
          <p:nvSpPr>
            <p:cNvPr id="15" name="Rectangle 14">
              <a:extLst>
                <a:ext uri="{FF2B5EF4-FFF2-40B4-BE49-F238E27FC236}">
                  <a16:creationId xmlns:a16="http://schemas.microsoft.com/office/drawing/2014/main" id="{0062F54F-1BA1-43BD-A49E-9A8301384553}"/>
                </a:ext>
              </a:extLst>
            </p:cNvPr>
            <p:cNvSpPr/>
            <p:nvPr/>
          </p:nvSpPr>
          <p:spPr>
            <a:xfrm>
              <a:off x="2301550" y="3686333"/>
              <a:ext cx="993190" cy="1796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rPr>
                <a:t>Service Fabric</a:t>
              </a:r>
            </a:p>
          </p:txBody>
        </p:sp>
        <p:sp>
          <p:nvSpPr>
            <p:cNvPr id="16" name="Rectangle 15">
              <a:extLst>
                <a:ext uri="{FF2B5EF4-FFF2-40B4-BE49-F238E27FC236}">
                  <a16:creationId xmlns:a16="http://schemas.microsoft.com/office/drawing/2014/main" id="{C994AD48-963B-4B9F-B4A5-353B00A3F5EE}"/>
                </a:ext>
              </a:extLst>
            </p:cNvPr>
            <p:cNvSpPr/>
            <p:nvPr/>
          </p:nvSpPr>
          <p:spPr>
            <a:xfrm>
              <a:off x="2352851" y="4172356"/>
              <a:ext cx="892339" cy="12487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endParaRPr>
            </a:p>
            <a:p>
              <a:pPr marL="0" marR="0" lvl="0" indent="0" algn="ctr" defTabSz="914060" eaLnBrk="1" fontAlgn="auto" latinLnBrk="0" hangingPunct="1">
                <a:lnSpc>
                  <a:spcPct val="100000"/>
                </a:lnSpc>
                <a:spcBef>
                  <a:spcPts val="0"/>
                </a:spcBef>
                <a:spcAft>
                  <a:spcPts val="0"/>
                </a:spcAft>
                <a:buClrTx/>
                <a:buSzTx/>
                <a:buFontTx/>
                <a:buNone/>
                <a:tabLst/>
                <a:defRPr/>
              </a:pPr>
              <a:endParaRPr lang="en-US" sz="1200" kern="0">
                <a:solidFill>
                  <a:srgbClr val="FFFFFF"/>
                </a:solidFill>
              </a:endParaRPr>
            </a:p>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endParaRPr>
            </a:p>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rPr>
                <a:t>Cloud scale</a:t>
              </a:r>
            </a:p>
            <a:p>
              <a:pPr marL="0" marR="0" lvl="0" indent="0" algn="ctr" defTabSz="914060" eaLnBrk="1" fontAlgn="auto" latinLnBrk="0" hangingPunct="1">
                <a:lnSpc>
                  <a:spcPct val="100000"/>
                </a:lnSpc>
                <a:spcBef>
                  <a:spcPts val="0"/>
                </a:spcBef>
                <a:spcAft>
                  <a:spcPts val="0"/>
                </a:spcAft>
                <a:buClrTx/>
                <a:buSzTx/>
                <a:buFontTx/>
                <a:buNone/>
                <a:tabLst/>
                <a:defRPr/>
              </a:pPr>
              <a:r>
                <a:rPr lang="en-US" sz="1200" kern="0">
                  <a:solidFill>
                    <a:srgbClr val="FFFFFF"/>
                  </a:solidFill>
                </a:rPr>
                <a:t>Microservices</a:t>
              </a:r>
              <a:endParaRPr kumimoji="0" lang="en-US" sz="1200" b="0" i="0" u="none" strike="noStrike" kern="0" cap="none" spc="0" normalizeH="0" baseline="0" noProof="0">
                <a:ln>
                  <a:noFill/>
                </a:ln>
                <a:solidFill>
                  <a:srgbClr val="FFFFFF"/>
                </a:solidFill>
                <a:effectLst/>
                <a:uLnTx/>
                <a:uFillTx/>
              </a:endParaRPr>
            </a:p>
          </p:txBody>
        </p:sp>
      </p:grpSp>
      <p:grpSp>
        <p:nvGrpSpPr>
          <p:cNvPr id="17" name="Group 16">
            <a:extLst>
              <a:ext uri="{FF2B5EF4-FFF2-40B4-BE49-F238E27FC236}">
                <a16:creationId xmlns:a16="http://schemas.microsoft.com/office/drawing/2014/main" id="{F0774CAE-11E9-4C40-B832-2B34A741ADF6}"/>
              </a:ext>
            </a:extLst>
          </p:cNvPr>
          <p:cNvGrpSpPr/>
          <p:nvPr/>
        </p:nvGrpSpPr>
        <p:grpSpPr>
          <a:xfrm>
            <a:off x="4788448" y="3094115"/>
            <a:ext cx="1927222" cy="1789344"/>
            <a:chOff x="3405455" y="3686332"/>
            <a:chExt cx="1047398" cy="1796039"/>
          </a:xfrm>
        </p:grpSpPr>
        <p:sp>
          <p:nvSpPr>
            <p:cNvPr id="18" name="Rectangle 17">
              <a:extLst>
                <a:ext uri="{FF2B5EF4-FFF2-40B4-BE49-F238E27FC236}">
                  <a16:creationId xmlns:a16="http://schemas.microsoft.com/office/drawing/2014/main" id="{87B94677-EA98-4D9A-9FAC-5DEDF4ED7807}"/>
                </a:ext>
              </a:extLst>
            </p:cNvPr>
            <p:cNvSpPr/>
            <p:nvPr/>
          </p:nvSpPr>
          <p:spPr>
            <a:xfrm>
              <a:off x="3405455" y="3686332"/>
              <a:ext cx="1047398" cy="1796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rPr>
                <a:t>Azure Web/API/Mobile Apps</a:t>
              </a:r>
            </a:p>
          </p:txBody>
        </p:sp>
        <p:sp>
          <p:nvSpPr>
            <p:cNvPr id="19" name="Rectangle 18">
              <a:extLst>
                <a:ext uri="{FF2B5EF4-FFF2-40B4-BE49-F238E27FC236}">
                  <a16:creationId xmlns:a16="http://schemas.microsoft.com/office/drawing/2014/main" id="{9E350ABC-940E-4F9F-ADE9-2C616F57F6A2}"/>
                </a:ext>
              </a:extLst>
            </p:cNvPr>
            <p:cNvSpPr/>
            <p:nvPr/>
          </p:nvSpPr>
          <p:spPr>
            <a:xfrm>
              <a:off x="3448399" y="4804321"/>
              <a:ext cx="960796" cy="6167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r>
                <a:rPr lang="en-US" sz="1200" kern="0">
                  <a:solidFill>
                    <a:srgbClr val="FFFFFF"/>
                  </a:solidFill>
                </a:rPr>
                <a:t>PaaS Web/API/mobile back-ends</a:t>
              </a:r>
              <a:endParaRPr kumimoji="0" lang="en-US" sz="1200" b="0" i="0" u="none" strike="noStrike" kern="0" cap="none" spc="0" normalizeH="0" baseline="0" noProof="0">
                <a:ln>
                  <a:noFill/>
                </a:ln>
                <a:solidFill>
                  <a:srgbClr val="FFFFFF"/>
                </a:solidFill>
                <a:effectLst/>
                <a:uLnTx/>
                <a:uFillTx/>
              </a:endParaRPr>
            </a:p>
          </p:txBody>
        </p:sp>
      </p:grpSp>
      <p:sp>
        <p:nvSpPr>
          <p:cNvPr id="20" name="Left-Right Arrow 43">
            <a:extLst>
              <a:ext uri="{FF2B5EF4-FFF2-40B4-BE49-F238E27FC236}">
                <a16:creationId xmlns:a16="http://schemas.microsoft.com/office/drawing/2014/main" id="{64B10AEC-B41E-4D91-AF16-31E46B9EBB39}"/>
              </a:ext>
            </a:extLst>
          </p:cNvPr>
          <p:cNvSpPr/>
          <p:nvPr/>
        </p:nvSpPr>
        <p:spPr>
          <a:xfrm>
            <a:off x="1087544" y="5327924"/>
            <a:ext cx="9983917" cy="564692"/>
          </a:xfrm>
          <a:prstGeom prst="leftRightArrow">
            <a:avLst>
              <a:gd name="adj1" fmla="val 58317"/>
              <a:gd name="adj2" fmla="val 52793"/>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r>
              <a:rPr lang="en-US" sz="1600" b="1" kern="0">
                <a:solidFill>
                  <a:srgbClr val="FFFFFF"/>
                </a:solidFill>
              </a:rPr>
              <a:t>Control/Responsibility</a:t>
            </a:r>
            <a:r>
              <a:rPr kumimoji="0" lang="en-US" sz="1600" b="1" i="0" u="none" strike="noStrike" kern="0" cap="none" spc="0" normalizeH="0" baseline="0" noProof="0">
                <a:ln>
                  <a:noFill/>
                </a:ln>
                <a:solidFill>
                  <a:srgbClr val="FFFFFF"/>
                </a:solidFill>
                <a:effectLst/>
                <a:uLnTx/>
                <a:uFillTx/>
              </a:rPr>
              <a:t>               			Standardization/Productivity</a:t>
            </a:r>
          </a:p>
        </p:txBody>
      </p:sp>
      <p:grpSp>
        <p:nvGrpSpPr>
          <p:cNvPr id="21" name="Group 20">
            <a:extLst>
              <a:ext uri="{FF2B5EF4-FFF2-40B4-BE49-F238E27FC236}">
                <a16:creationId xmlns:a16="http://schemas.microsoft.com/office/drawing/2014/main" id="{F01AE801-225F-4C2D-9AF1-21B1DFA6B242}"/>
              </a:ext>
            </a:extLst>
          </p:cNvPr>
          <p:cNvGrpSpPr/>
          <p:nvPr/>
        </p:nvGrpSpPr>
        <p:grpSpPr>
          <a:xfrm>
            <a:off x="8278395" y="3094120"/>
            <a:ext cx="1361220" cy="1789339"/>
            <a:chOff x="6613779" y="3693309"/>
            <a:chExt cx="982280" cy="1789872"/>
          </a:xfrm>
        </p:grpSpPr>
        <p:sp>
          <p:nvSpPr>
            <p:cNvPr id="22" name="Rectangle 21">
              <a:extLst>
                <a:ext uri="{FF2B5EF4-FFF2-40B4-BE49-F238E27FC236}">
                  <a16:creationId xmlns:a16="http://schemas.microsoft.com/office/drawing/2014/main" id="{1533C190-7FE9-4D35-A0D2-28880B40F0A2}"/>
                </a:ext>
              </a:extLst>
            </p:cNvPr>
            <p:cNvSpPr/>
            <p:nvPr/>
          </p:nvSpPr>
          <p:spPr>
            <a:xfrm>
              <a:off x="6613779" y="3693309"/>
              <a:ext cx="982280" cy="17898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rPr>
                <a:t>Logic Apps</a:t>
              </a:r>
            </a:p>
          </p:txBody>
        </p:sp>
        <p:sp>
          <p:nvSpPr>
            <p:cNvPr id="23" name="Rectangle 22">
              <a:extLst>
                <a:ext uri="{FF2B5EF4-FFF2-40B4-BE49-F238E27FC236}">
                  <a16:creationId xmlns:a16="http://schemas.microsoft.com/office/drawing/2014/main" id="{3ED5A8D1-D319-429E-8C76-AFEABE929B61}"/>
                </a:ext>
              </a:extLst>
            </p:cNvPr>
            <p:cNvSpPr/>
            <p:nvPr/>
          </p:nvSpPr>
          <p:spPr>
            <a:xfrm>
              <a:off x="6645910" y="4195691"/>
              <a:ext cx="917688" cy="12264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endParaRPr>
            </a:p>
            <a:p>
              <a:pPr marL="0" marR="0" lvl="0" indent="0" algn="ctr" defTabSz="914060" eaLnBrk="1" fontAlgn="auto" latinLnBrk="0" hangingPunct="1">
                <a:lnSpc>
                  <a:spcPct val="100000"/>
                </a:lnSpc>
                <a:spcBef>
                  <a:spcPts val="0"/>
                </a:spcBef>
                <a:spcAft>
                  <a:spcPts val="0"/>
                </a:spcAft>
                <a:buClrTx/>
                <a:buSzTx/>
                <a:buFontTx/>
                <a:buNone/>
                <a:tabLst/>
                <a:defRPr/>
              </a:pPr>
              <a:endParaRPr lang="en-US" sz="1200" kern="0">
                <a:solidFill>
                  <a:srgbClr val="FFFFFF"/>
                </a:solidFill>
              </a:endParaRPr>
            </a:p>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rPr>
                <a:t>Orchestration</a:t>
              </a:r>
            </a:p>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rPr>
                <a:t>API/workflow driven apps</a:t>
              </a:r>
            </a:p>
          </p:txBody>
        </p:sp>
      </p:grpSp>
      <p:grpSp>
        <p:nvGrpSpPr>
          <p:cNvPr id="24" name="Group 23">
            <a:extLst>
              <a:ext uri="{FF2B5EF4-FFF2-40B4-BE49-F238E27FC236}">
                <a16:creationId xmlns:a16="http://schemas.microsoft.com/office/drawing/2014/main" id="{749B3246-43F2-4430-A327-3CD92B3869B8}"/>
              </a:ext>
            </a:extLst>
          </p:cNvPr>
          <p:cNvGrpSpPr/>
          <p:nvPr/>
        </p:nvGrpSpPr>
        <p:grpSpPr>
          <a:xfrm>
            <a:off x="9694887" y="3095937"/>
            <a:ext cx="1418720" cy="1790791"/>
            <a:chOff x="9964916" y="3691856"/>
            <a:chExt cx="1196850" cy="1791324"/>
          </a:xfrm>
        </p:grpSpPr>
        <p:sp>
          <p:nvSpPr>
            <p:cNvPr id="25" name="Rectangle 24">
              <a:extLst>
                <a:ext uri="{FF2B5EF4-FFF2-40B4-BE49-F238E27FC236}">
                  <a16:creationId xmlns:a16="http://schemas.microsoft.com/office/drawing/2014/main" id="{BE7105D9-53C5-4D41-A3C4-A47B1C4D5570}"/>
                </a:ext>
              </a:extLst>
            </p:cNvPr>
            <p:cNvSpPr/>
            <p:nvPr/>
          </p:nvSpPr>
          <p:spPr>
            <a:xfrm>
              <a:off x="9964916" y="3691856"/>
              <a:ext cx="1196850" cy="17913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rPr>
                <a:t>Function Apps</a:t>
              </a:r>
            </a:p>
          </p:txBody>
        </p:sp>
        <p:sp>
          <p:nvSpPr>
            <p:cNvPr id="26" name="Rectangle 25">
              <a:extLst>
                <a:ext uri="{FF2B5EF4-FFF2-40B4-BE49-F238E27FC236}">
                  <a16:creationId xmlns:a16="http://schemas.microsoft.com/office/drawing/2014/main" id="{DB7713A4-51F6-4862-9624-AA8E494E18D9}"/>
                </a:ext>
              </a:extLst>
            </p:cNvPr>
            <p:cNvSpPr/>
            <p:nvPr/>
          </p:nvSpPr>
          <p:spPr>
            <a:xfrm>
              <a:off x="10037801" y="4195691"/>
              <a:ext cx="1081805" cy="12264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a:ln>
                    <a:noFill/>
                  </a:ln>
                  <a:solidFill>
                    <a:srgbClr val="FFFFFF"/>
                  </a:solidFill>
                  <a:effectLst/>
                  <a:uLnTx/>
                  <a:uFillTx/>
                </a:rPr>
                <a:t>Serverless</a:t>
              </a:r>
              <a:r>
                <a:rPr kumimoji="0" lang="en-US" sz="1200" b="0" i="0" u="none" strike="noStrike" kern="0" cap="none" spc="0" normalizeH="0" baseline="0" noProof="0">
                  <a:ln>
                    <a:noFill/>
                  </a:ln>
                  <a:solidFill>
                    <a:srgbClr val="FFFFFF"/>
                  </a:solidFill>
                  <a:effectLst/>
                  <a:uLnTx/>
                  <a:uFillTx/>
                </a:rPr>
                <a:t> Apps</a:t>
              </a:r>
            </a:p>
          </p:txBody>
        </p:sp>
      </p:grpSp>
      <p:sp>
        <p:nvSpPr>
          <p:cNvPr id="27" name="Down Arrow 70">
            <a:extLst>
              <a:ext uri="{FF2B5EF4-FFF2-40B4-BE49-F238E27FC236}">
                <a16:creationId xmlns:a16="http://schemas.microsoft.com/office/drawing/2014/main" id="{FC9CD02A-B8FE-4355-8B08-494A65EEC7B3}"/>
              </a:ext>
            </a:extLst>
          </p:cNvPr>
          <p:cNvSpPr/>
          <p:nvPr/>
        </p:nvSpPr>
        <p:spPr>
          <a:xfrm>
            <a:off x="5382200" y="2272961"/>
            <a:ext cx="731417" cy="779274"/>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Down Arrow 71">
            <a:extLst>
              <a:ext uri="{FF2B5EF4-FFF2-40B4-BE49-F238E27FC236}">
                <a16:creationId xmlns:a16="http://schemas.microsoft.com/office/drawing/2014/main" id="{AE423949-0021-446D-918F-1C5EEB85782A}"/>
              </a:ext>
            </a:extLst>
          </p:cNvPr>
          <p:cNvSpPr/>
          <p:nvPr/>
        </p:nvSpPr>
        <p:spPr>
          <a:xfrm>
            <a:off x="9302655" y="2270132"/>
            <a:ext cx="731417" cy="778838"/>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 name="Title 1">
            <a:extLst>
              <a:ext uri="{FF2B5EF4-FFF2-40B4-BE49-F238E27FC236}">
                <a16:creationId xmlns:a16="http://schemas.microsoft.com/office/drawing/2014/main" id="{A5595D8A-2789-4201-84C3-CD8DCDAE7F8F}"/>
              </a:ext>
            </a:extLst>
          </p:cNvPr>
          <p:cNvSpPr txBox="1">
            <a:spLocks/>
          </p:cNvSpPr>
          <p:nvPr/>
        </p:nvSpPr>
        <p:spPr>
          <a:xfrm>
            <a:off x="864" y="6494104"/>
            <a:ext cx="12190272" cy="466671"/>
          </a:xfrm>
          <a:prstGeom prst="rect">
            <a:avLst/>
          </a:prstGeom>
        </p:spPr>
        <p:txBody>
          <a:bodyPr vert="horz" wrap="square" lIns="91412" tIns="45706" rIns="91412" bIns="45706" rtlCol="0" anchor="ctr">
            <a:noAutofit/>
          </a:bodyPr>
          <a:lst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90000"/>
              </a:lnSpc>
              <a:spcBef>
                <a:spcPct val="0"/>
              </a:spcBef>
              <a:spcAft>
                <a:spcPts val="0"/>
              </a:spcAft>
              <a:buClrTx/>
              <a:buSzTx/>
              <a:buFontTx/>
              <a:buNone/>
              <a:tabLst/>
              <a:defRPr/>
            </a:pPr>
            <a:r>
              <a:rPr kumimoji="0" lang="en-US" sz="1800" b="1" i="0" u="none" strike="noStrike" kern="1200" cap="none" spc="-100" normalizeH="0" baseline="0" noProof="0">
                <a:ln w="3175">
                  <a:noFill/>
                </a:ln>
                <a:solidFill>
                  <a:srgbClr val="00B0F0"/>
                </a:solidFill>
                <a:effectLst/>
                <a:uLnTx/>
                <a:uFillTx/>
                <a:latin typeface="+mj-lt"/>
                <a:ea typeface="+mn-ea"/>
                <a:cs typeface="Segoe UI" pitchFamily="34" charset="0"/>
              </a:rPr>
              <a:t>azure.microsoft.com/overview</a:t>
            </a:r>
          </a:p>
        </p:txBody>
      </p:sp>
      <p:sp>
        <p:nvSpPr>
          <p:cNvPr id="30" name="Rectangle 29">
            <a:extLst>
              <a:ext uri="{FF2B5EF4-FFF2-40B4-BE49-F238E27FC236}">
                <a16:creationId xmlns:a16="http://schemas.microsoft.com/office/drawing/2014/main" id="{AB2FF2AA-C874-480E-A09D-0B6DD942E420}"/>
              </a:ext>
            </a:extLst>
          </p:cNvPr>
          <p:cNvSpPr/>
          <p:nvPr/>
        </p:nvSpPr>
        <p:spPr>
          <a:xfrm>
            <a:off x="8278395" y="4867573"/>
            <a:ext cx="2835212" cy="439411"/>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err="1">
                <a:ln>
                  <a:noFill/>
                </a:ln>
                <a:solidFill>
                  <a:srgbClr val="505050"/>
                </a:solidFill>
                <a:effectLst/>
                <a:uLnTx/>
                <a:uFillTx/>
              </a:rPr>
              <a:t>Serverless</a:t>
            </a:r>
            <a:r>
              <a:rPr kumimoji="0" lang="en-US" sz="1800" b="0" i="0" u="none" strike="noStrike" kern="0" cap="none" spc="0" normalizeH="0" baseline="0" noProof="0">
                <a:ln>
                  <a:noFill/>
                </a:ln>
                <a:solidFill>
                  <a:srgbClr val="505050"/>
                </a:solidFill>
                <a:effectLst/>
                <a:uLnTx/>
                <a:uFillTx/>
              </a:rPr>
              <a:t> PaaS</a:t>
            </a:r>
          </a:p>
        </p:txBody>
      </p:sp>
      <p:sp>
        <p:nvSpPr>
          <p:cNvPr id="31" name="Down Arrow 12">
            <a:extLst>
              <a:ext uri="{FF2B5EF4-FFF2-40B4-BE49-F238E27FC236}">
                <a16:creationId xmlns:a16="http://schemas.microsoft.com/office/drawing/2014/main" id="{55C6E6CE-4D62-437A-B498-323EAF589B8D}"/>
              </a:ext>
            </a:extLst>
          </p:cNvPr>
          <p:cNvSpPr/>
          <p:nvPr/>
        </p:nvSpPr>
        <p:spPr>
          <a:xfrm>
            <a:off x="3231770" y="2240929"/>
            <a:ext cx="731417" cy="811306"/>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Rectangle 31">
            <a:extLst>
              <a:ext uri="{FF2B5EF4-FFF2-40B4-BE49-F238E27FC236}">
                <a16:creationId xmlns:a16="http://schemas.microsoft.com/office/drawing/2014/main" id="{E2162F37-38AE-4F5F-9830-B155D3F1A553}"/>
              </a:ext>
            </a:extLst>
          </p:cNvPr>
          <p:cNvSpPr/>
          <p:nvPr/>
        </p:nvSpPr>
        <p:spPr>
          <a:xfrm>
            <a:off x="864637" y="1843659"/>
            <a:ext cx="10475167" cy="6300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060">
              <a:defRPr/>
            </a:pPr>
            <a:r>
              <a:rPr kumimoji="0" lang="en-US" sz="1800" b="1" i="0" u="none" strike="noStrike" kern="0" cap="none" spc="0" normalizeH="0" baseline="0" noProof="0">
                <a:ln>
                  <a:noFill/>
                </a:ln>
                <a:solidFill>
                  <a:srgbClr val="FFFFFF"/>
                </a:solidFill>
                <a:effectLst/>
                <a:uLnTx/>
                <a:uFillTx/>
              </a:rPr>
              <a:t>API </a:t>
            </a:r>
            <a:r>
              <a:rPr lang="en-US" b="1" kern="0">
                <a:solidFill>
                  <a:srgbClr val="FFFFFF"/>
                </a:solidFill>
              </a:rPr>
              <a:t>Façade</a:t>
            </a:r>
            <a:br>
              <a:rPr lang="en-US" b="1" kern="0">
                <a:solidFill>
                  <a:srgbClr val="FFFFFF"/>
                </a:solidFill>
              </a:rPr>
            </a:br>
            <a:r>
              <a:rPr lang="en-US" sz="1200" kern="0">
                <a:solidFill>
                  <a:srgbClr val="FFFFFF"/>
                </a:solidFill>
              </a:rPr>
              <a:t>Documentation, Rate Limiting, Dev Portal, Analytics, Security, Packaging, …</a:t>
            </a:r>
            <a:endParaRPr lang="en-US" kern="0">
              <a:solidFill>
                <a:srgbClr val="FFFFFF"/>
              </a:solidFill>
            </a:endParaRPr>
          </a:p>
        </p:txBody>
      </p:sp>
      <p:sp>
        <p:nvSpPr>
          <p:cNvPr id="33" name="Rectangle 32">
            <a:extLst>
              <a:ext uri="{FF2B5EF4-FFF2-40B4-BE49-F238E27FC236}">
                <a16:creationId xmlns:a16="http://schemas.microsoft.com/office/drawing/2014/main" id="{2C1A702F-F094-4A91-88D2-190B8B3B122B}"/>
              </a:ext>
            </a:extLst>
          </p:cNvPr>
          <p:cNvSpPr/>
          <p:nvPr/>
        </p:nvSpPr>
        <p:spPr>
          <a:xfrm>
            <a:off x="3777842" y="817182"/>
            <a:ext cx="2021212" cy="4321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rPr>
              <a:t>Web sites</a:t>
            </a:r>
          </a:p>
        </p:txBody>
      </p:sp>
      <p:sp>
        <p:nvSpPr>
          <p:cNvPr id="34" name="Rectangle 33">
            <a:extLst>
              <a:ext uri="{FF2B5EF4-FFF2-40B4-BE49-F238E27FC236}">
                <a16:creationId xmlns:a16="http://schemas.microsoft.com/office/drawing/2014/main" id="{FE8BFB3F-3553-4062-905B-65D231AE29BA}"/>
              </a:ext>
            </a:extLst>
          </p:cNvPr>
          <p:cNvSpPr/>
          <p:nvPr/>
        </p:nvSpPr>
        <p:spPr>
          <a:xfrm>
            <a:off x="5982977" y="814795"/>
            <a:ext cx="2021212" cy="4321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rPr>
              <a:t>Mobile back-ends</a:t>
            </a:r>
          </a:p>
        </p:txBody>
      </p:sp>
      <p:sp>
        <p:nvSpPr>
          <p:cNvPr id="35" name="Down Arrow 70">
            <a:extLst>
              <a:ext uri="{FF2B5EF4-FFF2-40B4-BE49-F238E27FC236}">
                <a16:creationId xmlns:a16="http://schemas.microsoft.com/office/drawing/2014/main" id="{56DB7C8B-162E-487D-81C2-11D72BAC97D7}"/>
              </a:ext>
            </a:extLst>
          </p:cNvPr>
          <p:cNvSpPr/>
          <p:nvPr/>
        </p:nvSpPr>
        <p:spPr>
          <a:xfrm>
            <a:off x="4422739" y="1188482"/>
            <a:ext cx="731417" cy="779274"/>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 name="Down Arrow 70">
            <a:extLst>
              <a:ext uri="{FF2B5EF4-FFF2-40B4-BE49-F238E27FC236}">
                <a16:creationId xmlns:a16="http://schemas.microsoft.com/office/drawing/2014/main" id="{585BFB6B-C791-452B-9C86-DB3FB9FECEC9}"/>
              </a:ext>
            </a:extLst>
          </p:cNvPr>
          <p:cNvSpPr/>
          <p:nvPr/>
        </p:nvSpPr>
        <p:spPr>
          <a:xfrm>
            <a:off x="6693894" y="1159382"/>
            <a:ext cx="731417" cy="779274"/>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6179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1000"/>
                                        <p:tgtEl>
                                          <p:spTgt spid="31"/>
                                        </p:tgtEl>
                                      </p:cBhvr>
                                    </p:animEffect>
                                    <p:anim calcmode="lin" valueType="num">
                                      <p:cBhvr>
                                        <p:cTn id="36" dur="1000" fill="hold"/>
                                        <p:tgtEl>
                                          <p:spTgt spid="31"/>
                                        </p:tgtEl>
                                        <p:attrNameLst>
                                          <p:attrName>ppt_x</p:attrName>
                                        </p:attrNameLst>
                                      </p:cBhvr>
                                      <p:tavLst>
                                        <p:tav tm="0">
                                          <p:val>
                                            <p:strVal val="#ppt_x"/>
                                          </p:val>
                                        </p:tav>
                                        <p:tav tm="100000">
                                          <p:val>
                                            <p:strVal val="#ppt_x"/>
                                          </p:val>
                                        </p:tav>
                                      </p:tavLst>
                                    </p:anim>
                                    <p:anim calcmode="lin" valueType="num">
                                      <p:cBhvr>
                                        <p:cTn id="37" dur="1000" fill="hold"/>
                                        <p:tgtEl>
                                          <p:spTgt spid="31"/>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1000"/>
                                        <p:tgtEl>
                                          <p:spTgt spid="27"/>
                                        </p:tgtEl>
                                      </p:cBhvr>
                                    </p:animEffect>
                                    <p:anim calcmode="lin" valueType="num">
                                      <p:cBhvr>
                                        <p:cTn id="48" dur="1000" fill="hold"/>
                                        <p:tgtEl>
                                          <p:spTgt spid="27"/>
                                        </p:tgtEl>
                                        <p:attrNameLst>
                                          <p:attrName>ppt_x</p:attrName>
                                        </p:attrNameLst>
                                      </p:cBhvr>
                                      <p:tavLst>
                                        <p:tav tm="0">
                                          <p:val>
                                            <p:strVal val="#ppt_x"/>
                                          </p:val>
                                        </p:tav>
                                        <p:tav tm="100000">
                                          <p:val>
                                            <p:strVal val="#ppt_x"/>
                                          </p:val>
                                        </p:tav>
                                      </p:tavLst>
                                    </p:anim>
                                    <p:anim calcmode="lin" valueType="num">
                                      <p:cBhvr>
                                        <p:cTn id="49" dur="1000" fill="hold"/>
                                        <p:tgtEl>
                                          <p:spTgt spid="27"/>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1000"/>
                                        <p:tgtEl>
                                          <p:spTgt spid="28"/>
                                        </p:tgtEl>
                                      </p:cBhvr>
                                    </p:animEffect>
                                    <p:anim calcmode="lin" valueType="num">
                                      <p:cBhvr>
                                        <p:cTn id="60" dur="1000" fill="hold"/>
                                        <p:tgtEl>
                                          <p:spTgt spid="28"/>
                                        </p:tgtEl>
                                        <p:attrNameLst>
                                          <p:attrName>ppt_x</p:attrName>
                                        </p:attrNameLst>
                                      </p:cBhvr>
                                      <p:tavLst>
                                        <p:tav tm="0">
                                          <p:val>
                                            <p:strVal val="#ppt_x"/>
                                          </p:val>
                                        </p:tav>
                                        <p:tav tm="100000">
                                          <p:val>
                                            <p:strVal val="#ppt_x"/>
                                          </p:val>
                                        </p:tav>
                                      </p:tavLst>
                                    </p:anim>
                                    <p:anim calcmode="lin" valueType="num">
                                      <p:cBhvr>
                                        <p:cTn id="61" dur="1000" fill="hold"/>
                                        <p:tgtEl>
                                          <p:spTgt spid="28"/>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1000"/>
                                        <p:tgtEl>
                                          <p:spTgt spid="21"/>
                                        </p:tgtEl>
                                      </p:cBhvr>
                                    </p:animEffect>
                                    <p:anim calcmode="lin" valueType="num">
                                      <p:cBhvr>
                                        <p:cTn id="65" dur="1000" fill="hold"/>
                                        <p:tgtEl>
                                          <p:spTgt spid="21"/>
                                        </p:tgtEl>
                                        <p:attrNameLst>
                                          <p:attrName>ppt_x</p:attrName>
                                        </p:attrNameLst>
                                      </p:cBhvr>
                                      <p:tavLst>
                                        <p:tav tm="0">
                                          <p:val>
                                            <p:strVal val="#ppt_x"/>
                                          </p:val>
                                        </p:tav>
                                        <p:tav tm="100000">
                                          <p:val>
                                            <p:strVal val="#ppt_x"/>
                                          </p:val>
                                        </p:tav>
                                      </p:tavLst>
                                    </p:anim>
                                    <p:anim calcmode="lin" valueType="num">
                                      <p:cBhvr>
                                        <p:cTn id="66" dur="1000" fill="hold"/>
                                        <p:tgtEl>
                                          <p:spTgt spid="21"/>
                                        </p:tgtEl>
                                        <p:attrNameLst>
                                          <p:attrName>ppt_y</p:attrName>
                                        </p:attrNameLst>
                                      </p:cBhvr>
                                      <p:tavLst>
                                        <p:tav tm="0">
                                          <p:val>
                                            <p:strVal val="#ppt_y-.1"/>
                                          </p:val>
                                        </p:tav>
                                        <p:tav tm="100000">
                                          <p:val>
                                            <p:strVal val="#ppt_y"/>
                                          </p:val>
                                        </p:tav>
                                      </p:tavLst>
                                    </p:anim>
                                  </p:childTnLst>
                                </p:cTn>
                              </p:par>
                              <p:par>
                                <p:cTn id="67" presetID="47" presetClass="entr" presetSubtype="0"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1000"/>
                                        <p:tgtEl>
                                          <p:spTgt spid="24"/>
                                        </p:tgtEl>
                                      </p:cBhvr>
                                    </p:animEffect>
                                    <p:anim calcmode="lin" valueType="num">
                                      <p:cBhvr>
                                        <p:cTn id="70" dur="1000" fill="hold"/>
                                        <p:tgtEl>
                                          <p:spTgt spid="24"/>
                                        </p:tgtEl>
                                        <p:attrNameLst>
                                          <p:attrName>ppt_x</p:attrName>
                                        </p:attrNameLst>
                                      </p:cBhvr>
                                      <p:tavLst>
                                        <p:tav tm="0">
                                          <p:val>
                                            <p:strVal val="#ppt_x"/>
                                          </p:val>
                                        </p:tav>
                                        <p:tav tm="100000">
                                          <p:val>
                                            <p:strVal val="#ppt_x"/>
                                          </p:val>
                                        </p:tav>
                                      </p:tavLst>
                                    </p:anim>
                                    <p:anim calcmode="lin" valueType="num">
                                      <p:cBhvr>
                                        <p:cTn id="71" dur="1000" fill="hold"/>
                                        <p:tgtEl>
                                          <p:spTgt spid="24"/>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1000"/>
                                        <p:tgtEl>
                                          <p:spTgt spid="30"/>
                                        </p:tgtEl>
                                      </p:cBhvr>
                                    </p:animEffect>
                                    <p:anim calcmode="lin" valueType="num">
                                      <p:cBhvr>
                                        <p:cTn id="75" dur="1000" fill="hold"/>
                                        <p:tgtEl>
                                          <p:spTgt spid="30"/>
                                        </p:tgtEl>
                                        <p:attrNameLst>
                                          <p:attrName>ppt_x</p:attrName>
                                        </p:attrNameLst>
                                      </p:cBhvr>
                                      <p:tavLst>
                                        <p:tav tm="0">
                                          <p:val>
                                            <p:strVal val="#ppt_x"/>
                                          </p:val>
                                        </p:tav>
                                        <p:tav tm="100000">
                                          <p:val>
                                            <p:strVal val="#ppt_x"/>
                                          </p:val>
                                        </p:tav>
                                      </p:tavLst>
                                    </p:anim>
                                    <p:anim calcmode="lin" valueType="num">
                                      <p:cBhvr>
                                        <p:cTn id="7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0" grpId="0" animBg="1"/>
      <p:bldP spid="27" grpId="0" animBg="1"/>
      <p:bldP spid="28" grpId="0" animBg="1"/>
      <p:bldP spid="29" grpId="0"/>
      <p:bldP spid="30" grpId="0" animBg="1"/>
      <p:bldP spid="31"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7F63-6E65-4EE8-89C6-C2D4FBC11021}"/>
              </a:ext>
            </a:extLst>
          </p:cNvPr>
          <p:cNvSpPr>
            <a:spLocks noGrp="1"/>
          </p:cNvSpPr>
          <p:nvPr>
            <p:ph type="ctrTitle"/>
          </p:nvPr>
        </p:nvSpPr>
        <p:spPr/>
        <p:txBody>
          <a:bodyPr/>
          <a:lstStyle/>
          <a:p>
            <a:r>
              <a:rPr lang="nb-NO" err="1"/>
              <a:t>Azureskolen</a:t>
            </a:r>
            <a:r>
              <a:rPr lang="nb-NO"/>
              <a:t> – Workshop #1</a:t>
            </a:r>
          </a:p>
        </p:txBody>
      </p:sp>
      <p:sp>
        <p:nvSpPr>
          <p:cNvPr id="3" name="Subtitle 2">
            <a:extLst>
              <a:ext uri="{FF2B5EF4-FFF2-40B4-BE49-F238E27FC236}">
                <a16:creationId xmlns:a16="http://schemas.microsoft.com/office/drawing/2014/main" id="{A578DB09-162B-4410-BBC5-519080BEA915}"/>
              </a:ext>
            </a:extLst>
          </p:cNvPr>
          <p:cNvSpPr>
            <a:spLocks noGrp="1"/>
          </p:cNvSpPr>
          <p:nvPr>
            <p:ph type="subTitle" idx="1"/>
          </p:nvPr>
        </p:nvSpPr>
        <p:spPr/>
        <p:txBody>
          <a:bodyPr/>
          <a:lstStyle/>
          <a:p>
            <a:r>
              <a:rPr lang="nb-NO"/>
              <a:t>The Basics – en introduksjon</a:t>
            </a:r>
          </a:p>
        </p:txBody>
      </p:sp>
    </p:spTree>
    <p:extLst>
      <p:ext uri="{BB962C8B-B14F-4D97-AF65-F5344CB8AC3E}">
        <p14:creationId xmlns:p14="http://schemas.microsoft.com/office/powerpoint/2010/main" val="177674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0B91A4-AB72-4A94-BC5E-92A57CF75A85}"/>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67BAA3A3-966B-4BDB-B4EE-93F148EB2CD8}"/>
              </a:ext>
            </a:extLst>
          </p:cNvPr>
          <p:cNvSpPr>
            <a:spLocks noGrp="1"/>
          </p:cNvSpPr>
          <p:nvPr>
            <p:ph type="title"/>
          </p:nvPr>
        </p:nvSpPr>
        <p:spPr/>
        <p:txBody>
          <a:bodyPr/>
          <a:lstStyle/>
          <a:p>
            <a:endParaRPr lang="nb-NO"/>
          </a:p>
        </p:txBody>
      </p:sp>
      <p:sp>
        <p:nvSpPr>
          <p:cNvPr id="4" name="Title 2">
            <a:extLst>
              <a:ext uri="{FF2B5EF4-FFF2-40B4-BE49-F238E27FC236}">
                <a16:creationId xmlns:a16="http://schemas.microsoft.com/office/drawing/2014/main" id="{06AD60E4-ECC6-44CD-B7AB-E6B940B5FFBE}"/>
              </a:ext>
            </a:extLst>
          </p:cNvPr>
          <p:cNvSpPr>
            <a:spLocks noGrp="1"/>
          </p:cNvSpPr>
          <p:nvPr/>
        </p:nvSpPr>
        <p:spPr>
          <a:xfrm>
            <a:off x="151218" y="234809"/>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App Service Plans</a:t>
            </a:r>
          </a:p>
        </p:txBody>
      </p:sp>
      <p:sp>
        <p:nvSpPr>
          <p:cNvPr id="5" name="Rectangle 4">
            <a:extLst>
              <a:ext uri="{FF2B5EF4-FFF2-40B4-BE49-F238E27FC236}">
                <a16:creationId xmlns:a16="http://schemas.microsoft.com/office/drawing/2014/main" id="{3632197E-E804-4311-9D8A-C85CFCDBD9BE}"/>
              </a:ext>
            </a:extLst>
          </p:cNvPr>
          <p:cNvSpPr/>
          <p:nvPr/>
        </p:nvSpPr>
        <p:spPr>
          <a:xfrm>
            <a:off x="3607874" y="1183006"/>
            <a:ext cx="4429866" cy="5440186"/>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836"/>
          </a:p>
        </p:txBody>
      </p:sp>
      <p:sp>
        <p:nvSpPr>
          <p:cNvPr id="6" name="Rectangle 5">
            <a:extLst>
              <a:ext uri="{FF2B5EF4-FFF2-40B4-BE49-F238E27FC236}">
                <a16:creationId xmlns:a16="http://schemas.microsoft.com/office/drawing/2014/main" id="{44A6D362-37E7-4F1F-984D-C7FDFD8274B3}"/>
              </a:ext>
            </a:extLst>
          </p:cNvPr>
          <p:cNvSpPr/>
          <p:nvPr/>
        </p:nvSpPr>
        <p:spPr>
          <a:xfrm>
            <a:off x="3763308" y="1649307"/>
            <a:ext cx="4118998" cy="4818451"/>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836"/>
          </a:p>
        </p:txBody>
      </p:sp>
      <p:sp>
        <p:nvSpPr>
          <p:cNvPr id="7" name="Rounded Rectangle 4">
            <a:extLst>
              <a:ext uri="{FF2B5EF4-FFF2-40B4-BE49-F238E27FC236}">
                <a16:creationId xmlns:a16="http://schemas.microsoft.com/office/drawing/2014/main" id="{077F1A0D-4FC6-4BBB-B768-C5FF0C1CA3B5}"/>
              </a:ext>
            </a:extLst>
          </p:cNvPr>
          <p:cNvSpPr/>
          <p:nvPr/>
        </p:nvSpPr>
        <p:spPr>
          <a:xfrm>
            <a:off x="3996459" y="2115609"/>
            <a:ext cx="3730413" cy="4118998"/>
          </a:xfrm>
          <a:prstGeom prst="roundRect">
            <a:avLst>
              <a:gd name="adj" fmla="val 2667"/>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836">
              <a:solidFill>
                <a:schemeClr val="accent2">
                  <a:lumMod val="20000"/>
                  <a:lumOff val="80000"/>
                </a:schemeClr>
              </a:solidFill>
            </a:endParaRPr>
          </a:p>
        </p:txBody>
      </p:sp>
      <p:sp>
        <p:nvSpPr>
          <p:cNvPr id="8" name="TextBox 7">
            <a:extLst>
              <a:ext uri="{FF2B5EF4-FFF2-40B4-BE49-F238E27FC236}">
                <a16:creationId xmlns:a16="http://schemas.microsoft.com/office/drawing/2014/main" id="{FABB7806-9C6D-43C1-B984-3810409B9ECB}"/>
              </a:ext>
            </a:extLst>
          </p:cNvPr>
          <p:cNvSpPr txBox="1"/>
          <p:nvPr/>
        </p:nvSpPr>
        <p:spPr>
          <a:xfrm>
            <a:off x="4151892" y="2193326"/>
            <a:ext cx="1386866" cy="31828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a:t>Resource Group</a:t>
            </a:r>
          </a:p>
        </p:txBody>
      </p:sp>
      <p:sp>
        <p:nvSpPr>
          <p:cNvPr id="9" name="Rounded Rectangle 6">
            <a:extLst>
              <a:ext uri="{FF2B5EF4-FFF2-40B4-BE49-F238E27FC236}">
                <a16:creationId xmlns:a16="http://schemas.microsoft.com/office/drawing/2014/main" id="{E8978232-7D8B-46CD-A204-A665D9321C0D}"/>
              </a:ext>
            </a:extLst>
          </p:cNvPr>
          <p:cNvSpPr/>
          <p:nvPr/>
        </p:nvSpPr>
        <p:spPr>
          <a:xfrm>
            <a:off x="4229609" y="2581911"/>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836"/>
          </a:p>
        </p:txBody>
      </p:sp>
      <p:sp>
        <p:nvSpPr>
          <p:cNvPr id="10" name="TextBox 9">
            <a:extLst>
              <a:ext uri="{FF2B5EF4-FFF2-40B4-BE49-F238E27FC236}">
                <a16:creationId xmlns:a16="http://schemas.microsoft.com/office/drawing/2014/main" id="{FA25594A-725E-4C99-BB61-8A7C9A260556}"/>
              </a:ext>
            </a:extLst>
          </p:cNvPr>
          <p:cNvSpPr txBox="1"/>
          <p:nvPr/>
        </p:nvSpPr>
        <p:spPr>
          <a:xfrm>
            <a:off x="4307327" y="2737345"/>
            <a:ext cx="1574816" cy="31828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a:t>App Service Plan A</a:t>
            </a:r>
          </a:p>
        </p:txBody>
      </p:sp>
      <p:pic>
        <p:nvPicPr>
          <p:cNvPr id="11" name="Picture 10">
            <a:extLst>
              <a:ext uri="{FF2B5EF4-FFF2-40B4-BE49-F238E27FC236}">
                <a16:creationId xmlns:a16="http://schemas.microsoft.com/office/drawing/2014/main" id="{09F3A652-506D-4B9C-AA0E-90584EE8F4B6}"/>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813367" y="3125930"/>
            <a:ext cx="470286" cy="466302"/>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D5E2337C-B4BB-4F87-A175-6D192756831D}"/>
              </a:ext>
            </a:extLst>
          </p:cNvPr>
          <p:cNvSpPr txBox="1"/>
          <p:nvPr/>
        </p:nvSpPr>
        <p:spPr>
          <a:xfrm>
            <a:off x="4618194" y="3669948"/>
            <a:ext cx="837731" cy="28630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224"/>
              <a:t>Website A</a:t>
            </a:r>
          </a:p>
        </p:txBody>
      </p:sp>
      <p:pic>
        <p:nvPicPr>
          <p:cNvPr id="13" name="Picture 12">
            <a:extLst>
              <a:ext uri="{FF2B5EF4-FFF2-40B4-BE49-F238E27FC236}">
                <a16:creationId xmlns:a16="http://schemas.microsoft.com/office/drawing/2014/main" id="{CAC6AC4F-570C-4730-9A2C-992E9AEBD1ED}"/>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816522" y="3130420"/>
            <a:ext cx="470286" cy="466302"/>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0A01991C-52A6-4532-AA06-7C2972EC10F8}"/>
              </a:ext>
            </a:extLst>
          </p:cNvPr>
          <p:cNvSpPr txBox="1"/>
          <p:nvPr/>
        </p:nvSpPr>
        <p:spPr>
          <a:xfrm>
            <a:off x="5621348" y="3674438"/>
            <a:ext cx="524503" cy="280718"/>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224"/>
              <a:t>API A</a:t>
            </a:r>
          </a:p>
        </p:txBody>
      </p:sp>
      <p:sp>
        <p:nvSpPr>
          <p:cNvPr id="15" name="Rounded Rectangle 12">
            <a:extLst>
              <a:ext uri="{FF2B5EF4-FFF2-40B4-BE49-F238E27FC236}">
                <a16:creationId xmlns:a16="http://schemas.microsoft.com/office/drawing/2014/main" id="{4D0DBA7B-41C6-4412-9855-911A34B736C2}"/>
              </a:ext>
            </a:extLst>
          </p:cNvPr>
          <p:cNvSpPr/>
          <p:nvPr/>
        </p:nvSpPr>
        <p:spPr>
          <a:xfrm>
            <a:off x="4229609" y="4369400"/>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836"/>
          </a:p>
        </p:txBody>
      </p:sp>
      <p:sp>
        <p:nvSpPr>
          <p:cNvPr id="16" name="TextBox 15">
            <a:extLst>
              <a:ext uri="{FF2B5EF4-FFF2-40B4-BE49-F238E27FC236}">
                <a16:creationId xmlns:a16="http://schemas.microsoft.com/office/drawing/2014/main" id="{CFB7E619-3C65-4B7E-8F37-0091E370757B}"/>
              </a:ext>
            </a:extLst>
          </p:cNvPr>
          <p:cNvSpPr txBox="1"/>
          <p:nvPr/>
        </p:nvSpPr>
        <p:spPr>
          <a:xfrm>
            <a:off x="4307326" y="4524835"/>
            <a:ext cx="1569911" cy="31828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a:t>App Service Plan B</a:t>
            </a:r>
          </a:p>
        </p:txBody>
      </p:sp>
      <p:pic>
        <p:nvPicPr>
          <p:cNvPr id="17" name="Picture 16">
            <a:extLst>
              <a:ext uri="{FF2B5EF4-FFF2-40B4-BE49-F238E27FC236}">
                <a16:creationId xmlns:a16="http://schemas.microsoft.com/office/drawing/2014/main" id="{6AD06977-3340-4BCF-A05A-E89A9CC4C9C1}"/>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813367" y="4913420"/>
            <a:ext cx="470286" cy="466302"/>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652573C2-4190-47E2-B573-62647FDC700F}"/>
              </a:ext>
            </a:extLst>
          </p:cNvPr>
          <p:cNvSpPr txBox="1"/>
          <p:nvPr/>
        </p:nvSpPr>
        <p:spPr>
          <a:xfrm>
            <a:off x="4618194" y="5457438"/>
            <a:ext cx="824456" cy="280718"/>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224"/>
              <a:t>Website B</a:t>
            </a:r>
          </a:p>
        </p:txBody>
      </p:sp>
      <p:sp>
        <p:nvSpPr>
          <p:cNvPr id="19" name="TextBox 18">
            <a:extLst>
              <a:ext uri="{FF2B5EF4-FFF2-40B4-BE49-F238E27FC236}">
                <a16:creationId xmlns:a16="http://schemas.microsoft.com/office/drawing/2014/main" id="{714A4709-5B75-4681-AB02-9D9D7745EBF4}"/>
              </a:ext>
            </a:extLst>
          </p:cNvPr>
          <p:cNvSpPr txBox="1"/>
          <p:nvPr/>
        </p:nvSpPr>
        <p:spPr>
          <a:xfrm>
            <a:off x="3841025" y="1727025"/>
            <a:ext cx="1681807" cy="312073"/>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a:solidFill>
                  <a:schemeClr val="bg1"/>
                </a:solidFill>
              </a:rPr>
              <a:t>Datacenter Region</a:t>
            </a:r>
          </a:p>
        </p:txBody>
      </p:sp>
      <p:sp>
        <p:nvSpPr>
          <p:cNvPr id="20" name="TextBox 19">
            <a:extLst>
              <a:ext uri="{FF2B5EF4-FFF2-40B4-BE49-F238E27FC236}">
                <a16:creationId xmlns:a16="http://schemas.microsoft.com/office/drawing/2014/main" id="{ADD236C5-35A3-4C9B-A424-3A744EBD8C4F}"/>
              </a:ext>
            </a:extLst>
          </p:cNvPr>
          <p:cNvSpPr txBox="1"/>
          <p:nvPr/>
        </p:nvSpPr>
        <p:spPr>
          <a:xfrm>
            <a:off x="6172533" y="2581911"/>
            <a:ext cx="1188584" cy="31828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u="sng"/>
              <a:t>Standard Tier</a:t>
            </a:r>
          </a:p>
        </p:txBody>
      </p:sp>
      <p:sp>
        <p:nvSpPr>
          <p:cNvPr id="21" name="TextBox 20">
            <a:extLst>
              <a:ext uri="{FF2B5EF4-FFF2-40B4-BE49-F238E27FC236}">
                <a16:creationId xmlns:a16="http://schemas.microsoft.com/office/drawing/2014/main" id="{FAE70D5B-6DCC-4F8F-9670-A90C282968CB}"/>
              </a:ext>
            </a:extLst>
          </p:cNvPr>
          <p:cNvSpPr txBox="1"/>
          <p:nvPr/>
        </p:nvSpPr>
        <p:spPr>
          <a:xfrm>
            <a:off x="6495041" y="4369401"/>
            <a:ext cx="847867" cy="31828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u="sng"/>
              <a:t>Free Tier</a:t>
            </a:r>
          </a:p>
        </p:txBody>
      </p:sp>
      <p:sp>
        <p:nvSpPr>
          <p:cNvPr id="22" name="TextBox 21">
            <a:extLst>
              <a:ext uri="{FF2B5EF4-FFF2-40B4-BE49-F238E27FC236}">
                <a16:creationId xmlns:a16="http://schemas.microsoft.com/office/drawing/2014/main" id="{519097F7-E3D6-424E-84D9-47F196B699C8}"/>
              </a:ext>
            </a:extLst>
          </p:cNvPr>
          <p:cNvSpPr txBox="1"/>
          <p:nvPr/>
        </p:nvSpPr>
        <p:spPr>
          <a:xfrm>
            <a:off x="3607874" y="1260723"/>
            <a:ext cx="1705082" cy="312073"/>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a:solidFill>
                  <a:schemeClr val="bg1"/>
                </a:solidFill>
              </a:rPr>
              <a:t>Azure Subscription</a:t>
            </a:r>
          </a:p>
        </p:txBody>
      </p:sp>
      <p:pic>
        <p:nvPicPr>
          <p:cNvPr id="23" name="Picture 22">
            <a:extLst>
              <a:ext uri="{FF2B5EF4-FFF2-40B4-BE49-F238E27FC236}">
                <a16:creationId xmlns:a16="http://schemas.microsoft.com/office/drawing/2014/main" id="{F1D98AD9-B05C-4FBB-A46F-D8DFAA779E5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81688" y="3576688"/>
            <a:ext cx="607622" cy="559562"/>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Lst>
        </p:spPr>
      </p:pic>
      <p:pic>
        <p:nvPicPr>
          <p:cNvPr id="24" name="Picture 23">
            <a:extLst>
              <a:ext uri="{FF2B5EF4-FFF2-40B4-BE49-F238E27FC236}">
                <a16:creationId xmlns:a16="http://schemas.microsoft.com/office/drawing/2014/main" id="{18723D0C-2F32-48AE-825B-AF498157F52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94447" y="5369538"/>
            <a:ext cx="607622" cy="559562"/>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0846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2F0381-E333-4403-8E3A-447DFAB0D293}"/>
              </a:ext>
            </a:extLst>
          </p:cNvPr>
          <p:cNvSpPr>
            <a:spLocks noGrp="1"/>
          </p:cNvSpPr>
          <p:nvPr>
            <p:ph idx="1"/>
          </p:nvPr>
        </p:nvSpPr>
        <p:spPr>
          <a:xfrm>
            <a:off x="1226849" y="1817674"/>
            <a:ext cx="8859686" cy="4351338"/>
          </a:xfrm>
        </p:spPr>
        <p:txBody>
          <a:bodyPr/>
          <a:lstStyle/>
          <a:p>
            <a:r>
              <a:rPr lang="nb-NO" err="1"/>
              <a:t>App</a:t>
            </a:r>
            <a:r>
              <a:rPr lang="nb-NO"/>
              <a:t> Service Plan:</a:t>
            </a:r>
          </a:p>
          <a:p>
            <a:pPr lvl="1"/>
            <a:r>
              <a:rPr lang="nb-NO"/>
              <a:t>Sikker sandbox («VM») som separeres fra andre App Service Plan.</a:t>
            </a:r>
          </a:p>
          <a:p>
            <a:pPr lvl="1"/>
            <a:r>
              <a:rPr lang="nb-NO"/>
              <a:t>Sikrer et minimum av ressurser.</a:t>
            </a:r>
          </a:p>
          <a:p>
            <a:pPr lvl="1"/>
            <a:r>
              <a:rPr lang="nb-NO"/>
              <a:t>Kan putte flere </a:t>
            </a:r>
            <a:r>
              <a:rPr lang="nb-NO" err="1"/>
              <a:t>Apps</a:t>
            </a:r>
            <a:r>
              <a:rPr lang="nb-NO"/>
              <a:t> på samme Service Plan.</a:t>
            </a:r>
          </a:p>
          <a:p>
            <a:pPr lvl="1"/>
            <a:r>
              <a:rPr lang="nb-NO"/>
              <a:t>Man skalerer </a:t>
            </a:r>
            <a:r>
              <a:rPr lang="nb-NO" err="1"/>
              <a:t>App</a:t>
            </a:r>
            <a:r>
              <a:rPr lang="nb-NO"/>
              <a:t> Service Plan (ikke </a:t>
            </a:r>
            <a:r>
              <a:rPr lang="nb-NO" err="1"/>
              <a:t>Apps</a:t>
            </a:r>
            <a:r>
              <a:rPr lang="nb-NO"/>
              <a:t>).</a:t>
            </a:r>
          </a:p>
          <a:p>
            <a:r>
              <a:rPr lang="nb-NO"/>
              <a:t>Kan ikke bruke </a:t>
            </a:r>
            <a:r>
              <a:rPr lang="nb-NO" err="1"/>
              <a:t>App</a:t>
            </a:r>
            <a:r>
              <a:rPr lang="nb-NO"/>
              <a:t> Service hvis man kjører «sære» ting.</a:t>
            </a:r>
          </a:p>
          <a:p>
            <a:pPr lvl="1"/>
            <a:r>
              <a:rPr lang="nb-NO"/>
              <a:t>Kan ikke installere drivere, COM-objekter etc. på maskinen.	</a:t>
            </a:r>
          </a:p>
          <a:p>
            <a:pPr lvl="1"/>
            <a:r>
              <a:rPr lang="nb-NO"/>
              <a:t>Kan ikke skrive til </a:t>
            </a:r>
            <a:r>
              <a:rPr lang="nb-NO" err="1"/>
              <a:t>registry</a:t>
            </a:r>
            <a:r>
              <a:rPr lang="nb-NO"/>
              <a:t>, aksessere </a:t>
            </a:r>
            <a:r>
              <a:rPr lang="nb-NO" err="1"/>
              <a:t>Event</a:t>
            </a:r>
            <a:r>
              <a:rPr lang="nb-NO"/>
              <a:t> Log etc.</a:t>
            </a:r>
          </a:p>
          <a:p>
            <a:pPr lvl="1"/>
            <a:r>
              <a:rPr lang="nb-NO"/>
              <a:t>Dersom man trenger dette, gå for </a:t>
            </a:r>
            <a:r>
              <a:rPr lang="nb-NO" err="1"/>
              <a:t>VMer</a:t>
            </a:r>
            <a:r>
              <a:rPr lang="nb-NO"/>
              <a:t>.</a:t>
            </a:r>
          </a:p>
          <a:p>
            <a:r>
              <a:rPr lang="nb-NO"/>
              <a:t>Kan kjøre i et egen isolert miljø: </a:t>
            </a:r>
            <a:r>
              <a:rPr lang="nb-NO" err="1"/>
              <a:t>App</a:t>
            </a:r>
            <a:r>
              <a:rPr lang="nb-NO"/>
              <a:t> Service Environment (ASE).</a:t>
            </a:r>
          </a:p>
        </p:txBody>
      </p:sp>
      <p:sp>
        <p:nvSpPr>
          <p:cNvPr id="3" name="Title 2">
            <a:extLst>
              <a:ext uri="{FF2B5EF4-FFF2-40B4-BE49-F238E27FC236}">
                <a16:creationId xmlns:a16="http://schemas.microsoft.com/office/drawing/2014/main" id="{8E544C7F-1E8B-4AB8-A89E-0E1BBC05AD3E}"/>
              </a:ext>
            </a:extLst>
          </p:cNvPr>
          <p:cNvSpPr>
            <a:spLocks noGrp="1"/>
          </p:cNvSpPr>
          <p:nvPr>
            <p:ph type="title"/>
          </p:nvPr>
        </p:nvSpPr>
        <p:spPr/>
        <p:txBody>
          <a:bodyPr/>
          <a:lstStyle/>
          <a:p>
            <a:r>
              <a:rPr lang="nb-NO" err="1"/>
              <a:t>App</a:t>
            </a:r>
            <a:r>
              <a:rPr lang="nb-NO"/>
              <a:t> Service Plan:</a:t>
            </a:r>
          </a:p>
        </p:txBody>
      </p:sp>
    </p:spTree>
    <p:extLst>
      <p:ext uri="{BB962C8B-B14F-4D97-AF65-F5344CB8AC3E}">
        <p14:creationId xmlns:p14="http://schemas.microsoft.com/office/powerpoint/2010/main" val="1923570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43EF0-28B5-4B4C-B457-228A74A9F4E5}"/>
              </a:ext>
            </a:extLst>
          </p:cNvPr>
          <p:cNvSpPr>
            <a:spLocks noGrp="1"/>
          </p:cNvSpPr>
          <p:nvPr>
            <p:ph idx="1"/>
          </p:nvPr>
        </p:nvSpPr>
        <p:spPr/>
        <p:txBody>
          <a:bodyPr/>
          <a:lstStyle/>
          <a:p>
            <a:r>
              <a:rPr lang="nb-NO"/>
              <a:t>Støtte for flere programmeringsspråk </a:t>
            </a:r>
          </a:p>
          <a:p>
            <a:pPr lvl="1"/>
            <a:r>
              <a:rPr lang="nb-NO"/>
              <a:t>.NET / .NET </a:t>
            </a:r>
            <a:r>
              <a:rPr lang="nb-NO" err="1"/>
              <a:t>Core</a:t>
            </a:r>
            <a:endParaRPr lang="nb-NO"/>
          </a:p>
          <a:p>
            <a:pPr lvl="1"/>
            <a:r>
              <a:rPr lang="nb-NO"/>
              <a:t>Java</a:t>
            </a:r>
          </a:p>
          <a:p>
            <a:pPr lvl="1"/>
            <a:r>
              <a:rPr lang="nb-NO"/>
              <a:t>Python</a:t>
            </a:r>
          </a:p>
          <a:p>
            <a:pPr lvl="1"/>
            <a:r>
              <a:rPr lang="nb-NO"/>
              <a:t>Node.JS</a:t>
            </a:r>
          </a:p>
          <a:p>
            <a:pPr lvl="1"/>
            <a:r>
              <a:rPr lang="nb-NO"/>
              <a:t>PHP</a:t>
            </a:r>
          </a:p>
          <a:p>
            <a:pPr lvl="1"/>
            <a:r>
              <a:rPr lang="nb-NO"/>
              <a:t>Ruby</a:t>
            </a:r>
          </a:p>
          <a:p>
            <a:r>
              <a:rPr lang="nb-NO" err="1"/>
              <a:t>Features</a:t>
            </a:r>
            <a:r>
              <a:rPr lang="nb-NO"/>
              <a:t>:</a:t>
            </a:r>
          </a:p>
          <a:p>
            <a:pPr lvl="1"/>
            <a:r>
              <a:rPr lang="nb-NO" err="1"/>
              <a:t>Slots</a:t>
            </a:r>
            <a:endParaRPr lang="nb-NO"/>
          </a:p>
          <a:p>
            <a:pPr lvl="1"/>
            <a:endParaRPr lang="nb-NO"/>
          </a:p>
        </p:txBody>
      </p:sp>
      <p:sp>
        <p:nvSpPr>
          <p:cNvPr id="3" name="Title 2">
            <a:extLst>
              <a:ext uri="{FF2B5EF4-FFF2-40B4-BE49-F238E27FC236}">
                <a16:creationId xmlns:a16="http://schemas.microsoft.com/office/drawing/2014/main" id="{70B9FBB2-5FB2-406C-A4E8-B7F106A2FD51}"/>
              </a:ext>
            </a:extLst>
          </p:cNvPr>
          <p:cNvSpPr>
            <a:spLocks noGrp="1"/>
          </p:cNvSpPr>
          <p:nvPr>
            <p:ph type="title"/>
          </p:nvPr>
        </p:nvSpPr>
        <p:spPr/>
        <p:txBody>
          <a:bodyPr/>
          <a:lstStyle/>
          <a:p>
            <a:r>
              <a:rPr lang="nb-NO"/>
              <a:t>Web </a:t>
            </a:r>
            <a:r>
              <a:rPr lang="nb-NO" err="1"/>
              <a:t>Apps</a:t>
            </a:r>
            <a:endParaRPr lang="nb-NO"/>
          </a:p>
        </p:txBody>
      </p:sp>
    </p:spTree>
    <p:extLst>
      <p:ext uri="{BB962C8B-B14F-4D97-AF65-F5344CB8AC3E}">
        <p14:creationId xmlns:p14="http://schemas.microsoft.com/office/powerpoint/2010/main" val="641098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B7E498-3C4D-40F4-9886-096A6156A712}"/>
              </a:ext>
            </a:extLst>
          </p:cNvPr>
          <p:cNvSpPr>
            <a:spLocks noGrp="1"/>
          </p:cNvSpPr>
          <p:nvPr>
            <p:ph idx="1"/>
          </p:nvPr>
        </p:nvSpPr>
        <p:spPr/>
        <p:txBody>
          <a:bodyPr/>
          <a:lstStyle/>
          <a:p>
            <a:pPr lvl="1"/>
            <a:endParaRPr lang="nb-NO"/>
          </a:p>
        </p:txBody>
      </p:sp>
      <p:sp>
        <p:nvSpPr>
          <p:cNvPr id="3" name="Title 2">
            <a:extLst>
              <a:ext uri="{FF2B5EF4-FFF2-40B4-BE49-F238E27FC236}">
                <a16:creationId xmlns:a16="http://schemas.microsoft.com/office/drawing/2014/main" id="{FF17F895-AE5B-489F-851C-DF70FA11E094}"/>
              </a:ext>
            </a:extLst>
          </p:cNvPr>
          <p:cNvSpPr>
            <a:spLocks noGrp="1"/>
          </p:cNvSpPr>
          <p:nvPr>
            <p:ph type="title"/>
          </p:nvPr>
        </p:nvSpPr>
        <p:spPr/>
        <p:txBody>
          <a:bodyPr/>
          <a:lstStyle/>
          <a:p>
            <a:r>
              <a:rPr lang="nb-NO" err="1"/>
              <a:t>App</a:t>
            </a:r>
            <a:r>
              <a:rPr lang="nb-NO"/>
              <a:t> Service Plan - Demo</a:t>
            </a:r>
          </a:p>
        </p:txBody>
      </p:sp>
    </p:spTree>
    <p:extLst>
      <p:ext uri="{BB962C8B-B14F-4D97-AF65-F5344CB8AC3E}">
        <p14:creationId xmlns:p14="http://schemas.microsoft.com/office/powerpoint/2010/main" val="2537136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5C6091-B1B2-48AE-89DD-B7BCAB05B048}"/>
              </a:ext>
            </a:extLst>
          </p:cNvPr>
          <p:cNvSpPr>
            <a:spLocks noGrp="1"/>
          </p:cNvSpPr>
          <p:nvPr>
            <p:ph idx="1"/>
          </p:nvPr>
        </p:nvSpPr>
        <p:spPr>
          <a:xfrm>
            <a:off x="1234800" y="1813593"/>
            <a:ext cx="8382613" cy="4351338"/>
          </a:xfrm>
        </p:spPr>
        <p:txBody>
          <a:bodyPr/>
          <a:lstStyle/>
          <a:p>
            <a:r>
              <a:rPr lang="nb-NO"/>
              <a:t>Gå til Leksjon_2</a:t>
            </a:r>
          </a:p>
          <a:p>
            <a:endParaRPr lang="nb-NO"/>
          </a:p>
          <a:p>
            <a:r>
              <a:rPr lang="nb-NO"/>
              <a:t>For å klone ut koden: </a:t>
            </a:r>
          </a:p>
          <a:p>
            <a:pPr marL="0" indent="0">
              <a:buNone/>
            </a:pPr>
            <a:r>
              <a:rPr lang="nb-NO"/>
              <a:t>     git clone https://github.com/bouvet/azure-workshops.git</a:t>
            </a:r>
          </a:p>
        </p:txBody>
      </p:sp>
      <p:sp>
        <p:nvSpPr>
          <p:cNvPr id="3" name="Title 2">
            <a:extLst>
              <a:ext uri="{FF2B5EF4-FFF2-40B4-BE49-F238E27FC236}">
                <a16:creationId xmlns:a16="http://schemas.microsoft.com/office/drawing/2014/main" id="{4025217D-9654-43CD-86BD-02296206444E}"/>
              </a:ext>
            </a:extLst>
          </p:cNvPr>
          <p:cNvSpPr>
            <a:spLocks noGrp="1"/>
          </p:cNvSpPr>
          <p:nvPr>
            <p:ph type="title"/>
          </p:nvPr>
        </p:nvSpPr>
        <p:spPr/>
        <p:txBody>
          <a:bodyPr/>
          <a:lstStyle/>
          <a:p>
            <a:r>
              <a:rPr lang="nb-NO"/>
              <a:t>Leksjon 2: </a:t>
            </a:r>
          </a:p>
        </p:txBody>
      </p:sp>
    </p:spTree>
    <p:extLst>
      <p:ext uri="{BB962C8B-B14F-4D97-AF65-F5344CB8AC3E}">
        <p14:creationId xmlns:p14="http://schemas.microsoft.com/office/powerpoint/2010/main" val="1289281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90908C-9173-4AFD-8FE0-364E1E34A7C0}"/>
              </a:ext>
            </a:extLst>
          </p:cNvPr>
          <p:cNvSpPr>
            <a:spLocks noGrp="1"/>
          </p:cNvSpPr>
          <p:nvPr>
            <p:ph idx="1"/>
          </p:nvPr>
        </p:nvSpPr>
        <p:spPr/>
        <p:txBody>
          <a:bodyPr/>
          <a:lstStyle/>
          <a:p>
            <a:r>
              <a:rPr lang="nb-NO" err="1"/>
              <a:t>Azure</a:t>
            </a:r>
            <a:r>
              <a:rPr lang="nb-NO"/>
              <a:t> SQL Database</a:t>
            </a:r>
          </a:p>
          <a:p>
            <a:pPr lvl="1"/>
            <a:r>
              <a:rPr lang="nb-NO"/>
              <a:t>SQL Server som tjeneste i skyen (*)</a:t>
            </a:r>
          </a:p>
          <a:p>
            <a:r>
              <a:rPr lang="nb-NO"/>
              <a:t>Cosmos DB</a:t>
            </a:r>
          </a:p>
          <a:p>
            <a:pPr lvl="1"/>
            <a:r>
              <a:rPr lang="nb-NO"/>
              <a:t>No-SQL-database</a:t>
            </a:r>
          </a:p>
          <a:p>
            <a:pPr lvl="1"/>
            <a:r>
              <a:rPr lang="nb-NO"/>
              <a:t>Global skalering.</a:t>
            </a:r>
          </a:p>
          <a:p>
            <a:pPr lvl="1"/>
            <a:r>
              <a:rPr lang="nb-NO"/>
              <a:t>Tilbyr forskjellige </a:t>
            </a:r>
            <a:r>
              <a:rPr lang="nb-NO" err="1"/>
              <a:t>APIer</a:t>
            </a:r>
            <a:r>
              <a:rPr lang="nb-NO"/>
              <a:t>: </a:t>
            </a:r>
            <a:r>
              <a:rPr lang="nb-NO" err="1"/>
              <a:t>DocumentDB</a:t>
            </a:r>
            <a:r>
              <a:rPr lang="nb-NO"/>
              <a:t> API </a:t>
            </a:r>
            <a:r>
              <a:rPr lang="nb-NO" err="1"/>
              <a:t>Sql</a:t>
            </a:r>
            <a:r>
              <a:rPr lang="nb-NO"/>
              <a:t> API, </a:t>
            </a:r>
            <a:r>
              <a:rPr lang="nb-NO" err="1"/>
              <a:t>Table</a:t>
            </a:r>
            <a:r>
              <a:rPr lang="nb-NO"/>
              <a:t> Storage API</a:t>
            </a:r>
          </a:p>
          <a:p>
            <a:r>
              <a:rPr lang="nb-NO" err="1"/>
              <a:t>Azure</a:t>
            </a:r>
            <a:r>
              <a:rPr lang="nb-NO"/>
              <a:t> Storage</a:t>
            </a:r>
          </a:p>
          <a:p>
            <a:r>
              <a:rPr lang="nb-NO" err="1"/>
              <a:t>MySql</a:t>
            </a:r>
            <a:r>
              <a:rPr lang="nb-NO"/>
              <a:t>, </a:t>
            </a:r>
            <a:r>
              <a:rPr lang="nb-NO" err="1"/>
              <a:t>PostgreSQL</a:t>
            </a:r>
            <a:r>
              <a:rPr lang="nb-NO"/>
              <a:t> ++</a:t>
            </a:r>
          </a:p>
          <a:p>
            <a:r>
              <a:rPr lang="nb-NO" err="1"/>
              <a:t>Azure</a:t>
            </a:r>
            <a:r>
              <a:rPr lang="nb-NO"/>
              <a:t> Data Lake</a:t>
            </a:r>
          </a:p>
          <a:p>
            <a:r>
              <a:rPr lang="nb-NO" err="1"/>
              <a:t>Polyglot</a:t>
            </a:r>
            <a:r>
              <a:rPr lang="nb-NO"/>
              <a:t> </a:t>
            </a:r>
            <a:r>
              <a:rPr lang="nb-NO" err="1"/>
              <a:t>storage</a:t>
            </a:r>
            <a:endParaRPr lang="nb-NO"/>
          </a:p>
        </p:txBody>
      </p:sp>
      <p:sp>
        <p:nvSpPr>
          <p:cNvPr id="3" name="Title 2">
            <a:extLst>
              <a:ext uri="{FF2B5EF4-FFF2-40B4-BE49-F238E27FC236}">
                <a16:creationId xmlns:a16="http://schemas.microsoft.com/office/drawing/2014/main" id="{2D643F29-E495-45DA-8818-6E3C14AAC138}"/>
              </a:ext>
            </a:extLst>
          </p:cNvPr>
          <p:cNvSpPr>
            <a:spLocks noGrp="1"/>
          </p:cNvSpPr>
          <p:nvPr>
            <p:ph type="title"/>
          </p:nvPr>
        </p:nvSpPr>
        <p:spPr/>
        <p:txBody>
          <a:bodyPr/>
          <a:lstStyle/>
          <a:p>
            <a:r>
              <a:rPr lang="nb-NO"/>
              <a:t>Lagring i Azure</a:t>
            </a:r>
          </a:p>
        </p:txBody>
      </p:sp>
    </p:spTree>
    <p:extLst>
      <p:ext uri="{BB962C8B-B14F-4D97-AF65-F5344CB8AC3E}">
        <p14:creationId xmlns:p14="http://schemas.microsoft.com/office/powerpoint/2010/main" val="2592611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881E36-17DD-47AC-9D31-D92677B39250}"/>
              </a:ext>
            </a:extLst>
          </p:cNvPr>
          <p:cNvSpPr>
            <a:spLocks noGrp="1"/>
          </p:cNvSpPr>
          <p:nvPr>
            <p:ph idx="1"/>
          </p:nvPr>
        </p:nvSpPr>
        <p:spPr/>
        <p:txBody>
          <a:bodyPr/>
          <a:lstStyle/>
          <a:p>
            <a:r>
              <a:rPr lang="nb-NO"/>
              <a:t>En Storage </a:t>
            </a:r>
            <a:r>
              <a:rPr lang="nb-NO" err="1"/>
              <a:t>Account</a:t>
            </a:r>
            <a:r>
              <a:rPr lang="nb-NO"/>
              <a:t> kan inneholde</a:t>
            </a:r>
          </a:p>
          <a:p>
            <a:pPr lvl="1"/>
            <a:r>
              <a:rPr lang="nb-NO"/>
              <a:t>Files</a:t>
            </a:r>
          </a:p>
          <a:p>
            <a:pPr lvl="1"/>
            <a:r>
              <a:rPr lang="nb-NO"/>
              <a:t>Queues</a:t>
            </a:r>
          </a:p>
          <a:p>
            <a:pPr lvl="1"/>
            <a:r>
              <a:rPr lang="nb-NO" err="1"/>
              <a:t>Tables</a:t>
            </a:r>
            <a:endParaRPr lang="nb-NO"/>
          </a:p>
          <a:p>
            <a:pPr lvl="1"/>
            <a:r>
              <a:rPr lang="nb-NO" err="1"/>
              <a:t>Blobs</a:t>
            </a:r>
            <a:endParaRPr lang="nb-NO"/>
          </a:p>
          <a:p>
            <a:r>
              <a:rPr lang="nb-NO"/>
              <a:t>Holdbar</a:t>
            </a:r>
          </a:p>
          <a:p>
            <a:r>
              <a:rPr lang="nb-NO"/>
              <a:t>Sikker</a:t>
            </a:r>
          </a:p>
          <a:p>
            <a:r>
              <a:rPr lang="nb-NO"/>
              <a:t>Skalerbar</a:t>
            </a:r>
          </a:p>
          <a:p>
            <a:r>
              <a:rPr lang="nb-NO"/>
              <a:t>Tilgjengelig</a:t>
            </a:r>
          </a:p>
          <a:p>
            <a:pPr marL="0" indent="0">
              <a:buNone/>
            </a:pPr>
            <a:endParaRPr lang="nb-NO"/>
          </a:p>
          <a:p>
            <a:pPr lvl="1"/>
            <a:endParaRPr lang="nb-NO"/>
          </a:p>
        </p:txBody>
      </p:sp>
      <p:sp>
        <p:nvSpPr>
          <p:cNvPr id="3" name="Title 2">
            <a:extLst>
              <a:ext uri="{FF2B5EF4-FFF2-40B4-BE49-F238E27FC236}">
                <a16:creationId xmlns:a16="http://schemas.microsoft.com/office/drawing/2014/main" id="{3A44980B-3341-43C3-A0A1-B3BFA4124E1E}"/>
              </a:ext>
            </a:extLst>
          </p:cNvPr>
          <p:cNvSpPr>
            <a:spLocks noGrp="1"/>
          </p:cNvSpPr>
          <p:nvPr>
            <p:ph type="title"/>
          </p:nvPr>
        </p:nvSpPr>
        <p:spPr/>
        <p:txBody>
          <a:bodyPr/>
          <a:lstStyle/>
          <a:p>
            <a:r>
              <a:rPr lang="nb-NO"/>
              <a:t>Azure Storage </a:t>
            </a:r>
            <a:r>
              <a:rPr lang="nb-NO" err="1"/>
              <a:t>account</a:t>
            </a:r>
            <a:endParaRPr lang="nb-NO"/>
          </a:p>
        </p:txBody>
      </p:sp>
      <p:pic>
        <p:nvPicPr>
          <p:cNvPr id="1026" name="Picture 2" descr="Bilderesultater for azure storage account">
            <a:extLst>
              <a:ext uri="{FF2B5EF4-FFF2-40B4-BE49-F238E27FC236}">
                <a16:creationId xmlns:a16="http://schemas.microsoft.com/office/drawing/2014/main" id="{51870EB0-CE53-48E9-B3D7-CEB16AFB8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8931" y="1680160"/>
            <a:ext cx="4642375" cy="349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78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B297BF-582A-46FF-8394-92F3E72178C3}"/>
              </a:ext>
            </a:extLst>
          </p:cNvPr>
          <p:cNvSpPr>
            <a:spLocks noGrp="1"/>
          </p:cNvSpPr>
          <p:nvPr>
            <p:ph idx="1"/>
          </p:nvPr>
        </p:nvSpPr>
        <p:spPr/>
        <p:txBody>
          <a:bodyPr/>
          <a:lstStyle/>
          <a:p>
            <a:r>
              <a:rPr lang="nb-NO"/>
              <a:t>Lagrer filer i Containere i en Storage </a:t>
            </a:r>
            <a:r>
              <a:rPr lang="nb-NO" err="1"/>
              <a:t>account</a:t>
            </a:r>
            <a:endParaRPr lang="nb-NO"/>
          </a:p>
          <a:p>
            <a:r>
              <a:rPr lang="nb-NO"/>
              <a:t>Virtuell katalogstruktur</a:t>
            </a:r>
          </a:p>
          <a:p>
            <a:r>
              <a:rPr lang="nb-NO"/>
              <a:t>Støtte for SAS-tokens:</a:t>
            </a:r>
          </a:p>
          <a:p>
            <a:pPr lvl="1"/>
            <a:r>
              <a:rPr lang="nb-NO" err="1"/>
              <a:t>Shared</a:t>
            </a:r>
            <a:r>
              <a:rPr lang="nb-NO"/>
              <a:t>-Access </a:t>
            </a:r>
            <a:r>
              <a:rPr lang="nb-NO" err="1"/>
              <a:t>Signature</a:t>
            </a:r>
            <a:r>
              <a:rPr lang="nb-NO"/>
              <a:t> </a:t>
            </a:r>
          </a:p>
          <a:p>
            <a:pPr lvl="1"/>
            <a:r>
              <a:rPr lang="nb-NO"/>
              <a:t>Eneste måten å dele </a:t>
            </a:r>
            <a:r>
              <a:rPr lang="nb-NO" err="1"/>
              <a:t>blobs</a:t>
            </a:r>
            <a:r>
              <a:rPr lang="nb-NO"/>
              <a:t> på uten å gi vekk </a:t>
            </a:r>
            <a:r>
              <a:rPr lang="nb-NO" err="1"/>
              <a:t>Account-key</a:t>
            </a:r>
            <a:r>
              <a:rPr lang="nb-NO"/>
              <a:t> eller gjøre de fullt </a:t>
            </a:r>
            <a:r>
              <a:rPr lang="nb-NO" err="1"/>
              <a:t>public</a:t>
            </a:r>
            <a:endParaRPr lang="nb-NO"/>
          </a:p>
          <a:p>
            <a:pPr lvl="1"/>
            <a:r>
              <a:rPr lang="nb-NO"/>
              <a:t>Rettigheter (</a:t>
            </a:r>
            <a:r>
              <a:rPr lang="nb-NO" err="1"/>
              <a:t>read</a:t>
            </a:r>
            <a:r>
              <a:rPr lang="nb-NO"/>
              <a:t>, </a:t>
            </a:r>
            <a:r>
              <a:rPr lang="nb-NO" err="1"/>
              <a:t>write</a:t>
            </a:r>
            <a:r>
              <a:rPr lang="nb-NO"/>
              <a:t>, list)</a:t>
            </a:r>
          </a:p>
          <a:p>
            <a:pPr lvl="1"/>
            <a:r>
              <a:rPr lang="nb-NO"/>
              <a:t>Gyldig fra-til</a:t>
            </a:r>
          </a:p>
          <a:p>
            <a:pPr lvl="1"/>
            <a:r>
              <a:rPr lang="nb-NO"/>
              <a:t>IP-restriksjoner </a:t>
            </a:r>
          </a:p>
          <a:p>
            <a:pPr lvl="1"/>
            <a:endParaRPr lang="nb-NO"/>
          </a:p>
        </p:txBody>
      </p:sp>
      <p:sp>
        <p:nvSpPr>
          <p:cNvPr id="3" name="Title 2">
            <a:extLst>
              <a:ext uri="{FF2B5EF4-FFF2-40B4-BE49-F238E27FC236}">
                <a16:creationId xmlns:a16="http://schemas.microsoft.com/office/drawing/2014/main" id="{E37AEFC3-3D48-4189-ABC2-65C8CD28CADC}"/>
              </a:ext>
            </a:extLst>
          </p:cNvPr>
          <p:cNvSpPr>
            <a:spLocks noGrp="1"/>
          </p:cNvSpPr>
          <p:nvPr>
            <p:ph type="title"/>
          </p:nvPr>
        </p:nvSpPr>
        <p:spPr/>
        <p:txBody>
          <a:bodyPr/>
          <a:lstStyle/>
          <a:p>
            <a:r>
              <a:rPr lang="nb-NO" err="1"/>
              <a:t>Azure</a:t>
            </a:r>
            <a:r>
              <a:rPr lang="nb-NO"/>
              <a:t> </a:t>
            </a:r>
            <a:r>
              <a:rPr lang="nb-NO" err="1"/>
              <a:t>Blob</a:t>
            </a:r>
            <a:r>
              <a:rPr lang="nb-NO"/>
              <a:t> Storage</a:t>
            </a:r>
          </a:p>
        </p:txBody>
      </p:sp>
      <p:pic>
        <p:nvPicPr>
          <p:cNvPr id="7" name="Bilde 6">
            <a:extLst>
              <a:ext uri="{FF2B5EF4-FFF2-40B4-BE49-F238E27FC236}">
                <a16:creationId xmlns:a16="http://schemas.microsoft.com/office/drawing/2014/main" id="{D56DA61F-215D-4C23-A47F-E4A1EC345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1213" y="4065297"/>
            <a:ext cx="4080526" cy="2609141"/>
          </a:xfrm>
          <a:prstGeom prst="rect">
            <a:avLst/>
          </a:prstGeom>
        </p:spPr>
      </p:pic>
    </p:spTree>
    <p:extLst>
      <p:ext uri="{BB962C8B-B14F-4D97-AF65-F5344CB8AC3E}">
        <p14:creationId xmlns:p14="http://schemas.microsoft.com/office/powerpoint/2010/main" val="508552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3D7126-09B8-439E-9A87-0615A359EEA9}"/>
              </a:ext>
            </a:extLst>
          </p:cNvPr>
          <p:cNvSpPr>
            <a:spLocks noGrp="1"/>
          </p:cNvSpPr>
          <p:nvPr>
            <p:ph idx="1"/>
          </p:nvPr>
        </p:nvSpPr>
        <p:spPr>
          <a:xfrm>
            <a:off x="1234800" y="1031541"/>
            <a:ext cx="8382613" cy="4351338"/>
          </a:xfrm>
        </p:spPr>
        <p:txBody>
          <a:bodyPr/>
          <a:lstStyle/>
          <a:p>
            <a:endParaRPr lang="nb-NO"/>
          </a:p>
          <a:p>
            <a:r>
              <a:rPr lang="nb-NO" err="1"/>
              <a:t>NoSQL</a:t>
            </a:r>
            <a:r>
              <a:rPr lang="nb-NO"/>
              <a:t>  - No </a:t>
            </a:r>
            <a:r>
              <a:rPr lang="nb-NO" err="1"/>
              <a:t>Schema</a:t>
            </a:r>
            <a:r>
              <a:rPr lang="nb-NO"/>
              <a:t>.</a:t>
            </a:r>
          </a:p>
          <a:p>
            <a:r>
              <a:rPr lang="nb-NO"/>
              <a:t>Ingen relasjoner mellom tabellene.</a:t>
            </a:r>
          </a:p>
          <a:p>
            <a:r>
              <a:rPr lang="nb-NO" err="1"/>
              <a:t>PartitionKey</a:t>
            </a:r>
            <a:r>
              <a:rPr lang="nb-NO"/>
              <a:t> og </a:t>
            </a:r>
            <a:r>
              <a:rPr lang="nb-NO" err="1"/>
              <a:t>RowKey</a:t>
            </a:r>
            <a:r>
              <a:rPr lang="nb-NO"/>
              <a:t> eneste indekserte kolonner.</a:t>
            </a:r>
          </a:p>
          <a:p>
            <a:r>
              <a:rPr lang="nb-NO" err="1"/>
              <a:t>PartitionKey</a:t>
            </a:r>
            <a:r>
              <a:rPr lang="nb-NO"/>
              <a:t> viktig for skalering.</a:t>
            </a:r>
          </a:p>
          <a:p>
            <a:r>
              <a:rPr lang="nb-NO"/>
              <a:t>Hvis brukt riktig, veldig kjapt og rimelig.</a:t>
            </a:r>
          </a:p>
          <a:p>
            <a:r>
              <a:rPr lang="nb-NO"/>
              <a:t>Haveibeenpwned.com</a:t>
            </a:r>
          </a:p>
          <a:p>
            <a:endParaRPr lang="nb-NO"/>
          </a:p>
          <a:p>
            <a:endParaRPr lang="nb-NO"/>
          </a:p>
          <a:p>
            <a:endParaRPr lang="nb-NO"/>
          </a:p>
          <a:p>
            <a:endParaRPr lang="nb-NO"/>
          </a:p>
          <a:p>
            <a:endParaRPr lang="nb-NO"/>
          </a:p>
        </p:txBody>
      </p:sp>
      <p:sp>
        <p:nvSpPr>
          <p:cNvPr id="3" name="Title 2">
            <a:extLst>
              <a:ext uri="{FF2B5EF4-FFF2-40B4-BE49-F238E27FC236}">
                <a16:creationId xmlns:a16="http://schemas.microsoft.com/office/drawing/2014/main" id="{D5539BD5-2FC2-4EC3-ABFF-042605F357E3}"/>
              </a:ext>
            </a:extLst>
          </p:cNvPr>
          <p:cNvSpPr>
            <a:spLocks noGrp="1"/>
          </p:cNvSpPr>
          <p:nvPr>
            <p:ph type="title"/>
          </p:nvPr>
        </p:nvSpPr>
        <p:spPr/>
        <p:txBody>
          <a:bodyPr/>
          <a:lstStyle/>
          <a:p>
            <a:r>
              <a:rPr lang="nb-NO" err="1"/>
              <a:t>Azure</a:t>
            </a:r>
            <a:r>
              <a:rPr lang="nb-NO"/>
              <a:t> </a:t>
            </a:r>
            <a:r>
              <a:rPr lang="nb-NO" err="1"/>
              <a:t>Table</a:t>
            </a:r>
            <a:r>
              <a:rPr lang="nb-NO"/>
              <a:t> Storage</a:t>
            </a:r>
          </a:p>
        </p:txBody>
      </p:sp>
      <p:pic>
        <p:nvPicPr>
          <p:cNvPr id="7" name="Bilde 6">
            <a:extLst>
              <a:ext uri="{FF2B5EF4-FFF2-40B4-BE49-F238E27FC236}">
                <a16:creationId xmlns:a16="http://schemas.microsoft.com/office/drawing/2014/main" id="{A9883AA4-52FC-405D-8BB1-9246415DA200}"/>
              </a:ext>
            </a:extLst>
          </p:cNvPr>
          <p:cNvPicPr>
            <a:picLocks noChangeAspect="1"/>
          </p:cNvPicPr>
          <p:nvPr/>
        </p:nvPicPr>
        <p:blipFill>
          <a:blip r:embed="rId3"/>
          <a:stretch>
            <a:fillRect/>
          </a:stretch>
        </p:blipFill>
        <p:spPr>
          <a:xfrm>
            <a:off x="6700183" y="3056020"/>
            <a:ext cx="5411777" cy="3546227"/>
          </a:xfrm>
          <a:prstGeom prst="rect">
            <a:avLst/>
          </a:prstGeom>
        </p:spPr>
      </p:pic>
      <p:pic>
        <p:nvPicPr>
          <p:cNvPr id="9" name="Bilde 8">
            <a:extLst>
              <a:ext uri="{FF2B5EF4-FFF2-40B4-BE49-F238E27FC236}">
                <a16:creationId xmlns:a16="http://schemas.microsoft.com/office/drawing/2014/main" id="{B7E9290D-6058-4F14-92B7-5F4C8FDA4883}"/>
              </a:ext>
            </a:extLst>
          </p:cNvPr>
          <p:cNvPicPr>
            <a:picLocks noChangeAspect="1"/>
          </p:cNvPicPr>
          <p:nvPr/>
        </p:nvPicPr>
        <p:blipFill>
          <a:blip r:embed="rId4"/>
          <a:stretch>
            <a:fillRect/>
          </a:stretch>
        </p:blipFill>
        <p:spPr>
          <a:xfrm>
            <a:off x="649413" y="5100057"/>
            <a:ext cx="5658640" cy="1133633"/>
          </a:xfrm>
          <a:prstGeom prst="rect">
            <a:avLst/>
          </a:prstGeom>
        </p:spPr>
      </p:pic>
    </p:spTree>
    <p:extLst>
      <p:ext uri="{BB962C8B-B14F-4D97-AF65-F5344CB8AC3E}">
        <p14:creationId xmlns:p14="http://schemas.microsoft.com/office/powerpoint/2010/main" val="231224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478B76-0BD5-4833-8AAC-C97C2BD223E4}"/>
              </a:ext>
            </a:extLst>
          </p:cNvPr>
          <p:cNvSpPr>
            <a:spLocks noGrp="1"/>
          </p:cNvSpPr>
          <p:nvPr>
            <p:ph idx="1"/>
          </p:nvPr>
        </p:nvSpPr>
        <p:spPr>
          <a:xfrm>
            <a:off x="1234800" y="1861625"/>
            <a:ext cx="8382613" cy="4351338"/>
          </a:xfrm>
        </p:spPr>
        <p:txBody>
          <a:bodyPr/>
          <a:lstStyle/>
          <a:p>
            <a:r>
              <a:rPr lang="nb-NO"/>
              <a:t>«Disker» du kan koble til over nettet (også utenfor </a:t>
            </a:r>
            <a:r>
              <a:rPr lang="nb-NO" err="1"/>
              <a:t>Azure</a:t>
            </a:r>
            <a:r>
              <a:rPr lang="nb-NO"/>
              <a:t>)</a:t>
            </a:r>
          </a:p>
          <a:p>
            <a:r>
              <a:rPr lang="nb-NO"/>
              <a:t>Støtter SMB3 protokollen</a:t>
            </a:r>
          </a:p>
          <a:p>
            <a:r>
              <a:rPr lang="nb-NO"/>
              <a:t>Skal gjøre det enklere å flytte </a:t>
            </a:r>
            <a:r>
              <a:rPr lang="nb-NO" err="1"/>
              <a:t>on</a:t>
            </a:r>
            <a:r>
              <a:rPr lang="nb-NO"/>
              <a:t> </a:t>
            </a:r>
            <a:r>
              <a:rPr lang="nb-NO" err="1"/>
              <a:t>premise</a:t>
            </a:r>
            <a:r>
              <a:rPr lang="nb-NO"/>
              <a:t> applikasjoner til skyen</a:t>
            </a:r>
          </a:p>
          <a:p>
            <a:r>
              <a:rPr lang="nb-NO"/>
              <a:t>Støtter kryptering</a:t>
            </a:r>
          </a:p>
          <a:p>
            <a:endParaRPr lang="nb-NO"/>
          </a:p>
        </p:txBody>
      </p:sp>
      <p:sp>
        <p:nvSpPr>
          <p:cNvPr id="3" name="Title 2">
            <a:extLst>
              <a:ext uri="{FF2B5EF4-FFF2-40B4-BE49-F238E27FC236}">
                <a16:creationId xmlns:a16="http://schemas.microsoft.com/office/drawing/2014/main" id="{37F99E34-9D69-4E41-BD68-FA4E4A148DA1}"/>
              </a:ext>
            </a:extLst>
          </p:cNvPr>
          <p:cNvSpPr>
            <a:spLocks noGrp="1"/>
          </p:cNvSpPr>
          <p:nvPr>
            <p:ph type="title"/>
          </p:nvPr>
        </p:nvSpPr>
        <p:spPr/>
        <p:txBody>
          <a:bodyPr/>
          <a:lstStyle/>
          <a:p>
            <a:r>
              <a:rPr lang="nb-NO" err="1"/>
              <a:t>Azure</a:t>
            </a:r>
            <a:r>
              <a:rPr lang="nb-NO"/>
              <a:t> File Storage</a:t>
            </a:r>
          </a:p>
        </p:txBody>
      </p:sp>
    </p:spTree>
    <p:extLst>
      <p:ext uri="{BB962C8B-B14F-4D97-AF65-F5344CB8AC3E}">
        <p14:creationId xmlns:p14="http://schemas.microsoft.com/office/powerpoint/2010/main" val="3480449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err="1"/>
              <a:t>Azureskolen</a:t>
            </a:r>
            <a:r>
              <a:rPr lang="nb-NO"/>
              <a:t> Workshop – Foreløpig plan</a:t>
            </a:r>
          </a:p>
        </p:txBody>
      </p:sp>
      <p:sp>
        <p:nvSpPr>
          <p:cNvPr id="2" name="Content Placeholder 1">
            <a:extLst>
              <a:ext uri="{FF2B5EF4-FFF2-40B4-BE49-F238E27FC236}">
                <a16:creationId xmlns:a16="http://schemas.microsoft.com/office/drawing/2014/main" id="{49BE38AA-87B0-4838-BE71-9193F9BED242}"/>
              </a:ext>
            </a:extLst>
          </p:cNvPr>
          <p:cNvSpPr>
            <a:spLocks noGrp="1"/>
          </p:cNvSpPr>
          <p:nvPr>
            <p:ph idx="1"/>
          </p:nvPr>
        </p:nvSpPr>
        <p:spPr/>
        <p:txBody>
          <a:bodyPr/>
          <a:lstStyle/>
          <a:p>
            <a:r>
              <a:rPr lang="nb-NO" sz="2200"/>
              <a:t>Workshop #1</a:t>
            </a:r>
          </a:p>
          <a:p>
            <a:pPr lvl="1"/>
            <a:r>
              <a:rPr lang="en-US" sz="1800"/>
              <a:t>Azure basics</a:t>
            </a:r>
          </a:p>
          <a:p>
            <a:pPr lvl="1"/>
            <a:r>
              <a:rPr lang="en-US" sz="1800"/>
              <a:t>App Services</a:t>
            </a:r>
          </a:p>
          <a:p>
            <a:pPr lvl="1"/>
            <a:r>
              <a:rPr lang="en-US" sz="1800"/>
              <a:t>Key Vault</a:t>
            </a:r>
          </a:p>
          <a:p>
            <a:pPr lvl="1"/>
            <a:r>
              <a:rPr lang="en-US" sz="1800"/>
              <a:t>Storage</a:t>
            </a:r>
          </a:p>
          <a:p>
            <a:r>
              <a:rPr lang="nb-NO" sz="2200"/>
              <a:t>Workshop #2</a:t>
            </a:r>
          </a:p>
          <a:p>
            <a:pPr lvl="1"/>
            <a:r>
              <a:rPr lang="nb-NO" sz="1800" err="1"/>
              <a:t>Azure</a:t>
            </a:r>
            <a:r>
              <a:rPr lang="nb-NO" sz="1800"/>
              <a:t> </a:t>
            </a:r>
            <a:r>
              <a:rPr lang="nb-NO" sz="1800" err="1"/>
              <a:t>DevOps</a:t>
            </a:r>
            <a:endParaRPr lang="nb-NO" sz="1800"/>
          </a:p>
          <a:p>
            <a:pPr lvl="2"/>
            <a:r>
              <a:rPr lang="nb-NO" err="1"/>
              <a:t>Continuous</a:t>
            </a:r>
            <a:r>
              <a:rPr lang="nb-NO"/>
              <a:t> Delivery pipeline</a:t>
            </a:r>
          </a:p>
          <a:p>
            <a:pPr lvl="1"/>
            <a:r>
              <a:rPr lang="nb-NO" sz="1800"/>
              <a:t>ARM-</a:t>
            </a:r>
            <a:r>
              <a:rPr lang="nb-NO" sz="1800" err="1"/>
              <a:t>templates</a:t>
            </a:r>
            <a:r>
              <a:rPr lang="nb-NO" sz="1800"/>
              <a:t> / </a:t>
            </a:r>
            <a:r>
              <a:rPr lang="nb-NO" sz="1800" err="1"/>
              <a:t>Infrastructure</a:t>
            </a:r>
            <a:r>
              <a:rPr lang="nb-NO" sz="1800"/>
              <a:t> as Code</a:t>
            </a:r>
          </a:p>
          <a:p>
            <a:pPr lvl="1"/>
            <a:r>
              <a:rPr lang="nb-NO" sz="1800"/>
              <a:t>Application Insights</a:t>
            </a:r>
          </a:p>
          <a:p>
            <a:endParaRPr lang="nb-NO"/>
          </a:p>
        </p:txBody>
      </p:sp>
      <p:sp>
        <p:nvSpPr>
          <p:cNvPr id="3" name="Content Placeholder 2">
            <a:extLst>
              <a:ext uri="{FF2B5EF4-FFF2-40B4-BE49-F238E27FC236}">
                <a16:creationId xmlns:a16="http://schemas.microsoft.com/office/drawing/2014/main" id="{174F88C6-B6DB-4212-9E7A-23B4621F093A}"/>
              </a:ext>
            </a:extLst>
          </p:cNvPr>
          <p:cNvSpPr>
            <a:spLocks noGrp="1"/>
          </p:cNvSpPr>
          <p:nvPr>
            <p:ph idx="13"/>
          </p:nvPr>
        </p:nvSpPr>
        <p:spPr/>
        <p:txBody>
          <a:bodyPr/>
          <a:lstStyle/>
          <a:p>
            <a:r>
              <a:rPr lang="nb-NO" sz="2200" b="1"/>
              <a:t>Workshop #3</a:t>
            </a:r>
          </a:p>
          <a:p>
            <a:pPr lvl="1"/>
            <a:r>
              <a:rPr lang="nb-NO" sz="1800"/>
              <a:t>Introduksjon til </a:t>
            </a:r>
            <a:r>
              <a:rPr lang="nb-NO" sz="1800" err="1"/>
              <a:t>sikkerthet</a:t>
            </a:r>
            <a:r>
              <a:rPr lang="nb-NO" sz="1800"/>
              <a:t> i </a:t>
            </a:r>
            <a:r>
              <a:rPr lang="nb-NO" sz="1800" err="1"/>
              <a:t>Azure</a:t>
            </a:r>
            <a:endParaRPr lang="nb-NO" sz="1800"/>
          </a:p>
          <a:p>
            <a:pPr lvl="1"/>
            <a:r>
              <a:rPr lang="nb-NO" sz="1800" err="1"/>
              <a:t>Azure</a:t>
            </a:r>
            <a:r>
              <a:rPr lang="nb-NO" sz="1800"/>
              <a:t> Active Directory - autentisering.</a:t>
            </a:r>
          </a:p>
          <a:p>
            <a:pPr lvl="1"/>
            <a:r>
              <a:rPr lang="nb-NO" sz="1800"/>
              <a:t>SAS-tokens i </a:t>
            </a:r>
            <a:r>
              <a:rPr lang="nb-NO" sz="1800" err="1"/>
              <a:t>Azure</a:t>
            </a:r>
            <a:r>
              <a:rPr lang="nb-NO" sz="1800"/>
              <a:t> Storage</a:t>
            </a:r>
          </a:p>
          <a:p>
            <a:pPr lvl="1"/>
            <a:r>
              <a:rPr lang="nb-NO" sz="1800"/>
              <a:t>Introduksjon til infrastruktur-sikkerhet</a:t>
            </a:r>
          </a:p>
          <a:p>
            <a:r>
              <a:rPr lang="nb-NO" sz="2200"/>
              <a:t>Workshop #4</a:t>
            </a:r>
          </a:p>
          <a:p>
            <a:pPr lvl="1"/>
            <a:r>
              <a:rPr lang="nb-NO" sz="1800"/>
              <a:t>TBD</a:t>
            </a:r>
          </a:p>
        </p:txBody>
      </p:sp>
    </p:spTree>
    <p:extLst>
      <p:ext uri="{BB962C8B-B14F-4D97-AF65-F5344CB8AC3E}">
        <p14:creationId xmlns:p14="http://schemas.microsoft.com/office/powerpoint/2010/main" val="667589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2FB546-C887-443A-BE33-4F99E6C5B06D}"/>
              </a:ext>
            </a:extLst>
          </p:cNvPr>
          <p:cNvSpPr>
            <a:spLocks noGrp="1"/>
          </p:cNvSpPr>
          <p:nvPr>
            <p:ph idx="1"/>
          </p:nvPr>
        </p:nvSpPr>
        <p:spPr/>
        <p:txBody>
          <a:bodyPr/>
          <a:lstStyle/>
          <a:p>
            <a:r>
              <a:rPr lang="nb-NO"/>
              <a:t>Meldingssystem mellom tjenester</a:t>
            </a:r>
          </a:p>
          <a:p>
            <a:r>
              <a:rPr lang="nb-NO"/>
              <a:t>Kan bidra til å holde applikasjonen løst koblet</a:t>
            </a:r>
          </a:p>
          <a:p>
            <a:r>
              <a:rPr lang="nb-NO"/>
              <a:t>Kan gjøre det enklere å lage å håndtere endringer i arbeidsmengde for applikasjonen</a:t>
            </a:r>
          </a:p>
        </p:txBody>
      </p:sp>
      <p:sp>
        <p:nvSpPr>
          <p:cNvPr id="3" name="Title 2">
            <a:extLst>
              <a:ext uri="{FF2B5EF4-FFF2-40B4-BE49-F238E27FC236}">
                <a16:creationId xmlns:a16="http://schemas.microsoft.com/office/drawing/2014/main" id="{5AB76710-6416-42D2-A4F5-4944B2714FEC}"/>
              </a:ext>
            </a:extLst>
          </p:cNvPr>
          <p:cNvSpPr>
            <a:spLocks noGrp="1"/>
          </p:cNvSpPr>
          <p:nvPr>
            <p:ph type="title"/>
          </p:nvPr>
        </p:nvSpPr>
        <p:spPr/>
        <p:txBody>
          <a:bodyPr/>
          <a:lstStyle/>
          <a:p>
            <a:r>
              <a:rPr lang="nb-NO"/>
              <a:t>Azure Storage Queue</a:t>
            </a:r>
          </a:p>
        </p:txBody>
      </p:sp>
      <p:grpSp>
        <p:nvGrpSpPr>
          <p:cNvPr id="14" name="Gruppe 13">
            <a:extLst>
              <a:ext uri="{FF2B5EF4-FFF2-40B4-BE49-F238E27FC236}">
                <a16:creationId xmlns:a16="http://schemas.microsoft.com/office/drawing/2014/main" id="{F0D2B8F3-4328-493F-A16C-680AAE7E3272}"/>
              </a:ext>
            </a:extLst>
          </p:cNvPr>
          <p:cNvGrpSpPr/>
          <p:nvPr/>
        </p:nvGrpSpPr>
        <p:grpSpPr>
          <a:xfrm>
            <a:off x="9644454" y="1733525"/>
            <a:ext cx="1312746" cy="776641"/>
            <a:chOff x="8230954" y="3766862"/>
            <a:chExt cx="1312746" cy="776641"/>
          </a:xfrm>
        </p:grpSpPr>
        <p:pic>
          <p:nvPicPr>
            <p:cNvPr id="9" name="Bilde 8">
              <a:extLst>
                <a:ext uri="{FF2B5EF4-FFF2-40B4-BE49-F238E27FC236}">
                  <a16:creationId xmlns:a16="http://schemas.microsoft.com/office/drawing/2014/main" id="{158FFF8A-FFAF-4F89-88E3-D819405338C3}"/>
                </a:ext>
              </a:extLst>
            </p:cNvPr>
            <p:cNvPicPr>
              <a:picLocks noChangeAspect="1"/>
            </p:cNvPicPr>
            <p:nvPr/>
          </p:nvPicPr>
          <p:blipFill>
            <a:blip r:embed="rId3"/>
            <a:stretch>
              <a:fillRect/>
            </a:stretch>
          </p:blipFill>
          <p:spPr>
            <a:xfrm>
              <a:off x="8616918" y="3766862"/>
              <a:ext cx="540818" cy="468864"/>
            </a:xfrm>
            <a:prstGeom prst="rect">
              <a:avLst/>
            </a:prstGeom>
          </p:spPr>
        </p:pic>
        <p:sp>
          <p:nvSpPr>
            <p:cNvPr id="10" name="TekstSylinder 9">
              <a:extLst>
                <a:ext uri="{FF2B5EF4-FFF2-40B4-BE49-F238E27FC236}">
                  <a16:creationId xmlns:a16="http://schemas.microsoft.com/office/drawing/2014/main" id="{3937E7A4-A472-478C-ADF1-27D5F8A0520C}"/>
                </a:ext>
              </a:extLst>
            </p:cNvPr>
            <p:cNvSpPr txBox="1"/>
            <p:nvPr/>
          </p:nvSpPr>
          <p:spPr>
            <a:xfrm>
              <a:off x="8230954" y="4235726"/>
              <a:ext cx="1312746" cy="307777"/>
            </a:xfrm>
            <a:prstGeom prst="rect">
              <a:avLst/>
            </a:prstGeom>
            <a:noFill/>
          </p:spPr>
          <p:txBody>
            <a:bodyPr wrap="square" rtlCol="0">
              <a:spAutoFit/>
            </a:bodyPr>
            <a:lstStyle/>
            <a:p>
              <a:pPr algn="ctr"/>
              <a:r>
                <a:rPr lang="en-US" sz="1400"/>
                <a:t>Storage Queue</a:t>
              </a:r>
              <a:endParaRPr lang="nb-NO" sz="1400"/>
            </a:p>
          </p:txBody>
        </p:sp>
      </p:grpSp>
      <p:cxnSp>
        <p:nvCxnSpPr>
          <p:cNvPr id="12" name="Rett linje 11">
            <a:extLst>
              <a:ext uri="{FF2B5EF4-FFF2-40B4-BE49-F238E27FC236}">
                <a16:creationId xmlns:a16="http://schemas.microsoft.com/office/drawing/2014/main" id="{99DB120F-02C2-4463-80C7-B50F71DA4969}"/>
              </a:ext>
            </a:extLst>
          </p:cNvPr>
          <p:cNvCxnSpPr>
            <a:cxnSpLocks/>
            <a:stCxn id="10" idx="2"/>
          </p:cNvCxnSpPr>
          <p:nvPr/>
        </p:nvCxnSpPr>
        <p:spPr>
          <a:xfrm>
            <a:off x="10300827" y="2510166"/>
            <a:ext cx="0" cy="468864"/>
          </a:xfrm>
          <a:prstGeom prst="line">
            <a:avLst/>
          </a:prstGeom>
        </p:spPr>
        <p:style>
          <a:lnRef idx="1">
            <a:schemeClr val="dk1"/>
          </a:lnRef>
          <a:fillRef idx="0">
            <a:schemeClr val="dk1"/>
          </a:fillRef>
          <a:effectRef idx="0">
            <a:schemeClr val="dk1"/>
          </a:effectRef>
          <a:fontRef idx="minor">
            <a:schemeClr val="tx1"/>
          </a:fontRef>
        </p:style>
      </p:cxnSp>
      <p:cxnSp>
        <p:nvCxnSpPr>
          <p:cNvPr id="16" name="Rett linje 15">
            <a:extLst>
              <a:ext uri="{FF2B5EF4-FFF2-40B4-BE49-F238E27FC236}">
                <a16:creationId xmlns:a16="http://schemas.microsoft.com/office/drawing/2014/main" id="{5CEA981C-27DE-4CE3-9BEA-A10A4BE65A6E}"/>
              </a:ext>
            </a:extLst>
          </p:cNvPr>
          <p:cNvCxnSpPr>
            <a:cxnSpLocks/>
          </p:cNvCxnSpPr>
          <p:nvPr/>
        </p:nvCxnSpPr>
        <p:spPr>
          <a:xfrm flipH="1">
            <a:off x="9194085" y="2979030"/>
            <a:ext cx="2189420" cy="0"/>
          </a:xfrm>
          <a:prstGeom prst="line">
            <a:avLst/>
          </a:prstGeom>
        </p:spPr>
        <p:style>
          <a:lnRef idx="1">
            <a:schemeClr val="dk1"/>
          </a:lnRef>
          <a:fillRef idx="0">
            <a:schemeClr val="dk1"/>
          </a:fillRef>
          <a:effectRef idx="0">
            <a:schemeClr val="dk1"/>
          </a:effectRef>
          <a:fontRef idx="minor">
            <a:schemeClr val="tx1"/>
          </a:fontRef>
        </p:style>
      </p:cxnSp>
      <p:cxnSp>
        <p:nvCxnSpPr>
          <p:cNvPr id="20" name="Rett pilkobling 19">
            <a:extLst>
              <a:ext uri="{FF2B5EF4-FFF2-40B4-BE49-F238E27FC236}">
                <a16:creationId xmlns:a16="http://schemas.microsoft.com/office/drawing/2014/main" id="{652A4C65-ABD3-4086-971E-86F01F011FC9}"/>
              </a:ext>
            </a:extLst>
          </p:cNvPr>
          <p:cNvCxnSpPr/>
          <p:nvPr/>
        </p:nvCxnSpPr>
        <p:spPr>
          <a:xfrm>
            <a:off x="9194085" y="2979030"/>
            <a:ext cx="0" cy="449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Rett pilkobling 21">
            <a:extLst>
              <a:ext uri="{FF2B5EF4-FFF2-40B4-BE49-F238E27FC236}">
                <a16:creationId xmlns:a16="http://schemas.microsoft.com/office/drawing/2014/main" id="{F1000D8C-EE86-424A-A316-E82AEAF131F9}"/>
              </a:ext>
            </a:extLst>
          </p:cNvPr>
          <p:cNvCxnSpPr/>
          <p:nvPr/>
        </p:nvCxnSpPr>
        <p:spPr>
          <a:xfrm>
            <a:off x="10300827" y="2979030"/>
            <a:ext cx="0" cy="449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Rett pilkobling 23">
            <a:extLst>
              <a:ext uri="{FF2B5EF4-FFF2-40B4-BE49-F238E27FC236}">
                <a16:creationId xmlns:a16="http://schemas.microsoft.com/office/drawing/2014/main" id="{DC4CE15B-61BD-4BE6-A046-98C30840752F}"/>
              </a:ext>
            </a:extLst>
          </p:cNvPr>
          <p:cNvCxnSpPr>
            <a:cxnSpLocks/>
          </p:cNvCxnSpPr>
          <p:nvPr/>
        </p:nvCxnSpPr>
        <p:spPr>
          <a:xfrm>
            <a:off x="11381306" y="2979030"/>
            <a:ext cx="0" cy="4688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6" name="Gruppe 25">
            <a:extLst>
              <a:ext uri="{FF2B5EF4-FFF2-40B4-BE49-F238E27FC236}">
                <a16:creationId xmlns:a16="http://schemas.microsoft.com/office/drawing/2014/main" id="{A9D99F0F-8CD8-42C2-96C4-FF8383782727}"/>
              </a:ext>
            </a:extLst>
          </p:cNvPr>
          <p:cNvGrpSpPr/>
          <p:nvPr/>
        </p:nvGrpSpPr>
        <p:grpSpPr>
          <a:xfrm>
            <a:off x="8537712" y="3663571"/>
            <a:ext cx="1312746" cy="776641"/>
            <a:chOff x="8230954" y="3766862"/>
            <a:chExt cx="1312746" cy="776641"/>
          </a:xfrm>
        </p:grpSpPr>
        <p:pic>
          <p:nvPicPr>
            <p:cNvPr id="27" name="Bilde 26">
              <a:extLst>
                <a:ext uri="{FF2B5EF4-FFF2-40B4-BE49-F238E27FC236}">
                  <a16:creationId xmlns:a16="http://schemas.microsoft.com/office/drawing/2014/main" id="{B808DAB9-E6B3-4C47-BB1F-6C72AA2098A0}"/>
                </a:ext>
              </a:extLst>
            </p:cNvPr>
            <p:cNvPicPr>
              <a:picLocks noChangeAspect="1"/>
            </p:cNvPicPr>
            <p:nvPr/>
          </p:nvPicPr>
          <p:blipFill>
            <a:blip r:embed="rId3"/>
            <a:stretch>
              <a:fillRect/>
            </a:stretch>
          </p:blipFill>
          <p:spPr>
            <a:xfrm>
              <a:off x="8616918" y="3766862"/>
              <a:ext cx="540818" cy="468864"/>
            </a:xfrm>
            <a:prstGeom prst="rect">
              <a:avLst/>
            </a:prstGeom>
          </p:spPr>
        </p:pic>
        <p:sp>
          <p:nvSpPr>
            <p:cNvPr id="28" name="TekstSylinder 27">
              <a:extLst>
                <a:ext uri="{FF2B5EF4-FFF2-40B4-BE49-F238E27FC236}">
                  <a16:creationId xmlns:a16="http://schemas.microsoft.com/office/drawing/2014/main" id="{8471566B-2DBA-4919-9181-CAF9E636D1F8}"/>
                </a:ext>
              </a:extLst>
            </p:cNvPr>
            <p:cNvSpPr txBox="1"/>
            <p:nvPr/>
          </p:nvSpPr>
          <p:spPr>
            <a:xfrm>
              <a:off x="8230954" y="4235726"/>
              <a:ext cx="1312746" cy="307777"/>
            </a:xfrm>
            <a:prstGeom prst="rect">
              <a:avLst/>
            </a:prstGeom>
            <a:noFill/>
          </p:spPr>
          <p:txBody>
            <a:bodyPr wrap="square" rtlCol="0">
              <a:spAutoFit/>
            </a:bodyPr>
            <a:lstStyle/>
            <a:p>
              <a:pPr algn="ctr"/>
              <a:r>
                <a:rPr lang="en-US" sz="1400"/>
                <a:t>Queue A</a:t>
              </a:r>
              <a:endParaRPr lang="nb-NO" sz="1400"/>
            </a:p>
          </p:txBody>
        </p:sp>
      </p:grpSp>
      <p:grpSp>
        <p:nvGrpSpPr>
          <p:cNvPr id="29" name="Gruppe 28">
            <a:extLst>
              <a:ext uri="{FF2B5EF4-FFF2-40B4-BE49-F238E27FC236}">
                <a16:creationId xmlns:a16="http://schemas.microsoft.com/office/drawing/2014/main" id="{D3710DAC-5BD4-4023-A831-26D42E0FBDDB}"/>
              </a:ext>
            </a:extLst>
          </p:cNvPr>
          <p:cNvGrpSpPr/>
          <p:nvPr/>
        </p:nvGrpSpPr>
        <p:grpSpPr>
          <a:xfrm>
            <a:off x="9644454" y="3663571"/>
            <a:ext cx="1312746" cy="776641"/>
            <a:chOff x="8230954" y="3766862"/>
            <a:chExt cx="1312746" cy="776641"/>
          </a:xfrm>
        </p:grpSpPr>
        <p:pic>
          <p:nvPicPr>
            <p:cNvPr id="30" name="Bilde 29">
              <a:extLst>
                <a:ext uri="{FF2B5EF4-FFF2-40B4-BE49-F238E27FC236}">
                  <a16:creationId xmlns:a16="http://schemas.microsoft.com/office/drawing/2014/main" id="{A684C0EF-A535-4F10-A673-A5805A1AB2FE}"/>
                </a:ext>
              </a:extLst>
            </p:cNvPr>
            <p:cNvPicPr>
              <a:picLocks noChangeAspect="1"/>
            </p:cNvPicPr>
            <p:nvPr/>
          </p:nvPicPr>
          <p:blipFill>
            <a:blip r:embed="rId3"/>
            <a:stretch>
              <a:fillRect/>
            </a:stretch>
          </p:blipFill>
          <p:spPr>
            <a:xfrm>
              <a:off x="8616918" y="3766862"/>
              <a:ext cx="540818" cy="468864"/>
            </a:xfrm>
            <a:prstGeom prst="rect">
              <a:avLst/>
            </a:prstGeom>
          </p:spPr>
        </p:pic>
        <p:sp>
          <p:nvSpPr>
            <p:cNvPr id="31" name="TekstSylinder 30">
              <a:extLst>
                <a:ext uri="{FF2B5EF4-FFF2-40B4-BE49-F238E27FC236}">
                  <a16:creationId xmlns:a16="http://schemas.microsoft.com/office/drawing/2014/main" id="{D7A30736-A2F1-4FEE-B8BA-90FAD592AB4F}"/>
                </a:ext>
              </a:extLst>
            </p:cNvPr>
            <p:cNvSpPr txBox="1"/>
            <p:nvPr/>
          </p:nvSpPr>
          <p:spPr>
            <a:xfrm>
              <a:off x="8230954" y="4235726"/>
              <a:ext cx="1312746" cy="307777"/>
            </a:xfrm>
            <a:prstGeom prst="rect">
              <a:avLst/>
            </a:prstGeom>
            <a:noFill/>
          </p:spPr>
          <p:txBody>
            <a:bodyPr wrap="square" rtlCol="0">
              <a:spAutoFit/>
            </a:bodyPr>
            <a:lstStyle/>
            <a:p>
              <a:pPr algn="ctr"/>
              <a:r>
                <a:rPr lang="en-US" sz="1400"/>
                <a:t>Queue B</a:t>
              </a:r>
              <a:endParaRPr lang="nb-NO" sz="1400"/>
            </a:p>
          </p:txBody>
        </p:sp>
      </p:grpSp>
      <p:grpSp>
        <p:nvGrpSpPr>
          <p:cNvPr id="32" name="Gruppe 31">
            <a:extLst>
              <a:ext uri="{FF2B5EF4-FFF2-40B4-BE49-F238E27FC236}">
                <a16:creationId xmlns:a16="http://schemas.microsoft.com/office/drawing/2014/main" id="{F02B4231-4CB5-42A0-B227-95DE57401997}"/>
              </a:ext>
            </a:extLst>
          </p:cNvPr>
          <p:cNvGrpSpPr/>
          <p:nvPr/>
        </p:nvGrpSpPr>
        <p:grpSpPr>
          <a:xfrm>
            <a:off x="10751196" y="3663570"/>
            <a:ext cx="1312746" cy="776641"/>
            <a:chOff x="8230954" y="3766862"/>
            <a:chExt cx="1312746" cy="776641"/>
          </a:xfrm>
        </p:grpSpPr>
        <p:pic>
          <p:nvPicPr>
            <p:cNvPr id="33" name="Bilde 32">
              <a:extLst>
                <a:ext uri="{FF2B5EF4-FFF2-40B4-BE49-F238E27FC236}">
                  <a16:creationId xmlns:a16="http://schemas.microsoft.com/office/drawing/2014/main" id="{15018EB5-918D-4C49-B53C-D4561886339C}"/>
                </a:ext>
              </a:extLst>
            </p:cNvPr>
            <p:cNvPicPr>
              <a:picLocks noChangeAspect="1"/>
            </p:cNvPicPr>
            <p:nvPr/>
          </p:nvPicPr>
          <p:blipFill>
            <a:blip r:embed="rId3"/>
            <a:stretch>
              <a:fillRect/>
            </a:stretch>
          </p:blipFill>
          <p:spPr>
            <a:xfrm>
              <a:off x="8616918" y="3766862"/>
              <a:ext cx="540818" cy="468864"/>
            </a:xfrm>
            <a:prstGeom prst="rect">
              <a:avLst/>
            </a:prstGeom>
          </p:spPr>
        </p:pic>
        <p:sp>
          <p:nvSpPr>
            <p:cNvPr id="34" name="TekstSylinder 33">
              <a:extLst>
                <a:ext uri="{FF2B5EF4-FFF2-40B4-BE49-F238E27FC236}">
                  <a16:creationId xmlns:a16="http://schemas.microsoft.com/office/drawing/2014/main" id="{FD66DFD1-DF27-494C-8A2E-291BE0E3377D}"/>
                </a:ext>
              </a:extLst>
            </p:cNvPr>
            <p:cNvSpPr txBox="1"/>
            <p:nvPr/>
          </p:nvSpPr>
          <p:spPr>
            <a:xfrm>
              <a:off x="8230954" y="4235726"/>
              <a:ext cx="1312746" cy="307777"/>
            </a:xfrm>
            <a:prstGeom prst="rect">
              <a:avLst/>
            </a:prstGeom>
            <a:noFill/>
          </p:spPr>
          <p:txBody>
            <a:bodyPr wrap="square" rtlCol="0">
              <a:spAutoFit/>
            </a:bodyPr>
            <a:lstStyle/>
            <a:p>
              <a:pPr algn="ctr"/>
              <a:r>
                <a:rPr lang="en-US" sz="1400"/>
                <a:t>Queue C</a:t>
              </a:r>
              <a:endParaRPr lang="nb-NO" sz="1400"/>
            </a:p>
          </p:txBody>
        </p:sp>
      </p:grpSp>
      <p:grpSp>
        <p:nvGrpSpPr>
          <p:cNvPr id="41" name="Gruppe 40">
            <a:extLst>
              <a:ext uri="{FF2B5EF4-FFF2-40B4-BE49-F238E27FC236}">
                <a16:creationId xmlns:a16="http://schemas.microsoft.com/office/drawing/2014/main" id="{CED4367F-FF9B-474A-9996-4101D9C4BA4A}"/>
              </a:ext>
            </a:extLst>
          </p:cNvPr>
          <p:cNvGrpSpPr/>
          <p:nvPr/>
        </p:nvGrpSpPr>
        <p:grpSpPr>
          <a:xfrm>
            <a:off x="8680224" y="5270007"/>
            <a:ext cx="919245" cy="403671"/>
            <a:chOff x="8473806" y="5324921"/>
            <a:chExt cx="1312746" cy="576472"/>
          </a:xfrm>
        </p:grpSpPr>
        <p:pic>
          <p:nvPicPr>
            <p:cNvPr id="42" name="Bilde 41">
              <a:extLst>
                <a:ext uri="{FF2B5EF4-FFF2-40B4-BE49-F238E27FC236}">
                  <a16:creationId xmlns:a16="http://schemas.microsoft.com/office/drawing/2014/main" id="{B0A3A4C9-3D14-4591-B250-F69F672A0F4F}"/>
                </a:ext>
              </a:extLst>
            </p:cNvPr>
            <p:cNvPicPr>
              <a:picLocks noChangeAspect="1"/>
            </p:cNvPicPr>
            <p:nvPr/>
          </p:nvPicPr>
          <p:blipFill>
            <a:blip r:embed="rId4"/>
            <a:stretch>
              <a:fillRect/>
            </a:stretch>
          </p:blipFill>
          <p:spPr>
            <a:xfrm>
              <a:off x="8677523" y="5324921"/>
              <a:ext cx="278718" cy="218127"/>
            </a:xfrm>
            <a:prstGeom prst="rect">
              <a:avLst/>
            </a:prstGeom>
          </p:spPr>
        </p:pic>
        <p:pic>
          <p:nvPicPr>
            <p:cNvPr id="43" name="Bilde 42">
              <a:extLst>
                <a:ext uri="{FF2B5EF4-FFF2-40B4-BE49-F238E27FC236}">
                  <a16:creationId xmlns:a16="http://schemas.microsoft.com/office/drawing/2014/main" id="{ED1ECAFF-08EF-4590-8252-4CBD7C7FEE6F}"/>
                </a:ext>
              </a:extLst>
            </p:cNvPr>
            <p:cNvPicPr>
              <a:picLocks noChangeAspect="1"/>
            </p:cNvPicPr>
            <p:nvPr/>
          </p:nvPicPr>
          <p:blipFill>
            <a:blip r:embed="rId4"/>
            <a:stretch>
              <a:fillRect/>
            </a:stretch>
          </p:blipFill>
          <p:spPr>
            <a:xfrm>
              <a:off x="8990820" y="5324921"/>
              <a:ext cx="278718" cy="218127"/>
            </a:xfrm>
            <a:prstGeom prst="rect">
              <a:avLst/>
            </a:prstGeom>
          </p:spPr>
        </p:pic>
        <p:pic>
          <p:nvPicPr>
            <p:cNvPr id="44" name="Bilde 43">
              <a:extLst>
                <a:ext uri="{FF2B5EF4-FFF2-40B4-BE49-F238E27FC236}">
                  <a16:creationId xmlns:a16="http://schemas.microsoft.com/office/drawing/2014/main" id="{EC26F703-4882-4691-A6CA-61D69716F894}"/>
                </a:ext>
              </a:extLst>
            </p:cNvPr>
            <p:cNvPicPr>
              <a:picLocks noChangeAspect="1"/>
            </p:cNvPicPr>
            <p:nvPr/>
          </p:nvPicPr>
          <p:blipFill>
            <a:blip r:embed="rId4"/>
            <a:stretch>
              <a:fillRect/>
            </a:stretch>
          </p:blipFill>
          <p:spPr>
            <a:xfrm>
              <a:off x="9304116" y="5324921"/>
              <a:ext cx="278718" cy="218127"/>
            </a:xfrm>
            <a:prstGeom prst="rect">
              <a:avLst/>
            </a:prstGeom>
          </p:spPr>
        </p:pic>
        <p:sp>
          <p:nvSpPr>
            <p:cNvPr id="45" name="TekstSylinder 44">
              <a:extLst>
                <a:ext uri="{FF2B5EF4-FFF2-40B4-BE49-F238E27FC236}">
                  <a16:creationId xmlns:a16="http://schemas.microsoft.com/office/drawing/2014/main" id="{3F03C999-A76F-4405-A8F4-29F47A9DBBE1}"/>
                </a:ext>
              </a:extLst>
            </p:cNvPr>
            <p:cNvSpPr txBox="1"/>
            <p:nvPr/>
          </p:nvSpPr>
          <p:spPr>
            <a:xfrm>
              <a:off x="8473806" y="5593616"/>
              <a:ext cx="1312746" cy="307777"/>
            </a:xfrm>
            <a:prstGeom prst="rect">
              <a:avLst/>
            </a:prstGeom>
            <a:noFill/>
          </p:spPr>
          <p:txBody>
            <a:bodyPr wrap="square" rtlCol="0">
              <a:spAutoFit/>
            </a:bodyPr>
            <a:lstStyle/>
            <a:p>
              <a:pPr algn="ctr"/>
              <a:r>
                <a:rPr lang="en-US" sz="1400"/>
                <a:t>Messages</a:t>
              </a:r>
              <a:endParaRPr lang="nb-NO" sz="1400"/>
            </a:p>
          </p:txBody>
        </p:sp>
      </p:grpSp>
      <p:grpSp>
        <p:nvGrpSpPr>
          <p:cNvPr id="46" name="Gruppe 45">
            <a:extLst>
              <a:ext uri="{FF2B5EF4-FFF2-40B4-BE49-F238E27FC236}">
                <a16:creationId xmlns:a16="http://schemas.microsoft.com/office/drawing/2014/main" id="{8EE0F46E-D943-4F13-B101-ADC38BC6B40B}"/>
              </a:ext>
            </a:extLst>
          </p:cNvPr>
          <p:cNvGrpSpPr/>
          <p:nvPr/>
        </p:nvGrpSpPr>
        <p:grpSpPr>
          <a:xfrm>
            <a:off x="9840733" y="5270007"/>
            <a:ext cx="919245" cy="403671"/>
            <a:chOff x="8473806" y="5324921"/>
            <a:chExt cx="1312746" cy="576472"/>
          </a:xfrm>
        </p:grpSpPr>
        <p:pic>
          <p:nvPicPr>
            <p:cNvPr id="47" name="Bilde 46">
              <a:extLst>
                <a:ext uri="{FF2B5EF4-FFF2-40B4-BE49-F238E27FC236}">
                  <a16:creationId xmlns:a16="http://schemas.microsoft.com/office/drawing/2014/main" id="{87402D2E-7316-4C96-A0A2-B279B285EA75}"/>
                </a:ext>
              </a:extLst>
            </p:cNvPr>
            <p:cNvPicPr>
              <a:picLocks noChangeAspect="1"/>
            </p:cNvPicPr>
            <p:nvPr/>
          </p:nvPicPr>
          <p:blipFill>
            <a:blip r:embed="rId4"/>
            <a:stretch>
              <a:fillRect/>
            </a:stretch>
          </p:blipFill>
          <p:spPr>
            <a:xfrm>
              <a:off x="8677523" y="5324921"/>
              <a:ext cx="278718" cy="218127"/>
            </a:xfrm>
            <a:prstGeom prst="rect">
              <a:avLst/>
            </a:prstGeom>
          </p:spPr>
        </p:pic>
        <p:pic>
          <p:nvPicPr>
            <p:cNvPr id="48" name="Bilde 47">
              <a:extLst>
                <a:ext uri="{FF2B5EF4-FFF2-40B4-BE49-F238E27FC236}">
                  <a16:creationId xmlns:a16="http://schemas.microsoft.com/office/drawing/2014/main" id="{0CFDA98E-7B99-4D0C-AB5B-6055EC181353}"/>
                </a:ext>
              </a:extLst>
            </p:cNvPr>
            <p:cNvPicPr>
              <a:picLocks noChangeAspect="1"/>
            </p:cNvPicPr>
            <p:nvPr/>
          </p:nvPicPr>
          <p:blipFill>
            <a:blip r:embed="rId4"/>
            <a:stretch>
              <a:fillRect/>
            </a:stretch>
          </p:blipFill>
          <p:spPr>
            <a:xfrm>
              <a:off x="8990820" y="5324921"/>
              <a:ext cx="278718" cy="218127"/>
            </a:xfrm>
            <a:prstGeom prst="rect">
              <a:avLst/>
            </a:prstGeom>
          </p:spPr>
        </p:pic>
        <p:pic>
          <p:nvPicPr>
            <p:cNvPr id="49" name="Bilde 48">
              <a:extLst>
                <a:ext uri="{FF2B5EF4-FFF2-40B4-BE49-F238E27FC236}">
                  <a16:creationId xmlns:a16="http://schemas.microsoft.com/office/drawing/2014/main" id="{A8747119-057D-4250-91DB-A87FF0EB18E7}"/>
                </a:ext>
              </a:extLst>
            </p:cNvPr>
            <p:cNvPicPr>
              <a:picLocks noChangeAspect="1"/>
            </p:cNvPicPr>
            <p:nvPr/>
          </p:nvPicPr>
          <p:blipFill>
            <a:blip r:embed="rId4"/>
            <a:stretch>
              <a:fillRect/>
            </a:stretch>
          </p:blipFill>
          <p:spPr>
            <a:xfrm>
              <a:off x="9304116" y="5324921"/>
              <a:ext cx="278718" cy="218127"/>
            </a:xfrm>
            <a:prstGeom prst="rect">
              <a:avLst/>
            </a:prstGeom>
          </p:spPr>
        </p:pic>
        <p:sp>
          <p:nvSpPr>
            <p:cNvPr id="50" name="TekstSylinder 49">
              <a:extLst>
                <a:ext uri="{FF2B5EF4-FFF2-40B4-BE49-F238E27FC236}">
                  <a16:creationId xmlns:a16="http://schemas.microsoft.com/office/drawing/2014/main" id="{598E858F-AE96-4D47-AA59-C86091942476}"/>
                </a:ext>
              </a:extLst>
            </p:cNvPr>
            <p:cNvSpPr txBox="1"/>
            <p:nvPr/>
          </p:nvSpPr>
          <p:spPr>
            <a:xfrm>
              <a:off x="8473806" y="5593616"/>
              <a:ext cx="1312746" cy="307777"/>
            </a:xfrm>
            <a:prstGeom prst="rect">
              <a:avLst/>
            </a:prstGeom>
            <a:noFill/>
          </p:spPr>
          <p:txBody>
            <a:bodyPr wrap="square" rtlCol="0">
              <a:spAutoFit/>
            </a:bodyPr>
            <a:lstStyle/>
            <a:p>
              <a:pPr algn="ctr"/>
              <a:r>
                <a:rPr lang="en-US" sz="1400"/>
                <a:t>Messages</a:t>
              </a:r>
              <a:endParaRPr lang="nb-NO" sz="1400"/>
            </a:p>
          </p:txBody>
        </p:sp>
      </p:grpSp>
      <p:grpSp>
        <p:nvGrpSpPr>
          <p:cNvPr id="51" name="Gruppe 50">
            <a:extLst>
              <a:ext uri="{FF2B5EF4-FFF2-40B4-BE49-F238E27FC236}">
                <a16:creationId xmlns:a16="http://schemas.microsoft.com/office/drawing/2014/main" id="{B0B0422B-8C50-45DE-BF9A-04FC2444191A}"/>
              </a:ext>
            </a:extLst>
          </p:cNvPr>
          <p:cNvGrpSpPr/>
          <p:nvPr/>
        </p:nvGrpSpPr>
        <p:grpSpPr>
          <a:xfrm>
            <a:off x="10957200" y="5270007"/>
            <a:ext cx="919245" cy="403671"/>
            <a:chOff x="8473806" y="5324921"/>
            <a:chExt cx="1312746" cy="576472"/>
          </a:xfrm>
        </p:grpSpPr>
        <p:pic>
          <p:nvPicPr>
            <p:cNvPr id="52" name="Bilde 51">
              <a:extLst>
                <a:ext uri="{FF2B5EF4-FFF2-40B4-BE49-F238E27FC236}">
                  <a16:creationId xmlns:a16="http://schemas.microsoft.com/office/drawing/2014/main" id="{A9E6996D-29CD-4FBC-88E8-0C1399EFA96F}"/>
                </a:ext>
              </a:extLst>
            </p:cNvPr>
            <p:cNvPicPr>
              <a:picLocks noChangeAspect="1"/>
            </p:cNvPicPr>
            <p:nvPr/>
          </p:nvPicPr>
          <p:blipFill>
            <a:blip r:embed="rId4"/>
            <a:stretch>
              <a:fillRect/>
            </a:stretch>
          </p:blipFill>
          <p:spPr>
            <a:xfrm>
              <a:off x="8677523" y="5324921"/>
              <a:ext cx="278718" cy="218127"/>
            </a:xfrm>
            <a:prstGeom prst="rect">
              <a:avLst/>
            </a:prstGeom>
          </p:spPr>
        </p:pic>
        <p:pic>
          <p:nvPicPr>
            <p:cNvPr id="53" name="Bilde 52">
              <a:extLst>
                <a:ext uri="{FF2B5EF4-FFF2-40B4-BE49-F238E27FC236}">
                  <a16:creationId xmlns:a16="http://schemas.microsoft.com/office/drawing/2014/main" id="{6F8A7969-3668-42D6-A029-D992014C96E0}"/>
                </a:ext>
              </a:extLst>
            </p:cNvPr>
            <p:cNvPicPr>
              <a:picLocks noChangeAspect="1"/>
            </p:cNvPicPr>
            <p:nvPr/>
          </p:nvPicPr>
          <p:blipFill>
            <a:blip r:embed="rId4"/>
            <a:stretch>
              <a:fillRect/>
            </a:stretch>
          </p:blipFill>
          <p:spPr>
            <a:xfrm>
              <a:off x="8990820" y="5324921"/>
              <a:ext cx="278718" cy="218127"/>
            </a:xfrm>
            <a:prstGeom prst="rect">
              <a:avLst/>
            </a:prstGeom>
          </p:spPr>
        </p:pic>
        <p:pic>
          <p:nvPicPr>
            <p:cNvPr id="54" name="Bilde 53">
              <a:extLst>
                <a:ext uri="{FF2B5EF4-FFF2-40B4-BE49-F238E27FC236}">
                  <a16:creationId xmlns:a16="http://schemas.microsoft.com/office/drawing/2014/main" id="{F59F4724-CF7D-4932-9930-11336480C127}"/>
                </a:ext>
              </a:extLst>
            </p:cNvPr>
            <p:cNvPicPr>
              <a:picLocks noChangeAspect="1"/>
            </p:cNvPicPr>
            <p:nvPr/>
          </p:nvPicPr>
          <p:blipFill>
            <a:blip r:embed="rId4"/>
            <a:stretch>
              <a:fillRect/>
            </a:stretch>
          </p:blipFill>
          <p:spPr>
            <a:xfrm>
              <a:off x="9304116" y="5324921"/>
              <a:ext cx="278718" cy="218127"/>
            </a:xfrm>
            <a:prstGeom prst="rect">
              <a:avLst/>
            </a:prstGeom>
          </p:spPr>
        </p:pic>
        <p:sp>
          <p:nvSpPr>
            <p:cNvPr id="55" name="TekstSylinder 54">
              <a:extLst>
                <a:ext uri="{FF2B5EF4-FFF2-40B4-BE49-F238E27FC236}">
                  <a16:creationId xmlns:a16="http://schemas.microsoft.com/office/drawing/2014/main" id="{4B1AA986-8CD3-43BA-8352-11F2A4765FC5}"/>
                </a:ext>
              </a:extLst>
            </p:cNvPr>
            <p:cNvSpPr txBox="1"/>
            <p:nvPr/>
          </p:nvSpPr>
          <p:spPr>
            <a:xfrm>
              <a:off x="8473806" y="5593616"/>
              <a:ext cx="1312746" cy="307777"/>
            </a:xfrm>
            <a:prstGeom prst="rect">
              <a:avLst/>
            </a:prstGeom>
            <a:noFill/>
          </p:spPr>
          <p:txBody>
            <a:bodyPr wrap="square" rtlCol="0">
              <a:spAutoFit/>
            </a:bodyPr>
            <a:lstStyle/>
            <a:p>
              <a:pPr algn="ctr"/>
              <a:r>
                <a:rPr lang="en-US" sz="1400"/>
                <a:t>Messages</a:t>
              </a:r>
              <a:endParaRPr lang="nb-NO" sz="1400"/>
            </a:p>
          </p:txBody>
        </p:sp>
      </p:grpSp>
      <p:cxnSp>
        <p:nvCxnSpPr>
          <p:cNvPr id="57" name="Rett pilkobling 56">
            <a:extLst>
              <a:ext uri="{FF2B5EF4-FFF2-40B4-BE49-F238E27FC236}">
                <a16:creationId xmlns:a16="http://schemas.microsoft.com/office/drawing/2014/main" id="{E04A98C9-AFB7-471D-9778-0F07013FB14F}"/>
              </a:ext>
            </a:extLst>
          </p:cNvPr>
          <p:cNvCxnSpPr>
            <a:cxnSpLocks/>
            <a:stCxn id="28" idx="2"/>
          </p:cNvCxnSpPr>
          <p:nvPr/>
        </p:nvCxnSpPr>
        <p:spPr>
          <a:xfrm>
            <a:off x="9194085" y="4440212"/>
            <a:ext cx="0" cy="5528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Rett pilkobling 59">
            <a:extLst>
              <a:ext uri="{FF2B5EF4-FFF2-40B4-BE49-F238E27FC236}">
                <a16:creationId xmlns:a16="http://schemas.microsoft.com/office/drawing/2014/main" id="{ED66AFE7-56E8-4E8F-B4AB-DE6C9B809253}"/>
              </a:ext>
            </a:extLst>
          </p:cNvPr>
          <p:cNvCxnSpPr>
            <a:cxnSpLocks/>
          </p:cNvCxnSpPr>
          <p:nvPr/>
        </p:nvCxnSpPr>
        <p:spPr>
          <a:xfrm>
            <a:off x="10310335" y="4431402"/>
            <a:ext cx="0" cy="5617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Rett pilkobling 60">
            <a:extLst>
              <a:ext uri="{FF2B5EF4-FFF2-40B4-BE49-F238E27FC236}">
                <a16:creationId xmlns:a16="http://schemas.microsoft.com/office/drawing/2014/main" id="{D3D3E1DE-C802-492E-838E-025C821C36D5}"/>
              </a:ext>
            </a:extLst>
          </p:cNvPr>
          <p:cNvCxnSpPr>
            <a:cxnSpLocks/>
          </p:cNvCxnSpPr>
          <p:nvPr/>
        </p:nvCxnSpPr>
        <p:spPr>
          <a:xfrm>
            <a:off x="11416822" y="4440212"/>
            <a:ext cx="0" cy="5528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1253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53DEA3-4405-4C73-BC1B-0B697CA99CD2}"/>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4098D8D6-0722-4559-B467-00605CFF825C}"/>
              </a:ext>
            </a:extLst>
          </p:cNvPr>
          <p:cNvSpPr>
            <a:spLocks noGrp="1"/>
          </p:cNvSpPr>
          <p:nvPr>
            <p:ph type="title"/>
          </p:nvPr>
        </p:nvSpPr>
        <p:spPr/>
        <p:txBody>
          <a:bodyPr/>
          <a:lstStyle/>
          <a:p>
            <a:r>
              <a:rPr lang="nb-NO"/>
              <a:t>Demo Azure Storage</a:t>
            </a:r>
          </a:p>
        </p:txBody>
      </p:sp>
    </p:spTree>
    <p:extLst>
      <p:ext uri="{BB962C8B-B14F-4D97-AF65-F5344CB8AC3E}">
        <p14:creationId xmlns:p14="http://schemas.microsoft.com/office/powerpoint/2010/main" val="4092243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CCC628-5B33-4CC3-B4CB-9CE119D2F784}"/>
              </a:ext>
            </a:extLst>
          </p:cNvPr>
          <p:cNvSpPr>
            <a:spLocks noGrp="1"/>
          </p:cNvSpPr>
          <p:nvPr>
            <p:ph idx="1"/>
          </p:nvPr>
        </p:nvSpPr>
        <p:spPr/>
        <p:txBody>
          <a:bodyPr/>
          <a:lstStyle/>
          <a:p>
            <a:r>
              <a:rPr lang="nb-NO"/>
              <a:t>Gå til Leksjon_3</a:t>
            </a:r>
          </a:p>
        </p:txBody>
      </p:sp>
      <p:sp>
        <p:nvSpPr>
          <p:cNvPr id="3" name="Title 2">
            <a:extLst>
              <a:ext uri="{FF2B5EF4-FFF2-40B4-BE49-F238E27FC236}">
                <a16:creationId xmlns:a16="http://schemas.microsoft.com/office/drawing/2014/main" id="{B3AE7162-F3B9-413F-9750-80A72DA03927}"/>
              </a:ext>
            </a:extLst>
          </p:cNvPr>
          <p:cNvSpPr>
            <a:spLocks noGrp="1"/>
          </p:cNvSpPr>
          <p:nvPr>
            <p:ph type="title"/>
          </p:nvPr>
        </p:nvSpPr>
        <p:spPr/>
        <p:txBody>
          <a:bodyPr/>
          <a:lstStyle/>
          <a:p>
            <a:r>
              <a:rPr lang="nb-NO"/>
              <a:t>Leksjon 3 : Azure storage</a:t>
            </a:r>
          </a:p>
        </p:txBody>
      </p:sp>
    </p:spTree>
    <p:extLst>
      <p:ext uri="{BB962C8B-B14F-4D97-AF65-F5344CB8AC3E}">
        <p14:creationId xmlns:p14="http://schemas.microsoft.com/office/powerpoint/2010/main" val="293191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79401F-EEF2-4234-884F-6B9F884FA979}"/>
              </a:ext>
            </a:extLst>
          </p:cNvPr>
          <p:cNvSpPr>
            <a:spLocks noGrp="1"/>
          </p:cNvSpPr>
          <p:nvPr>
            <p:ph idx="1"/>
          </p:nvPr>
        </p:nvSpPr>
        <p:spPr/>
        <p:txBody>
          <a:bodyPr/>
          <a:lstStyle/>
          <a:p>
            <a:r>
              <a:rPr lang="nb-NO"/>
              <a:t>Sikker lagring av </a:t>
            </a:r>
            <a:r>
              <a:rPr lang="nb-NO" err="1"/>
              <a:t>secrets</a:t>
            </a:r>
            <a:r>
              <a:rPr lang="nb-NO"/>
              <a:t> (f.eks. passord) og sertifikater i Azure</a:t>
            </a:r>
          </a:p>
          <a:p>
            <a:r>
              <a:rPr lang="nb-NO"/>
              <a:t>Brannmur</a:t>
            </a:r>
          </a:p>
          <a:p>
            <a:r>
              <a:rPr lang="nb-NO" err="1"/>
              <a:t>Audit</a:t>
            </a:r>
            <a:endParaRPr lang="nb-NO"/>
          </a:p>
          <a:p>
            <a:r>
              <a:rPr lang="nb-NO"/>
              <a:t>AAD integrasjon</a:t>
            </a:r>
          </a:p>
          <a:p>
            <a:r>
              <a:rPr lang="nb-NO" err="1"/>
              <a:t>Replikering</a:t>
            </a:r>
            <a:r>
              <a:rPr lang="nb-NO"/>
              <a:t> og dynamisk skalering</a:t>
            </a:r>
          </a:p>
          <a:p>
            <a:endParaRPr lang="nb-NO"/>
          </a:p>
          <a:p>
            <a:endParaRPr lang="nb-NO"/>
          </a:p>
          <a:p>
            <a:pPr marL="0" indent="0">
              <a:buNone/>
            </a:pPr>
            <a:endParaRPr lang="nb-NO"/>
          </a:p>
          <a:p>
            <a:endParaRPr lang="nb-NO"/>
          </a:p>
          <a:p>
            <a:endParaRPr lang="nb-NO"/>
          </a:p>
          <a:p>
            <a:endParaRPr lang="nb-NO"/>
          </a:p>
          <a:p>
            <a:endParaRPr lang="nb-NO"/>
          </a:p>
          <a:p>
            <a:endParaRPr lang="nb-NO"/>
          </a:p>
        </p:txBody>
      </p:sp>
      <p:sp>
        <p:nvSpPr>
          <p:cNvPr id="3" name="Title 2">
            <a:extLst>
              <a:ext uri="{FF2B5EF4-FFF2-40B4-BE49-F238E27FC236}">
                <a16:creationId xmlns:a16="http://schemas.microsoft.com/office/drawing/2014/main" id="{67F3484C-440F-4FA5-8833-85E89A9F8F08}"/>
              </a:ext>
            </a:extLst>
          </p:cNvPr>
          <p:cNvSpPr>
            <a:spLocks noGrp="1"/>
          </p:cNvSpPr>
          <p:nvPr>
            <p:ph type="title"/>
          </p:nvPr>
        </p:nvSpPr>
        <p:spPr>
          <a:xfrm>
            <a:off x="1234800" y="199525"/>
            <a:ext cx="10146506" cy="963024"/>
          </a:xfrm>
        </p:spPr>
        <p:txBody>
          <a:bodyPr/>
          <a:lstStyle/>
          <a:p>
            <a:r>
              <a:rPr lang="nb-NO"/>
              <a:t>Key </a:t>
            </a:r>
            <a:r>
              <a:rPr lang="nb-NO" err="1"/>
              <a:t>Vault</a:t>
            </a:r>
            <a:endParaRPr lang="nb-NO"/>
          </a:p>
        </p:txBody>
      </p:sp>
      <p:grpSp>
        <p:nvGrpSpPr>
          <p:cNvPr id="12" name="Gruppe 11">
            <a:extLst>
              <a:ext uri="{FF2B5EF4-FFF2-40B4-BE49-F238E27FC236}">
                <a16:creationId xmlns:a16="http://schemas.microsoft.com/office/drawing/2014/main" id="{D1FFC809-E456-4396-BDAB-DA79F0A32108}"/>
              </a:ext>
            </a:extLst>
          </p:cNvPr>
          <p:cNvGrpSpPr/>
          <p:nvPr/>
        </p:nvGrpSpPr>
        <p:grpSpPr>
          <a:xfrm>
            <a:off x="3457447" y="4748212"/>
            <a:ext cx="866904" cy="1165028"/>
            <a:chOff x="3409822" y="4233862"/>
            <a:chExt cx="866904" cy="1165028"/>
          </a:xfrm>
        </p:grpSpPr>
        <p:pic>
          <p:nvPicPr>
            <p:cNvPr id="5" name="Grafikk 4">
              <a:extLst>
                <a:ext uri="{FF2B5EF4-FFF2-40B4-BE49-F238E27FC236}">
                  <a16:creationId xmlns:a16="http://schemas.microsoft.com/office/drawing/2014/main" id="{8B0337E8-099C-4AB6-91AD-BA7990E6A2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19475" y="4233862"/>
              <a:ext cx="857251" cy="857251"/>
            </a:xfrm>
            <a:prstGeom prst="rect">
              <a:avLst/>
            </a:prstGeom>
          </p:spPr>
        </p:pic>
        <p:sp>
          <p:nvSpPr>
            <p:cNvPr id="11" name="TekstSylinder 10">
              <a:extLst>
                <a:ext uri="{FF2B5EF4-FFF2-40B4-BE49-F238E27FC236}">
                  <a16:creationId xmlns:a16="http://schemas.microsoft.com/office/drawing/2014/main" id="{ADFB3CAF-2931-4F47-A880-81DB489A69E6}"/>
                </a:ext>
              </a:extLst>
            </p:cNvPr>
            <p:cNvSpPr txBox="1"/>
            <p:nvPr/>
          </p:nvSpPr>
          <p:spPr>
            <a:xfrm>
              <a:off x="3409822" y="5091113"/>
              <a:ext cx="866904" cy="307777"/>
            </a:xfrm>
            <a:prstGeom prst="rect">
              <a:avLst/>
            </a:prstGeom>
            <a:noFill/>
          </p:spPr>
          <p:txBody>
            <a:bodyPr wrap="none" rtlCol="0">
              <a:spAutoFit/>
            </a:bodyPr>
            <a:lstStyle/>
            <a:p>
              <a:pPr algn="ctr"/>
              <a:r>
                <a:rPr lang="en-US" sz="1400"/>
                <a:t>Database</a:t>
              </a:r>
              <a:endParaRPr lang="nb-NO" sz="1400"/>
            </a:p>
          </p:txBody>
        </p:sp>
      </p:grpSp>
      <p:grpSp>
        <p:nvGrpSpPr>
          <p:cNvPr id="14" name="Gruppe 13">
            <a:extLst>
              <a:ext uri="{FF2B5EF4-FFF2-40B4-BE49-F238E27FC236}">
                <a16:creationId xmlns:a16="http://schemas.microsoft.com/office/drawing/2014/main" id="{07170CFA-05AF-40F8-BE44-BFEE6B246239}"/>
              </a:ext>
            </a:extLst>
          </p:cNvPr>
          <p:cNvGrpSpPr/>
          <p:nvPr/>
        </p:nvGrpSpPr>
        <p:grpSpPr>
          <a:xfrm>
            <a:off x="5796591" y="4752974"/>
            <a:ext cx="890090" cy="1160266"/>
            <a:chOff x="5733236" y="4238624"/>
            <a:chExt cx="890090" cy="1160266"/>
          </a:xfrm>
        </p:grpSpPr>
        <p:pic>
          <p:nvPicPr>
            <p:cNvPr id="7" name="Grafikk 6">
              <a:extLst>
                <a:ext uri="{FF2B5EF4-FFF2-40B4-BE49-F238E27FC236}">
                  <a16:creationId xmlns:a16="http://schemas.microsoft.com/office/drawing/2014/main" id="{BC415AE4-EBE8-46A5-8474-42EC341204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66076" y="4238624"/>
              <a:ext cx="857250" cy="857250"/>
            </a:xfrm>
            <a:prstGeom prst="rect">
              <a:avLst/>
            </a:prstGeom>
          </p:spPr>
        </p:pic>
        <p:sp>
          <p:nvSpPr>
            <p:cNvPr id="13" name="TekstSylinder 12">
              <a:extLst>
                <a:ext uri="{FF2B5EF4-FFF2-40B4-BE49-F238E27FC236}">
                  <a16:creationId xmlns:a16="http://schemas.microsoft.com/office/drawing/2014/main" id="{20C56049-AD07-453F-BFAC-E73783D92EAC}"/>
                </a:ext>
              </a:extLst>
            </p:cNvPr>
            <p:cNvSpPr txBox="1"/>
            <p:nvPr/>
          </p:nvSpPr>
          <p:spPr>
            <a:xfrm>
              <a:off x="5733236" y="5091113"/>
              <a:ext cx="856132" cy="307777"/>
            </a:xfrm>
            <a:prstGeom prst="rect">
              <a:avLst/>
            </a:prstGeom>
            <a:noFill/>
          </p:spPr>
          <p:txBody>
            <a:bodyPr wrap="none" rtlCol="0">
              <a:spAutoFit/>
            </a:bodyPr>
            <a:lstStyle/>
            <a:p>
              <a:pPr algn="ctr"/>
              <a:r>
                <a:rPr lang="en-US" sz="1400"/>
                <a:t>Web App</a:t>
              </a:r>
              <a:endParaRPr lang="nb-NO" sz="1400"/>
            </a:p>
          </p:txBody>
        </p:sp>
      </p:grpSp>
      <p:cxnSp>
        <p:nvCxnSpPr>
          <p:cNvPr id="18" name="Rett pilkobling 17">
            <a:extLst>
              <a:ext uri="{FF2B5EF4-FFF2-40B4-BE49-F238E27FC236}">
                <a16:creationId xmlns:a16="http://schemas.microsoft.com/office/drawing/2014/main" id="{973F29BC-E9B5-41E7-A3B4-A8E1F447B9B5}"/>
              </a:ext>
            </a:extLst>
          </p:cNvPr>
          <p:cNvCxnSpPr>
            <a:cxnSpLocks/>
          </p:cNvCxnSpPr>
          <p:nvPr/>
        </p:nvCxnSpPr>
        <p:spPr>
          <a:xfrm flipH="1">
            <a:off x="4610100" y="5205410"/>
            <a:ext cx="95888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31" name="Gruppe 30">
            <a:extLst>
              <a:ext uri="{FF2B5EF4-FFF2-40B4-BE49-F238E27FC236}">
                <a16:creationId xmlns:a16="http://schemas.microsoft.com/office/drawing/2014/main" id="{28DF1619-B4CD-4978-BC4A-B12B956D6875}"/>
              </a:ext>
            </a:extLst>
          </p:cNvPr>
          <p:cNvGrpSpPr/>
          <p:nvPr/>
        </p:nvGrpSpPr>
        <p:grpSpPr>
          <a:xfrm>
            <a:off x="6981825" y="4791073"/>
            <a:ext cx="2038230" cy="1122167"/>
            <a:chOff x="6934200" y="4276723"/>
            <a:chExt cx="2038230" cy="1122167"/>
          </a:xfrm>
        </p:grpSpPr>
        <p:grpSp>
          <p:nvGrpSpPr>
            <p:cNvPr id="16" name="Gruppe 15">
              <a:extLst>
                <a:ext uri="{FF2B5EF4-FFF2-40B4-BE49-F238E27FC236}">
                  <a16:creationId xmlns:a16="http://schemas.microsoft.com/office/drawing/2014/main" id="{F5089DFE-1FA9-4069-9B22-0F69B15072A6}"/>
                </a:ext>
              </a:extLst>
            </p:cNvPr>
            <p:cNvGrpSpPr/>
            <p:nvPr/>
          </p:nvGrpSpPr>
          <p:grpSpPr>
            <a:xfrm>
              <a:off x="8111296" y="4276723"/>
              <a:ext cx="861134" cy="1122167"/>
              <a:chOff x="8111296" y="4276723"/>
              <a:chExt cx="861134" cy="1122167"/>
            </a:xfrm>
          </p:grpSpPr>
          <p:pic>
            <p:nvPicPr>
              <p:cNvPr id="9" name="Grafikk 8">
                <a:extLst>
                  <a:ext uri="{FF2B5EF4-FFF2-40B4-BE49-F238E27FC236}">
                    <a16:creationId xmlns:a16="http://schemas.microsoft.com/office/drawing/2014/main" id="{6BD22189-3373-4926-8AF6-35FB29A3A83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12676" y="4276723"/>
                <a:ext cx="857251" cy="857251"/>
              </a:xfrm>
              <a:prstGeom prst="rect">
                <a:avLst/>
              </a:prstGeom>
            </p:spPr>
          </p:pic>
          <p:sp>
            <p:nvSpPr>
              <p:cNvPr id="15" name="TekstSylinder 14">
                <a:extLst>
                  <a:ext uri="{FF2B5EF4-FFF2-40B4-BE49-F238E27FC236}">
                    <a16:creationId xmlns:a16="http://schemas.microsoft.com/office/drawing/2014/main" id="{97DC8658-D0A7-4C17-BBE1-A34AB9C51CA7}"/>
                  </a:ext>
                </a:extLst>
              </p:cNvPr>
              <p:cNvSpPr txBox="1"/>
              <p:nvPr/>
            </p:nvSpPr>
            <p:spPr>
              <a:xfrm>
                <a:off x="8111296" y="5091113"/>
                <a:ext cx="861134" cy="307777"/>
              </a:xfrm>
              <a:prstGeom prst="rect">
                <a:avLst/>
              </a:prstGeom>
              <a:noFill/>
            </p:spPr>
            <p:txBody>
              <a:bodyPr wrap="none" rtlCol="0">
                <a:spAutoFit/>
              </a:bodyPr>
              <a:lstStyle/>
              <a:p>
                <a:pPr algn="ctr"/>
                <a:r>
                  <a:rPr lang="en-US" sz="1400"/>
                  <a:t>Key Vault</a:t>
                </a:r>
                <a:endParaRPr lang="nb-NO" sz="1400"/>
              </a:p>
            </p:txBody>
          </p:sp>
        </p:grpSp>
        <p:cxnSp>
          <p:nvCxnSpPr>
            <p:cNvPr id="24" name="Rett pilkobling 23">
              <a:extLst>
                <a:ext uri="{FF2B5EF4-FFF2-40B4-BE49-F238E27FC236}">
                  <a16:creationId xmlns:a16="http://schemas.microsoft.com/office/drawing/2014/main" id="{75260E0E-1E6B-4F35-817D-459F450F4EFF}"/>
                </a:ext>
              </a:extLst>
            </p:cNvPr>
            <p:cNvCxnSpPr>
              <a:cxnSpLocks/>
            </p:cNvCxnSpPr>
            <p:nvPr/>
          </p:nvCxnSpPr>
          <p:spPr>
            <a:xfrm flipH="1">
              <a:off x="6934200" y="4662487"/>
              <a:ext cx="95888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Rett pilkobling 24">
              <a:extLst>
                <a:ext uri="{FF2B5EF4-FFF2-40B4-BE49-F238E27FC236}">
                  <a16:creationId xmlns:a16="http://schemas.microsoft.com/office/drawing/2014/main" id="{87F482B6-B04B-49D7-AFC5-F8FD40DF5454}"/>
                </a:ext>
              </a:extLst>
            </p:cNvPr>
            <p:cNvCxnSpPr>
              <a:cxnSpLocks/>
            </p:cNvCxnSpPr>
            <p:nvPr/>
          </p:nvCxnSpPr>
          <p:spPr>
            <a:xfrm>
              <a:off x="6991458" y="4819650"/>
              <a:ext cx="90162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30" name="TekstSylinder 29">
            <a:extLst>
              <a:ext uri="{FF2B5EF4-FFF2-40B4-BE49-F238E27FC236}">
                <a16:creationId xmlns:a16="http://schemas.microsoft.com/office/drawing/2014/main" id="{C1A2C786-403B-4252-89BD-1E789F2D376B}"/>
              </a:ext>
            </a:extLst>
          </p:cNvPr>
          <p:cNvSpPr txBox="1"/>
          <p:nvPr/>
        </p:nvSpPr>
        <p:spPr>
          <a:xfrm>
            <a:off x="5514667" y="5996880"/>
            <a:ext cx="1487908" cy="523220"/>
          </a:xfrm>
          <a:prstGeom prst="rect">
            <a:avLst/>
          </a:prstGeom>
          <a:noFill/>
        </p:spPr>
        <p:txBody>
          <a:bodyPr wrap="none" rtlCol="0">
            <a:spAutoFit/>
          </a:bodyPr>
          <a:lstStyle/>
          <a:p>
            <a:pPr algn="ctr"/>
            <a:r>
              <a:rPr lang="en-US" sz="1400"/>
              <a:t>Connection String</a:t>
            </a:r>
          </a:p>
          <a:p>
            <a:pPr algn="ctr"/>
            <a:r>
              <a:rPr lang="en-US" sz="1400" err="1">
                <a:solidFill>
                  <a:srgbClr val="0070C0"/>
                </a:solidFill>
              </a:rPr>
              <a:t>Appsettings.json</a:t>
            </a:r>
            <a:endParaRPr lang="nb-NO" sz="1400">
              <a:solidFill>
                <a:srgbClr val="0070C0"/>
              </a:solidFill>
            </a:endParaRPr>
          </a:p>
        </p:txBody>
      </p:sp>
      <p:sp>
        <p:nvSpPr>
          <p:cNvPr id="32" name="TekstSylinder 31">
            <a:extLst>
              <a:ext uri="{FF2B5EF4-FFF2-40B4-BE49-F238E27FC236}">
                <a16:creationId xmlns:a16="http://schemas.microsoft.com/office/drawing/2014/main" id="{2BE69E06-32DC-4591-993E-3446947DB46E}"/>
              </a:ext>
            </a:extLst>
          </p:cNvPr>
          <p:cNvSpPr txBox="1"/>
          <p:nvPr/>
        </p:nvSpPr>
        <p:spPr>
          <a:xfrm>
            <a:off x="7844972" y="5996880"/>
            <a:ext cx="1487908" cy="523220"/>
          </a:xfrm>
          <a:prstGeom prst="rect">
            <a:avLst/>
          </a:prstGeom>
          <a:noFill/>
        </p:spPr>
        <p:txBody>
          <a:bodyPr wrap="none" rtlCol="0">
            <a:spAutoFit/>
          </a:bodyPr>
          <a:lstStyle/>
          <a:p>
            <a:pPr algn="ctr"/>
            <a:r>
              <a:rPr lang="en-US" sz="1400"/>
              <a:t>Connection String</a:t>
            </a:r>
          </a:p>
          <a:p>
            <a:pPr algn="ctr"/>
            <a:r>
              <a:rPr lang="en-US" sz="1400">
                <a:solidFill>
                  <a:srgbClr val="0070C0"/>
                </a:solidFill>
              </a:rPr>
              <a:t>Secrets</a:t>
            </a:r>
            <a:endParaRPr lang="nb-NO" sz="1400">
              <a:solidFill>
                <a:srgbClr val="0070C0"/>
              </a:solidFill>
            </a:endParaRPr>
          </a:p>
        </p:txBody>
      </p:sp>
      <p:grpSp>
        <p:nvGrpSpPr>
          <p:cNvPr id="40" name="Gruppe 39">
            <a:extLst>
              <a:ext uri="{FF2B5EF4-FFF2-40B4-BE49-F238E27FC236}">
                <a16:creationId xmlns:a16="http://schemas.microsoft.com/office/drawing/2014/main" id="{3C89BCC4-12F4-48E7-8EFE-27AD252303EE}"/>
              </a:ext>
            </a:extLst>
          </p:cNvPr>
          <p:cNvGrpSpPr/>
          <p:nvPr/>
        </p:nvGrpSpPr>
        <p:grpSpPr>
          <a:xfrm>
            <a:off x="9275622" y="4831853"/>
            <a:ext cx="2212845" cy="1165027"/>
            <a:chOff x="9227997" y="4317503"/>
            <a:chExt cx="2212845" cy="1165027"/>
          </a:xfrm>
        </p:grpSpPr>
        <p:sp>
          <p:nvSpPr>
            <p:cNvPr id="35" name="TekstSylinder 34">
              <a:extLst>
                <a:ext uri="{FF2B5EF4-FFF2-40B4-BE49-F238E27FC236}">
                  <a16:creationId xmlns:a16="http://schemas.microsoft.com/office/drawing/2014/main" id="{3C208BDD-21E7-45B0-B751-F0894D12DFC3}"/>
                </a:ext>
              </a:extLst>
            </p:cNvPr>
            <p:cNvSpPr txBox="1"/>
            <p:nvPr/>
          </p:nvSpPr>
          <p:spPr>
            <a:xfrm>
              <a:off x="10302389" y="5174753"/>
              <a:ext cx="1138453" cy="307777"/>
            </a:xfrm>
            <a:prstGeom prst="rect">
              <a:avLst/>
            </a:prstGeom>
            <a:noFill/>
          </p:spPr>
          <p:txBody>
            <a:bodyPr wrap="none" rtlCol="0">
              <a:spAutoFit/>
            </a:bodyPr>
            <a:lstStyle/>
            <a:p>
              <a:pPr algn="ctr"/>
              <a:r>
                <a:rPr lang="en-US" sz="1400"/>
                <a:t>Function app</a:t>
              </a:r>
              <a:endParaRPr lang="nb-NO" sz="1400"/>
            </a:p>
          </p:txBody>
        </p:sp>
        <p:cxnSp>
          <p:nvCxnSpPr>
            <p:cNvPr id="36" name="Rett pilkobling 35">
              <a:extLst>
                <a:ext uri="{FF2B5EF4-FFF2-40B4-BE49-F238E27FC236}">
                  <a16:creationId xmlns:a16="http://schemas.microsoft.com/office/drawing/2014/main" id="{8F767A68-4E8C-4707-A451-5C97F9A9BB18}"/>
                </a:ext>
              </a:extLst>
            </p:cNvPr>
            <p:cNvCxnSpPr>
              <a:cxnSpLocks/>
            </p:cNvCxnSpPr>
            <p:nvPr/>
          </p:nvCxnSpPr>
          <p:spPr>
            <a:xfrm flipH="1">
              <a:off x="9227997" y="4700587"/>
              <a:ext cx="95888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Rett pilkobling 36">
              <a:extLst>
                <a:ext uri="{FF2B5EF4-FFF2-40B4-BE49-F238E27FC236}">
                  <a16:creationId xmlns:a16="http://schemas.microsoft.com/office/drawing/2014/main" id="{D582F8EC-901A-4F75-B099-4DEB42359716}"/>
                </a:ext>
              </a:extLst>
            </p:cNvPr>
            <p:cNvCxnSpPr>
              <a:cxnSpLocks/>
            </p:cNvCxnSpPr>
            <p:nvPr/>
          </p:nvCxnSpPr>
          <p:spPr>
            <a:xfrm>
              <a:off x="9285255" y="4857750"/>
              <a:ext cx="90162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39" name="Grafikk 38">
              <a:extLst>
                <a:ext uri="{FF2B5EF4-FFF2-40B4-BE49-F238E27FC236}">
                  <a16:creationId xmlns:a16="http://schemas.microsoft.com/office/drawing/2014/main" id="{D94D6A13-D092-48F7-BF11-78B5530F60B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444116" y="4317503"/>
              <a:ext cx="857250" cy="857250"/>
            </a:xfrm>
            <a:prstGeom prst="rect">
              <a:avLst/>
            </a:prstGeom>
          </p:spPr>
        </p:pic>
      </p:grpSp>
    </p:spTree>
    <p:extLst>
      <p:ext uri="{BB962C8B-B14F-4D97-AF65-F5344CB8AC3E}">
        <p14:creationId xmlns:p14="http://schemas.microsoft.com/office/powerpoint/2010/main" val="88131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AA05E5-BB1E-4E59-B3A6-8050741140A1}"/>
              </a:ext>
            </a:extLst>
          </p:cNvPr>
          <p:cNvSpPr>
            <a:spLocks noGrp="1"/>
          </p:cNvSpPr>
          <p:nvPr>
            <p:ph idx="1"/>
          </p:nvPr>
        </p:nvSpPr>
        <p:spPr/>
        <p:txBody>
          <a:bodyPr/>
          <a:lstStyle/>
          <a:p>
            <a:r>
              <a:rPr lang="nb-NO"/>
              <a:t>Gå til bonus leksjonen</a:t>
            </a:r>
          </a:p>
        </p:txBody>
      </p:sp>
      <p:sp>
        <p:nvSpPr>
          <p:cNvPr id="3" name="Title 2">
            <a:extLst>
              <a:ext uri="{FF2B5EF4-FFF2-40B4-BE49-F238E27FC236}">
                <a16:creationId xmlns:a16="http://schemas.microsoft.com/office/drawing/2014/main" id="{36AE5D29-1F11-4D5C-A83E-B7CDA2A2069C}"/>
              </a:ext>
            </a:extLst>
          </p:cNvPr>
          <p:cNvSpPr>
            <a:spLocks noGrp="1"/>
          </p:cNvSpPr>
          <p:nvPr>
            <p:ph type="title"/>
          </p:nvPr>
        </p:nvSpPr>
        <p:spPr/>
        <p:txBody>
          <a:bodyPr/>
          <a:lstStyle/>
          <a:p>
            <a:r>
              <a:rPr lang="nb-NO"/>
              <a:t>Bonus Leksjon: Key </a:t>
            </a:r>
            <a:r>
              <a:rPr lang="nb-NO" err="1"/>
              <a:t>Vault</a:t>
            </a:r>
            <a:endParaRPr lang="nb-NO"/>
          </a:p>
        </p:txBody>
      </p:sp>
    </p:spTree>
    <p:extLst>
      <p:ext uri="{BB962C8B-B14F-4D97-AF65-F5344CB8AC3E}">
        <p14:creationId xmlns:p14="http://schemas.microsoft.com/office/powerpoint/2010/main" val="607609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a:p>
          <a:p>
            <a:r>
              <a:rPr lang="nb-NO"/>
              <a:t>Introduksjon Azure</a:t>
            </a:r>
          </a:p>
          <a:p>
            <a:r>
              <a:rPr lang="nb-NO"/>
              <a:t>Leksjon 1: Kostnader</a:t>
            </a:r>
          </a:p>
          <a:p>
            <a:r>
              <a:rPr lang="nb-NO"/>
              <a:t>Leksjon 2: App Service-tjenesten</a:t>
            </a:r>
          </a:p>
          <a:p>
            <a:r>
              <a:rPr lang="nb-NO"/>
              <a:t>Leksjon 3 : Storage tjenesten</a:t>
            </a:r>
          </a:p>
          <a:p>
            <a:r>
              <a:rPr lang="nb-NO"/>
              <a:t>Bonus-leksjon: Key Vault </a:t>
            </a:r>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a:t>Dagens workshop</a:t>
            </a:r>
          </a:p>
        </p:txBody>
      </p:sp>
    </p:spTree>
    <p:extLst>
      <p:ext uri="{BB962C8B-B14F-4D97-AF65-F5344CB8AC3E}">
        <p14:creationId xmlns:p14="http://schemas.microsoft.com/office/powerpoint/2010/main" val="112491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29B05A-3316-4475-A77D-B144DAD277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8950" y="2096294"/>
            <a:ext cx="7334250" cy="3810000"/>
          </a:xfrm>
        </p:spPr>
      </p:pic>
      <p:sp>
        <p:nvSpPr>
          <p:cNvPr id="3" name="Title 2">
            <a:extLst>
              <a:ext uri="{FF2B5EF4-FFF2-40B4-BE49-F238E27FC236}">
                <a16:creationId xmlns:a16="http://schemas.microsoft.com/office/drawing/2014/main" id="{0B8033A0-BA62-43E0-8C96-DBD0F4D2F53C}"/>
              </a:ext>
            </a:extLst>
          </p:cNvPr>
          <p:cNvSpPr>
            <a:spLocks noGrp="1"/>
          </p:cNvSpPr>
          <p:nvPr>
            <p:ph type="title"/>
          </p:nvPr>
        </p:nvSpPr>
        <p:spPr/>
        <p:txBody>
          <a:bodyPr/>
          <a:lstStyle/>
          <a:p>
            <a:r>
              <a:rPr lang="nb-NO" err="1"/>
              <a:t>Azure</a:t>
            </a:r>
            <a:r>
              <a:rPr lang="nb-NO"/>
              <a:t> – hva er det egentlig?</a:t>
            </a:r>
          </a:p>
        </p:txBody>
      </p:sp>
    </p:spTree>
    <p:extLst>
      <p:ext uri="{BB962C8B-B14F-4D97-AF65-F5344CB8AC3E}">
        <p14:creationId xmlns:p14="http://schemas.microsoft.com/office/powerpoint/2010/main" val="243431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315D8-9E57-4154-8078-65747D823AF2}"/>
              </a:ext>
            </a:extLst>
          </p:cNvPr>
          <p:cNvSpPr>
            <a:spLocks noGrp="1"/>
          </p:cNvSpPr>
          <p:nvPr>
            <p:ph idx="1"/>
          </p:nvPr>
        </p:nvSpPr>
        <p:spPr/>
        <p:txBody>
          <a:bodyPr/>
          <a:lstStyle/>
          <a:p>
            <a:r>
              <a:rPr lang="nb-NO"/>
              <a:t>Kostnad</a:t>
            </a:r>
          </a:p>
          <a:p>
            <a:r>
              <a:rPr lang="nb-NO"/>
              <a:t>Dynamisk skalering</a:t>
            </a:r>
          </a:p>
          <a:p>
            <a:pPr lvl="1"/>
            <a:r>
              <a:rPr lang="nb-NO"/>
              <a:t>Ingen </a:t>
            </a:r>
            <a:r>
              <a:rPr lang="nb-NO" err="1"/>
              <a:t>upfront</a:t>
            </a:r>
            <a:r>
              <a:rPr lang="nb-NO"/>
              <a:t> kjøp av HW.</a:t>
            </a:r>
          </a:p>
          <a:p>
            <a:r>
              <a:rPr lang="nb-NO"/>
              <a:t>Fart og fleksibilitet</a:t>
            </a:r>
          </a:p>
          <a:p>
            <a:pPr lvl="1"/>
            <a:r>
              <a:rPr lang="nb-NO"/>
              <a:t>Opprett ressurser i løpet av minutter/sekunder.</a:t>
            </a:r>
          </a:p>
          <a:p>
            <a:r>
              <a:rPr lang="nb-NO"/>
              <a:t>Sikkerhet</a:t>
            </a:r>
          </a:p>
          <a:p>
            <a:r>
              <a:rPr lang="nb-NO"/>
              <a:t>Nye </a:t>
            </a:r>
            <a:r>
              <a:rPr lang="nb-NO" err="1"/>
              <a:t>features</a:t>
            </a:r>
            <a:endParaRPr lang="nb-NO"/>
          </a:p>
          <a:p>
            <a:pPr marL="0" indent="0">
              <a:buNone/>
            </a:pPr>
            <a:endParaRPr lang="nb-NO"/>
          </a:p>
        </p:txBody>
      </p:sp>
      <p:sp>
        <p:nvSpPr>
          <p:cNvPr id="3" name="Title 2">
            <a:extLst>
              <a:ext uri="{FF2B5EF4-FFF2-40B4-BE49-F238E27FC236}">
                <a16:creationId xmlns:a16="http://schemas.microsoft.com/office/drawing/2014/main" id="{3D596D76-4AD2-404D-9780-E973C1C12E89}"/>
              </a:ext>
            </a:extLst>
          </p:cNvPr>
          <p:cNvSpPr>
            <a:spLocks noGrp="1"/>
          </p:cNvSpPr>
          <p:nvPr>
            <p:ph type="title"/>
          </p:nvPr>
        </p:nvSpPr>
        <p:spPr/>
        <p:txBody>
          <a:bodyPr/>
          <a:lstStyle/>
          <a:p>
            <a:r>
              <a:rPr lang="nb-NO"/>
              <a:t>Azure – Hvorfor?</a:t>
            </a:r>
          </a:p>
        </p:txBody>
      </p:sp>
    </p:spTree>
    <p:extLst>
      <p:ext uri="{BB962C8B-B14F-4D97-AF65-F5344CB8AC3E}">
        <p14:creationId xmlns:p14="http://schemas.microsoft.com/office/powerpoint/2010/main" val="167048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52D01F-4255-4CCF-9D52-807D973A0D6B}"/>
              </a:ext>
            </a:extLst>
          </p:cNvPr>
          <p:cNvSpPr>
            <a:spLocks noGrp="1"/>
          </p:cNvSpPr>
          <p:nvPr>
            <p:ph type="title"/>
          </p:nvPr>
        </p:nvSpPr>
        <p:spPr/>
        <p:txBody>
          <a:bodyPr/>
          <a:lstStyle/>
          <a:p>
            <a:r>
              <a:rPr lang="nb-NO" err="1">
                <a:cs typeface="Calibri Light"/>
              </a:rPr>
              <a:t>Iaas</a:t>
            </a:r>
            <a:r>
              <a:rPr lang="nb-NO">
                <a:cs typeface="Calibri Light"/>
              </a:rPr>
              <a:t>, </a:t>
            </a:r>
            <a:r>
              <a:rPr lang="nb-NO" err="1">
                <a:cs typeface="Calibri Light"/>
              </a:rPr>
              <a:t>Paas</a:t>
            </a:r>
            <a:r>
              <a:rPr lang="nb-NO">
                <a:cs typeface="Calibri Light"/>
              </a:rPr>
              <a:t>, </a:t>
            </a:r>
            <a:r>
              <a:rPr lang="nb-NO" err="1">
                <a:cs typeface="Calibri Light"/>
              </a:rPr>
              <a:t>Saas</a:t>
            </a:r>
            <a:r>
              <a:rPr lang="nb-NO">
                <a:cs typeface="Calibri Light"/>
              </a:rPr>
              <a:t> | as a service</a:t>
            </a:r>
          </a:p>
        </p:txBody>
      </p:sp>
      <p:pic>
        <p:nvPicPr>
          <p:cNvPr id="6" name="Picture 2" descr="Bilderesultater for As a service meme">
            <a:extLst>
              <a:ext uri="{FF2B5EF4-FFF2-40B4-BE49-F238E27FC236}">
                <a16:creationId xmlns:a16="http://schemas.microsoft.com/office/drawing/2014/main" id="{1CE5E7E8-005E-406A-A260-CE873DADC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792" y="2072430"/>
            <a:ext cx="6642415" cy="3620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14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74B7A1-39A4-4082-B89F-2E395E9696C2}"/>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0" y="8335963"/>
            <a:ext cx="8742363" cy="4848225"/>
          </a:xfrm>
        </p:spPr>
      </p:pic>
      <p:grpSp>
        <p:nvGrpSpPr>
          <p:cNvPr id="90" name="Gruppe 89">
            <a:extLst>
              <a:ext uri="{FF2B5EF4-FFF2-40B4-BE49-F238E27FC236}">
                <a16:creationId xmlns:a16="http://schemas.microsoft.com/office/drawing/2014/main" id="{55060E86-2E8D-4DE6-BF8C-3AD2E788DF4A}"/>
              </a:ext>
            </a:extLst>
          </p:cNvPr>
          <p:cNvGrpSpPr/>
          <p:nvPr/>
        </p:nvGrpSpPr>
        <p:grpSpPr>
          <a:xfrm>
            <a:off x="3251506" y="4295578"/>
            <a:ext cx="4577799" cy="625231"/>
            <a:chOff x="4791979" y="4429193"/>
            <a:chExt cx="4577799" cy="625231"/>
          </a:xfrm>
        </p:grpSpPr>
        <p:sp>
          <p:nvSpPr>
            <p:cNvPr id="7" name="Rektangel 6">
              <a:extLst>
                <a:ext uri="{FF2B5EF4-FFF2-40B4-BE49-F238E27FC236}">
                  <a16:creationId xmlns:a16="http://schemas.microsoft.com/office/drawing/2014/main" id="{8D614A78-BDB0-43F6-A44F-E012A37B7D3C}"/>
                </a:ext>
              </a:extLst>
            </p:cNvPr>
            <p:cNvSpPr/>
            <p:nvPr/>
          </p:nvSpPr>
          <p:spPr>
            <a:xfrm>
              <a:off x="4791979" y="4429193"/>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SERVERS</a:t>
              </a:r>
              <a:endParaRPr lang="nb-NO">
                <a:solidFill>
                  <a:schemeClr val="tx1"/>
                </a:solidFill>
              </a:endParaRPr>
            </a:p>
          </p:txBody>
        </p:sp>
        <p:grpSp>
          <p:nvGrpSpPr>
            <p:cNvPr id="28" name="Gruppe 27">
              <a:extLst>
                <a:ext uri="{FF2B5EF4-FFF2-40B4-BE49-F238E27FC236}">
                  <a16:creationId xmlns:a16="http://schemas.microsoft.com/office/drawing/2014/main" id="{E3B33DBA-9372-4B9C-8AF1-B5B90DF16EDB}"/>
                </a:ext>
              </a:extLst>
            </p:cNvPr>
            <p:cNvGrpSpPr/>
            <p:nvPr/>
          </p:nvGrpSpPr>
          <p:grpSpPr>
            <a:xfrm>
              <a:off x="7400419" y="4532739"/>
              <a:ext cx="633122" cy="510765"/>
              <a:chOff x="7323428" y="4561986"/>
              <a:chExt cx="633122" cy="510765"/>
            </a:xfrm>
          </p:grpSpPr>
          <p:pic>
            <p:nvPicPr>
              <p:cNvPr id="25" name="Bilde 24">
                <a:extLst>
                  <a:ext uri="{FF2B5EF4-FFF2-40B4-BE49-F238E27FC236}">
                    <a16:creationId xmlns:a16="http://schemas.microsoft.com/office/drawing/2014/main" id="{EBC54618-9732-4BB2-84DE-11265D3577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366305" y="4561986"/>
                <a:ext cx="312311" cy="312311"/>
              </a:xfrm>
              <a:prstGeom prst="rect">
                <a:avLst/>
              </a:prstGeom>
            </p:spPr>
          </p:pic>
          <p:pic>
            <p:nvPicPr>
              <p:cNvPr id="26" name="Bilde 25">
                <a:extLst>
                  <a:ext uri="{FF2B5EF4-FFF2-40B4-BE49-F238E27FC236}">
                    <a16:creationId xmlns:a16="http://schemas.microsoft.com/office/drawing/2014/main" id="{02820F94-A857-45FE-9560-1E882812B1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66268" y="4566793"/>
                <a:ext cx="312311" cy="312311"/>
              </a:xfrm>
              <a:prstGeom prst="rect">
                <a:avLst/>
              </a:prstGeom>
            </p:spPr>
          </p:pic>
          <p:sp>
            <p:nvSpPr>
              <p:cNvPr id="27" name="TekstSylinder 26">
                <a:extLst>
                  <a:ext uri="{FF2B5EF4-FFF2-40B4-BE49-F238E27FC236}">
                    <a16:creationId xmlns:a16="http://schemas.microsoft.com/office/drawing/2014/main" id="{72B5650F-86E3-4444-8177-3B0B5F88A980}"/>
                  </a:ext>
                </a:extLst>
              </p:cNvPr>
              <p:cNvSpPr txBox="1"/>
              <p:nvPr/>
            </p:nvSpPr>
            <p:spPr>
              <a:xfrm>
                <a:off x="7323428" y="4841919"/>
                <a:ext cx="633122" cy="230832"/>
              </a:xfrm>
              <a:prstGeom prst="rect">
                <a:avLst/>
              </a:prstGeom>
              <a:noFill/>
            </p:spPr>
            <p:txBody>
              <a:bodyPr wrap="square" rtlCol="0">
                <a:spAutoFit/>
              </a:bodyPr>
              <a:lstStyle/>
              <a:p>
                <a:r>
                  <a:rPr lang="en-US" sz="900"/>
                  <a:t>MEMORY</a:t>
                </a:r>
                <a:endParaRPr lang="nb-NO" sz="900"/>
              </a:p>
            </p:txBody>
          </p:sp>
        </p:grpSp>
        <p:grpSp>
          <p:nvGrpSpPr>
            <p:cNvPr id="31" name="Gruppe 30">
              <a:extLst>
                <a:ext uri="{FF2B5EF4-FFF2-40B4-BE49-F238E27FC236}">
                  <a16:creationId xmlns:a16="http://schemas.microsoft.com/office/drawing/2014/main" id="{C00A0802-E2C8-4F91-8EBA-F7AE5D3365EF}"/>
                </a:ext>
              </a:extLst>
            </p:cNvPr>
            <p:cNvGrpSpPr/>
            <p:nvPr/>
          </p:nvGrpSpPr>
          <p:grpSpPr>
            <a:xfrm>
              <a:off x="8882970" y="4560168"/>
              <a:ext cx="421910" cy="472094"/>
              <a:chOff x="8685325" y="4560168"/>
              <a:chExt cx="421910" cy="472094"/>
            </a:xfrm>
          </p:grpSpPr>
          <p:sp>
            <p:nvSpPr>
              <p:cNvPr id="23" name="TekstSylinder 22">
                <a:extLst>
                  <a:ext uri="{FF2B5EF4-FFF2-40B4-BE49-F238E27FC236}">
                    <a16:creationId xmlns:a16="http://schemas.microsoft.com/office/drawing/2014/main" id="{387D1540-48AE-47BE-A2CB-CCDD59A24315}"/>
                  </a:ext>
                </a:extLst>
              </p:cNvPr>
              <p:cNvSpPr txBox="1"/>
              <p:nvPr/>
            </p:nvSpPr>
            <p:spPr>
              <a:xfrm>
                <a:off x="8685325" y="4801430"/>
                <a:ext cx="421910" cy="230832"/>
              </a:xfrm>
              <a:prstGeom prst="rect">
                <a:avLst/>
              </a:prstGeom>
              <a:noFill/>
            </p:spPr>
            <p:txBody>
              <a:bodyPr wrap="square" rtlCol="0">
                <a:spAutoFit/>
              </a:bodyPr>
              <a:lstStyle/>
              <a:p>
                <a:r>
                  <a:rPr lang="en-US" sz="900"/>
                  <a:t>CPU</a:t>
                </a:r>
                <a:endParaRPr lang="nb-NO" sz="900"/>
              </a:p>
            </p:txBody>
          </p:sp>
          <p:pic>
            <p:nvPicPr>
              <p:cNvPr id="30" name="Bilde 29">
                <a:extLst>
                  <a:ext uri="{FF2B5EF4-FFF2-40B4-BE49-F238E27FC236}">
                    <a16:creationId xmlns:a16="http://schemas.microsoft.com/office/drawing/2014/main" id="{1136F293-DF25-43B5-A848-A8E9B22F05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6475" y="4560168"/>
                <a:ext cx="264176" cy="264176"/>
              </a:xfrm>
              <a:prstGeom prst="rect">
                <a:avLst/>
              </a:prstGeom>
            </p:spPr>
          </p:pic>
        </p:grpSp>
        <p:grpSp>
          <p:nvGrpSpPr>
            <p:cNvPr id="35" name="Gruppe 34">
              <a:extLst>
                <a:ext uri="{FF2B5EF4-FFF2-40B4-BE49-F238E27FC236}">
                  <a16:creationId xmlns:a16="http://schemas.microsoft.com/office/drawing/2014/main" id="{DAD7D4FF-1714-460C-9373-B22EBBCC8857}"/>
                </a:ext>
              </a:extLst>
            </p:cNvPr>
            <p:cNvGrpSpPr/>
            <p:nvPr/>
          </p:nvGrpSpPr>
          <p:grpSpPr>
            <a:xfrm>
              <a:off x="7967808" y="4542765"/>
              <a:ext cx="976312" cy="500133"/>
              <a:chOff x="7967808" y="4542765"/>
              <a:chExt cx="976312" cy="500133"/>
            </a:xfrm>
          </p:grpSpPr>
          <p:pic>
            <p:nvPicPr>
              <p:cNvPr id="33" name="Bilde 32">
                <a:extLst>
                  <a:ext uri="{FF2B5EF4-FFF2-40B4-BE49-F238E27FC236}">
                    <a16:creationId xmlns:a16="http://schemas.microsoft.com/office/drawing/2014/main" id="{7B4DB0B3-EF84-43EE-A9E7-AFE1806564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8830" y="4542765"/>
                <a:ext cx="302285" cy="302285"/>
              </a:xfrm>
              <a:prstGeom prst="rect">
                <a:avLst/>
              </a:prstGeom>
            </p:spPr>
          </p:pic>
          <p:sp>
            <p:nvSpPr>
              <p:cNvPr id="34" name="TekstSylinder 33">
                <a:extLst>
                  <a:ext uri="{FF2B5EF4-FFF2-40B4-BE49-F238E27FC236}">
                    <a16:creationId xmlns:a16="http://schemas.microsoft.com/office/drawing/2014/main" id="{62E08E0D-80F0-4594-A790-1B274D4AF967}"/>
                  </a:ext>
                </a:extLst>
              </p:cNvPr>
              <p:cNvSpPr txBox="1"/>
              <p:nvPr/>
            </p:nvSpPr>
            <p:spPr>
              <a:xfrm>
                <a:off x="7967808" y="4812066"/>
                <a:ext cx="976312" cy="230832"/>
              </a:xfrm>
              <a:prstGeom prst="rect">
                <a:avLst/>
              </a:prstGeom>
              <a:noFill/>
            </p:spPr>
            <p:txBody>
              <a:bodyPr wrap="square" rtlCol="0">
                <a:spAutoFit/>
              </a:bodyPr>
              <a:lstStyle/>
              <a:p>
                <a:r>
                  <a:rPr lang="en-US" sz="900"/>
                  <a:t>MOTHERBOARD</a:t>
                </a:r>
                <a:endParaRPr lang="nb-NO" sz="900"/>
              </a:p>
            </p:txBody>
          </p:sp>
        </p:grpSp>
      </p:grpSp>
      <p:grpSp>
        <p:nvGrpSpPr>
          <p:cNvPr id="93" name="Gruppe 92">
            <a:extLst>
              <a:ext uri="{FF2B5EF4-FFF2-40B4-BE49-F238E27FC236}">
                <a16:creationId xmlns:a16="http://schemas.microsoft.com/office/drawing/2014/main" id="{8E8F8B34-FDEE-487E-8728-BAD22D4A1605}"/>
              </a:ext>
            </a:extLst>
          </p:cNvPr>
          <p:cNvGrpSpPr/>
          <p:nvPr/>
        </p:nvGrpSpPr>
        <p:grpSpPr>
          <a:xfrm>
            <a:off x="3251507" y="5035780"/>
            <a:ext cx="4595790" cy="637147"/>
            <a:chOff x="4791979" y="5174448"/>
            <a:chExt cx="4595790" cy="637147"/>
          </a:xfrm>
        </p:grpSpPr>
        <p:sp>
          <p:nvSpPr>
            <p:cNvPr id="6" name="Rektangel 5">
              <a:extLst>
                <a:ext uri="{FF2B5EF4-FFF2-40B4-BE49-F238E27FC236}">
                  <a16:creationId xmlns:a16="http://schemas.microsoft.com/office/drawing/2014/main" id="{06996C72-BF03-499A-825D-7B6B91AF50AC}"/>
                </a:ext>
              </a:extLst>
            </p:cNvPr>
            <p:cNvSpPr/>
            <p:nvPr/>
          </p:nvSpPr>
          <p:spPr>
            <a:xfrm>
              <a:off x="4791979" y="5174448"/>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NETWORKING </a:t>
              </a:r>
              <a:endParaRPr lang="nb-NO">
                <a:solidFill>
                  <a:schemeClr val="tx1"/>
                </a:solidFill>
              </a:endParaRPr>
            </a:p>
          </p:txBody>
        </p:sp>
        <p:grpSp>
          <p:nvGrpSpPr>
            <p:cNvPr id="43" name="Gruppe 42">
              <a:extLst>
                <a:ext uri="{FF2B5EF4-FFF2-40B4-BE49-F238E27FC236}">
                  <a16:creationId xmlns:a16="http://schemas.microsoft.com/office/drawing/2014/main" id="{F978FAAE-E6A2-4D5A-84CE-2A5822C05F29}"/>
                </a:ext>
              </a:extLst>
            </p:cNvPr>
            <p:cNvGrpSpPr/>
            <p:nvPr/>
          </p:nvGrpSpPr>
          <p:grpSpPr>
            <a:xfrm>
              <a:off x="8074457" y="5213912"/>
              <a:ext cx="668744" cy="597683"/>
              <a:chOff x="7348579" y="5208946"/>
              <a:chExt cx="668744" cy="597683"/>
            </a:xfrm>
          </p:grpSpPr>
          <p:pic>
            <p:nvPicPr>
              <p:cNvPr id="41" name="Bilde 40">
                <a:extLst>
                  <a:ext uri="{FF2B5EF4-FFF2-40B4-BE49-F238E27FC236}">
                    <a16:creationId xmlns:a16="http://schemas.microsoft.com/office/drawing/2014/main" id="{8E5F73D8-9EA1-40B1-985F-6C931CEA13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43497" y="5208946"/>
                <a:ext cx="278909" cy="278909"/>
              </a:xfrm>
              <a:prstGeom prst="rect">
                <a:avLst/>
              </a:prstGeom>
            </p:spPr>
          </p:pic>
          <p:sp>
            <p:nvSpPr>
              <p:cNvPr id="42" name="TekstSylinder 41">
                <a:extLst>
                  <a:ext uri="{FF2B5EF4-FFF2-40B4-BE49-F238E27FC236}">
                    <a16:creationId xmlns:a16="http://schemas.microsoft.com/office/drawing/2014/main" id="{4917AE85-E523-412A-AEFC-34041374BB14}"/>
                  </a:ext>
                </a:extLst>
              </p:cNvPr>
              <p:cNvSpPr txBox="1"/>
              <p:nvPr/>
            </p:nvSpPr>
            <p:spPr>
              <a:xfrm>
                <a:off x="7348579" y="5437297"/>
                <a:ext cx="668744" cy="369332"/>
              </a:xfrm>
              <a:prstGeom prst="rect">
                <a:avLst/>
              </a:prstGeom>
              <a:noFill/>
            </p:spPr>
            <p:txBody>
              <a:bodyPr wrap="square" rtlCol="0">
                <a:spAutoFit/>
              </a:bodyPr>
              <a:lstStyle/>
              <a:p>
                <a:pPr algn="ctr"/>
                <a:r>
                  <a:rPr lang="en-US" sz="900"/>
                  <a:t>ROUTERS</a:t>
                </a:r>
              </a:p>
              <a:p>
                <a:pPr algn="ctr"/>
                <a:r>
                  <a:rPr lang="en-US" sz="900"/>
                  <a:t>SWITCHES</a:t>
                </a:r>
                <a:endParaRPr lang="nb-NO" sz="900"/>
              </a:p>
            </p:txBody>
          </p:sp>
        </p:grpSp>
        <p:grpSp>
          <p:nvGrpSpPr>
            <p:cNvPr id="48" name="Gruppe 47">
              <a:extLst>
                <a:ext uri="{FF2B5EF4-FFF2-40B4-BE49-F238E27FC236}">
                  <a16:creationId xmlns:a16="http://schemas.microsoft.com/office/drawing/2014/main" id="{C1D405A3-F49F-441A-91D5-5E76BCE26B9A}"/>
                </a:ext>
              </a:extLst>
            </p:cNvPr>
            <p:cNvGrpSpPr/>
            <p:nvPr/>
          </p:nvGrpSpPr>
          <p:grpSpPr>
            <a:xfrm>
              <a:off x="8719025" y="5236187"/>
              <a:ext cx="668744" cy="507399"/>
              <a:chOff x="8092507" y="5227923"/>
              <a:chExt cx="668744" cy="507399"/>
            </a:xfrm>
          </p:grpSpPr>
          <p:pic>
            <p:nvPicPr>
              <p:cNvPr id="45" name="Bilde 44">
                <a:extLst>
                  <a:ext uri="{FF2B5EF4-FFF2-40B4-BE49-F238E27FC236}">
                    <a16:creationId xmlns:a16="http://schemas.microsoft.com/office/drawing/2014/main" id="{99267EC7-A73E-413C-8414-711881ED77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90517" y="5227923"/>
                <a:ext cx="278909" cy="278909"/>
              </a:xfrm>
              <a:prstGeom prst="rect">
                <a:avLst/>
              </a:prstGeom>
            </p:spPr>
          </p:pic>
          <p:sp>
            <p:nvSpPr>
              <p:cNvPr id="47" name="TekstSylinder 46">
                <a:extLst>
                  <a:ext uri="{FF2B5EF4-FFF2-40B4-BE49-F238E27FC236}">
                    <a16:creationId xmlns:a16="http://schemas.microsoft.com/office/drawing/2014/main" id="{DFF7F43D-B04C-46F0-B51A-FCBBEA2DD6F7}"/>
                  </a:ext>
                </a:extLst>
              </p:cNvPr>
              <p:cNvSpPr txBox="1"/>
              <p:nvPr/>
            </p:nvSpPr>
            <p:spPr>
              <a:xfrm>
                <a:off x="8092507" y="5504490"/>
                <a:ext cx="668744" cy="230832"/>
              </a:xfrm>
              <a:prstGeom prst="rect">
                <a:avLst/>
              </a:prstGeom>
              <a:noFill/>
            </p:spPr>
            <p:txBody>
              <a:bodyPr wrap="square" rtlCol="0">
                <a:spAutoFit/>
              </a:bodyPr>
              <a:lstStyle/>
              <a:p>
                <a:pPr algn="ctr"/>
                <a:r>
                  <a:rPr lang="en-US" sz="900"/>
                  <a:t>INTERNET</a:t>
                </a:r>
                <a:endParaRPr lang="nb-NO" sz="900"/>
              </a:p>
            </p:txBody>
          </p:sp>
        </p:grpSp>
      </p:grpSp>
      <p:grpSp>
        <p:nvGrpSpPr>
          <p:cNvPr id="91" name="Gruppe 90">
            <a:extLst>
              <a:ext uri="{FF2B5EF4-FFF2-40B4-BE49-F238E27FC236}">
                <a16:creationId xmlns:a16="http://schemas.microsoft.com/office/drawing/2014/main" id="{8579DBEC-0034-449D-841E-4C619E751C03}"/>
              </a:ext>
            </a:extLst>
          </p:cNvPr>
          <p:cNvGrpSpPr/>
          <p:nvPr/>
        </p:nvGrpSpPr>
        <p:grpSpPr>
          <a:xfrm>
            <a:off x="3251506" y="5787898"/>
            <a:ext cx="4577799" cy="625231"/>
            <a:chOff x="4791979" y="5919703"/>
            <a:chExt cx="4577799" cy="625231"/>
          </a:xfrm>
        </p:grpSpPr>
        <p:grpSp>
          <p:nvGrpSpPr>
            <p:cNvPr id="20" name="Gruppe 19">
              <a:extLst>
                <a:ext uri="{FF2B5EF4-FFF2-40B4-BE49-F238E27FC236}">
                  <a16:creationId xmlns:a16="http://schemas.microsoft.com/office/drawing/2014/main" id="{6DE45067-6384-495F-8358-256BC9587895}"/>
                </a:ext>
              </a:extLst>
            </p:cNvPr>
            <p:cNvGrpSpPr/>
            <p:nvPr/>
          </p:nvGrpSpPr>
          <p:grpSpPr>
            <a:xfrm>
              <a:off x="4791979" y="5919703"/>
              <a:ext cx="4577799" cy="625231"/>
              <a:chOff x="4791979" y="5919703"/>
              <a:chExt cx="4577799" cy="625231"/>
            </a:xfrm>
          </p:grpSpPr>
          <p:sp>
            <p:nvSpPr>
              <p:cNvPr id="2" name="Rektangel 1">
                <a:extLst>
                  <a:ext uri="{FF2B5EF4-FFF2-40B4-BE49-F238E27FC236}">
                    <a16:creationId xmlns:a16="http://schemas.microsoft.com/office/drawing/2014/main" id="{8CB449D3-E6D1-422F-A9B3-76F8C6CCE056}"/>
                  </a:ext>
                </a:extLst>
              </p:cNvPr>
              <p:cNvSpPr/>
              <p:nvPr/>
            </p:nvSpPr>
            <p:spPr>
              <a:xfrm>
                <a:off x="4791979" y="5919703"/>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STORAGE </a:t>
                </a:r>
                <a:endParaRPr lang="nb-NO">
                  <a:solidFill>
                    <a:schemeClr val="tx1"/>
                  </a:solidFill>
                </a:endParaRPr>
              </a:p>
            </p:txBody>
          </p:sp>
          <p:pic>
            <p:nvPicPr>
              <p:cNvPr id="16" name="Bilde 15">
                <a:extLst>
                  <a:ext uri="{FF2B5EF4-FFF2-40B4-BE49-F238E27FC236}">
                    <a16:creationId xmlns:a16="http://schemas.microsoft.com/office/drawing/2014/main" id="{7B992FD3-1D05-4131-9671-57E24843DCF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71425" y="6046044"/>
                <a:ext cx="326367" cy="326367"/>
              </a:xfrm>
              <a:prstGeom prst="rect">
                <a:avLst/>
              </a:prstGeom>
            </p:spPr>
          </p:pic>
        </p:grpSp>
        <p:sp>
          <p:nvSpPr>
            <p:cNvPr id="49" name="TekstSylinder 48">
              <a:extLst>
                <a:ext uri="{FF2B5EF4-FFF2-40B4-BE49-F238E27FC236}">
                  <a16:creationId xmlns:a16="http://schemas.microsoft.com/office/drawing/2014/main" id="{A63C4A8C-9143-4AD4-B742-12BB6C4634E3}"/>
                </a:ext>
              </a:extLst>
            </p:cNvPr>
            <p:cNvSpPr txBox="1"/>
            <p:nvPr/>
          </p:nvSpPr>
          <p:spPr>
            <a:xfrm>
              <a:off x="8822120" y="6314102"/>
              <a:ext cx="424975" cy="230832"/>
            </a:xfrm>
            <a:prstGeom prst="rect">
              <a:avLst/>
            </a:prstGeom>
            <a:noFill/>
          </p:spPr>
          <p:txBody>
            <a:bodyPr wrap="square" rtlCol="0">
              <a:spAutoFit/>
            </a:bodyPr>
            <a:lstStyle/>
            <a:p>
              <a:pPr algn="ctr"/>
              <a:r>
                <a:rPr lang="en-US" sz="900"/>
                <a:t>HDD</a:t>
              </a:r>
              <a:endParaRPr lang="nb-NO" sz="900"/>
            </a:p>
          </p:txBody>
        </p:sp>
        <p:pic>
          <p:nvPicPr>
            <p:cNvPr id="51" name="Bilde 50">
              <a:extLst>
                <a:ext uri="{FF2B5EF4-FFF2-40B4-BE49-F238E27FC236}">
                  <a16:creationId xmlns:a16="http://schemas.microsoft.com/office/drawing/2014/main" id="{2D16420D-1B03-4437-9A55-38E10809E2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70314" y="6056889"/>
              <a:ext cx="304675" cy="304675"/>
            </a:xfrm>
            <a:prstGeom prst="rect">
              <a:avLst/>
            </a:prstGeom>
          </p:spPr>
        </p:pic>
        <p:sp>
          <p:nvSpPr>
            <p:cNvPr id="53" name="TekstSylinder 52">
              <a:extLst>
                <a:ext uri="{FF2B5EF4-FFF2-40B4-BE49-F238E27FC236}">
                  <a16:creationId xmlns:a16="http://schemas.microsoft.com/office/drawing/2014/main" id="{9764F640-0F31-40E7-B6AF-ACE49A37242A}"/>
                </a:ext>
              </a:extLst>
            </p:cNvPr>
            <p:cNvSpPr txBox="1"/>
            <p:nvPr/>
          </p:nvSpPr>
          <p:spPr>
            <a:xfrm>
              <a:off x="8209310" y="6314102"/>
              <a:ext cx="424975" cy="230832"/>
            </a:xfrm>
            <a:prstGeom prst="rect">
              <a:avLst/>
            </a:prstGeom>
            <a:noFill/>
          </p:spPr>
          <p:txBody>
            <a:bodyPr wrap="square" rtlCol="0">
              <a:spAutoFit/>
            </a:bodyPr>
            <a:lstStyle/>
            <a:p>
              <a:pPr algn="ctr"/>
              <a:r>
                <a:rPr lang="en-US" sz="900"/>
                <a:t>SSD</a:t>
              </a:r>
              <a:endParaRPr lang="nb-NO" sz="900"/>
            </a:p>
          </p:txBody>
        </p:sp>
      </p:grpSp>
      <p:grpSp>
        <p:nvGrpSpPr>
          <p:cNvPr id="92" name="Gruppe 91">
            <a:extLst>
              <a:ext uri="{FF2B5EF4-FFF2-40B4-BE49-F238E27FC236}">
                <a16:creationId xmlns:a16="http://schemas.microsoft.com/office/drawing/2014/main" id="{040BAF4A-F486-4963-953D-B353A46F498A}"/>
              </a:ext>
            </a:extLst>
          </p:cNvPr>
          <p:cNvGrpSpPr/>
          <p:nvPr/>
        </p:nvGrpSpPr>
        <p:grpSpPr>
          <a:xfrm>
            <a:off x="3251506" y="3540117"/>
            <a:ext cx="4577799" cy="640490"/>
            <a:chOff x="4791979" y="3683938"/>
            <a:chExt cx="4577799" cy="640490"/>
          </a:xfrm>
        </p:grpSpPr>
        <p:sp>
          <p:nvSpPr>
            <p:cNvPr id="8" name="Rektangel 7">
              <a:extLst>
                <a:ext uri="{FF2B5EF4-FFF2-40B4-BE49-F238E27FC236}">
                  <a16:creationId xmlns:a16="http://schemas.microsoft.com/office/drawing/2014/main" id="{7FF4302A-BDDA-4DC5-9A5E-B9202D706F55}"/>
                </a:ext>
              </a:extLst>
            </p:cNvPr>
            <p:cNvSpPr/>
            <p:nvPr/>
          </p:nvSpPr>
          <p:spPr>
            <a:xfrm>
              <a:off x="4791979" y="3683938"/>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VIRTUALIZATION</a:t>
              </a:r>
              <a:endParaRPr lang="nb-NO">
                <a:solidFill>
                  <a:schemeClr val="tx1"/>
                </a:solidFill>
              </a:endParaRPr>
            </a:p>
          </p:txBody>
        </p:sp>
        <p:grpSp>
          <p:nvGrpSpPr>
            <p:cNvPr id="57" name="Gruppe 56">
              <a:extLst>
                <a:ext uri="{FF2B5EF4-FFF2-40B4-BE49-F238E27FC236}">
                  <a16:creationId xmlns:a16="http://schemas.microsoft.com/office/drawing/2014/main" id="{B7CD862C-FEAB-4FE4-B133-12BCBACD5534}"/>
                </a:ext>
              </a:extLst>
            </p:cNvPr>
            <p:cNvGrpSpPr/>
            <p:nvPr/>
          </p:nvGrpSpPr>
          <p:grpSpPr>
            <a:xfrm>
              <a:off x="8829629" y="3808182"/>
              <a:ext cx="504799" cy="516246"/>
              <a:chOff x="8829629" y="3808182"/>
              <a:chExt cx="504799" cy="516246"/>
            </a:xfrm>
          </p:grpSpPr>
          <p:pic>
            <p:nvPicPr>
              <p:cNvPr id="55" name="Bilde 54">
                <a:extLst>
                  <a:ext uri="{FF2B5EF4-FFF2-40B4-BE49-F238E27FC236}">
                    <a16:creationId xmlns:a16="http://schemas.microsoft.com/office/drawing/2014/main" id="{0422EB5D-24D8-42B9-BE9F-847F8ABE0F8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0800000">
                <a:off x="8932275" y="3808182"/>
                <a:ext cx="300261" cy="300261"/>
              </a:xfrm>
              <a:prstGeom prst="rect">
                <a:avLst/>
              </a:prstGeom>
            </p:spPr>
          </p:pic>
          <p:sp>
            <p:nvSpPr>
              <p:cNvPr id="56" name="TekstSylinder 55">
                <a:extLst>
                  <a:ext uri="{FF2B5EF4-FFF2-40B4-BE49-F238E27FC236}">
                    <a16:creationId xmlns:a16="http://schemas.microsoft.com/office/drawing/2014/main" id="{5722CCBD-A8F7-4658-8233-D71AA6C6B871}"/>
                  </a:ext>
                </a:extLst>
              </p:cNvPr>
              <p:cNvSpPr txBox="1"/>
              <p:nvPr/>
            </p:nvSpPr>
            <p:spPr>
              <a:xfrm>
                <a:off x="8829629" y="4093596"/>
                <a:ext cx="504799" cy="230832"/>
              </a:xfrm>
              <a:prstGeom prst="rect">
                <a:avLst/>
              </a:prstGeom>
              <a:noFill/>
            </p:spPr>
            <p:txBody>
              <a:bodyPr wrap="square" rtlCol="0">
                <a:spAutoFit/>
              </a:bodyPr>
              <a:lstStyle/>
              <a:p>
                <a:pPr algn="ctr"/>
                <a:r>
                  <a:rPr lang="en-US" sz="900"/>
                  <a:t>VM</a:t>
                </a:r>
                <a:endParaRPr lang="nb-NO" sz="900"/>
              </a:p>
            </p:txBody>
          </p:sp>
        </p:grpSp>
      </p:grpSp>
      <p:grpSp>
        <p:nvGrpSpPr>
          <p:cNvPr id="94" name="Gruppe 93">
            <a:extLst>
              <a:ext uri="{FF2B5EF4-FFF2-40B4-BE49-F238E27FC236}">
                <a16:creationId xmlns:a16="http://schemas.microsoft.com/office/drawing/2014/main" id="{0C27E4CE-263C-42A9-A8FD-CF4D0EBFC4E9}"/>
              </a:ext>
            </a:extLst>
          </p:cNvPr>
          <p:cNvGrpSpPr/>
          <p:nvPr/>
        </p:nvGrpSpPr>
        <p:grpSpPr>
          <a:xfrm>
            <a:off x="3251506" y="2799915"/>
            <a:ext cx="4577799" cy="625231"/>
            <a:chOff x="4791979" y="2938683"/>
            <a:chExt cx="4577799" cy="625231"/>
          </a:xfrm>
        </p:grpSpPr>
        <p:sp>
          <p:nvSpPr>
            <p:cNvPr id="9" name="Rektangel 8">
              <a:extLst>
                <a:ext uri="{FF2B5EF4-FFF2-40B4-BE49-F238E27FC236}">
                  <a16:creationId xmlns:a16="http://schemas.microsoft.com/office/drawing/2014/main" id="{F1461BAF-CC25-4991-9714-6C5F6764ABB4}"/>
                </a:ext>
              </a:extLst>
            </p:cNvPr>
            <p:cNvSpPr/>
            <p:nvPr/>
          </p:nvSpPr>
          <p:spPr>
            <a:xfrm>
              <a:off x="4791979" y="2938683"/>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OPERATING SYSTEM</a:t>
              </a:r>
              <a:endParaRPr lang="nb-NO">
                <a:solidFill>
                  <a:schemeClr val="tx1"/>
                </a:solidFill>
              </a:endParaRPr>
            </a:p>
          </p:txBody>
        </p:sp>
        <p:grpSp>
          <p:nvGrpSpPr>
            <p:cNvPr id="64" name="Gruppe 63">
              <a:extLst>
                <a:ext uri="{FF2B5EF4-FFF2-40B4-BE49-F238E27FC236}">
                  <a16:creationId xmlns:a16="http://schemas.microsoft.com/office/drawing/2014/main" id="{9C80AA32-364F-45A7-BD27-79A81D0AC0EF}"/>
                </a:ext>
              </a:extLst>
            </p:cNvPr>
            <p:cNvGrpSpPr/>
            <p:nvPr/>
          </p:nvGrpSpPr>
          <p:grpSpPr>
            <a:xfrm>
              <a:off x="8066130" y="3047010"/>
              <a:ext cx="711334" cy="508322"/>
              <a:chOff x="8066130" y="3047010"/>
              <a:chExt cx="711334" cy="508322"/>
            </a:xfrm>
          </p:grpSpPr>
          <p:pic>
            <p:nvPicPr>
              <p:cNvPr id="59" name="Bilde 58">
                <a:extLst>
                  <a:ext uri="{FF2B5EF4-FFF2-40B4-BE49-F238E27FC236}">
                    <a16:creationId xmlns:a16="http://schemas.microsoft.com/office/drawing/2014/main" id="{79C51C0B-37FE-4A50-A09E-4AB028F1C7F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78830" y="3047010"/>
                <a:ext cx="312974" cy="312974"/>
              </a:xfrm>
              <a:prstGeom prst="rect">
                <a:avLst/>
              </a:prstGeom>
            </p:spPr>
          </p:pic>
          <p:sp>
            <p:nvSpPr>
              <p:cNvPr id="62" name="TekstSylinder 61">
                <a:extLst>
                  <a:ext uri="{FF2B5EF4-FFF2-40B4-BE49-F238E27FC236}">
                    <a16:creationId xmlns:a16="http://schemas.microsoft.com/office/drawing/2014/main" id="{17FC7492-CB25-4D7D-B4E3-C045AB523460}"/>
                  </a:ext>
                </a:extLst>
              </p:cNvPr>
              <p:cNvSpPr txBox="1"/>
              <p:nvPr/>
            </p:nvSpPr>
            <p:spPr>
              <a:xfrm>
                <a:off x="8066130" y="3324500"/>
                <a:ext cx="711334" cy="230832"/>
              </a:xfrm>
              <a:prstGeom prst="rect">
                <a:avLst/>
              </a:prstGeom>
              <a:noFill/>
            </p:spPr>
            <p:txBody>
              <a:bodyPr wrap="square" rtlCol="0">
                <a:spAutoFit/>
              </a:bodyPr>
              <a:lstStyle/>
              <a:p>
                <a:r>
                  <a:rPr lang="en-US" sz="900"/>
                  <a:t>WINDOWS</a:t>
                </a:r>
                <a:endParaRPr lang="nb-NO" sz="900"/>
              </a:p>
            </p:txBody>
          </p:sp>
        </p:grpSp>
        <p:grpSp>
          <p:nvGrpSpPr>
            <p:cNvPr id="65" name="Gruppe 64">
              <a:extLst>
                <a:ext uri="{FF2B5EF4-FFF2-40B4-BE49-F238E27FC236}">
                  <a16:creationId xmlns:a16="http://schemas.microsoft.com/office/drawing/2014/main" id="{2F30A1F7-0FA5-4CCE-A161-A3E7E5887EF8}"/>
                </a:ext>
              </a:extLst>
            </p:cNvPr>
            <p:cNvGrpSpPr/>
            <p:nvPr/>
          </p:nvGrpSpPr>
          <p:grpSpPr>
            <a:xfrm>
              <a:off x="8776117" y="3055307"/>
              <a:ext cx="513418" cy="502342"/>
              <a:chOff x="8776117" y="3055307"/>
              <a:chExt cx="513418" cy="502342"/>
            </a:xfrm>
          </p:grpSpPr>
          <p:pic>
            <p:nvPicPr>
              <p:cNvPr id="61" name="Bilde 60">
                <a:extLst>
                  <a:ext uri="{FF2B5EF4-FFF2-40B4-BE49-F238E27FC236}">
                    <a16:creationId xmlns:a16="http://schemas.microsoft.com/office/drawing/2014/main" id="{32BC9E66-3DAE-4492-A69C-2B71D79D2C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860787" y="3055307"/>
                <a:ext cx="315501" cy="315501"/>
              </a:xfrm>
              <a:prstGeom prst="rect">
                <a:avLst/>
              </a:prstGeom>
            </p:spPr>
          </p:pic>
          <p:sp>
            <p:nvSpPr>
              <p:cNvPr id="63" name="TekstSylinder 62">
                <a:extLst>
                  <a:ext uri="{FF2B5EF4-FFF2-40B4-BE49-F238E27FC236}">
                    <a16:creationId xmlns:a16="http://schemas.microsoft.com/office/drawing/2014/main" id="{158E37CD-A656-4D53-B542-8DA2AB9D4F3B}"/>
                  </a:ext>
                </a:extLst>
              </p:cNvPr>
              <p:cNvSpPr txBox="1"/>
              <p:nvPr/>
            </p:nvSpPr>
            <p:spPr>
              <a:xfrm>
                <a:off x="8776117" y="3326817"/>
                <a:ext cx="513418" cy="230832"/>
              </a:xfrm>
              <a:prstGeom prst="rect">
                <a:avLst/>
              </a:prstGeom>
              <a:noFill/>
            </p:spPr>
            <p:txBody>
              <a:bodyPr wrap="square" rtlCol="0">
                <a:spAutoFit/>
              </a:bodyPr>
              <a:lstStyle/>
              <a:p>
                <a:r>
                  <a:rPr lang="en-US" sz="900"/>
                  <a:t>LINUX</a:t>
                </a:r>
                <a:endParaRPr lang="nb-NO" sz="900"/>
              </a:p>
            </p:txBody>
          </p:sp>
        </p:grpSp>
      </p:grpSp>
      <p:grpSp>
        <p:nvGrpSpPr>
          <p:cNvPr id="95" name="Gruppe 94">
            <a:extLst>
              <a:ext uri="{FF2B5EF4-FFF2-40B4-BE49-F238E27FC236}">
                <a16:creationId xmlns:a16="http://schemas.microsoft.com/office/drawing/2014/main" id="{A5ACF235-AE48-404D-86FE-2B20A380B07F}"/>
              </a:ext>
            </a:extLst>
          </p:cNvPr>
          <p:cNvGrpSpPr/>
          <p:nvPr/>
        </p:nvGrpSpPr>
        <p:grpSpPr>
          <a:xfrm>
            <a:off x="3251506" y="2056580"/>
            <a:ext cx="4577799" cy="628364"/>
            <a:chOff x="4791979" y="2187981"/>
            <a:chExt cx="4577799" cy="628364"/>
          </a:xfrm>
        </p:grpSpPr>
        <p:sp>
          <p:nvSpPr>
            <p:cNvPr id="10" name="Rektangel 9">
              <a:extLst>
                <a:ext uri="{FF2B5EF4-FFF2-40B4-BE49-F238E27FC236}">
                  <a16:creationId xmlns:a16="http://schemas.microsoft.com/office/drawing/2014/main" id="{30E7CD75-1D1A-4A7A-804E-FCE455772BCD}"/>
                </a:ext>
              </a:extLst>
            </p:cNvPr>
            <p:cNvSpPr/>
            <p:nvPr/>
          </p:nvSpPr>
          <p:spPr>
            <a:xfrm>
              <a:off x="4791979" y="2187981"/>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MIDDLEWARE</a:t>
              </a:r>
              <a:endParaRPr lang="nb-NO">
                <a:solidFill>
                  <a:schemeClr val="tx1"/>
                </a:solidFill>
              </a:endParaRPr>
            </a:p>
          </p:txBody>
        </p:sp>
        <p:grpSp>
          <p:nvGrpSpPr>
            <p:cNvPr id="73" name="Gruppe 72">
              <a:extLst>
                <a:ext uri="{FF2B5EF4-FFF2-40B4-BE49-F238E27FC236}">
                  <a16:creationId xmlns:a16="http://schemas.microsoft.com/office/drawing/2014/main" id="{5EBDF8B2-93C0-4B51-92F6-7CFE5F12537E}"/>
                </a:ext>
              </a:extLst>
            </p:cNvPr>
            <p:cNvGrpSpPr/>
            <p:nvPr/>
          </p:nvGrpSpPr>
          <p:grpSpPr>
            <a:xfrm>
              <a:off x="8421797" y="2259662"/>
              <a:ext cx="711334" cy="556683"/>
              <a:chOff x="8421797" y="2259662"/>
              <a:chExt cx="711334" cy="556683"/>
            </a:xfrm>
          </p:grpSpPr>
          <p:grpSp>
            <p:nvGrpSpPr>
              <p:cNvPr id="71" name="Gruppe 70">
                <a:extLst>
                  <a:ext uri="{FF2B5EF4-FFF2-40B4-BE49-F238E27FC236}">
                    <a16:creationId xmlns:a16="http://schemas.microsoft.com/office/drawing/2014/main" id="{6F0E0251-7E1F-43BA-B839-BA3F20418D91}"/>
                  </a:ext>
                </a:extLst>
              </p:cNvPr>
              <p:cNvGrpSpPr/>
              <p:nvPr/>
            </p:nvGrpSpPr>
            <p:grpSpPr>
              <a:xfrm>
                <a:off x="8488277" y="2259662"/>
                <a:ext cx="509847" cy="325899"/>
                <a:chOff x="8150812" y="2254849"/>
                <a:chExt cx="642617" cy="410767"/>
              </a:xfrm>
            </p:grpSpPr>
            <p:pic>
              <p:nvPicPr>
                <p:cNvPr id="67" name="Bilde 66">
                  <a:extLst>
                    <a:ext uri="{FF2B5EF4-FFF2-40B4-BE49-F238E27FC236}">
                      <a16:creationId xmlns:a16="http://schemas.microsoft.com/office/drawing/2014/main" id="{333FA0E2-496C-4390-9D5D-862E76C7337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86971" y="2460783"/>
                  <a:ext cx="204833" cy="204833"/>
                </a:xfrm>
                <a:prstGeom prst="rect">
                  <a:avLst/>
                </a:prstGeom>
              </p:spPr>
            </p:pic>
            <p:pic>
              <p:nvPicPr>
                <p:cNvPr id="68" name="Bilde 67">
                  <a:extLst>
                    <a:ext uri="{FF2B5EF4-FFF2-40B4-BE49-F238E27FC236}">
                      <a16:creationId xmlns:a16="http://schemas.microsoft.com/office/drawing/2014/main" id="{AC53A896-52A6-488A-8911-194D50C735D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50812" y="2254849"/>
                  <a:ext cx="279160" cy="279160"/>
                </a:xfrm>
                <a:prstGeom prst="rect">
                  <a:avLst/>
                </a:prstGeom>
              </p:spPr>
            </p:pic>
            <p:sp>
              <p:nvSpPr>
                <p:cNvPr id="69" name="Rektangel 68">
                  <a:extLst>
                    <a:ext uri="{FF2B5EF4-FFF2-40B4-BE49-F238E27FC236}">
                      <a16:creationId xmlns:a16="http://schemas.microsoft.com/office/drawing/2014/main" id="{DB75DB4C-B1A1-4A73-BF2F-4B5CE6094329}"/>
                    </a:ext>
                  </a:extLst>
                </p:cNvPr>
                <p:cNvSpPr/>
                <p:nvPr/>
              </p:nvSpPr>
              <p:spPr>
                <a:xfrm>
                  <a:off x="8692969" y="2324912"/>
                  <a:ext cx="100459" cy="10241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nb-NO">
                    <a:solidFill>
                      <a:schemeClr val="bg1"/>
                    </a:solidFill>
                  </a:endParaRPr>
                </a:p>
              </p:txBody>
            </p:sp>
            <p:sp>
              <p:nvSpPr>
                <p:cNvPr id="70" name="Rektangel 69">
                  <a:extLst>
                    <a:ext uri="{FF2B5EF4-FFF2-40B4-BE49-F238E27FC236}">
                      <a16:creationId xmlns:a16="http://schemas.microsoft.com/office/drawing/2014/main" id="{B303B2F8-A4F6-4056-BC62-361D95ABD5C2}"/>
                    </a:ext>
                  </a:extLst>
                </p:cNvPr>
                <p:cNvSpPr/>
                <p:nvPr/>
              </p:nvSpPr>
              <p:spPr>
                <a:xfrm>
                  <a:off x="8692970" y="2519837"/>
                  <a:ext cx="100459" cy="10241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nb-NO">
                    <a:solidFill>
                      <a:schemeClr val="bg1"/>
                    </a:solidFill>
                  </a:endParaRPr>
                </a:p>
              </p:txBody>
            </p:sp>
          </p:grpSp>
          <p:sp>
            <p:nvSpPr>
              <p:cNvPr id="72" name="TekstSylinder 71">
                <a:extLst>
                  <a:ext uri="{FF2B5EF4-FFF2-40B4-BE49-F238E27FC236}">
                    <a16:creationId xmlns:a16="http://schemas.microsoft.com/office/drawing/2014/main" id="{58D9534D-710C-41A2-B8A5-B3A962B509F7}"/>
                  </a:ext>
                </a:extLst>
              </p:cNvPr>
              <p:cNvSpPr txBox="1"/>
              <p:nvPr/>
            </p:nvSpPr>
            <p:spPr>
              <a:xfrm>
                <a:off x="8421797" y="2585513"/>
                <a:ext cx="711334" cy="230832"/>
              </a:xfrm>
              <a:prstGeom prst="rect">
                <a:avLst/>
              </a:prstGeom>
              <a:noFill/>
            </p:spPr>
            <p:txBody>
              <a:bodyPr wrap="square" rtlCol="0">
                <a:spAutoFit/>
              </a:bodyPr>
              <a:lstStyle/>
              <a:p>
                <a:r>
                  <a:rPr lang="en-US" sz="900"/>
                  <a:t>SOFTWARE</a:t>
                </a:r>
                <a:endParaRPr lang="nb-NO" sz="900"/>
              </a:p>
            </p:txBody>
          </p:sp>
        </p:grpSp>
      </p:grpSp>
      <p:grpSp>
        <p:nvGrpSpPr>
          <p:cNvPr id="96" name="Gruppe 95">
            <a:extLst>
              <a:ext uri="{FF2B5EF4-FFF2-40B4-BE49-F238E27FC236}">
                <a16:creationId xmlns:a16="http://schemas.microsoft.com/office/drawing/2014/main" id="{FF8E77B5-46A3-4807-9C0D-990D2F50609C}"/>
              </a:ext>
            </a:extLst>
          </p:cNvPr>
          <p:cNvGrpSpPr/>
          <p:nvPr/>
        </p:nvGrpSpPr>
        <p:grpSpPr>
          <a:xfrm>
            <a:off x="3251506" y="1316378"/>
            <a:ext cx="4577799" cy="625231"/>
            <a:chOff x="4791978" y="1465278"/>
            <a:chExt cx="4577799" cy="625231"/>
          </a:xfrm>
        </p:grpSpPr>
        <p:sp>
          <p:nvSpPr>
            <p:cNvPr id="12" name="Rektangel 11">
              <a:extLst>
                <a:ext uri="{FF2B5EF4-FFF2-40B4-BE49-F238E27FC236}">
                  <a16:creationId xmlns:a16="http://schemas.microsoft.com/office/drawing/2014/main" id="{B23D8CFA-916A-45C6-B9E4-8603022810C0}"/>
                </a:ext>
              </a:extLst>
            </p:cNvPr>
            <p:cNvSpPr/>
            <p:nvPr/>
          </p:nvSpPr>
          <p:spPr>
            <a:xfrm>
              <a:off x="4791978" y="1465278"/>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RUNTIME</a:t>
              </a:r>
              <a:endParaRPr lang="nb-NO">
                <a:solidFill>
                  <a:schemeClr val="tx1"/>
                </a:solidFill>
              </a:endParaRPr>
            </a:p>
          </p:txBody>
        </p:sp>
        <p:pic>
          <p:nvPicPr>
            <p:cNvPr id="1028" name="Picture 4" descr="docker">
              <a:extLst>
                <a:ext uri="{FF2B5EF4-FFF2-40B4-BE49-F238E27FC236}">
                  <a16:creationId xmlns:a16="http://schemas.microsoft.com/office/drawing/2014/main" id="{A653283B-1C10-467C-BA95-D7CAA18AAB1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675644" y="1517157"/>
              <a:ext cx="408663" cy="408663"/>
            </a:xfrm>
            <a:prstGeom prst="rect">
              <a:avLst/>
            </a:prstGeom>
            <a:noFill/>
            <a:extLst>
              <a:ext uri="{909E8E84-426E-40DD-AFC4-6F175D3DCCD1}">
                <a14:hiddenFill xmlns:a14="http://schemas.microsoft.com/office/drawing/2010/main">
                  <a:solidFill>
                    <a:srgbClr val="FFFFFF"/>
                  </a:solidFill>
                </a14:hiddenFill>
              </a:ext>
            </a:extLst>
          </p:spPr>
        </p:pic>
        <p:sp>
          <p:nvSpPr>
            <p:cNvPr id="78" name="TekstSylinder 77">
              <a:extLst>
                <a:ext uri="{FF2B5EF4-FFF2-40B4-BE49-F238E27FC236}">
                  <a16:creationId xmlns:a16="http://schemas.microsoft.com/office/drawing/2014/main" id="{7AD21848-CBA7-4C11-A7A3-8F297E2CF557}"/>
                </a:ext>
              </a:extLst>
            </p:cNvPr>
            <p:cNvSpPr txBox="1"/>
            <p:nvPr/>
          </p:nvSpPr>
          <p:spPr>
            <a:xfrm>
              <a:off x="8544484" y="1830982"/>
              <a:ext cx="587345" cy="230832"/>
            </a:xfrm>
            <a:prstGeom prst="rect">
              <a:avLst/>
            </a:prstGeom>
            <a:noFill/>
          </p:spPr>
          <p:txBody>
            <a:bodyPr wrap="square" rtlCol="0">
              <a:spAutoFit/>
            </a:bodyPr>
            <a:lstStyle/>
            <a:p>
              <a:pPr algn="ctr"/>
              <a:r>
                <a:rPr lang="en-US" sz="900"/>
                <a:t>DOCKER</a:t>
              </a:r>
              <a:endParaRPr lang="nb-NO" sz="900"/>
            </a:p>
          </p:txBody>
        </p:sp>
        <p:pic>
          <p:nvPicPr>
            <p:cNvPr id="77" name="Bilde 76">
              <a:extLst>
                <a:ext uri="{FF2B5EF4-FFF2-40B4-BE49-F238E27FC236}">
                  <a16:creationId xmlns:a16="http://schemas.microsoft.com/office/drawing/2014/main" id="{47E9B1E6-B6A8-4A74-AC69-D1D7FE4E19C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141088" y="1586234"/>
              <a:ext cx="275484" cy="275484"/>
            </a:xfrm>
            <a:prstGeom prst="rect">
              <a:avLst/>
            </a:prstGeom>
          </p:spPr>
        </p:pic>
        <p:sp>
          <p:nvSpPr>
            <p:cNvPr id="81" name="TekstSylinder 80">
              <a:extLst>
                <a:ext uri="{FF2B5EF4-FFF2-40B4-BE49-F238E27FC236}">
                  <a16:creationId xmlns:a16="http://schemas.microsoft.com/office/drawing/2014/main" id="{C0217DCA-7540-4933-9328-9904A28E3FE3}"/>
                </a:ext>
              </a:extLst>
            </p:cNvPr>
            <p:cNvSpPr txBox="1"/>
            <p:nvPr/>
          </p:nvSpPr>
          <p:spPr>
            <a:xfrm>
              <a:off x="8109466" y="1846460"/>
              <a:ext cx="338728" cy="230832"/>
            </a:xfrm>
            <a:prstGeom prst="rect">
              <a:avLst/>
            </a:prstGeom>
            <a:noFill/>
          </p:spPr>
          <p:txBody>
            <a:bodyPr wrap="square" rtlCol="0">
              <a:spAutoFit/>
            </a:bodyPr>
            <a:lstStyle/>
            <a:p>
              <a:pPr algn="ctr"/>
              <a:r>
                <a:rPr lang="en-US" sz="900"/>
                <a:t>IIS</a:t>
              </a:r>
              <a:endParaRPr lang="nb-NO" sz="900"/>
            </a:p>
          </p:txBody>
        </p:sp>
      </p:grpSp>
      <p:grpSp>
        <p:nvGrpSpPr>
          <p:cNvPr id="97" name="Gruppe 96">
            <a:extLst>
              <a:ext uri="{FF2B5EF4-FFF2-40B4-BE49-F238E27FC236}">
                <a16:creationId xmlns:a16="http://schemas.microsoft.com/office/drawing/2014/main" id="{3AEC3582-B781-4439-8D44-F42F5CC13046}"/>
              </a:ext>
            </a:extLst>
          </p:cNvPr>
          <p:cNvGrpSpPr/>
          <p:nvPr/>
        </p:nvGrpSpPr>
        <p:grpSpPr>
          <a:xfrm>
            <a:off x="3251506" y="571113"/>
            <a:ext cx="4577799" cy="630294"/>
            <a:chOff x="4791979" y="702918"/>
            <a:chExt cx="4577799" cy="630294"/>
          </a:xfrm>
        </p:grpSpPr>
        <p:sp>
          <p:nvSpPr>
            <p:cNvPr id="13" name="Rektangel 12">
              <a:extLst>
                <a:ext uri="{FF2B5EF4-FFF2-40B4-BE49-F238E27FC236}">
                  <a16:creationId xmlns:a16="http://schemas.microsoft.com/office/drawing/2014/main" id="{F6300E14-6325-4A48-8C65-D282374CEE33}"/>
                </a:ext>
              </a:extLst>
            </p:cNvPr>
            <p:cNvSpPr/>
            <p:nvPr/>
          </p:nvSpPr>
          <p:spPr>
            <a:xfrm>
              <a:off x="4791979" y="702918"/>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APPLICATIONS DATA</a:t>
              </a:r>
              <a:endParaRPr lang="nb-NO">
                <a:solidFill>
                  <a:schemeClr val="tx1"/>
                </a:solidFill>
              </a:endParaRPr>
            </a:p>
          </p:txBody>
        </p:sp>
        <p:grpSp>
          <p:nvGrpSpPr>
            <p:cNvPr id="89" name="Gruppe 88">
              <a:extLst>
                <a:ext uri="{FF2B5EF4-FFF2-40B4-BE49-F238E27FC236}">
                  <a16:creationId xmlns:a16="http://schemas.microsoft.com/office/drawing/2014/main" id="{4F1096AE-3ED1-42D6-9FD2-318A578C9DDF}"/>
                </a:ext>
              </a:extLst>
            </p:cNvPr>
            <p:cNvGrpSpPr/>
            <p:nvPr/>
          </p:nvGrpSpPr>
          <p:grpSpPr>
            <a:xfrm>
              <a:off x="8586302" y="846638"/>
              <a:ext cx="587345" cy="486574"/>
              <a:chOff x="8586302" y="846638"/>
              <a:chExt cx="587345" cy="486574"/>
            </a:xfrm>
          </p:grpSpPr>
          <p:pic>
            <p:nvPicPr>
              <p:cNvPr id="83" name="Bilde 82">
                <a:extLst>
                  <a:ext uri="{FF2B5EF4-FFF2-40B4-BE49-F238E27FC236}">
                    <a16:creationId xmlns:a16="http://schemas.microsoft.com/office/drawing/2014/main" id="{92902CF5-0BAE-48D3-A9F3-11C4272A559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32964" y="846638"/>
                <a:ext cx="276922" cy="276922"/>
              </a:xfrm>
              <a:prstGeom prst="rect">
                <a:avLst/>
              </a:prstGeom>
            </p:spPr>
          </p:pic>
          <p:sp>
            <p:nvSpPr>
              <p:cNvPr id="86" name="TekstSylinder 85">
                <a:extLst>
                  <a:ext uri="{FF2B5EF4-FFF2-40B4-BE49-F238E27FC236}">
                    <a16:creationId xmlns:a16="http://schemas.microsoft.com/office/drawing/2014/main" id="{C8AACE74-2DC0-49C1-9672-6AADFF315F59}"/>
                  </a:ext>
                </a:extLst>
              </p:cNvPr>
              <p:cNvSpPr txBox="1"/>
              <p:nvPr/>
            </p:nvSpPr>
            <p:spPr>
              <a:xfrm>
                <a:off x="8586302" y="1102380"/>
                <a:ext cx="587345" cy="230832"/>
              </a:xfrm>
              <a:prstGeom prst="rect">
                <a:avLst/>
              </a:prstGeom>
              <a:noFill/>
            </p:spPr>
            <p:txBody>
              <a:bodyPr wrap="square" rtlCol="0">
                <a:spAutoFit/>
              </a:bodyPr>
              <a:lstStyle/>
              <a:p>
                <a:pPr algn="ctr"/>
                <a:r>
                  <a:rPr lang="en-US" sz="900"/>
                  <a:t>APPS</a:t>
                </a:r>
                <a:endParaRPr lang="nb-NO" sz="900"/>
              </a:p>
            </p:txBody>
          </p:sp>
        </p:grpSp>
        <p:grpSp>
          <p:nvGrpSpPr>
            <p:cNvPr id="88" name="Gruppe 87">
              <a:extLst>
                <a:ext uri="{FF2B5EF4-FFF2-40B4-BE49-F238E27FC236}">
                  <a16:creationId xmlns:a16="http://schemas.microsoft.com/office/drawing/2014/main" id="{97FBBFCC-9FAE-4CA3-B030-3103A95A5185}"/>
                </a:ext>
              </a:extLst>
            </p:cNvPr>
            <p:cNvGrpSpPr/>
            <p:nvPr/>
          </p:nvGrpSpPr>
          <p:grpSpPr>
            <a:xfrm>
              <a:off x="7847912" y="846638"/>
              <a:ext cx="610550" cy="478674"/>
              <a:chOff x="7847912" y="846638"/>
              <a:chExt cx="610550" cy="478674"/>
            </a:xfrm>
          </p:grpSpPr>
          <p:pic>
            <p:nvPicPr>
              <p:cNvPr id="80" name="Bilde 79">
                <a:extLst>
                  <a:ext uri="{FF2B5EF4-FFF2-40B4-BE49-F238E27FC236}">
                    <a16:creationId xmlns:a16="http://schemas.microsoft.com/office/drawing/2014/main" id="{DD99198F-1718-4D59-8A56-638ECC670B2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181540" y="846638"/>
                <a:ext cx="276922" cy="276922"/>
              </a:xfrm>
              <a:prstGeom prst="rect">
                <a:avLst/>
              </a:prstGeom>
            </p:spPr>
          </p:pic>
          <p:sp>
            <p:nvSpPr>
              <p:cNvPr id="87" name="TekstSylinder 86">
                <a:extLst>
                  <a:ext uri="{FF2B5EF4-FFF2-40B4-BE49-F238E27FC236}">
                    <a16:creationId xmlns:a16="http://schemas.microsoft.com/office/drawing/2014/main" id="{13292621-0A7D-4F7A-A65B-D7E9E891DD66}"/>
                  </a:ext>
                </a:extLst>
              </p:cNvPr>
              <p:cNvSpPr txBox="1"/>
              <p:nvPr/>
            </p:nvSpPr>
            <p:spPr>
              <a:xfrm>
                <a:off x="7861706" y="1094480"/>
                <a:ext cx="587345" cy="230832"/>
              </a:xfrm>
              <a:prstGeom prst="rect">
                <a:avLst/>
              </a:prstGeom>
              <a:noFill/>
            </p:spPr>
            <p:txBody>
              <a:bodyPr wrap="square" rtlCol="0">
                <a:spAutoFit/>
              </a:bodyPr>
              <a:lstStyle/>
              <a:p>
                <a:pPr algn="ctr"/>
                <a:r>
                  <a:rPr lang="en-US" sz="900"/>
                  <a:t>DATA</a:t>
                </a:r>
                <a:endParaRPr lang="nb-NO" sz="900"/>
              </a:p>
            </p:txBody>
          </p:sp>
          <p:pic>
            <p:nvPicPr>
              <p:cNvPr id="85" name="Bilde 84">
                <a:extLst>
                  <a:ext uri="{FF2B5EF4-FFF2-40B4-BE49-F238E27FC236}">
                    <a16:creationId xmlns:a16="http://schemas.microsoft.com/office/drawing/2014/main" id="{25D6B883-FDEF-433A-A697-930ED3E2F4F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847912" y="846639"/>
                <a:ext cx="276921" cy="276921"/>
              </a:xfrm>
              <a:prstGeom prst="rect">
                <a:avLst/>
              </a:prstGeom>
            </p:spPr>
          </p:pic>
        </p:grpSp>
      </p:grpSp>
      <p:grpSp>
        <p:nvGrpSpPr>
          <p:cNvPr id="101" name="Gruppe 100">
            <a:extLst>
              <a:ext uri="{FF2B5EF4-FFF2-40B4-BE49-F238E27FC236}">
                <a16:creationId xmlns:a16="http://schemas.microsoft.com/office/drawing/2014/main" id="{9FC82F06-D262-44E4-AE4D-3A57B6A8EDC6}"/>
              </a:ext>
            </a:extLst>
          </p:cNvPr>
          <p:cNvGrpSpPr/>
          <p:nvPr/>
        </p:nvGrpSpPr>
        <p:grpSpPr>
          <a:xfrm>
            <a:off x="7970648" y="3540117"/>
            <a:ext cx="2680880" cy="2820953"/>
            <a:chOff x="9511120" y="3671922"/>
            <a:chExt cx="2680880" cy="2820953"/>
          </a:xfrm>
        </p:grpSpPr>
        <p:sp>
          <p:nvSpPr>
            <p:cNvPr id="98" name="Høyre klammeparentes 97">
              <a:extLst>
                <a:ext uri="{FF2B5EF4-FFF2-40B4-BE49-F238E27FC236}">
                  <a16:creationId xmlns:a16="http://schemas.microsoft.com/office/drawing/2014/main" id="{4F13543F-38E8-4A31-93EA-197D615FB2D6}"/>
                </a:ext>
              </a:extLst>
            </p:cNvPr>
            <p:cNvSpPr/>
            <p:nvPr/>
          </p:nvSpPr>
          <p:spPr>
            <a:xfrm>
              <a:off x="9511120" y="3671922"/>
              <a:ext cx="668744" cy="2820953"/>
            </a:xfrm>
            <a:prstGeom prst="rightBrace">
              <a:avLst>
                <a:gd name="adj1" fmla="val 83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2" name="TekstSylinder 101">
              <a:extLst>
                <a:ext uri="{FF2B5EF4-FFF2-40B4-BE49-F238E27FC236}">
                  <a16:creationId xmlns:a16="http://schemas.microsoft.com/office/drawing/2014/main" id="{65C7C82D-DD72-400C-8240-EC2D0C5C72C5}"/>
                </a:ext>
              </a:extLst>
            </p:cNvPr>
            <p:cNvSpPr txBox="1"/>
            <p:nvPr/>
          </p:nvSpPr>
          <p:spPr>
            <a:xfrm>
              <a:off x="10219206" y="4925672"/>
              <a:ext cx="1972794" cy="369332"/>
            </a:xfrm>
            <a:prstGeom prst="rect">
              <a:avLst/>
            </a:prstGeom>
            <a:noFill/>
          </p:spPr>
          <p:txBody>
            <a:bodyPr wrap="square">
              <a:spAutoFit/>
            </a:bodyPr>
            <a:lstStyle/>
            <a:p>
              <a:r>
                <a:rPr lang="en-US">
                  <a:solidFill>
                    <a:schemeClr val="tx1"/>
                  </a:solidFill>
                </a:rPr>
                <a:t>INFRASTRUCTURE</a:t>
              </a:r>
              <a:endParaRPr lang="nb-NO">
                <a:solidFill>
                  <a:schemeClr val="tx1"/>
                </a:solidFill>
              </a:endParaRPr>
            </a:p>
          </p:txBody>
        </p:sp>
      </p:grpSp>
      <p:grpSp>
        <p:nvGrpSpPr>
          <p:cNvPr id="100" name="Gruppe 99">
            <a:extLst>
              <a:ext uri="{FF2B5EF4-FFF2-40B4-BE49-F238E27FC236}">
                <a16:creationId xmlns:a16="http://schemas.microsoft.com/office/drawing/2014/main" id="{707D989F-98A7-4CFC-8C46-2DC08CC9B5A2}"/>
              </a:ext>
            </a:extLst>
          </p:cNvPr>
          <p:cNvGrpSpPr/>
          <p:nvPr/>
        </p:nvGrpSpPr>
        <p:grpSpPr>
          <a:xfrm>
            <a:off x="7970648" y="1316378"/>
            <a:ext cx="2680880" cy="2144955"/>
            <a:chOff x="9511120" y="1448183"/>
            <a:chExt cx="2680880" cy="2144955"/>
          </a:xfrm>
        </p:grpSpPr>
        <p:sp>
          <p:nvSpPr>
            <p:cNvPr id="103" name="Høyre klammeparentes 102">
              <a:extLst>
                <a:ext uri="{FF2B5EF4-FFF2-40B4-BE49-F238E27FC236}">
                  <a16:creationId xmlns:a16="http://schemas.microsoft.com/office/drawing/2014/main" id="{2599F4C4-D460-441D-AB95-9207B6D2786E}"/>
                </a:ext>
              </a:extLst>
            </p:cNvPr>
            <p:cNvSpPr/>
            <p:nvPr/>
          </p:nvSpPr>
          <p:spPr>
            <a:xfrm>
              <a:off x="9511120" y="1448183"/>
              <a:ext cx="668744" cy="2144955"/>
            </a:xfrm>
            <a:prstGeom prst="rightBrace">
              <a:avLst>
                <a:gd name="adj1" fmla="val 83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4" name="TekstSylinder 103">
              <a:extLst>
                <a:ext uri="{FF2B5EF4-FFF2-40B4-BE49-F238E27FC236}">
                  <a16:creationId xmlns:a16="http://schemas.microsoft.com/office/drawing/2014/main" id="{A968030E-98C6-4432-AD55-878EC6D38C54}"/>
                </a:ext>
              </a:extLst>
            </p:cNvPr>
            <p:cNvSpPr txBox="1"/>
            <p:nvPr/>
          </p:nvSpPr>
          <p:spPr>
            <a:xfrm>
              <a:off x="10219206" y="2334882"/>
              <a:ext cx="1972794" cy="369332"/>
            </a:xfrm>
            <a:prstGeom prst="rect">
              <a:avLst/>
            </a:prstGeom>
            <a:noFill/>
          </p:spPr>
          <p:txBody>
            <a:bodyPr wrap="square">
              <a:spAutoFit/>
            </a:bodyPr>
            <a:lstStyle/>
            <a:p>
              <a:r>
                <a:rPr lang="en-US">
                  <a:solidFill>
                    <a:schemeClr val="tx1"/>
                  </a:solidFill>
                </a:rPr>
                <a:t>PLATFORM</a:t>
              </a:r>
              <a:endParaRPr lang="nb-NO">
                <a:solidFill>
                  <a:schemeClr val="tx1"/>
                </a:solidFill>
              </a:endParaRPr>
            </a:p>
          </p:txBody>
        </p:sp>
      </p:grpSp>
      <p:grpSp>
        <p:nvGrpSpPr>
          <p:cNvPr id="107" name="Gruppe 106">
            <a:extLst>
              <a:ext uri="{FF2B5EF4-FFF2-40B4-BE49-F238E27FC236}">
                <a16:creationId xmlns:a16="http://schemas.microsoft.com/office/drawing/2014/main" id="{03AB9A17-5398-4DE2-8E4D-7E99EEAD9965}"/>
              </a:ext>
            </a:extLst>
          </p:cNvPr>
          <p:cNvGrpSpPr/>
          <p:nvPr/>
        </p:nvGrpSpPr>
        <p:grpSpPr>
          <a:xfrm>
            <a:off x="7957145" y="571113"/>
            <a:ext cx="2730156" cy="657186"/>
            <a:chOff x="9511120" y="1448183"/>
            <a:chExt cx="2730156" cy="2144955"/>
          </a:xfrm>
        </p:grpSpPr>
        <p:sp>
          <p:nvSpPr>
            <p:cNvPr id="108" name="Høyre klammeparentes 107">
              <a:extLst>
                <a:ext uri="{FF2B5EF4-FFF2-40B4-BE49-F238E27FC236}">
                  <a16:creationId xmlns:a16="http://schemas.microsoft.com/office/drawing/2014/main" id="{040A10CD-9A98-4D4E-B25B-169E933EDD0C}"/>
                </a:ext>
              </a:extLst>
            </p:cNvPr>
            <p:cNvSpPr/>
            <p:nvPr/>
          </p:nvSpPr>
          <p:spPr>
            <a:xfrm>
              <a:off x="9511120" y="1448183"/>
              <a:ext cx="668744" cy="2144955"/>
            </a:xfrm>
            <a:prstGeom prst="rightBrace">
              <a:avLst>
                <a:gd name="adj1" fmla="val 83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9" name="TekstSylinder 108">
              <a:extLst>
                <a:ext uri="{FF2B5EF4-FFF2-40B4-BE49-F238E27FC236}">
                  <a16:creationId xmlns:a16="http://schemas.microsoft.com/office/drawing/2014/main" id="{9C4C0230-57AD-4559-B1E8-A3EBC15D3546}"/>
                </a:ext>
              </a:extLst>
            </p:cNvPr>
            <p:cNvSpPr txBox="1"/>
            <p:nvPr/>
          </p:nvSpPr>
          <p:spPr>
            <a:xfrm>
              <a:off x="10268482" y="1928458"/>
              <a:ext cx="1972794" cy="1205443"/>
            </a:xfrm>
            <a:prstGeom prst="rect">
              <a:avLst/>
            </a:prstGeom>
            <a:noFill/>
          </p:spPr>
          <p:txBody>
            <a:bodyPr wrap="square">
              <a:spAutoFit/>
            </a:bodyPr>
            <a:lstStyle/>
            <a:p>
              <a:r>
                <a:rPr lang="en-US">
                  <a:solidFill>
                    <a:schemeClr val="tx1"/>
                  </a:solidFill>
                </a:rPr>
                <a:t>SOFTWARE</a:t>
              </a:r>
              <a:endParaRPr lang="nb-NO">
                <a:solidFill>
                  <a:schemeClr val="tx1"/>
                </a:solidFill>
              </a:endParaRPr>
            </a:p>
          </p:txBody>
        </p:sp>
      </p:grpSp>
      <p:sp>
        <p:nvSpPr>
          <p:cNvPr id="11" name="Rektangel 10">
            <a:extLst>
              <a:ext uri="{FF2B5EF4-FFF2-40B4-BE49-F238E27FC236}">
                <a16:creationId xmlns:a16="http://schemas.microsoft.com/office/drawing/2014/main" id="{AA3A2A04-CA50-4212-AA0C-E86593C73B57}"/>
              </a:ext>
            </a:extLst>
          </p:cNvPr>
          <p:cNvSpPr/>
          <p:nvPr/>
        </p:nvSpPr>
        <p:spPr>
          <a:xfrm>
            <a:off x="1210235" y="1228299"/>
            <a:ext cx="1147483" cy="209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bg1"/>
              </a:solidFill>
            </a:endParaRPr>
          </a:p>
        </p:txBody>
      </p:sp>
      <p:grpSp>
        <p:nvGrpSpPr>
          <p:cNvPr id="79" name="Gruppe 78">
            <a:extLst>
              <a:ext uri="{FF2B5EF4-FFF2-40B4-BE49-F238E27FC236}">
                <a16:creationId xmlns:a16="http://schemas.microsoft.com/office/drawing/2014/main" id="{0CD0F5C7-6FCC-432A-AAD3-22713EF49C0D}"/>
              </a:ext>
            </a:extLst>
          </p:cNvPr>
          <p:cNvGrpSpPr/>
          <p:nvPr/>
        </p:nvGrpSpPr>
        <p:grpSpPr>
          <a:xfrm flipH="1">
            <a:off x="819495" y="3568056"/>
            <a:ext cx="2290668" cy="2820953"/>
            <a:chOff x="9511120" y="3671922"/>
            <a:chExt cx="2671437" cy="2820953"/>
          </a:xfrm>
        </p:grpSpPr>
        <p:sp>
          <p:nvSpPr>
            <p:cNvPr id="82" name="Høyre klammeparentes 81">
              <a:extLst>
                <a:ext uri="{FF2B5EF4-FFF2-40B4-BE49-F238E27FC236}">
                  <a16:creationId xmlns:a16="http://schemas.microsoft.com/office/drawing/2014/main" id="{3FC0985C-F072-4E3A-9D3C-C0E9C4F74DDA}"/>
                </a:ext>
              </a:extLst>
            </p:cNvPr>
            <p:cNvSpPr/>
            <p:nvPr/>
          </p:nvSpPr>
          <p:spPr>
            <a:xfrm>
              <a:off x="9511120" y="3671922"/>
              <a:ext cx="668744" cy="2820953"/>
            </a:xfrm>
            <a:prstGeom prst="rightBrace">
              <a:avLst>
                <a:gd name="adj1" fmla="val 8332"/>
                <a:gd name="adj2" fmla="val 50000"/>
              </a:avLst>
            </a:prstGeom>
            <a:ln w="158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84" name="TekstSylinder 83">
              <a:extLst>
                <a:ext uri="{FF2B5EF4-FFF2-40B4-BE49-F238E27FC236}">
                  <a16:creationId xmlns:a16="http://schemas.microsoft.com/office/drawing/2014/main" id="{33E90B07-7D1C-4BC7-A8EF-DC284DF9A12B}"/>
                </a:ext>
              </a:extLst>
            </p:cNvPr>
            <p:cNvSpPr txBox="1"/>
            <p:nvPr/>
          </p:nvSpPr>
          <p:spPr>
            <a:xfrm>
              <a:off x="10209763" y="4883175"/>
              <a:ext cx="1972794" cy="369332"/>
            </a:xfrm>
            <a:prstGeom prst="rect">
              <a:avLst/>
            </a:prstGeom>
            <a:noFill/>
          </p:spPr>
          <p:txBody>
            <a:bodyPr wrap="square">
              <a:spAutoFit/>
            </a:bodyPr>
            <a:lstStyle/>
            <a:p>
              <a:r>
                <a:rPr lang="en-US">
                  <a:solidFill>
                    <a:schemeClr val="tx1"/>
                  </a:solidFill>
                </a:rPr>
                <a:t>Managed by MS</a:t>
              </a:r>
              <a:endParaRPr lang="nb-NO">
                <a:solidFill>
                  <a:schemeClr val="tx1"/>
                </a:solidFill>
              </a:endParaRPr>
            </a:p>
          </p:txBody>
        </p:sp>
      </p:grpSp>
      <p:grpSp>
        <p:nvGrpSpPr>
          <p:cNvPr id="99" name="Gruppe 98">
            <a:extLst>
              <a:ext uri="{FF2B5EF4-FFF2-40B4-BE49-F238E27FC236}">
                <a16:creationId xmlns:a16="http://schemas.microsoft.com/office/drawing/2014/main" id="{B3FD502E-0B70-44DC-A290-68CA647DC2ED}"/>
              </a:ext>
            </a:extLst>
          </p:cNvPr>
          <p:cNvGrpSpPr/>
          <p:nvPr/>
        </p:nvGrpSpPr>
        <p:grpSpPr>
          <a:xfrm flipH="1">
            <a:off x="809170" y="1316378"/>
            <a:ext cx="2298634" cy="5072631"/>
            <a:chOff x="9511120" y="3671922"/>
            <a:chExt cx="2680727" cy="2820953"/>
          </a:xfrm>
        </p:grpSpPr>
        <p:sp>
          <p:nvSpPr>
            <p:cNvPr id="105" name="Høyre klammeparentes 104">
              <a:extLst>
                <a:ext uri="{FF2B5EF4-FFF2-40B4-BE49-F238E27FC236}">
                  <a16:creationId xmlns:a16="http://schemas.microsoft.com/office/drawing/2014/main" id="{A03A4B6F-6FC8-4393-B0A6-86C6B845875B}"/>
                </a:ext>
              </a:extLst>
            </p:cNvPr>
            <p:cNvSpPr/>
            <p:nvPr/>
          </p:nvSpPr>
          <p:spPr>
            <a:xfrm>
              <a:off x="9511120" y="3671922"/>
              <a:ext cx="668744" cy="2820953"/>
            </a:xfrm>
            <a:prstGeom prst="rightBrace">
              <a:avLst>
                <a:gd name="adj1" fmla="val 8332"/>
                <a:gd name="adj2" fmla="val 50000"/>
              </a:avLst>
            </a:prstGeom>
            <a:ln w="158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6" name="TekstSylinder 105">
              <a:extLst>
                <a:ext uri="{FF2B5EF4-FFF2-40B4-BE49-F238E27FC236}">
                  <a16:creationId xmlns:a16="http://schemas.microsoft.com/office/drawing/2014/main" id="{E05EECFF-8FA8-412B-8EB3-86F5604560B5}"/>
                </a:ext>
              </a:extLst>
            </p:cNvPr>
            <p:cNvSpPr txBox="1"/>
            <p:nvPr/>
          </p:nvSpPr>
          <p:spPr>
            <a:xfrm>
              <a:off x="10219053" y="4982707"/>
              <a:ext cx="1972794" cy="369332"/>
            </a:xfrm>
            <a:prstGeom prst="rect">
              <a:avLst/>
            </a:prstGeom>
            <a:noFill/>
          </p:spPr>
          <p:txBody>
            <a:bodyPr wrap="square">
              <a:spAutoFit/>
            </a:bodyPr>
            <a:lstStyle/>
            <a:p>
              <a:r>
                <a:rPr lang="en-US">
                  <a:solidFill>
                    <a:schemeClr val="tx1"/>
                  </a:solidFill>
                </a:rPr>
                <a:t>Managed by MS</a:t>
              </a:r>
              <a:endParaRPr lang="nb-NO">
                <a:solidFill>
                  <a:schemeClr val="tx1"/>
                </a:solidFill>
              </a:endParaRPr>
            </a:p>
          </p:txBody>
        </p:sp>
      </p:grpSp>
      <p:grpSp>
        <p:nvGrpSpPr>
          <p:cNvPr id="110" name="Gruppe 109">
            <a:extLst>
              <a:ext uri="{FF2B5EF4-FFF2-40B4-BE49-F238E27FC236}">
                <a16:creationId xmlns:a16="http://schemas.microsoft.com/office/drawing/2014/main" id="{ED34434F-A0FC-4FB4-9A99-C9EAB32025FC}"/>
              </a:ext>
            </a:extLst>
          </p:cNvPr>
          <p:cNvGrpSpPr/>
          <p:nvPr/>
        </p:nvGrpSpPr>
        <p:grpSpPr>
          <a:xfrm flipH="1">
            <a:off x="814712" y="571113"/>
            <a:ext cx="2280140" cy="5817895"/>
            <a:chOff x="9511120" y="3671922"/>
            <a:chExt cx="2659159" cy="2820953"/>
          </a:xfrm>
        </p:grpSpPr>
        <p:sp>
          <p:nvSpPr>
            <p:cNvPr id="111" name="Høyre klammeparentes 110">
              <a:extLst>
                <a:ext uri="{FF2B5EF4-FFF2-40B4-BE49-F238E27FC236}">
                  <a16:creationId xmlns:a16="http://schemas.microsoft.com/office/drawing/2014/main" id="{583D965F-0485-4ADA-A1FC-8D2659DEB275}"/>
                </a:ext>
              </a:extLst>
            </p:cNvPr>
            <p:cNvSpPr/>
            <p:nvPr/>
          </p:nvSpPr>
          <p:spPr>
            <a:xfrm>
              <a:off x="9511120" y="3671922"/>
              <a:ext cx="668744" cy="2820953"/>
            </a:xfrm>
            <a:prstGeom prst="rightBrace">
              <a:avLst>
                <a:gd name="adj1" fmla="val 8332"/>
                <a:gd name="adj2" fmla="val 50000"/>
              </a:avLst>
            </a:prstGeom>
            <a:ln w="158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12" name="TekstSylinder 111">
              <a:extLst>
                <a:ext uri="{FF2B5EF4-FFF2-40B4-BE49-F238E27FC236}">
                  <a16:creationId xmlns:a16="http://schemas.microsoft.com/office/drawing/2014/main" id="{FA1F0998-63C0-4E79-9E23-1B59E7FF1007}"/>
                </a:ext>
              </a:extLst>
            </p:cNvPr>
            <p:cNvSpPr txBox="1"/>
            <p:nvPr/>
          </p:nvSpPr>
          <p:spPr>
            <a:xfrm>
              <a:off x="10197485" y="4987095"/>
              <a:ext cx="1972794" cy="369332"/>
            </a:xfrm>
            <a:prstGeom prst="rect">
              <a:avLst/>
            </a:prstGeom>
            <a:noFill/>
          </p:spPr>
          <p:txBody>
            <a:bodyPr wrap="square">
              <a:spAutoFit/>
            </a:bodyPr>
            <a:lstStyle/>
            <a:p>
              <a:r>
                <a:rPr lang="en-US">
                  <a:solidFill>
                    <a:schemeClr val="tx1"/>
                  </a:solidFill>
                </a:rPr>
                <a:t>Managed by MS</a:t>
              </a:r>
              <a:endParaRPr lang="nb-NO">
                <a:solidFill>
                  <a:schemeClr val="tx1"/>
                </a:solidFill>
              </a:endParaRPr>
            </a:p>
          </p:txBody>
        </p:sp>
      </p:grpSp>
    </p:spTree>
    <p:extLst>
      <p:ext uri="{BB962C8B-B14F-4D97-AF65-F5344CB8AC3E}">
        <p14:creationId xmlns:p14="http://schemas.microsoft.com/office/powerpoint/2010/main" val="285463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500" fill="hold"/>
                                        <p:tgtEl>
                                          <p:spTgt spid="90"/>
                                        </p:tgtEl>
                                        <p:attrNameLst>
                                          <p:attrName>ppt_x</p:attrName>
                                        </p:attrNameLst>
                                      </p:cBhvr>
                                      <p:tavLst>
                                        <p:tav tm="0">
                                          <p:val>
                                            <p:strVal val="#ppt_x"/>
                                          </p:val>
                                        </p:tav>
                                        <p:tav tm="100000">
                                          <p:val>
                                            <p:strVal val="#ppt_x"/>
                                          </p:val>
                                        </p:tav>
                                      </p:tavLst>
                                    </p:anim>
                                    <p:anim calcmode="lin" valueType="num">
                                      <p:cBhvr additive="base">
                                        <p:cTn id="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3"/>
                                        </p:tgtEl>
                                        <p:attrNameLst>
                                          <p:attrName>style.visibility</p:attrName>
                                        </p:attrNameLst>
                                      </p:cBhvr>
                                      <p:to>
                                        <p:strVal val="visible"/>
                                      </p:to>
                                    </p:set>
                                    <p:anim calcmode="lin" valueType="num">
                                      <p:cBhvr additive="base">
                                        <p:cTn id="13" dur="500" fill="hold"/>
                                        <p:tgtEl>
                                          <p:spTgt spid="93"/>
                                        </p:tgtEl>
                                        <p:attrNameLst>
                                          <p:attrName>ppt_x</p:attrName>
                                        </p:attrNameLst>
                                      </p:cBhvr>
                                      <p:tavLst>
                                        <p:tav tm="0">
                                          <p:val>
                                            <p:strVal val="#ppt_x"/>
                                          </p:val>
                                        </p:tav>
                                        <p:tav tm="100000">
                                          <p:val>
                                            <p:strVal val="#ppt_x"/>
                                          </p:val>
                                        </p:tav>
                                      </p:tavLst>
                                    </p:anim>
                                    <p:anim calcmode="lin" valueType="num">
                                      <p:cBhvr additive="base">
                                        <p:cTn id="14"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1"/>
                                        </p:tgtEl>
                                        <p:attrNameLst>
                                          <p:attrName>style.visibility</p:attrName>
                                        </p:attrNameLst>
                                      </p:cBhvr>
                                      <p:to>
                                        <p:strVal val="visible"/>
                                      </p:to>
                                    </p:set>
                                    <p:anim calcmode="lin" valueType="num">
                                      <p:cBhvr additive="base">
                                        <p:cTn id="19" dur="500" fill="hold"/>
                                        <p:tgtEl>
                                          <p:spTgt spid="91"/>
                                        </p:tgtEl>
                                        <p:attrNameLst>
                                          <p:attrName>ppt_x</p:attrName>
                                        </p:attrNameLst>
                                      </p:cBhvr>
                                      <p:tavLst>
                                        <p:tav tm="0">
                                          <p:val>
                                            <p:strVal val="#ppt_x"/>
                                          </p:val>
                                        </p:tav>
                                        <p:tav tm="100000">
                                          <p:val>
                                            <p:strVal val="#ppt_x"/>
                                          </p:val>
                                        </p:tav>
                                      </p:tavLst>
                                    </p:anim>
                                    <p:anim calcmode="lin" valueType="num">
                                      <p:cBhvr additive="base">
                                        <p:cTn id="20"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fade">
                                      <p:cBhvr>
                                        <p:cTn id="25" dur="1000"/>
                                        <p:tgtEl>
                                          <p:spTgt spid="92"/>
                                        </p:tgtEl>
                                      </p:cBhvr>
                                    </p:animEffect>
                                    <p:anim calcmode="lin" valueType="num">
                                      <p:cBhvr>
                                        <p:cTn id="26" dur="1000" fill="hold"/>
                                        <p:tgtEl>
                                          <p:spTgt spid="92"/>
                                        </p:tgtEl>
                                        <p:attrNameLst>
                                          <p:attrName>ppt_x</p:attrName>
                                        </p:attrNameLst>
                                      </p:cBhvr>
                                      <p:tavLst>
                                        <p:tav tm="0">
                                          <p:val>
                                            <p:strVal val="#ppt_x"/>
                                          </p:val>
                                        </p:tav>
                                        <p:tav tm="100000">
                                          <p:val>
                                            <p:strVal val="#ppt_x"/>
                                          </p:val>
                                        </p:tav>
                                      </p:tavLst>
                                    </p:anim>
                                    <p:anim calcmode="lin" valueType="num">
                                      <p:cBhvr>
                                        <p:cTn id="27"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fade">
                                      <p:cBhvr>
                                        <p:cTn id="32" dur="1000"/>
                                        <p:tgtEl>
                                          <p:spTgt spid="94"/>
                                        </p:tgtEl>
                                      </p:cBhvr>
                                    </p:animEffect>
                                    <p:anim calcmode="lin" valueType="num">
                                      <p:cBhvr>
                                        <p:cTn id="33" dur="1000" fill="hold"/>
                                        <p:tgtEl>
                                          <p:spTgt spid="94"/>
                                        </p:tgtEl>
                                        <p:attrNameLst>
                                          <p:attrName>ppt_x</p:attrName>
                                        </p:attrNameLst>
                                      </p:cBhvr>
                                      <p:tavLst>
                                        <p:tav tm="0">
                                          <p:val>
                                            <p:strVal val="#ppt_x"/>
                                          </p:val>
                                        </p:tav>
                                        <p:tav tm="100000">
                                          <p:val>
                                            <p:strVal val="#ppt_x"/>
                                          </p:val>
                                        </p:tav>
                                      </p:tavLst>
                                    </p:anim>
                                    <p:anim calcmode="lin" valueType="num">
                                      <p:cBhvr>
                                        <p:cTn id="34"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nodeType="click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fade">
                                      <p:cBhvr>
                                        <p:cTn id="39" dur="1000"/>
                                        <p:tgtEl>
                                          <p:spTgt spid="95"/>
                                        </p:tgtEl>
                                      </p:cBhvr>
                                    </p:animEffect>
                                    <p:anim calcmode="lin" valueType="num">
                                      <p:cBhvr>
                                        <p:cTn id="40" dur="1000" fill="hold"/>
                                        <p:tgtEl>
                                          <p:spTgt spid="95"/>
                                        </p:tgtEl>
                                        <p:attrNameLst>
                                          <p:attrName>ppt_x</p:attrName>
                                        </p:attrNameLst>
                                      </p:cBhvr>
                                      <p:tavLst>
                                        <p:tav tm="0">
                                          <p:val>
                                            <p:strVal val="#ppt_x"/>
                                          </p:val>
                                        </p:tav>
                                        <p:tav tm="100000">
                                          <p:val>
                                            <p:strVal val="#ppt_x"/>
                                          </p:val>
                                        </p:tav>
                                      </p:tavLst>
                                    </p:anim>
                                    <p:anim calcmode="lin" valueType="num">
                                      <p:cBhvr>
                                        <p:cTn id="41"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nodeType="clickEffect">
                                  <p:stCondLst>
                                    <p:cond delay="0"/>
                                  </p:stCondLst>
                                  <p:childTnLst>
                                    <p:set>
                                      <p:cBhvr>
                                        <p:cTn id="45" dur="1" fill="hold">
                                          <p:stCondLst>
                                            <p:cond delay="0"/>
                                          </p:stCondLst>
                                        </p:cTn>
                                        <p:tgtEl>
                                          <p:spTgt spid="96"/>
                                        </p:tgtEl>
                                        <p:attrNameLst>
                                          <p:attrName>style.visibility</p:attrName>
                                        </p:attrNameLst>
                                      </p:cBhvr>
                                      <p:to>
                                        <p:strVal val="visible"/>
                                      </p:to>
                                    </p:set>
                                    <p:animEffect transition="in" filter="fade">
                                      <p:cBhvr>
                                        <p:cTn id="46" dur="1000"/>
                                        <p:tgtEl>
                                          <p:spTgt spid="96"/>
                                        </p:tgtEl>
                                      </p:cBhvr>
                                    </p:animEffect>
                                    <p:anim calcmode="lin" valueType="num">
                                      <p:cBhvr>
                                        <p:cTn id="47" dur="1000" fill="hold"/>
                                        <p:tgtEl>
                                          <p:spTgt spid="96"/>
                                        </p:tgtEl>
                                        <p:attrNameLst>
                                          <p:attrName>ppt_x</p:attrName>
                                        </p:attrNameLst>
                                      </p:cBhvr>
                                      <p:tavLst>
                                        <p:tav tm="0">
                                          <p:val>
                                            <p:strVal val="#ppt_x"/>
                                          </p:val>
                                        </p:tav>
                                        <p:tav tm="100000">
                                          <p:val>
                                            <p:strVal val="#ppt_x"/>
                                          </p:val>
                                        </p:tav>
                                      </p:tavLst>
                                    </p:anim>
                                    <p:anim calcmode="lin" valueType="num">
                                      <p:cBhvr>
                                        <p:cTn id="48"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fade">
                                      <p:cBhvr>
                                        <p:cTn id="53" dur="1000"/>
                                        <p:tgtEl>
                                          <p:spTgt spid="97"/>
                                        </p:tgtEl>
                                      </p:cBhvr>
                                    </p:animEffect>
                                    <p:anim calcmode="lin" valueType="num">
                                      <p:cBhvr>
                                        <p:cTn id="54" dur="1000" fill="hold"/>
                                        <p:tgtEl>
                                          <p:spTgt spid="97"/>
                                        </p:tgtEl>
                                        <p:attrNameLst>
                                          <p:attrName>ppt_x</p:attrName>
                                        </p:attrNameLst>
                                      </p:cBhvr>
                                      <p:tavLst>
                                        <p:tav tm="0">
                                          <p:val>
                                            <p:strVal val="#ppt_x"/>
                                          </p:val>
                                        </p:tav>
                                        <p:tav tm="100000">
                                          <p:val>
                                            <p:strVal val="#ppt_x"/>
                                          </p:val>
                                        </p:tav>
                                      </p:tavLst>
                                    </p:anim>
                                    <p:anim calcmode="lin" valueType="num">
                                      <p:cBhvr>
                                        <p:cTn id="55"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01"/>
                                        </p:tgtEl>
                                        <p:attrNameLst>
                                          <p:attrName>style.visibility</p:attrName>
                                        </p:attrNameLst>
                                      </p:cBhvr>
                                      <p:to>
                                        <p:strVal val="visible"/>
                                      </p:to>
                                    </p:set>
                                    <p:anim calcmode="lin" valueType="num">
                                      <p:cBhvr additive="base">
                                        <p:cTn id="60" dur="500" fill="hold"/>
                                        <p:tgtEl>
                                          <p:spTgt spid="101"/>
                                        </p:tgtEl>
                                        <p:attrNameLst>
                                          <p:attrName>ppt_x</p:attrName>
                                        </p:attrNameLst>
                                      </p:cBhvr>
                                      <p:tavLst>
                                        <p:tav tm="0">
                                          <p:val>
                                            <p:strVal val="#ppt_x"/>
                                          </p:val>
                                        </p:tav>
                                        <p:tav tm="100000">
                                          <p:val>
                                            <p:strVal val="#ppt_x"/>
                                          </p:val>
                                        </p:tav>
                                      </p:tavLst>
                                    </p:anim>
                                    <p:anim calcmode="lin" valueType="num">
                                      <p:cBhvr additive="base">
                                        <p:cTn id="61"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00"/>
                                        </p:tgtEl>
                                        <p:attrNameLst>
                                          <p:attrName>style.visibility</p:attrName>
                                        </p:attrNameLst>
                                      </p:cBhvr>
                                      <p:to>
                                        <p:strVal val="visible"/>
                                      </p:to>
                                    </p:set>
                                    <p:anim calcmode="lin" valueType="num">
                                      <p:cBhvr additive="base">
                                        <p:cTn id="66" dur="500" fill="hold"/>
                                        <p:tgtEl>
                                          <p:spTgt spid="100"/>
                                        </p:tgtEl>
                                        <p:attrNameLst>
                                          <p:attrName>ppt_x</p:attrName>
                                        </p:attrNameLst>
                                      </p:cBhvr>
                                      <p:tavLst>
                                        <p:tav tm="0">
                                          <p:val>
                                            <p:strVal val="#ppt_x"/>
                                          </p:val>
                                        </p:tav>
                                        <p:tav tm="100000">
                                          <p:val>
                                            <p:strVal val="#ppt_x"/>
                                          </p:val>
                                        </p:tav>
                                      </p:tavLst>
                                    </p:anim>
                                    <p:anim calcmode="lin" valueType="num">
                                      <p:cBhvr additive="base">
                                        <p:cTn id="67"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07"/>
                                        </p:tgtEl>
                                        <p:attrNameLst>
                                          <p:attrName>style.visibility</p:attrName>
                                        </p:attrNameLst>
                                      </p:cBhvr>
                                      <p:to>
                                        <p:strVal val="visible"/>
                                      </p:to>
                                    </p:set>
                                    <p:anim calcmode="lin" valueType="num">
                                      <p:cBhvr additive="base">
                                        <p:cTn id="72" dur="500" fill="hold"/>
                                        <p:tgtEl>
                                          <p:spTgt spid="107"/>
                                        </p:tgtEl>
                                        <p:attrNameLst>
                                          <p:attrName>ppt_x</p:attrName>
                                        </p:attrNameLst>
                                      </p:cBhvr>
                                      <p:tavLst>
                                        <p:tav tm="0">
                                          <p:val>
                                            <p:strVal val="#ppt_x"/>
                                          </p:val>
                                        </p:tav>
                                        <p:tav tm="100000">
                                          <p:val>
                                            <p:strVal val="#ppt_x"/>
                                          </p:val>
                                        </p:tav>
                                      </p:tavLst>
                                    </p:anim>
                                    <p:anim calcmode="lin" valueType="num">
                                      <p:cBhvr additive="base">
                                        <p:cTn id="73"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7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99"/>
                                        </p:tgtEl>
                                        <p:attrNameLst>
                                          <p:attrName>style.visibility</p:attrName>
                                        </p:attrNameLst>
                                      </p:cBhvr>
                                      <p:to>
                                        <p:strVal val="visible"/>
                                      </p:to>
                                    </p:set>
                                  </p:childTnLst>
                                </p:cTn>
                              </p:par>
                            </p:childTnLst>
                          </p:cTn>
                        </p:par>
                        <p:par>
                          <p:cTn id="82" fill="hold">
                            <p:stCondLst>
                              <p:cond delay="0"/>
                            </p:stCondLst>
                            <p:childTnLst>
                              <p:par>
                                <p:cTn id="83" presetID="1" presetClass="exit" presetSubtype="0" fill="hold" nodeType="afterEffect">
                                  <p:stCondLst>
                                    <p:cond delay="0"/>
                                  </p:stCondLst>
                                  <p:childTnLst>
                                    <p:set>
                                      <p:cBhvr>
                                        <p:cTn id="84" dur="1" fill="hold">
                                          <p:stCondLst>
                                            <p:cond delay="0"/>
                                          </p:stCondLst>
                                        </p:cTn>
                                        <p:tgtEl>
                                          <p:spTgt spid="7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10"/>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C0CDED-6319-40C0-B2F4-7087E4F07743}"/>
              </a:ext>
            </a:extLst>
          </p:cNvPr>
          <p:cNvSpPr>
            <a:spLocks noGrp="1"/>
          </p:cNvSpPr>
          <p:nvPr>
            <p:ph idx="1"/>
          </p:nvPr>
        </p:nvSpPr>
        <p:spPr>
          <a:xfrm>
            <a:off x="1234800" y="1825625"/>
            <a:ext cx="9026556" cy="4351338"/>
          </a:xfrm>
        </p:spPr>
        <p:txBody>
          <a:bodyPr vert="horz" lIns="91440" tIns="45720" rIns="91440" bIns="45720" rtlCol="0" anchor="t">
            <a:noAutofit/>
          </a:bodyPr>
          <a:lstStyle/>
          <a:p>
            <a:endParaRPr lang="nb-NO"/>
          </a:p>
          <a:p>
            <a:r>
              <a:rPr lang="nb-NO"/>
              <a:t>Antall regioner: 57</a:t>
            </a:r>
            <a:endParaRPr lang="nb-NO">
              <a:cs typeface="Calibri"/>
            </a:endParaRPr>
          </a:p>
          <a:p>
            <a:r>
              <a:rPr lang="nb-NO">
                <a:cs typeface="Calibri"/>
              </a:rPr>
              <a:t>Oversikt: </a:t>
            </a:r>
            <a:r>
              <a:rPr lang="nb-NO">
                <a:cs typeface="Calibri"/>
                <a:hlinkClick r:id="rId3">
                  <a:extLst>
                    <a:ext uri="{A12FA001-AC4F-418D-AE19-62706E023703}">
                      <ahyp:hlinkClr xmlns:ahyp="http://schemas.microsoft.com/office/drawing/2018/hyperlinkcolor" val="tx"/>
                    </a:ext>
                  </a:extLst>
                </a:hlinkClick>
              </a:rPr>
              <a:t>https</a:t>
            </a:r>
            <a:r>
              <a:rPr lang="nb-NO">
                <a:hlinkClick r:id="rId3"/>
              </a:rPr>
              <a:t>://azure.microsoft.com/en/global-infrastructure/regions/</a:t>
            </a:r>
            <a:endParaRPr lang="nb-NO"/>
          </a:p>
          <a:p>
            <a:r>
              <a:rPr lang="nb-NO"/>
              <a:t>Speedtest: </a:t>
            </a:r>
            <a:r>
              <a:rPr lang="nb-NO">
                <a:hlinkClick r:id="rId4"/>
              </a:rPr>
              <a:t>http://www.azurespeed.com/</a:t>
            </a:r>
            <a:endParaRPr lang="nb-NO"/>
          </a:p>
          <a:p>
            <a:r>
              <a:rPr lang="nb-NO"/>
              <a:t>West/North Norway</a:t>
            </a:r>
          </a:p>
          <a:p>
            <a:r>
              <a:rPr lang="nb-NO">
                <a:cs typeface="Calibri"/>
              </a:rPr>
              <a:t>Tilgjengelige tjenester i Norge: </a:t>
            </a:r>
            <a:r>
              <a:rPr lang="nb-NO">
                <a:ea typeface="+mn-lt"/>
                <a:cs typeface="+mn-lt"/>
                <a:hlinkClick r:id="rId5"/>
              </a:rPr>
              <a:t>https://azure.microsoft.com/en-us/global-infrastructure/services/?regions=norway-east,non-regional,norway-west&amp;products=all</a:t>
            </a:r>
          </a:p>
          <a:p>
            <a:endParaRPr lang="nb-NO">
              <a:ea typeface="+mn-lt"/>
              <a:cs typeface="+mn-lt"/>
            </a:endParaRPr>
          </a:p>
        </p:txBody>
      </p:sp>
      <p:sp>
        <p:nvSpPr>
          <p:cNvPr id="3" name="Title 2">
            <a:extLst>
              <a:ext uri="{FF2B5EF4-FFF2-40B4-BE49-F238E27FC236}">
                <a16:creationId xmlns:a16="http://schemas.microsoft.com/office/drawing/2014/main" id="{738FFC08-ED5C-47A8-97A9-C98B92394903}"/>
              </a:ext>
            </a:extLst>
          </p:cNvPr>
          <p:cNvSpPr>
            <a:spLocks noGrp="1"/>
          </p:cNvSpPr>
          <p:nvPr>
            <p:ph type="title"/>
          </p:nvPr>
        </p:nvSpPr>
        <p:spPr/>
        <p:txBody>
          <a:bodyPr/>
          <a:lstStyle/>
          <a:p>
            <a:r>
              <a:rPr lang="nb-NO"/>
              <a:t>Regioner</a:t>
            </a:r>
          </a:p>
        </p:txBody>
      </p:sp>
    </p:spTree>
    <p:extLst>
      <p:ext uri="{BB962C8B-B14F-4D97-AF65-F5344CB8AC3E}">
        <p14:creationId xmlns:p14="http://schemas.microsoft.com/office/powerpoint/2010/main" val="2222550481"/>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EA47127A574448ACD0F9C9D78B81D5" ma:contentTypeVersion="11" ma:contentTypeDescription="Create a new document." ma:contentTypeScope="" ma:versionID="afa1ce4cf657b6dfc411c9baebd60e93">
  <xsd:schema xmlns:xsd="http://www.w3.org/2001/XMLSchema" xmlns:xs="http://www.w3.org/2001/XMLSchema" xmlns:p="http://schemas.microsoft.com/office/2006/metadata/properties" xmlns:ns3="aac78177-6534-49a2-b281-7a26515f646b" xmlns:ns4="7ba49632-979e-4ee1-aefd-7896aa63ba9e" targetNamespace="http://schemas.microsoft.com/office/2006/metadata/properties" ma:root="true" ma:fieldsID="2f469af1dd2afdb42613c02b83443f4e" ns3:_="" ns4:_="">
    <xsd:import namespace="aac78177-6534-49a2-b281-7a26515f646b"/>
    <xsd:import namespace="7ba49632-979e-4ee1-aefd-7896aa63ba9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78177-6534-49a2-b281-7a26515f64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ba49632-979e-4ee1-aefd-7896aa63ba9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82CC63-55FC-4D22-9ED3-DB88AF6228E1}">
  <ds:schemaRefs>
    <ds:schemaRef ds:uri="http://schemas.microsoft.com/sharepoint/v3/contenttype/forms"/>
  </ds:schemaRefs>
</ds:datastoreItem>
</file>

<file path=customXml/itemProps2.xml><?xml version="1.0" encoding="utf-8"?>
<ds:datastoreItem xmlns:ds="http://schemas.openxmlformats.org/officeDocument/2006/customXml" ds:itemID="{9D2CB842-18D5-4EEF-9009-B0CAFCE7AC3E}">
  <ds:schemaRefs>
    <ds:schemaRef ds:uri="7ba49632-979e-4ee1-aefd-7896aa63ba9e"/>
    <ds:schemaRef ds:uri="aac78177-6534-49a2-b281-7a26515f646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3055A81-7B9C-44DF-84EF-A0D823213277}">
  <ds:schemaRefs>
    <ds:schemaRef ds:uri="7ba49632-979e-4ee1-aefd-7896aa63ba9e"/>
    <ds:schemaRef ds:uri="aac78177-6534-49a2-b281-7a26515f646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Bouvets presentasjonsmal</Template>
  <Application>Microsoft Office PowerPoint</Application>
  <PresentationFormat>Widescreen</PresentationFormat>
  <Slides>34</Slides>
  <Notes>31</Notes>
  <HiddenSlides>3</HiddenSlides>
  <ScaleCrop>false</ScaleCrop>
  <HeadingPairs>
    <vt:vector size="4" baseType="variant">
      <vt:variant>
        <vt:lpstr>Theme</vt:lpstr>
      </vt:variant>
      <vt:variant>
        <vt:i4>3</vt:i4>
      </vt:variant>
      <vt:variant>
        <vt:lpstr>Slide Titles</vt:lpstr>
      </vt:variant>
      <vt:variant>
        <vt:i4>34</vt:i4>
      </vt:variant>
    </vt:vector>
  </HeadingPairs>
  <TitlesOfParts>
    <vt:vector size="37" baseType="lpstr">
      <vt:lpstr>Forside</vt:lpstr>
      <vt:lpstr>Innhold</vt:lpstr>
      <vt:lpstr>Prosess</vt:lpstr>
      <vt:lpstr>PowerPoint Presentation</vt:lpstr>
      <vt:lpstr>Azureskolen – Workshop #1</vt:lpstr>
      <vt:lpstr>Azureskolen Workshop – Foreløpig plan</vt:lpstr>
      <vt:lpstr>Dagens workshop</vt:lpstr>
      <vt:lpstr>Azure – hva er det egentlig?</vt:lpstr>
      <vt:lpstr>Azure – Hvorfor?</vt:lpstr>
      <vt:lpstr>Iaas, Paas, Saas | as a service</vt:lpstr>
      <vt:lpstr>PowerPoint Presentation</vt:lpstr>
      <vt:lpstr>Regioner</vt:lpstr>
      <vt:lpstr>Services</vt:lpstr>
      <vt:lpstr>Services</vt:lpstr>
      <vt:lpstr>Azure Portalen</vt:lpstr>
      <vt:lpstr>Kostnader – Hva betaler man for?</vt:lpstr>
      <vt:lpstr>Leksjon 1</vt:lpstr>
      <vt:lpstr>Azure.. ouch..</vt:lpstr>
      <vt:lpstr>Service Level Agreement (SLA)</vt:lpstr>
      <vt:lpstr>Opprettelse av ressurser i Azure. </vt:lpstr>
      <vt:lpstr>App Services</vt:lpstr>
      <vt:lpstr>PowerPoint Presentation</vt:lpstr>
      <vt:lpstr>PowerPoint Presentation</vt:lpstr>
      <vt:lpstr>App Service Plan:</vt:lpstr>
      <vt:lpstr>Web Apps</vt:lpstr>
      <vt:lpstr>App Service Plan - Demo</vt:lpstr>
      <vt:lpstr>Leksjon 2: </vt:lpstr>
      <vt:lpstr>Lagring i Azure</vt:lpstr>
      <vt:lpstr>Azure Storage account</vt:lpstr>
      <vt:lpstr>Azure Blob Storage</vt:lpstr>
      <vt:lpstr>Azure Table Storage</vt:lpstr>
      <vt:lpstr>Azure File Storage</vt:lpstr>
      <vt:lpstr>Azure Storage Queue</vt:lpstr>
      <vt:lpstr>Demo Azure Storage</vt:lpstr>
      <vt:lpstr>Leksjon 3 : Azure storage</vt:lpstr>
      <vt:lpstr>Key Vault</vt:lpstr>
      <vt:lpstr>Bonus Leksjon: Key Vault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Håvard Engum</dc:creator>
  <cp:revision>2</cp:revision>
  <dcterms:created xsi:type="dcterms:W3CDTF">2018-08-28T16:17:30Z</dcterms:created>
  <dcterms:modified xsi:type="dcterms:W3CDTF">2021-06-03T11:53:29Z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0x010100D8EA47127A574448ACD0F9C9D78B81D5</vt:lpwstr>
  </property>
  <property fmtid="{D5CDD505-2E9C-101B-9397-08002B2CF9AE}" pid="3" name="_dlc_DocIdItemGuid">
    <vt:lpwstr>86852120-cc66-4c0f-8b63-a8fb53c60303</vt:lpwstr>
  </property>
</Properties>
</file>