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36"/>
  </p:notesMasterIdLst>
  <p:handoutMasterIdLst>
    <p:handoutMasterId r:id="rId37"/>
  </p:handoutMasterIdLst>
  <p:sldIdLst>
    <p:sldId id="256" r:id="rId7"/>
    <p:sldId id="257" r:id="rId8"/>
    <p:sldId id="259" r:id="rId9"/>
    <p:sldId id="260" r:id="rId10"/>
    <p:sldId id="287" r:id="rId11"/>
    <p:sldId id="284" r:id="rId12"/>
    <p:sldId id="265" r:id="rId13"/>
    <p:sldId id="266" r:id="rId14"/>
    <p:sldId id="269" r:id="rId15"/>
    <p:sldId id="267" r:id="rId16"/>
    <p:sldId id="288" r:id="rId17"/>
    <p:sldId id="268" r:id="rId18"/>
    <p:sldId id="270" r:id="rId19"/>
    <p:sldId id="282" r:id="rId20"/>
    <p:sldId id="272" r:id="rId21"/>
    <p:sldId id="273" r:id="rId22"/>
    <p:sldId id="274" r:id="rId23"/>
    <p:sldId id="275" r:id="rId24"/>
    <p:sldId id="264" r:id="rId25"/>
    <p:sldId id="278" r:id="rId26"/>
    <p:sldId id="261" r:id="rId27"/>
    <p:sldId id="262" r:id="rId28"/>
    <p:sldId id="276" r:id="rId29"/>
    <p:sldId id="263" r:id="rId30"/>
    <p:sldId id="277" r:id="rId31"/>
    <p:sldId id="280" r:id="rId32"/>
    <p:sldId id="289" r:id="rId33"/>
    <p:sldId id="285" r:id="rId34"/>
    <p:sldId id="286" r:id="rId3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22B07-D4EB-48DC-B076-5A2D70328075}" v="2" dt="2021-03-08T17:58:22.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96" autoAdjust="0"/>
  </p:normalViewPr>
  <p:slideViewPr>
    <p:cSldViewPr snapToGrid="0">
      <p:cViewPr varScale="1">
        <p:scale>
          <a:sx n="126" d="100"/>
          <a:sy n="126" d="100"/>
        </p:scale>
        <p:origin x="1592" y="7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03.06.2021</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03.06.2021</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Allright!</a:t>
            </a:r>
            <a:br>
              <a:rPr lang="nb-NO"/>
            </a:br>
            <a:r>
              <a:rPr lang="nb-NO"/>
              <a:t>Da er vi klare for Workshop 2, og tema for denne workshopen er </a:t>
            </a:r>
            <a:r>
              <a:rPr lang="nb-NO" err="1"/>
              <a:t>devops</a:t>
            </a: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 det er tre begreper eller tankeganger som utgjør </a:t>
            </a:r>
            <a:r>
              <a:rPr lang="nb-NO" err="1"/>
              <a:t>DevOps</a:t>
            </a:r>
            <a:r>
              <a:rPr lang="nb-NO"/>
              <a:t> tankegangen. </a:t>
            </a:r>
          </a:p>
          <a:p>
            <a:endParaRPr lang="nb-NO"/>
          </a:p>
          <a:p>
            <a:r>
              <a:rPr lang="nb-NO"/>
              <a:t>Det første er Flyt. Og vi definerer flyt som følgende. </a:t>
            </a:r>
          </a:p>
          <a:p>
            <a:r>
              <a:rPr lang="nb-NO"/>
              <a:t>Og når vi snakker om et system, så mener vi hele systemet og ikke på en måte siloer.</a:t>
            </a:r>
          </a:p>
          <a:p>
            <a:r>
              <a:rPr lang="nb-NO"/>
              <a:t>Ta Bouvet som et eksempel. Vi Bouvet termer snakker vi om </a:t>
            </a:r>
            <a:r>
              <a:rPr lang="nb-NO" err="1"/>
              <a:t>Bouvets</a:t>
            </a:r>
            <a:r>
              <a:rPr lang="nb-NO"/>
              <a:t> evne til å gjøre om behov til gevinst. Ikke at Salgsavdelingen, klarer det men utviklerne våre ikke klarer å følge opp eller motsatt, eller designerne leverer elendig design uten UU, mens utviklerne er flinke til å levere. Det er snakk om hele enhetens evne til å gjøre om behov til gevinst. </a:t>
            </a:r>
            <a:br>
              <a:rPr lang="nb-NO"/>
            </a:br>
            <a:r>
              <a:rPr lang="nb-NO"/>
              <a:t>Så med andre ord her så er det snakk om </a:t>
            </a:r>
            <a:r>
              <a:rPr lang="nb-NO" err="1"/>
              <a:t>performance</a:t>
            </a:r>
            <a:r>
              <a:rPr lang="nb-NO"/>
              <a:t> fra ide til produkt på mange måter. Hvordan leverer vi.</a:t>
            </a:r>
          </a:p>
        </p:txBody>
      </p:sp>
      <p:sp>
        <p:nvSpPr>
          <p:cNvPr id="4" name="Slide Number Placeholder 3"/>
          <p:cNvSpPr>
            <a:spLocks noGrp="1"/>
          </p:cNvSpPr>
          <p:nvPr>
            <p:ph type="sldNum" sz="quarter" idx="10"/>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585912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baseline="0"/>
              <a:t>Hvilke typer feedback har vi?</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baseline="0"/>
              <a:t>Manuell 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nb-NO" baseline="0"/>
              <a:t>- telemetri</a:t>
            </a:r>
          </a:p>
          <a:p>
            <a:pPr marL="171450" indent="-171450">
              <a:buFontTx/>
              <a:buChar char="-"/>
            </a:pPr>
            <a:endParaRPr lang="nb-NO" baseline="0"/>
          </a:p>
          <a:p>
            <a:pPr marL="171450" indent="-171450">
              <a:buFontTx/>
              <a:buChar char="-"/>
            </a:pPr>
            <a:r>
              <a:rPr lang="nb-NO" baseline="0"/>
              <a:t>Når ønsker vi å få feedback?</a:t>
            </a:r>
          </a:p>
          <a:p>
            <a:pPr marL="628650" lvl="1" indent="-171450">
              <a:buFontTx/>
              <a:buChar char="-"/>
            </a:pPr>
            <a:r>
              <a:rPr lang="nb-NO"/>
              <a:t>Hele tiden</a:t>
            </a:r>
          </a:p>
          <a:p>
            <a:pPr marL="628650" lvl="1" indent="-171450">
              <a:buFontTx/>
              <a:buChar char="-"/>
            </a:pPr>
            <a:endParaRPr lang="nb-NO"/>
          </a:p>
          <a:p>
            <a:r>
              <a:rPr lang="nb-NO"/>
              <a:t>Når vi har klart å få hurtig flyt fra venstre</a:t>
            </a:r>
            <a:r>
              <a:rPr lang="nb-NO" baseline="0"/>
              <a:t> til høyre er vi i stand til å innhente feedback raskere</a:t>
            </a:r>
          </a:p>
          <a:p>
            <a:endParaRPr lang="nb-NO" baseline="0"/>
          </a:p>
          <a:p>
            <a:endParaRPr lang="nb-NO" baseline="0"/>
          </a:p>
          <a:p>
            <a:r>
              <a:rPr lang="nb-NO" baseline="0"/>
              <a:t>Det andre begrepet eller tankegangen er Feedback. I prosess sammenheng er målet med dette å korte ned tiden på og forsterke feedbacken slik at nødvendige endringer og forbedringer kan kontinuerlig gjennomføres. </a:t>
            </a:r>
          </a:p>
          <a:p>
            <a:r>
              <a:rPr lang="nb-NO" baseline="0"/>
              <a:t>Og da kan vi spørre oss hva slags type feedback vi har? </a:t>
            </a:r>
          </a:p>
          <a:p>
            <a:r>
              <a:rPr lang="nb-NO" baseline="0"/>
              <a:t>Det ene som er ganske vanlig er jo brukertester, få tilbakemelding helt fra brukeren. Men så har du også tilbakemelding fra Bjarne i ITD-avdelingen som sier at det programmet du har laget, det har for mange sikkerhetshull altså, eller det er ikke kompatibelt med de andre programvarene våre, etc. Altså Manuelle tilbakemeldinger fra personer, både internt og eksternt er en type feedback. </a:t>
            </a:r>
            <a:br>
              <a:rPr lang="nb-NO" baseline="0"/>
            </a:br>
            <a:r>
              <a:rPr lang="nb-NO" baseline="0"/>
              <a:t>En annen type feedback vi har er Telemetri. Vi ser på antall klikks på en nettside, antall besøk, hvilke poster produserer mest engasjement. Dette er også en form for feedback og er viktig for at vi som utviklere vet hvilke funksjonaliteter som fungerer bra, og hvor vi kan bli bedre. Igjen, som en enhet, er det design </a:t>
            </a:r>
            <a:r>
              <a:rPr lang="nb-NO" baseline="0" err="1"/>
              <a:t>flaws</a:t>
            </a:r>
            <a:r>
              <a:rPr lang="nb-NO" baseline="0"/>
              <a:t> eller dårlig implementering, spiller på en måte ikke noe rolle her, det er enheten som får tilbakemeldinger. </a:t>
            </a:r>
          </a:p>
          <a:p>
            <a:endParaRPr lang="nb-NO" baseline="0"/>
          </a:p>
          <a:p>
            <a:endParaRPr lang="nb-NO" baseline="0"/>
          </a:p>
          <a:p>
            <a:r>
              <a:rPr lang="nb-NO" baseline="0"/>
              <a:t>Og da kommer vi tilbake til dette med Flyt igjen, altså det første begrepet. Har vi en hurtig flyt fra venstre til høyre, desto fortere kan vi få en feedback fra høyre til venstre. </a:t>
            </a:r>
          </a:p>
        </p:txBody>
      </p:sp>
      <p:sp>
        <p:nvSpPr>
          <p:cNvPr id="4" name="Slide Number Placeholder 3"/>
          <p:cNvSpPr>
            <a:spLocks noGrp="1"/>
          </p:cNvSpPr>
          <p:nvPr>
            <p:ph type="sldNum" sz="quarter" idx="10"/>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1217267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nb-NO" baseline="0"/>
          </a:p>
          <a:p>
            <a:pPr marL="171450" indent="-171450">
              <a:buFontTx/>
              <a:buChar char="-"/>
            </a:pPr>
            <a:endParaRPr lang="nb-NO"/>
          </a:p>
          <a:p>
            <a:endParaRPr lang="nb-NO"/>
          </a:p>
          <a:p>
            <a:r>
              <a:rPr lang="nb-NO"/>
              <a:t>Så kommer vi til siste begrep og tankegang som er Læring og Eksperimentering. </a:t>
            </a:r>
          </a:p>
          <a:p>
            <a:r>
              <a:rPr lang="nb-NO"/>
              <a:t>Når det gjelder læring, kan vi spørre hva skal til</a:t>
            </a:r>
            <a:r>
              <a:rPr lang="nb-NO" baseline="0"/>
              <a:t> for at man lærer?</a:t>
            </a:r>
          </a:p>
          <a:p>
            <a:pPr marL="228600" indent="-228600">
              <a:buAutoNum type="arabicParenR"/>
            </a:pPr>
            <a:r>
              <a:rPr lang="nb-NO"/>
              <a:t>Øvelse</a:t>
            </a:r>
          </a:p>
          <a:p>
            <a:pPr marL="228600" indent="-228600">
              <a:buAutoNum type="arabicParenR"/>
            </a:pPr>
            <a:r>
              <a:rPr lang="nb-NO"/>
              <a:t>Når man feiler i noe</a:t>
            </a:r>
          </a:p>
          <a:p>
            <a:pPr marL="228600" indent="-228600">
              <a:buAutoNum type="arabicParenR"/>
            </a:pPr>
            <a:endParaRPr lang="nb-NO"/>
          </a:p>
          <a:p>
            <a:pPr marL="0" indent="0">
              <a:buNone/>
            </a:pPr>
            <a:r>
              <a:rPr lang="nb-NO"/>
              <a:t>Læring og eksperimentering er noe som er litt som hånd i hanske.</a:t>
            </a:r>
          </a:p>
          <a:p>
            <a:pPr marL="171450" indent="-171450">
              <a:buFontTx/>
              <a:buChar char="-"/>
            </a:pPr>
            <a:r>
              <a:rPr lang="nb-NO"/>
              <a:t>Kontinuerlig eksperimentering</a:t>
            </a:r>
            <a:r>
              <a:rPr lang="nb-NO" baseline="0"/>
              <a:t> krever at en tar risiko og lærer av suksess og feil</a:t>
            </a:r>
          </a:p>
          <a:p>
            <a:pPr marL="171450" indent="-171450">
              <a:buFontTx/>
              <a:buChar char="-"/>
            </a:pPr>
            <a:r>
              <a:rPr lang="nb-NO" baseline="0"/>
              <a:t>Forstå at mestring kommer av repetisjon og øvelse </a:t>
            </a:r>
            <a:endParaRPr lang="nb-NO"/>
          </a:p>
          <a:p>
            <a:endParaRPr lang="nb-NO"/>
          </a:p>
          <a:p>
            <a:pPr marL="0" indent="0">
              <a:buFontTx/>
              <a:buNone/>
            </a:pPr>
            <a:r>
              <a:rPr lang="nb-NO" baseline="0"/>
              <a:t>Når vi har etablert hurtig feedback fra brukere har vi mulighet til å kjøre eksperimenter </a:t>
            </a:r>
          </a:p>
          <a:p>
            <a:pPr marL="171450" indent="-171450">
              <a:buFontTx/>
              <a:buChar char="-"/>
            </a:pPr>
            <a:r>
              <a:rPr lang="nb-NO" baseline="0"/>
              <a:t>Ved å lage vår egen telemetri </a:t>
            </a:r>
          </a:p>
          <a:p>
            <a:pPr marL="171450" indent="-171450">
              <a:buFontTx/>
              <a:buChar char="-"/>
            </a:pPr>
            <a:r>
              <a:rPr lang="nb-NO" baseline="0"/>
              <a:t>A/B – testing </a:t>
            </a:r>
          </a:p>
          <a:p>
            <a:pPr marL="171450" indent="-171450">
              <a:buFontTx/>
              <a:buChar char="-"/>
            </a:pPr>
            <a:r>
              <a:rPr lang="nb-NO" baseline="0" err="1"/>
              <a:t>Monitorering</a:t>
            </a:r>
            <a:r>
              <a:rPr lang="nb-NO" baseline="0"/>
              <a:t> lar oss også oppdage feil tidlig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baseline="0"/>
              <a:t>Fordi vi enkelt deployer på nytt eller ruller tilbake </a:t>
            </a:r>
            <a:r>
              <a:rPr lang="nb-NO" baseline="0" err="1"/>
              <a:t>etc</a:t>
            </a:r>
            <a:r>
              <a:rPr lang="nb-NO" baseline="0"/>
              <a:t> kan vi tillate oss å feile oftere</a:t>
            </a:r>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14</a:t>
            </a:fld>
            <a:endParaRPr lang="nb-NO"/>
          </a:p>
        </p:txBody>
      </p:sp>
    </p:spTree>
    <p:extLst>
      <p:ext uri="{BB962C8B-B14F-4D97-AF65-F5344CB8AC3E}">
        <p14:creationId xmlns:p14="http://schemas.microsoft.com/office/powerpoint/2010/main" val="3293574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10989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Når vi </a:t>
            </a:r>
            <a:r>
              <a:rPr lang="nb-NO" err="1"/>
              <a:t>nåå</a:t>
            </a:r>
            <a:r>
              <a:rPr lang="nb-NO"/>
              <a:t> snakker om denne workshopen så kan vi prate litt mer om leksjonene og hvorfor vi har det vi har.</a:t>
            </a:r>
          </a:p>
          <a:p>
            <a:r>
              <a:rPr lang="nb-NO"/>
              <a:t>De to første leksjonene vil gi en innføring i Flyt og feedback også vil siste leksjon gi innføring i feedback og læring.</a:t>
            </a:r>
          </a:p>
        </p:txBody>
      </p:sp>
      <p:sp>
        <p:nvSpPr>
          <p:cNvPr id="4" name="Slide Number Placeholder 3"/>
          <p:cNvSpPr>
            <a:spLocks noGrp="1"/>
          </p:cNvSpPr>
          <p:nvPr>
            <p:ph type="sldNum" sz="quarter" idx="10"/>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628035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Så kan vi prate litt om </a:t>
            </a:r>
            <a:r>
              <a:rPr lang="nb-NO" err="1"/>
              <a:t>Azure</a:t>
            </a:r>
            <a:r>
              <a:rPr lang="nb-NO"/>
              <a:t> </a:t>
            </a:r>
            <a:r>
              <a:rPr lang="nb-NO" err="1"/>
              <a:t>DevOps</a:t>
            </a:r>
            <a:r>
              <a:rPr lang="nb-NO"/>
              <a:t>. </a:t>
            </a:r>
            <a:br>
              <a:rPr lang="nb-NO"/>
            </a:br>
            <a:r>
              <a:rPr lang="nb-NO"/>
              <a:t>Som er et verktøy. Dette het TFS Online tidligere. Mye mer rettet mot TFS (Team Foundation Service) enn </a:t>
            </a:r>
            <a:r>
              <a:rPr lang="nb-NO" err="1"/>
              <a:t>git</a:t>
            </a:r>
            <a:r>
              <a:rPr lang="nb-NO"/>
              <a:t>. Som etter hvert byttet navn til VSTS, også </a:t>
            </a:r>
            <a:r>
              <a:rPr lang="nb-NO" err="1"/>
              <a:t>Azure</a:t>
            </a:r>
            <a:r>
              <a:rPr lang="nb-NO"/>
              <a:t> </a:t>
            </a:r>
            <a:r>
              <a:rPr lang="nb-NO" err="1"/>
              <a:t>DevOps</a:t>
            </a:r>
            <a:r>
              <a:rPr lang="nb-NO"/>
              <a:t>. Som er litt uheldig navn etter min mening. Men det er etter min mening et godt verktøy som absolutt lar deg på en måte </a:t>
            </a:r>
            <a:r>
              <a:rPr lang="nb-NO" err="1"/>
              <a:t>implentere</a:t>
            </a:r>
            <a:r>
              <a:rPr lang="nb-NO"/>
              <a:t> en </a:t>
            </a:r>
            <a:r>
              <a:rPr lang="nb-NO" err="1"/>
              <a:t>DevOps</a:t>
            </a:r>
            <a:r>
              <a:rPr lang="nb-NO"/>
              <a:t> strategi. Men bare fordi man bruker det så er det ikke </a:t>
            </a:r>
            <a:r>
              <a:rPr lang="nb-NO" err="1"/>
              <a:t>DevOps</a:t>
            </a:r>
            <a:r>
              <a:rPr lang="nb-NO"/>
              <a:t> i seg selv da. Viktig å huske på. </a:t>
            </a:r>
            <a:br>
              <a:rPr lang="nb-NO"/>
            </a:br>
            <a:r>
              <a:rPr lang="nb-NO"/>
              <a:t>Allright. Så litt mer tilbake til selve produktet. Dette er ikke en del av </a:t>
            </a:r>
            <a:r>
              <a:rPr lang="nb-NO" err="1"/>
              <a:t>Azure</a:t>
            </a:r>
            <a:r>
              <a:rPr lang="nb-NO"/>
              <a:t> portalen, men et eget produkt, men det er veldig nært knyttet til </a:t>
            </a:r>
            <a:r>
              <a:rPr lang="nb-NO" err="1"/>
              <a:t>Azure</a:t>
            </a:r>
            <a:r>
              <a:rPr lang="nb-NO"/>
              <a:t>. </a:t>
            </a:r>
          </a:p>
          <a:p>
            <a:r>
              <a:rPr lang="nb-NO"/>
              <a:t>Det er en i all hovedsak en skytjeneste, men kommer også som en On-</a:t>
            </a:r>
            <a:r>
              <a:rPr lang="nb-NO" err="1"/>
              <a:t>Prem</a:t>
            </a:r>
            <a:r>
              <a:rPr lang="nb-NO"/>
              <a:t> løsning, også er det gratis å bruke med opptil 5 brukere.</a:t>
            </a:r>
          </a:p>
          <a:p>
            <a:br>
              <a:rPr lang="nb-NO"/>
            </a:br>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69672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Så det vi blant annet skal gjøre i dager å sette opp en Delivery Pipeline med CI/CD. Dette er en veldig god flyt og feedback strategi. </a:t>
            </a:r>
          </a:p>
          <a:p>
            <a:r>
              <a:rPr lang="nb-NO"/>
              <a:t>Er ikke så mye demo, men jeg tenkte jeg skulle vise hvordan det ser ut her inne. Også deler vi opp og starter med oppgavene. </a:t>
            </a:r>
          </a:p>
        </p:txBody>
      </p:sp>
      <p:sp>
        <p:nvSpPr>
          <p:cNvPr id="4" name="Plassholder for lysbildenummer 3"/>
          <p:cNvSpPr>
            <a:spLocks noGrp="1"/>
          </p:cNvSpPr>
          <p:nvPr>
            <p:ph type="sldNum" sz="quarter" idx="5"/>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1591157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Alright, </a:t>
            </a:r>
            <a:r>
              <a:rPr lang="en-US" err="1"/>
              <a:t>nå</a:t>
            </a:r>
            <a:r>
              <a:rPr lang="en-US"/>
              <a:t> </a:t>
            </a:r>
            <a:r>
              <a:rPr lang="en-US" err="1"/>
              <a:t>skal</a:t>
            </a:r>
            <a:r>
              <a:rPr lang="en-US"/>
              <a:t> vi </a:t>
            </a:r>
            <a:r>
              <a:rPr lang="en-US" err="1"/>
              <a:t>snakke</a:t>
            </a:r>
            <a:r>
              <a:rPr lang="en-US"/>
              <a:t> </a:t>
            </a:r>
            <a:r>
              <a:rPr lang="en-US" err="1"/>
              <a:t>litt</a:t>
            </a:r>
            <a:r>
              <a:rPr lang="en-US"/>
              <a:t> om Infrastructure as code.</a:t>
            </a:r>
          </a:p>
          <a:p>
            <a:endParaRPr lang="en-US"/>
          </a:p>
          <a:p>
            <a:r>
              <a:rPr lang="en-US" err="1"/>
              <a:t>Før</a:t>
            </a:r>
            <a:r>
              <a:rPr lang="en-US"/>
              <a:t> I </a:t>
            </a:r>
            <a:r>
              <a:rPr lang="en-US" err="1"/>
              <a:t>tiden</a:t>
            </a:r>
            <a:r>
              <a:rPr lang="en-US"/>
              <a:t> har det </a:t>
            </a:r>
            <a:r>
              <a:rPr lang="en-US" err="1"/>
              <a:t>vært</a:t>
            </a:r>
            <a:r>
              <a:rPr lang="en-US"/>
              <a:t> </a:t>
            </a:r>
            <a:r>
              <a:rPr lang="en-US" err="1"/>
              <a:t>en</a:t>
            </a:r>
            <a:r>
              <a:rPr lang="en-US"/>
              <a:t> </a:t>
            </a:r>
            <a:r>
              <a:rPr lang="en-US" err="1"/>
              <a:t>veldig</a:t>
            </a:r>
            <a:r>
              <a:rPr lang="en-US"/>
              <a:t> </a:t>
            </a:r>
            <a:r>
              <a:rPr lang="en-US" err="1"/>
              <a:t>manuell</a:t>
            </a:r>
            <a:r>
              <a:rPr lang="en-US"/>
              <a:t> </a:t>
            </a:r>
            <a:r>
              <a:rPr lang="en-US" err="1"/>
              <a:t>prosess</a:t>
            </a:r>
            <a:r>
              <a:rPr lang="en-US"/>
              <a:t> for å </a:t>
            </a:r>
            <a:r>
              <a:rPr lang="en-US" err="1"/>
              <a:t>sette</a:t>
            </a:r>
            <a:r>
              <a:rPr lang="en-US"/>
              <a:t> </a:t>
            </a:r>
            <a:r>
              <a:rPr lang="en-US" err="1"/>
              <a:t>opp</a:t>
            </a:r>
            <a:r>
              <a:rPr lang="en-US"/>
              <a:t> IT-</a:t>
            </a:r>
            <a:r>
              <a:rPr lang="en-US" err="1"/>
              <a:t>Infrastruktur</a:t>
            </a:r>
            <a:r>
              <a:rPr lang="en-US"/>
              <a:t>.  </a:t>
            </a:r>
            <a:r>
              <a:rPr lang="en-US" err="1"/>
              <a:t>Mennesker</a:t>
            </a:r>
            <a:r>
              <a:rPr lang="en-US"/>
              <a:t> </a:t>
            </a:r>
            <a:r>
              <a:rPr lang="en-US" err="1"/>
              <a:t>må</a:t>
            </a:r>
            <a:r>
              <a:rPr lang="en-US"/>
              <a:t> </a:t>
            </a:r>
            <a:r>
              <a:rPr lang="en-US" err="1"/>
              <a:t>fysisk</a:t>
            </a:r>
            <a:r>
              <a:rPr lang="en-US"/>
              <a:t> </a:t>
            </a:r>
            <a:r>
              <a:rPr lang="en-US" err="1"/>
              <a:t>sette</a:t>
            </a:r>
            <a:r>
              <a:rPr lang="en-US"/>
              <a:t> </a:t>
            </a:r>
            <a:r>
              <a:rPr lang="en-US" err="1"/>
              <a:t>opp</a:t>
            </a:r>
            <a:r>
              <a:rPr lang="en-US"/>
              <a:t> </a:t>
            </a:r>
            <a:r>
              <a:rPr lang="en-US" err="1"/>
              <a:t>og</a:t>
            </a:r>
            <a:r>
              <a:rPr lang="en-US"/>
              <a:t> stable </a:t>
            </a:r>
            <a:r>
              <a:rPr lang="en-US" err="1"/>
              <a:t>opp</a:t>
            </a:r>
            <a:r>
              <a:rPr lang="en-US"/>
              <a:t> </a:t>
            </a:r>
            <a:r>
              <a:rPr lang="en-US" err="1"/>
              <a:t>servere</a:t>
            </a:r>
            <a:r>
              <a:rPr lang="en-US"/>
              <a:t>. </a:t>
            </a:r>
            <a:r>
              <a:rPr lang="en-US" err="1"/>
              <a:t>Deretter</a:t>
            </a:r>
            <a:r>
              <a:rPr lang="en-US"/>
              <a:t> </a:t>
            </a:r>
            <a:r>
              <a:rPr lang="en-US" err="1"/>
              <a:t>må</a:t>
            </a:r>
            <a:r>
              <a:rPr lang="en-US"/>
              <a:t> </a:t>
            </a:r>
            <a:r>
              <a:rPr lang="en-US" err="1"/>
              <a:t>denne</a:t>
            </a:r>
            <a:r>
              <a:rPr lang="en-US"/>
              <a:t> </a:t>
            </a:r>
            <a:r>
              <a:rPr lang="en-US" err="1"/>
              <a:t>maskinvaren</a:t>
            </a:r>
            <a:r>
              <a:rPr lang="en-US"/>
              <a:t> </a:t>
            </a:r>
            <a:r>
              <a:rPr lang="en-US" err="1"/>
              <a:t>konfigureres</a:t>
            </a:r>
            <a:r>
              <a:rPr lang="en-US"/>
              <a:t> </a:t>
            </a:r>
            <a:r>
              <a:rPr lang="en-US" err="1"/>
              <a:t>manuelt</a:t>
            </a:r>
            <a:r>
              <a:rPr lang="en-US"/>
              <a:t> </a:t>
            </a:r>
            <a:r>
              <a:rPr lang="en-US" err="1"/>
              <a:t>til</a:t>
            </a:r>
            <a:r>
              <a:rPr lang="en-US"/>
              <a:t> </a:t>
            </a:r>
            <a:r>
              <a:rPr lang="en-US" err="1"/>
              <a:t>kravene</a:t>
            </a:r>
            <a:r>
              <a:rPr lang="en-US"/>
              <a:t> </a:t>
            </a:r>
            <a:r>
              <a:rPr lang="en-US" err="1"/>
              <a:t>og</a:t>
            </a:r>
            <a:r>
              <a:rPr lang="en-US"/>
              <a:t> </a:t>
            </a:r>
            <a:r>
              <a:rPr lang="en-US" err="1"/>
              <a:t>innstillingene</a:t>
            </a:r>
            <a:r>
              <a:rPr lang="en-US"/>
              <a:t> </a:t>
            </a:r>
            <a:r>
              <a:rPr lang="en-US" err="1"/>
              <a:t>til</a:t>
            </a:r>
            <a:r>
              <a:rPr lang="en-US"/>
              <a:t> </a:t>
            </a:r>
            <a:r>
              <a:rPr lang="en-US" err="1"/>
              <a:t>operativsystemet</a:t>
            </a:r>
            <a:r>
              <a:rPr lang="en-US"/>
              <a:t> </a:t>
            </a:r>
            <a:r>
              <a:rPr lang="en-US" err="1"/>
              <a:t>som</a:t>
            </a:r>
            <a:r>
              <a:rPr lang="en-US"/>
              <a:t> </a:t>
            </a:r>
            <a:r>
              <a:rPr lang="en-US" err="1"/>
              <a:t>brukes</a:t>
            </a:r>
            <a:r>
              <a:rPr lang="en-US"/>
              <a:t>. </a:t>
            </a:r>
            <a:r>
              <a:rPr lang="en-US" err="1"/>
              <a:t>Til</a:t>
            </a:r>
            <a:r>
              <a:rPr lang="en-US"/>
              <a:t> </a:t>
            </a:r>
            <a:r>
              <a:rPr lang="en-US" err="1"/>
              <a:t>slutt</a:t>
            </a:r>
            <a:r>
              <a:rPr lang="en-US"/>
              <a:t> </a:t>
            </a:r>
            <a:r>
              <a:rPr lang="en-US" err="1"/>
              <a:t>må</a:t>
            </a:r>
            <a:r>
              <a:rPr lang="en-US"/>
              <a:t> </a:t>
            </a:r>
            <a:r>
              <a:rPr lang="en-US" err="1"/>
              <a:t>applikasjonen</a:t>
            </a:r>
            <a:r>
              <a:rPr lang="en-US"/>
              <a:t> </a:t>
            </a:r>
            <a:r>
              <a:rPr lang="en-US" err="1"/>
              <a:t>distribueres</a:t>
            </a:r>
            <a:r>
              <a:rPr lang="en-US"/>
              <a:t> </a:t>
            </a:r>
            <a:r>
              <a:rPr lang="en-US" err="1"/>
              <a:t>til</a:t>
            </a:r>
            <a:r>
              <a:rPr lang="en-US"/>
              <a:t> </a:t>
            </a:r>
            <a:r>
              <a:rPr lang="en-US" err="1"/>
              <a:t>maskinvaren</a:t>
            </a:r>
            <a:r>
              <a:rPr lang="en-US"/>
              <a:t>.</a:t>
            </a:r>
          </a:p>
          <a:p>
            <a:endParaRPr lang="en-US"/>
          </a:p>
          <a:p>
            <a:r>
              <a:rPr lang="nb-NO"/>
              <a:t>Siden det er forskjellige mennesker som distribuerer disse serverne manuelt, vil oppsettene være inkonsekvente. Dette kan føre til uønsket avvik i måten det er konfigurert opp, noe som kan være skadelig for hvordan applikasjonene dine kjøres.</a:t>
            </a:r>
          </a:p>
          <a:p>
            <a:endParaRPr lang="nb-NO"/>
          </a:p>
          <a:p>
            <a:r>
              <a:rPr lang="en-US" err="1"/>
              <a:t>Heldigvis</a:t>
            </a:r>
            <a:r>
              <a:rPr lang="en-US"/>
              <a:t> lever </a:t>
            </a:r>
            <a:r>
              <a:rPr lang="en-US" err="1"/>
              <a:t>ikke</a:t>
            </a:r>
            <a:r>
              <a:rPr lang="en-US"/>
              <a:t> vi I den </a:t>
            </a:r>
            <a:r>
              <a:rPr lang="en-US" err="1"/>
              <a:t>tiden</a:t>
            </a:r>
            <a:r>
              <a:rPr lang="en-US"/>
              <a:t>. Vi lever I </a:t>
            </a:r>
            <a:r>
              <a:rPr lang="en-US" err="1"/>
              <a:t>en</a:t>
            </a:r>
            <a:r>
              <a:rPr lang="en-US"/>
              <a:t> </a:t>
            </a:r>
            <a:r>
              <a:rPr lang="en-US" err="1"/>
              <a:t>moderne</a:t>
            </a:r>
            <a:r>
              <a:rPr lang="en-US"/>
              <a:t> </a:t>
            </a:r>
            <a:r>
              <a:rPr lang="en-US" err="1"/>
              <a:t>tid</a:t>
            </a:r>
            <a:r>
              <a:rPr lang="en-US"/>
              <a:t> </a:t>
            </a:r>
            <a:r>
              <a:rPr lang="en-US" err="1"/>
              <a:t>hvor</a:t>
            </a:r>
            <a:r>
              <a:rPr lang="en-US"/>
              <a:t> </a:t>
            </a:r>
            <a:r>
              <a:rPr lang="en-US" err="1"/>
              <a:t>svært</a:t>
            </a:r>
            <a:r>
              <a:rPr lang="en-US"/>
              <a:t> mange </a:t>
            </a:r>
            <a:r>
              <a:rPr lang="en-US" err="1"/>
              <a:t>satser</a:t>
            </a:r>
            <a:r>
              <a:rPr lang="en-US"/>
              <a:t> </a:t>
            </a:r>
            <a:r>
              <a:rPr lang="en-US" err="1"/>
              <a:t>på</a:t>
            </a:r>
            <a:r>
              <a:rPr lang="en-US"/>
              <a:t> </a:t>
            </a:r>
            <a:r>
              <a:rPr lang="en-US" err="1"/>
              <a:t>skyplattformer</a:t>
            </a:r>
            <a:r>
              <a:rPr lang="en-US"/>
              <a:t>, </a:t>
            </a:r>
            <a:r>
              <a:rPr lang="en-US" err="1"/>
              <a:t>som</a:t>
            </a:r>
            <a:r>
              <a:rPr lang="en-US"/>
              <a:t> tar </a:t>
            </a:r>
            <a:r>
              <a:rPr lang="en-US" err="1"/>
              <a:t>hånd</a:t>
            </a:r>
            <a:r>
              <a:rPr lang="en-US"/>
              <a:t> om </a:t>
            </a:r>
            <a:r>
              <a:rPr lang="en-US" err="1"/>
              <a:t>dette</a:t>
            </a:r>
            <a:r>
              <a:rPr lang="en-US"/>
              <a:t> med å stable </a:t>
            </a:r>
            <a:r>
              <a:rPr lang="en-US" err="1"/>
              <a:t>opp</a:t>
            </a:r>
            <a:r>
              <a:rPr lang="en-US"/>
              <a:t> </a:t>
            </a:r>
            <a:r>
              <a:rPr lang="en-US" err="1"/>
              <a:t>servere</a:t>
            </a:r>
            <a:r>
              <a:rPr lang="en-US"/>
              <a:t> </a:t>
            </a:r>
            <a:r>
              <a:rPr lang="en-US" err="1"/>
              <a:t>osv</a:t>
            </a:r>
            <a:r>
              <a:rPr lang="en-US"/>
              <a:t>.</a:t>
            </a:r>
          </a:p>
          <a:p>
            <a:endParaRPr lang="en-US"/>
          </a:p>
          <a:p>
            <a:r>
              <a:rPr lang="en-US"/>
              <a:t>Men </a:t>
            </a:r>
            <a:r>
              <a:rPr lang="en-US" err="1"/>
              <a:t>problemet</a:t>
            </a:r>
            <a:r>
              <a:rPr lang="en-US"/>
              <a:t> med </a:t>
            </a:r>
            <a:r>
              <a:rPr lang="en-US" err="1"/>
              <a:t>konfigurasjonskonsistens</a:t>
            </a:r>
            <a:r>
              <a:rPr lang="en-US"/>
              <a:t>, der </a:t>
            </a:r>
            <a:r>
              <a:rPr lang="en-US" err="1"/>
              <a:t>manuell</a:t>
            </a:r>
            <a:r>
              <a:rPr lang="en-US"/>
              <a:t> </a:t>
            </a:r>
            <a:r>
              <a:rPr lang="en-US" err="1"/>
              <a:t>oppsett</a:t>
            </a:r>
            <a:r>
              <a:rPr lang="en-US"/>
              <a:t> av </a:t>
            </a:r>
            <a:r>
              <a:rPr lang="en-US" err="1"/>
              <a:t>skyinfrastruktur</a:t>
            </a:r>
            <a:r>
              <a:rPr lang="en-US"/>
              <a:t> </a:t>
            </a:r>
            <a:r>
              <a:rPr lang="en-US" err="1"/>
              <a:t>kan</a:t>
            </a:r>
            <a:r>
              <a:rPr lang="en-US"/>
              <a:t> </a:t>
            </a:r>
            <a:r>
              <a:rPr lang="en-US" err="1"/>
              <a:t>føre</a:t>
            </a:r>
            <a:r>
              <a:rPr lang="en-US"/>
              <a:t> </a:t>
            </a:r>
            <a:r>
              <a:rPr lang="en-US" err="1"/>
              <a:t>til</a:t>
            </a:r>
            <a:r>
              <a:rPr lang="en-US"/>
              <a:t> </a:t>
            </a:r>
            <a:r>
              <a:rPr lang="en-US" err="1"/>
              <a:t>avvik</a:t>
            </a:r>
            <a:r>
              <a:rPr lang="en-US"/>
              <a:t>, </a:t>
            </a:r>
            <a:r>
              <a:rPr lang="en-US" err="1"/>
              <a:t>gjelder</a:t>
            </a:r>
            <a:r>
              <a:rPr lang="en-US"/>
              <a:t> fortsatt.</a:t>
            </a:r>
          </a:p>
          <a:p>
            <a:endParaRPr lang="en-US"/>
          </a:p>
          <a:p>
            <a:r>
              <a:rPr lang="en-US"/>
              <a:t>Det er her Infrastructure as Code spiller inn.</a:t>
            </a:r>
          </a:p>
          <a:p>
            <a:endParaRPr lang="en-US"/>
          </a:p>
          <a:p>
            <a:endParaRPr lang="en-US"/>
          </a:p>
          <a:p>
            <a:r>
              <a:rPr lang="en-US"/>
              <a:t>Vi har jo I </a:t>
            </a:r>
            <a:r>
              <a:rPr lang="en-US" err="1"/>
              <a:t>løpet</a:t>
            </a:r>
            <a:r>
              <a:rPr lang="en-US"/>
              <a:t> av </a:t>
            </a:r>
            <a:r>
              <a:rPr lang="en-US" err="1"/>
              <a:t>denne</a:t>
            </a:r>
            <a:r>
              <a:rPr lang="en-US"/>
              <a:t> </a:t>
            </a:r>
            <a:r>
              <a:rPr lang="en-US" err="1"/>
              <a:t>workshoppen</a:t>
            </a:r>
            <a:r>
              <a:rPr lang="en-US"/>
              <a:t> </a:t>
            </a:r>
            <a:r>
              <a:rPr lang="en-US" err="1"/>
              <a:t>satt</a:t>
            </a:r>
            <a:r>
              <a:rPr lang="en-US"/>
              <a:t> </a:t>
            </a:r>
            <a:r>
              <a:rPr lang="en-US" err="1"/>
              <a:t>opp</a:t>
            </a:r>
            <a:r>
              <a:rPr lang="en-US"/>
              <a:t> </a:t>
            </a:r>
            <a:r>
              <a:rPr lang="en-US" err="1"/>
              <a:t>en</a:t>
            </a:r>
            <a:r>
              <a:rPr lang="en-US"/>
              <a:t> </a:t>
            </a:r>
            <a:r>
              <a:rPr lang="en-US" err="1"/>
              <a:t>rekke</a:t>
            </a:r>
            <a:r>
              <a:rPr lang="en-US"/>
              <a:t> </a:t>
            </a:r>
            <a:r>
              <a:rPr lang="en-US" err="1"/>
              <a:t>tjenester</a:t>
            </a:r>
            <a:r>
              <a:rPr lang="en-US"/>
              <a:t> 	</a:t>
            </a:r>
          </a:p>
          <a:p>
            <a:pPr marL="171450" indent="-171450">
              <a:buFontTx/>
              <a:buChar char="-"/>
            </a:pPr>
            <a:r>
              <a:rPr lang="en-US"/>
              <a:t>Web app service</a:t>
            </a:r>
          </a:p>
          <a:p>
            <a:pPr marL="171450" indent="-171450">
              <a:buFontTx/>
              <a:buChar char="-"/>
            </a:pPr>
            <a:r>
              <a:rPr lang="en-US"/>
              <a:t>Azure Key Vault</a:t>
            </a:r>
          </a:p>
          <a:p>
            <a:pPr marL="171450" indent="-171450">
              <a:buFontTx/>
              <a:buChar char="-"/>
            </a:pPr>
            <a:r>
              <a:rPr lang="en-US"/>
              <a:t>Storage account</a:t>
            </a:r>
          </a:p>
          <a:p>
            <a:pPr marL="171450" indent="-171450">
              <a:buFontTx/>
              <a:buChar char="-"/>
            </a:pPr>
            <a:endParaRPr lang="en-US"/>
          </a:p>
          <a:p>
            <a:pPr marL="0" indent="0">
              <a:buFontTx/>
              <a:buNone/>
            </a:pPr>
            <a:r>
              <a:rPr lang="en-US" err="1"/>
              <a:t>Hva</a:t>
            </a:r>
            <a:r>
              <a:rPr lang="en-US"/>
              <a:t> om vi </a:t>
            </a:r>
            <a:r>
              <a:rPr lang="en-US" err="1"/>
              <a:t>nå</a:t>
            </a:r>
            <a:r>
              <a:rPr lang="en-US"/>
              <a:t> </a:t>
            </a:r>
            <a:r>
              <a:rPr lang="en-US" err="1"/>
              <a:t>ønsker</a:t>
            </a:r>
            <a:r>
              <a:rPr lang="en-US"/>
              <a:t> å </a:t>
            </a:r>
            <a:r>
              <a:rPr lang="en-US" err="1"/>
              <a:t>sette</a:t>
            </a:r>
            <a:r>
              <a:rPr lang="en-US"/>
              <a:t> </a:t>
            </a:r>
            <a:r>
              <a:rPr lang="en-US" err="1"/>
              <a:t>opp</a:t>
            </a:r>
            <a:r>
              <a:rPr lang="en-US"/>
              <a:t> et </a:t>
            </a:r>
            <a:r>
              <a:rPr lang="en-US" err="1"/>
              <a:t>likt</a:t>
            </a:r>
            <a:r>
              <a:rPr lang="en-US"/>
              <a:t> miljø for prod </a:t>
            </a:r>
            <a:r>
              <a:rPr lang="en-US" err="1"/>
              <a:t>eller</a:t>
            </a:r>
            <a:r>
              <a:rPr lang="en-US"/>
              <a:t> test?</a:t>
            </a:r>
          </a:p>
          <a:p>
            <a:pPr marL="0" indent="0">
              <a:buFontTx/>
              <a:buNone/>
            </a:pPr>
            <a:endParaRPr lang="en-US"/>
          </a:p>
          <a:p>
            <a:pPr marL="0" indent="0">
              <a:buFontTx/>
              <a:buNone/>
            </a:pPr>
            <a:endParaRPr lang="en-US"/>
          </a:p>
          <a:p>
            <a:endParaRPr lang="en-US"/>
          </a:p>
          <a:p>
            <a:r>
              <a:rPr lang="en-US"/>
              <a:t>I </a:t>
            </a:r>
            <a:r>
              <a:rPr lang="en-US" err="1"/>
              <a:t>stedenfor</a:t>
            </a:r>
            <a:r>
              <a:rPr lang="en-US"/>
              <a:t> å </a:t>
            </a:r>
            <a:r>
              <a:rPr lang="en-US" err="1"/>
              <a:t>gå</a:t>
            </a:r>
            <a:r>
              <a:rPr lang="en-US"/>
              <a:t> </a:t>
            </a:r>
            <a:r>
              <a:rPr lang="en-US" err="1"/>
              <a:t>tilbake</a:t>
            </a:r>
            <a:r>
              <a:rPr lang="en-US"/>
              <a:t> å </a:t>
            </a:r>
            <a:r>
              <a:rPr lang="en-US" err="1"/>
              <a:t>trykke</a:t>
            </a:r>
            <a:r>
              <a:rPr lang="en-US"/>
              <a:t> seg </a:t>
            </a:r>
            <a:r>
              <a:rPr lang="en-US" err="1"/>
              <a:t>rundt</a:t>
            </a:r>
            <a:r>
              <a:rPr lang="en-US"/>
              <a:t> I </a:t>
            </a:r>
            <a:r>
              <a:rPr lang="en-US" err="1"/>
              <a:t>portalen</a:t>
            </a:r>
            <a:r>
              <a:rPr lang="en-US"/>
              <a:t> </a:t>
            </a:r>
            <a:r>
              <a:rPr lang="en-US" err="1"/>
              <a:t>etter</a:t>
            </a:r>
            <a:r>
              <a:rPr lang="en-US"/>
              <a:t> de </a:t>
            </a:r>
            <a:r>
              <a:rPr lang="en-US" err="1"/>
              <a:t>ulike</a:t>
            </a:r>
            <a:r>
              <a:rPr lang="en-US"/>
              <a:t> </a:t>
            </a:r>
            <a:r>
              <a:rPr lang="en-US" err="1"/>
              <a:t>ressursene</a:t>
            </a:r>
            <a:r>
              <a:rPr lang="en-US"/>
              <a:t> vi </a:t>
            </a:r>
            <a:r>
              <a:rPr lang="en-US" err="1"/>
              <a:t>trenger</a:t>
            </a:r>
            <a:r>
              <a:rPr lang="en-US"/>
              <a:t> </a:t>
            </a:r>
            <a:r>
              <a:rPr lang="en-US" err="1"/>
              <a:t>og</a:t>
            </a:r>
            <a:r>
              <a:rPr lang="en-US"/>
              <a:t> de </a:t>
            </a:r>
            <a:r>
              <a:rPr lang="en-US" err="1"/>
              <a:t>ulike</a:t>
            </a:r>
            <a:r>
              <a:rPr lang="en-US"/>
              <a:t> </a:t>
            </a:r>
            <a:r>
              <a:rPr lang="en-US" err="1"/>
              <a:t>innstillingene</a:t>
            </a:r>
            <a:r>
              <a:rPr lang="en-US"/>
              <a:t> vi </a:t>
            </a:r>
            <a:r>
              <a:rPr lang="en-US" err="1"/>
              <a:t>tildelte</a:t>
            </a:r>
            <a:r>
              <a:rPr lang="en-US"/>
              <a:t> </a:t>
            </a:r>
            <a:r>
              <a:rPr lang="en-US" err="1"/>
              <a:t>ressursene</a:t>
            </a:r>
            <a:r>
              <a:rPr lang="en-US"/>
              <a:t>. Kan vi heller </a:t>
            </a:r>
            <a:r>
              <a:rPr lang="en-US" err="1"/>
              <a:t>definere</a:t>
            </a:r>
            <a:r>
              <a:rPr lang="en-US"/>
              <a:t> </a:t>
            </a:r>
            <a:r>
              <a:rPr lang="en-US" err="1"/>
              <a:t>hvilke</a:t>
            </a:r>
            <a:r>
              <a:rPr lang="en-US"/>
              <a:t> </a:t>
            </a:r>
            <a:r>
              <a:rPr lang="en-US" err="1"/>
              <a:t>ressurser</a:t>
            </a:r>
            <a:r>
              <a:rPr lang="en-US"/>
              <a:t> vi </a:t>
            </a:r>
            <a:r>
              <a:rPr lang="en-US" err="1"/>
              <a:t>trenger</a:t>
            </a:r>
            <a:r>
              <a:rPr lang="en-US"/>
              <a:t> I </a:t>
            </a:r>
            <a:r>
              <a:rPr lang="en-US" err="1"/>
              <a:t>kode</a:t>
            </a:r>
            <a:r>
              <a:rPr lang="en-US"/>
              <a:t>.</a:t>
            </a:r>
          </a:p>
          <a:p>
            <a:endParaRPr lang="nb-NO"/>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374800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Det </a:t>
            </a:r>
            <a:r>
              <a:rPr lang="en-US" err="1"/>
              <a:t>finnes</a:t>
            </a:r>
            <a:r>
              <a:rPr lang="en-US"/>
              <a:t> flere </a:t>
            </a:r>
            <a:r>
              <a:rPr lang="en-US" err="1"/>
              <a:t>ulike</a:t>
            </a:r>
            <a:r>
              <a:rPr lang="en-US"/>
              <a:t> </a:t>
            </a:r>
            <a:r>
              <a:rPr lang="en-US" err="1"/>
              <a:t>rammeverk</a:t>
            </a:r>
            <a:r>
              <a:rPr lang="en-US"/>
              <a:t> </a:t>
            </a:r>
            <a:r>
              <a:rPr lang="en-US" err="1"/>
              <a:t>som</a:t>
            </a:r>
            <a:r>
              <a:rPr lang="en-US"/>
              <a:t> </a:t>
            </a:r>
            <a:r>
              <a:rPr lang="en-US" err="1"/>
              <a:t>f.eks</a:t>
            </a:r>
            <a:r>
              <a:rPr lang="en-US"/>
              <a:t> Terraform, Chef, Puppet, Ansible for å </a:t>
            </a:r>
            <a:r>
              <a:rPr lang="en-US" err="1"/>
              <a:t>håndtere</a:t>
            </a:r>
            <a:r>
              <a:rPr lang="en-US"/>
              <a:t> </a:t>
            </a:r>
            <a:r>
              <a:rPr lang="en-US" err="1"/>
              <a:t>infrastruktur</a:t>
            </a:r>
            <a:r>
              <a:rPr lang="en-US"/>
              <a:t> </a:t>
            </a:r>
            <a:r>
              <a:rPr lang="en-US" err="1"/>
              <a:t>kode</a:t>
            </a:r>
            <a:r>
              <a:rPr lang="en-US"/>
              <a:t>.</a:t>
            </a:r>
          </a:p>
          <a:p>
            <a:endParaRPr lang="en-US"/>
          </a:p>
          <a:p>
            <a:r>
              <a:rPr lang="en-US"/>
              <a:t>Men vi </a:t>
            </a:r>
            <a:r>
              <a:rPr lang="en-US" err="1"/>
              <a:t>skal</a:t>
            </a:r>
            <a:r>
              <a:rPr lang="en-US"/>
              <a:t> I </a:t>
            </a:r>
            <a:r>
              <a:rPr lang="en-US" err="1"/>
              <a:t>dag</a:t>
            </a:r>
            <a:r>
              <a:rPr lang="en-US"/>
              <a:t> </a:t>
            </a:r>
            <a:r>
              <a:rPr lang="en-US" err="1"/>
              <a:t>fokusere</a:t>
            </a:r>
            <a:r>
              <a:rPr lang="en-US"/>
              <a:t> </a:t>
            </a:r>
            <a:r>
              <a:rPr lang="en-US" err="1"/>
              <a:t>på</a:t>
            </a:r>
            <a:r>
              <a:rPr lang="en-US"/>
              <a:t> </a:t>
            </a:r>
            <a:r>
              <a:rPr lang="en-US" err="1"/>
              <a:t>noe</a:t>
            </a:r>
            <a:r>
              <a:rPr lang="en-US"/>
              <a:t> </a:t>
            </a:r>
            <a:r>
              <a:rPr lang="en-US" err="1"/>
              <a:t>som</a:t>
            </a:r>
            <a:r>
              <a:rPr lang="en-US"/>
              <a:t> </a:t>
            </a:r>
            <a:r>
              <a:rPr lang="en-US" err="1"/>
              <a:t>heter</a:t>
            </a:r>
            <a:r>
              <a:rPr lang="en-US"/>
              <a:t> ARM-templates </a:t>
            </a:r>
            <a:r>
              <a:rPr lang="en-US" err="1"/>
              <a:t>fra</a:t>
            </a:r>
            <a:r>
              <a:rPr lang="en-US"/>
              <a:t> Microsoft.</a:t>
            </a:r>
            <a:endParaRPr lang="nb-NO"/>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20</a:t>
            </a:fld>
            <a:endParaRPr lang="nb-NO"/>
          </a:p>
        </p:txBody>
      </p:sp>
    </p:spTree>
    <p:extLst>
      <p:ext uri="{BB962C8B-B14F-4D97-AF65-F5344CB8AC3E}">
        <p14:creationId xmlns:p14="http://schemas.microsoft.com/office/powerpoint/2010/main" val="8671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Arm templates </a:t>
            </a:r>
            <a:r>
              <a:rPr lang="en-US" err="1"/>
              <a:t>står</a:t>
            </a:r>
            <a:r>
              <a:rPr lang="en-US"/>
              <a:t> for Azure Resource Manager, </a:t>
            </a:r>
            <a:r>
              <a:rPr lang="en-US" err="1"/>
              <a:t>og</a:t>
            </a:r>
            <a:r>
              <a:rPr lang="en-US"/>
              <a:t> er </a:t>
            </a:r>
            <a:r>
              <a:rPr lang="en-US" err="1"/>
              <a:t>en</a:t>
            </a:r>
            <a:r>
              <a:rPr lang="en-US"/>
              <a:t> </a:t>
            </a:r>
            <a:r>
              <a:rPr lang="en-US" err="1"/>
              <a:t>deklarativ</a:t>
            </a:r>
            <a:r>
              <a:rPr lang="en-US"/>
              <a:t> mate å </a:t>
            </a:r>
            <a:r>
              <a:rPr lang="en-US" err="1"/>
              <a:t>definere</a:t>
            </a:r>
            <a:r>
              <a:rPr lang="en-US"/>
              <a:t> </a:t>
            </a:r>
            <a:r>
              <a:rPr lang="en-US" err="1"/>
              <a:t>infrastruktur</a:t>
            </a:r>
            <a:r>
              <a:rPr lang="en-US"/>
              <a:t> I Azure.</a:t>
            </a:r>
          </a:p>
          <a:p>
            <a:endParaRPr lang="en-US"/>
          </a:p>
          <a:p>
            <a:r>
              <a:rPr lang="en-US"/>
              <a:t>Det har </a:t>
            </a:r>
            <a:r>
              <a:rPr lang="en-US" err="1"/>
              <a:t>en</a:t>
            </a:r>
            <a:r>
              <a:rPr lang="en-US"/>
              <a:t> JSON- </a:t>
            </a:r>
            <a:r>
              <a:rPr lang="en-US" err="1"/>
              <a:t>struktur</a:t>
            </a:r>
            <a:r>
              <a:rPr lang="en-US"/>
              <a:t>, </a:t>
            </a:r>
            <a:r>
              <a:rPr lang="en-US" err="1"/>
              <a:t>og</a:t>
            </a:r>
            <a:r>
              <a:rPr lang="en-US"/>
              <a:t> man </a:t>
            </a:r>
            <a:r>
              <a:rPr lang="en-US" err="1"/>
              <a:t>forholder</a:t>
            </a:r>
            <a:r>
              <a:rPr lang="en-US"/>
              <a:t> seg </a:t>
            </a:r>
            <a:r>
              <a:rPr lang="en-US" err="1"/>
              <a:t>til</a:t>
            </a:r>
            <a:r>
              <a:rPr lang="en-US"/>
              <a:t> den </a:t>
            </a:r>
            <a:r>
              <a:rPr lang="en-US" err="1"/>
              <a:t>definisjonsfil</a:t>
            </a:r>
            <a:r>
              <a:rPr lang="en-US"/>
              <a:t> </a:t>
            </a:r>
            <a:r>
              <a:rPr lang="en-US" err="1"/>
              <a:t>typisk</a:t>
            </a:r>
            <a:r>
              <a:rPr lang="en-US"/>
              <a:t> </a:t>
            </a:r>
            <a:r>
              <a:rPr lang="en-US" err="1"/>
              <a:t>kalt</a:t>
            </a:r>
            <a:r>
              <a:rPr lang="en-US"/>
              <a:t> </a:t>
            </a:r>
            <a:r>
              <a:rPr lang="en-US" err="1"/>
              <a:t>azuredeploy.json</a:t>
            </a:r>
            <a:r>
              <a:rPr lang="en-US"/>
              <a:t> </a:t>
            </a:r>
            <a:r>
              <a:rPr lang="en-US" err="1"/>
              <a:t>og</a:t>
            </a:r>
            <a:r>
              <a:rPr lang="en-US"/>
              <a:t> </a:t>
            </a:r>
            <a:r>
              <a:rPr lang="en-US" err="1"/>
              <a:t>en</a:t>
            </a:r>
            <a:r>
              <a:rPr lang="en-US"/>
              <a:t> </a:t>
            </a:r>
            <a:r>
              <a:rPr lang="en-US" err="1"/>
              <a:t>parameterfil</a:t>
            </a:r>
            <a:r>
              <a:rPr lang="en-US"/>
              <a:t> </a:t>
            </a:r>
            <a:r>
              <a:rPr lang="en-US" err="1"/>
              <a:t>som</a:t>
            </a:r>
            <a:r>
              <a:rPr lang="en-US"/>
              <a:t> </a:t>
            </a:r>
            <a:r>
              <a:rPr lang="en-US" err="1"/>
              <a:t>ofte</a:t>
            </a:r>
            <a:r>
              <a:rPr lang="en-US"/>
              <a:t> </a:t>
            </a:r>
            <a:r>
              <a:rPr lang="en-US" err="1"/>
              <a:t>blir</a:t>
            </a:r>
            <a:r>
              <a:rPr lang="en-US"/>
              <a:t> </a:t>
            </a:r>
            <a:r>
              <a:rPr lang="en-US" err="1"/>
              <a:t>kalt</a:t>
            </a:r>
            <a:r>
              <a:rPr lang="en-US"/>
              <a:t> </a:t>
            </a:r>
            <a:r>
              <a:rPr lang="en-US" err="1"/>
              <a:t>azuredeploy.parameters.json</a:t>
            </a:r>
            <a:endParaRPr lang="en-US"/>
          </a:p>
          <a:p>
            <a:endParaRPr lang="en-US"/>
          </a:p>
          <a:p>
            <a:r>
              <a:rPr lang="nb-NO"/>
              <a:t>Greit å vite at når man deployer en slik </a:t>
            </a:r>
            <a:r>
              <a:rPr lang="nb-NO" err="1"/>
              <a:t>template</a:t>
            </a:r>
            <a:r>
              <a:rPr lang="nb-NO"/>
              <a:t> så kan man velge mellom en inkrementell eller komplett </a:t>
            </a:r>
            <a:r>
              <a:rPr lang="nb-NO" err="1"/>
              <a:t>deploy</a:t>
            </a:r>
            <a:r>
              <a:rPr lang="nb-NO"/>
              <a:t>. </a:t>
            </a:r>
          </a:p>
          <a:p>
            <a:endParaRPr lang="nb-NO"/>
          </a:p>
          <a:p>
            <a:r>
              <a:rPr lang="nb-NO"/>
              <a:t>Forskjellen mellom disse er at inkrementell</a:t>
            </a:r>
          </a:p>
          <a:p>
            <a:endParaRPr lang="nb-NO"/>
          </a:p>
          <a:p>
            <a:pPr marL="171450" indent="-171450">
              <a:buFont typeface="Arial" panose="020B0604020202020204" pitchFamily="34" charset="0"/>
              <a:buChar char="•"/>
            </a:pPr>
            <a:r>
              <a:rPr lang="nb-NO"/>
              <a:t>Inkrementell – oppretter kun det som er endret</a:t>
            </a:r>
          </a:p>
          <a:p>
            <a:pPr marL="171450" indent="-171450">
              <a:buFont typeface="Arial" panose="020B0604020202020204" pitchFamily="34" charset="0"/>
              <a:buChar char="•"/>
            </a:pPr>
            <a:r>
              <a:rPr lang="nb-NO"/>
              <a:t>Komplett – sletter ressurser som ikke er definert i malen og oppretter på nytt</a:t>
            </a:r>
          </a:p>
          <a:p>
            <a:endParaRPr lang="nb-NO"/>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75080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Og sånn som det ser ut i dag, så blir det som sist, litt teori først og deretter en leksjon, også en liten teori del til også en leksjon til. </a:t>
            </a:r>
            <a:br>
              <a:rPr lang="nb-NO"/>
            </a:br>
            <a:r>
              <a:rPr lang="nb-NO"/>
              <a:t>Også skal det sies. Det er en stund siden disse leksjonene ble laget, vi kommer nok litt nærmere tilbake til det senere, i leksjonen, men bare sier det nå på forhånd at vi er i gang med å oppdatere hele skolen, dessverre har ikke rukket å gjøre det i denne gjennomgangen, men vi prøver så godt vi kan å kjøre as is, også sier vi i fra hvor det er noe utdatert eller om det finnes andre bedre løsninger. Også lærer vi også ved å holde, så da kan vi forbedre etter å ha holdt også. </a:t>
            </a:r>
          </a:p>
        </p:txBody>
      </p:sp>
      <p:sp>
        <p:nvSpPr>
          <p:cNvPr id="4" name="Plassholder for lysbildenummer 3"/>
          <p:cNvSpPr>
            <a:spLocks noGrp="1"/>
          </p:cNvSpPr>
          <p:nvPr>
            <p:ph type="sldNum" sz="quarter" idx="5"/>
          </p:nvPr>
        </p:nvSpPr>
        <p:spPr/>
        <p:txBody>
          <a:bodyPr/>
          <a:lstStyle/>
          <a:p>
            <a:fld id="{180377DB-C4B0-49B2-8838-0F01BA83B7C4}" type="slidenum">
              <a:rPr lang="nb-NO" smtClean="0"/>
              <a:t>4</a:t>
            </a:fld>
            <a:endParaRPr lang="nb-NO"/>
          </a:p>
        </p:txBody>
      </p:sp>
    </p:spTree>
    <p:extLst>
      <p:ext uri="{BB962C8B-B14F-4D97-AF65-F5344CB8AC3E}">
        <p14:creationId xmlns:p14="http://schemas.microsoft.com/office/powerpoint/2010/main" val="1279927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Her ser vi </a:t>
            </a:r>
            <a:r>
              <a:rPr lang="en-US" err="1"/>
              <a:t>skjelletet</a:t>
            </a:r>
            <a:r>
              <a:rPr lang="en-US"/>
              <a:t> </a:t>
            </a:r>
            <a:r>
              <a:rPr lang="en-US" err="1"/>
              <a:t>til</a:t>
            </a:r>
            <a:r>
              <a:rPr lang="en-US"/>
              <a:t> </a:t>
            </a:r>
            <a:r>
              <a:rPr lang="en-US" err="1"/>
              <a:t>en</a:t>
            </a:r>
            <a:r>
              <a:rPr lang="en-US"/>
              <a:t> ARM-template. </a:t>
            </a:r>
          </a:p>
          <a:p>
            <a:endParaRPr lang="en-US"/>
          </a:p>
          <a:p>
            <a:endParaRPr lang="nb-NO"/>
          </a:p>
          <a:p>
            <a:r>
              <a:rPr lang="en-US"/>
              <a:t>Her ser vi 7 </a:t>
            </a:r>
            <a:r>
              <a:rPr lang="en-US" err="1"/>
              <a:t>seksjoner</a:t>
            </a:r>
            <a:r>
              <a:rPr lang="en-US"/>
              <a:t>. </a:t>
            </a:r>
          </a:p>
          <a:p>
            <a:endParaRPr lang="en-US"/>
          </a:p>
          <a:p>
            <a:r>
              <a:rPr lang="en-US"/>
              <a:t>Schema – </a:t>
            </a:r>
            <a:r>
              <a:rPr lang="en-US" err="1"/>
              <a:t>lenke</a:t>
            </a:r>
            <a:r>
              <a:rPr lang="en-US"/>
              <a:t> </a:t>
            </a:r>
            <a:r>
              <a:rPr lang="en-US" err="1"/>
              <a:t>til</a:t>
            </a:r>
            <a:r>
              <a:rPr lang="en-US"/>
              <a:t> skjema </a:t>
            </a:r>
            <a:r>
              <a:rPr lang="en-US" err="1"/>
              <a:t>definisjonen</a:t>
            </a:r>
            <a:r>
              <a:rPr lang="en-US"/>
              <a:t> for din ARM-template. Det er basically </a:t>
            </a:r>
            <a:r>
              <a:rPr lang="en-US" err="1"/>
              <a:t>versjonering</a:t>
            </a:r>
            <a:r>
              <a:rPr lang="en-US"/>
              <a:t> </a:t>
            </a:r>
            <a:r>
              <a:rPr lang="en-US" err="1"/>
              <a:t>fra</a:t>
            </a:r>
            <a:r>
              <a:rPr lang="en-US"/>
              <a:t> Microsoft sin side, </a:t>
            </a:r>
            <a:r>
              <a:rPr lang="en-US" err="1"/>
              <a:t>slik</a:t>
            </a:r>
            <a:r>
              <a:rPr lang="en-US"/>
              <a:t> at de </a:t>
            </a:r>
            <a:r>
              <a:rPr lang="en-US" err="1"/>
              <a:t>ikke</a:t>
            </a:r>
            <a:r>
              <a:rPr lang="en-US"/>
              <a:t> </a:t>
            </a:r>
            <a:r>
              <a:rPr lang="en-US" err="1"/>
              <a:t>innfører</a:t>
            </a:r>
            <a:r>
              <a:rPr lang="en-US"/>
              <a:t> </a:t>
            </a:r>
            <a:r>
              <a:rPr lang="en-US" err="1"/>
              <a:t>noen</a:t>
            </a:r>
            <a:r>
              <a:rPr lang="en-US"/>
              <a:t> breaking changes om de legger </a:t>
            </a:r>
            <a:r>
              <a:rPr lang="en-US" err="1"/>
              <a:t>til</a:t>
            </a:r>
            <a:r>
              <a:rPr lang="en-US"/>
              <a:t> </a:t>
            </a:r>
            <a:r>
              <a:rPr lang="en-US" err="1"/>
              <a:t>ny</a:t>
            </a:r>
            <a:r>
              <a:rPr lang="en-US"/>
              <a:t> features.</a:t>
            </a:r>
          </a:p>
          <a:p>
            <a:r>
              <a:rPr lang="en-US" err="1"/>
              <a:t>contentVersion</a:t>
            </a:r>
            <a:r>
              <a:rPr lang="en-US"/>
              <a:t> – din </a:t>
            </a:r>
            <a:r>
              <a:rPr lang="en-US" err="1"/>
              <a:t>versjonering</a:t>
            </a:r>
            <a:r>
              <a:rPr lang="en-US"/>
              <a:t> av ARM-</a:t>
            </a:r>
            <a:r>
              <a:rPr lang="en-US" err="1"/>
              <a:t>templaten</a:t>
            </a:r>
            <a:endParaRPr lang="en-US"/>
          </a:p>
          <a:p>
            <a:endParaRPr lang="en-US"/>
          </a:p>
          <a:p>
            <a:r>
              <a:rPr lang="en-US" err="1"/>
              <a:t>Selvom</a:t>
            </a:r>
            <a:r>
              <a:rPr lang="en-US"/>
              <a:t> ARM-template er </a:t>
            </a:r>
            <a:r>
              <a:rPr lang="en-US" err="1"/>
              <a:t>en</a:t>
            </a:r>
            <a:r>
              <a:rPr lang="en-US"/>
              <a:t> json fil, har man </a:t>
            </a:r>
            <a:r>
              <a:rPr lang="en-US" err="1"/>
              <a:t>muligheten</a:t>
            </a:r>
            <a:r>
              <a:rPr lang="en-US"/>
              <a:t> </a:t>
            </a:r>
            <a:r>
              <a:rPr lang="en-US" err="1"/>
              <a:t>til</a:t>
            </a:r>
            <a:r>
              <a:rPr lang="en-US"/>
              <a:t> å ta I </a:t>
            </a:r>
            <a:r>
              <a:rPr lang="en-US" err="1"/>
              <a:t>bruk</a:t>
            </a:r>
            <a:r>
              <a:rPr lang="en-US"/>
              <a:t> </a:t>
            </a:r>
            <a:r>
              <a:rPr lang="en-US" err="1"/>
              <a:t>en</a:t>
            </a:r>
            <a:r>
              <a:rPr lang="en-US"/>
              <a:t> </a:t>
            </a:r>
            <a:r>
              <a:rPr lang="en-US" err="1"/>
              <a:t>rekke</a:t>
            </a:r>
            <a:r>
              <a:rPr lang="en-US"/>
              <a:t> expressions </a:t>
            </a:r>
            <a:r>
              <a:rPr lang="en-US" err="1"/>
              <a:t>og</a:t>
            </a:r>
            <a:r>
              <a:rPr lang="en-US"/>
              <a:t> </a:t>
            </a:r>
            <a:r>
              <a:rPr lang="en-US" err="1"/>
              <a:t>funksjoner</a:t>
            </a:r>
            <a:r>
              <a:rPr lang="en-US"/>
              <a:t> </a:t>
            </a:r>
            <a:r>
              <a:rPr lang="en-US" err="1"/>
              <a:t>som</a:t>
            </a:r>
            <a:r>
              <a:rPr lang="en-US"/>
              <a:t> er </a:t>
            </a:r>
            <a:r>
              <a:rPr lang="en-US" err="1"/>
              <a:t>definert</a:t>
            </a:r>
            <a:r>
              <a:rPr lang="en-US"/>
              <a:t> </a:t>
            </a:r>
            <a:r>
              <a:rPr lang="en-US" err="1"/>
              <a:t>fra</a:t>
            </a:r>
            <a:r>
              <a:rPr lang="en-US"/>
              <a:t> Microsoft.</a:t>
            </a:r>
          </a:p>
          <a:p>
            <a:endParaRPr lang="en-US"/>
          </a:p>
          <a:p>
            <a:r>
              <a:rPr lang="en-US" err="1"/>
              <a:t>Arrayfunksjoner</a:t>
            </a:r>
            <a:endParaRPr lang="en-US"/>
          </a:p>
          <a:p>
            <a:r>
              <a:rPr lang="en-US" err="1"/>
              <a:t>Sammenligningfunksjoner</a:t>
            </a:r>
            <a:endParaRPr lang="en-US"/>
          </a:p>
          <a:p>
            <a:r>
              <a:rPr lang="en-US"/>
              <a:t>Dato </a:t>
            </a:r>
            <a:r>
              <a:rPr lang="en-US" err="1"/>
              <a:t>funksjoner</a:t>
            </a:r>
            <a:endParaRPr lang="en-US"/>
          </a:p>
          <a:p>
            <a:r>
              <a:rPr lang="en-US" err="1"/>
              <a:t>osv</a:t>
            </a:r>
            <a:endParaRPr lang="en-US"/>
          </a:p>
          <a:p>
            <a:endParaRPr lang="en-US"/>
          </a:p>
          <a:p>
            <a:r>
              <a:rPr lang="en-US"/>
              <a:t>Functions – </a:t>
            </a:r>
            <a:r>
              <a:rPr lang="en-US" err="1"/>
              <a:t>egendefinerte</a:t>
            </a:r>
            <a:r>
              <a:rPr lang="en-US"/>
              <a:t> </a:t>
            </a:r>
            <a:r>
              <a:rPr lang="en-US" err="1"/>
              <a:t>funksjoner</a:t>
            </a:r>
            <a:r>
              <a:rPr lang="en-US"/>
              <a:t>.</a:t>
            </a:r>
          </a:p>
          <a:p>
            <a:endParaRPr lang="en-US"/>
          </a:p>
          <a:p>
            <a:r>
              <a:rPr lang="en-US"/>
              <a:t>Resources:</a:t>
            </a:r>
          </a:p>
          <a:p>
            <a:endParaRPr lang="en-US"/>
          </a:p>
          <a:p>
            <a:endParaRPr lang="en-US"/>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1199119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263034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3128265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Vise </a:t>
            </a:r>
            <a:r>
              <a:rPr lang="nb-NO" err="1"/>
              <a:t>deployment</a:t>
            </a:r>
            <a:r>
              <a:rPr lang="nb-NO"/>
              <a:t> av </a:t>
            </a:r>
          </a:p>
        </p:txBody>
      </p:sp>
      <p:sp>
        <p:nvSpPr>
          <p:cNvPr id="4" name="Slide Number Placeholder 3"/>
          <p:cNvSpPr>
            <a:spLocks noGrp="1"/>
          </p:cNvSpPr>
          <p:nvPr>
            <p:ph type="sldNum" sz="quarter" idx="5"/>
          </p:nvPr>
        </p:nvSpPr>
        <p:spPr/>
        <p:txBody>
          <a:bodyPr/>
          <a:lstStyle/>
          <a:p>
            <a:fld id="{180377DB-C4B0-49B2-8838-0F01BA83B7C4}" type="slidenum">
              <a:rPr lang="nb-NO" smtClean="0"/>
              <a:t>26</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Yes</a:t>
            </a:r>
            <a:r>
              <a:rPr lang="nb-NO" dirty="0"/>
              <a:t>, so </a:t>
            </a:r>
            <a:r>
              <a:rPr lang="nb-NO" dirty="0" err="1"/>
              <a:t>welcome</a:t>
            </a:r>
            <a:r>
              <a:rPr lang="nb-NO" dirty="0"/>
              <a:t> back til en ny dag med </a:t>
            </a:r>
            <a:r>
              <a:rPr lang="nb-NO" dirty="0" err="1"/>
              <a:t>Azureskolen</a:t>
            </a:r>
            <a:r>
              <a:rPr lang="nb-NO" dirty="0"/>
              <a:t>. Etter i dag, så er det kun 2 dager igjen. </a:t>
            </a:r>
            <a:br>
              <a:rPr lang="nb-NO" dirty="0"/>
            </a:br>
            <a:r>
              <a:rPr lang="nb-NO" dirty="0"/>
              <a:t>Ville bare dra opp denne igjen i dag. Som vi husker så pratet vi om </a:t>
            </a:r>
            <a:r>
              <a:rPr lang="nb-NO" dirty="0" err="1"/>
              <a:t>DevOps</a:t>
            </a:r>
            <a:r>
              <a:rPr lang="nb-NO" dirty="0"/>
              <a:t> sist. Og om de 3 begrepene som utgjør </a:t>
            </a:r>
            <a:r>
              <a:rPr lang="nb-NO" dirty="0" err="1"/>
              <a:t>DevOps</a:t>
            </a:r>
            <a:r>
              <a:rPr lang="nb-NO" dirty="0"/>
              <a:t> tankegangen. I dag er vi nederst på denne lista og skal prate litt om </a:t>
            </a:r>
            <a:r>
              <a:rPr lang="nb-NO" dirty="0" err="1"/>
              <a:t>monitorering</a:t>
            </a:r>
            <a:r>
              <a:rPr lang="nb-NO" dirty="0"/>
              <a:t> og telemetri.</a:t>
            </a:r>
          </a:p>
        </p:txBody>
      </p:sp>
      <p:sp>
        <p:nvSpPr>
          <p:cNvPr id="4" name="Slide Number Placeholder 3"/>
          <p:cNvSpPr>
            <a:spLocks noGrp="1"/>
          </p:cNvSpPr>
          <p:nvPr>
            <p:ph type="sldNum" sz="quarter" idx="10"/>
          </p:nvPr>
        </p:nvSpPr>
        <p:spPr/>
        <p:txBody>
          <a:bodyPr/>
          <a:lstStyle/>
          <a:p>
            <a:fld id="{180377DB-C4B0-49B2-8838-0F01BA83B7C4}" type="slidenum">
              <a:rPr lang="nb-NO" smtClean="0"/>
              <a:t>27</a:t>
            </a:fld>
            <a:endParaRPr lang="nb-NO"/>
          </a:p>
        </p:txBody>
      </p:sp>
    </p:spTree>
    <p:extLst>
      <p:ext uri="{BB962C8B-B14F-4D97-AF65-F5344CB8AC3E}">
        <p14:creationId xmlns:p14="http://schemas.microsoft.com/office/powerpoint/2010/main" val="2903468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Allright!</a:t>
            </a:r>
            <a:br>
              <a:rPr lang="nb-NO" dirty="0"/>
            </a:br>
            <a:r>
              <a:rPr lang="nb-NO" dirty="0"/>
              <a:t>Så i dag er det kun denne sliden her vi skal forholde oss til. Og vi skal prate egentlig veldig raskt om Applications Insights. Application Insights er en APM service, som er en del av </a:t>
            </a:r>
            <a:r>
              <a:rPr lang="nb-NO" dirty="0" err="1"/>
              <a:t>Azure</a:t>
            </a:r>
            <a:r>
              <a:rPr lang="nb-NO" dirty="0"/>
              <a:t> </a:t>
            </a:r>
            <a:r>
              <a:rPr lang="nb-NO" dirty="0" err="1"/>
              <a:t>Monitoring</a:t>
            </a:r>
            <a:r>
              <a:rPr lang="nb-NO" dirty="0"/>
              <a:t> servicen. Og en APM er i all hovedsak </a:t>
            </a:r>
            <a:r>
              <a:rPr lang="nb-NO" dirty="0" err="1"/>
              <a:t>monitorering</a:t>
            </a:r>
            <a:r>
              <a:rPr lang="nb-NO" dirty="0"/>
              <a:t> og behandling av </a:t>
            </a:r>
            <a:r>
              <a:rPr lang="nb-NO" dirty="0" err="1"/>
              <a:t>performance</a:t>
            </a:r>
            <a:r>
              <a:rPr lang="nb-NO" dirty="0"/>
              <a:t> og </a:t>
            </a:r>
            <a:r>
              <a:rPr lang="nb-NO" dirty="0" err="1"/>
              <a:t>tilgjenglighet</a:t>
            </a:r>
            <a:r>
              <a:rPr lang="nb-NO" dirty="0"/>
              <a:t> av applikasjoner. Deteksjon og diagnose med andre ord. </a:t>
            </a:r>
          </a:p>
          <a:p>
            <a:r>
              <a:rPr lang="nb-NO" dirty="0"/>
              <a:t>Så er spørsmålet hva mer er det </a:t>
            </a:r>
            <a:r>
              <a:rPr lang="nb-NO" dirty="0" err="1"/>
              <a:t>Azure</a:t>
            </a:r>
            <a:r>
              <a:rPr lang="nb-NO" dirty="0"/>
              <a:t> </a:t>
            </a:r>
            <a:r>
              <a:rPr lang="nb-NO" dirty="0" err="1"/>
              <a:t>Monitoring</a:t>
            </a:r>
            <a:r>
              <a:rPr lang="nb-NO" dirty="0"/>
              <a:t> inneholder. Da har du f.eks. Container og VM Insights som en del av den servicen også. Så her fokuserer vi mest på </a:t>
            </a:r>
            <a:r>
              <a:rPr lang="nb-NO" dirty="0" err="1"/>
              <a:t>applications</a:t>
            </a:r>
            <a:r>
              <a:rPr lang="nb-NO" dirty="0"/>
              <a:t>, og da web applikasjoner i all hovedsak. Men </a:t>
            </a:r>
            <a:r>
              <a:rPr lang="nb-NO" dirty="0" err="1"/>
              <a:t>Azure</a:t>
            </a:r>
            <a:r>
              <a:rPr lang="nb-NO" dirty="0"/>
              <a:t> </a:t>
            </a:r>
            <a:r>
              <a:rPr lang="nb-NO" dirty="0" err="1"/>
              <a:t>Monitorng</a:t>
            </a:r>
            <a:r>
              <a:rPr lang="nb-NO" dirty="0"/>
              <a:t> har også mye små servicer som er relatert til </a:t>
            </a:r>
            <a:r>
              <a:rPr lang="nb-NO" dirty="0" err="1"/>
              <a:t>monitorering</a:t>
            </a:r>
            <a:r>
              <a:rPr lang="nb-NO" dirty="0"/>
              <a:t> som man kan bruke frittstående også.</a:t>
            </a:r>
          </a:p>
          <a:p>
            <a:endParaRPr lang="nb-NO" dirty="0"/>
          </a:p>
          <a:p>
            <a:r>
              <a:rPr lang="nb-NO" dirty="0"/>
              <a:t>Allright. Så hva gjør Application Insights? Jo, den samler logger og </a:t>
            </a:r>
            <a:r>
              <a:rPr lang="nb-NO" dirty="0" err="1"/>
              <a:t>telemteri</a:t>
            </a:r>
            <a:r>
              <a:rPr lang="nb-NO" dirty="0"/>
              <a:t> blant annet. Og du kan samle denne infoen, ikke bare fra </a:t>
            </a:r>
            <a:r>
              <a:rPr lang="nb-NO" dirty="0" err="1"/>
              <a:t>webservice</a:t>
            </a:r>
            <a:r>
              <a:rPr lang="nb-NO" dirty="0"/>
              <a:t> applikasjonen, men fra alle bakgrunn eller </a:t>
            </a:r>
            <a:r>
              <a:rPr lang="nb-NO" dirty="0" err="1"/>
              <a:t>backend</a:t>
            </a:r>
            <a:r>
              <a:rPr lang="nb-NO" dirty="0"/>
              <a:t> komponenter, og til og med Javascripten på websiden. Denne webapplikasjonen og alle komponentene kan kjøres eller hostes fra hvor som helst, må ikke være i </a:t>
            </a:r>
            <a:r>
              <a:rPr lang="nb-NO" dirty="0" err="1"/>
              <a:t>Azure</a:t>
            </a:r>
            <a:r>
              <a:rPr lang="nb-NO" dirty="0"/>
              <a:t> faktisk. </a:t>
            </a:r>
            <a:br>
              <a:rPr lang="nb-NO" dirty="0"/>
            </a:br>
            <a:r>
              <a:rPr lang="nb-NO" dirty="0"/>
              <a:t>Application </a:t>
            </a:r>
            <a:r>
              <a:rPr lang="nb-NO" dirty="0" err="1"/>
              <a:t>Inshights</a:t>
            </a:r>
            <a:r>
              <a:rPr lang="nb-NO" dirty="0"/>
              <a:t> monitorer alle de tingene i bildet her. Tok en liten </a:t>
            </a:r>
            <a:r>
              <a:rPr lang="nb-NO" dirty="0" err="1"/>
              <a:t>screenshot</a:t>
            </a:r>
            <a:r>
              <a:rPr lang="nb-NO" dirty="0"/>
              <a:t> fra Microsoft sine sider. Legg spesielt merke til siste delen her som sier at vi kan legge til </a:t>
            </a:r>
            <a:r>
              <a:rPr lang="nb-NO" dirty="0" err="1"/>
              <a:t>custom</a:t>
            </a:r>
            <a:r>
              <a:rPr lang="nb-NO" dirty="0"/>
              <a:t> </a:t>
            </a:r>
            <a:r>
              <a:rPr lang="nb-NO" dirty="0" err="1"/>
              <a:t>events</a:t>
            </a:r>
            <a:r>
              <a:rPr lang="nb-NO" dirty="0"/>
              <a:t> og </a:t>
            </a:r>
            <a:r>
              <a:rPr lang="nb-NO" dirty="0" err="1"/>
              <a:t>metrics</a:t>
            </a:r>
            <a:r>
              <a:rPr lang="nb-NO" dirty="0"/>
              <a:t> sånn at man kan </a:t>
            </a:r>
            <a:r>
              <a:rPr lang="nb-NO" dirty="0" err="1"/>
              <a:t>tracke</a:t>
            </a:r>
            <a:r>
              <a:rPr lang="nb-NO" dirty="0"/>
              <a:t> mer spesifikke ting som for businessen sin. </a:t>
            </a:r>
          </a:p>
          <a:p>
            <a:endParaRPr lang="nb-NO" dirty="0"/>
          </a:p>
          <a:p>
            <a:endParaRPr lang="nb-NO" dirty="0"/>
          </a:p>
          <a:p>
            <a:r>
              <a:rPr lang="nb-NO" dirty="0"/>
              <a:t>Også kan man se all denne </a:t>
            </a:r>
            <a:r>
              <a:rPr lang="nb-NO" dirty="0" err="1"/>
              <a:t>monitoreringen</a:t>
            </a:r>
            <a:r>
              <a:rPr lang="nb-NO" dirty="0"/>
              <a:t> litt sånn som man selv vil. Man kan sjekke rett i portalen, eller så kan man benytte seg av f.eks. </a:t>
            </a:r>
            <a:r>
              <a:rPr lang="nb-NO" dirty="0" err="1"/>
              <a:t>PowerBi</a:t>
            </a:r>
            <a:r>
              <a:rPr lang="nb-NO" dirty="0"/>
              <a:t>, eller </a:t>
            </a:r>
            <a:r>
              <a:rPr lang="nb-NO" dirty="0" err="1"/>
              <a:t>visual</a:t>
            </a:r>
            <a:r>
              <a:rPr lang="nb-NO" dirty="0"/>
              <a:t> studio har vel en </a:t>
            </a:r>
            <a:r>
              <a:rPr lang="nb-NO" dirty="0" err="1"/>
              <a:t>innebyggd</a:t>
            </a:r>
            <a:r>
              <a:rPr lang="nb-NO" dirty="0"/>
              <a:t> </a:t>
            </a:r>
            <a:r>
              <a:rPr lang="nb-NO" dirty="0" err="1"/>
              <a:t>extension</a:t>
            </a:r>
            <a:r>
              <a:rPr lang="nb-NO" dirty="0"/>
              <a:t>, evt. Bruke Rest </a:t>
            </a:r>
            <a:r>
              <a:rPr lang="nb-NO" dirty="0" err="1"/>
              <a:t>api</a:t>
            </a:r>
            <a:r>
              <a:rPr lang="nb-NO" dirty="0"/>
              <a:t> for å vise selv. </a:t>
            </a:r>
          </a:p>
          <a:p>
            <a:endParaRPr lang="nb-NO" dirty="0"/>
          </a:p>
          <a:p>
            <a:r>
              <a:rPr lang="nb-NO" dirty="0"/>
              <a:t>Så lurer man kanskje litt på hva overheaden er på benytte seg av dette. Eller hvor mye koster det for programmet ditt å ha dette koblet på også. Og det er ganske minimalt egentlig. All datatransfers skjer på egne tråder som også er ikke blokkerende, for resten av applikasjonen. </a:t>
            </a:r>
          </a:p>
          <a:p>
            <a:endParaRPr lang="nb-NO" dirty="0"/>
          </a:p>
          <a:p>
            <a:r>
              <a:rPr lang="nb-NO" dirty="0"/>
              <a:t>Også skal du kunne få feilmeldinger så kjapt at du vet om det før det evt. Blir rapportert inn av brukere. Så dette er smarte greier. Denne servicen benytter seg også av maskinlæring til å oppdage feil. Tror standarden på hvor lenge data blir beholdt er 3måneder, om det faktisk ikke har blitt 1mnd. Også kan man betale for mer. Også er det mulig med </a:t>
            </a:r>
            <a:r>
              <a:rPr lang="nb-NO" dirty="0" err="1"/>
              <a:t>Continious</a:t>
            </a:r>
            <a:r>
              <a:rPr lang="nb-NO" dirty="0"/>
              <a:t> </a:t>
            </a:r>
            <a:r>
              <a:rPr lang="nb-NO" dirty="0" err="1"/>
              <a:t>Export</a:t>
            </a:r>
            <a:r>
              <a:rPr lang="nb-NO" dirty="0"/>
              <a:t> og bare dumpe all den dataen inn i en </a:t>
            </a:r>
            <a:r>
              <a:rPr lang="nb-NO" dirty="0" err="1"/>
              <a:t>storage</a:t>
            </a:r>
            <a:r>
              <a:rPr lang="nb-NO" dirty="0"/>
              <a:t>. </a:t>
            </a:r>
          </a:p>
        </p:txBody>
      </p:sp>
      <p:sp>
        <p:nvSpPr>
          <p:cNvPr id="4" name="Plassholder for lysbildenummer 3"/>
          <p:cNvSpPr>
            <a:spLocks noGrp="1"/>
          </p:cNvSpPr>
          <p:nvPr>
            <p:ph type="sldNum" sz="quarter" idx="5"/>
          </p:nvPr>
        </p:nvSpPr>
        <p:spPr/>
        <p:txBody>
          <a:bodyPr/>
          <a:lstStyle/>
          <a:p>
            <a:fld id="{180377DB-C4B0-49B2-8838-0F01BA83B7C4}" type="slidenum">
              <a:rPr lang="nb-NO" smtClean="0"/>
              <a:t>28</a:t>
            </a:fld>
            <a:endParaRPr lang="nb-NO"/>
          </a:p>
        </p:txBody>
      </p:sp>
    </p:spTree>
    <p:extLst>
      <p:ext uri="{BB962C8B-B14F-4D97-AF65-F5344CB8AC3E}">
        <p14:creationId xmlns:p14="http://schemas.microsoft.com/office/powerpoint/2010/main" val="87534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Allright!</a:t>
            </a:r>
            <a:br>
              <a:rPr lang="nb-NO"/>
            </a:br>
            <a:r>
              <a:rPr lang="nb-NO"/>
              <a:t>La oss komme i gang å prate litt om </a:t>
            </a:r>
            <a:r>
              <a:rPr lang="nb-NO" err="1"/>
              <a:t>DevOps</a:t>
            </a:r>
            <a:r>
              <a:rPr lang="nb-NO"/>
              <a:t>!</a:t>
            </a:r>
            <a:br>
              <a:rPr lang="nb-NO"/>
            </a:br>
            <a:r>
              <a:rPr lang="nb-NO"/>
              <a:t>Sikkert noe copyright på disse bildene, men det får nå være.</a:t>
            </a:r>
          </a:p>
          <a:p>
            <a:br>
              <a:rPr lang="nb-NO"/>
            </a:br>
            <a:r>
              <a:rPr lang="nb-NO"/>
              <a:t>Det er litt viktig her, for vi kommer til å snakke om noe som heter </a:t>
            </a:r>
            <a:r>
              <a:rPr lang="nb-NO" err="1"/>
              <a:t>Azure</a:t>
            </a:r>
            <a:r>
              <a:rPr lang="nb-NO"/>
              <a:t> </a:t>
            </a:r>
            <a:r>
              <a:rPr lang="nb-NO" err="1"/>
              <a:t>DevOps</a:t>
            </a:r>
            <a:r>
              <a:rPr lang="nb-NO"/>
              <a:t> også i dag, å skille mellom verktøyet </a:t>
            </a:r>
            <a:r>
              <a:rPr lang="nb-NO" err="1"/>
              <a:t>Azure</a:t>
            </a:r>
            <a:r>
              <a:rPr lang="nb-NO"/>
              <a:t> </a:t>
            </a:r>
            <a:r>
              <a:rPr lang="nb-NO" err="1"/>
              <a:t>DevOps</a:t>
            </a:r>
            <a:r>
              <a:rPr lang="nb-NO"/>
              <a:t> og, kall det metodikken, </a:t>
            </a:r>
            <a:r>
              <a:rPr lang="nb-NO" err="1"/>
              <a:t>DevOps</a:t>
            </a:r>
            <a:r>
              <a:rPr lang="nb-NO"/>
              <a:t>. </a:t>
            </a:r>
          </a:p>
          <a:p>
            <a:r>
              <a:rPr lang="nb-NO"/>
              <a:t>Så vi prater nå i første omgang om metodikken.</a:t>
            </a:r>
          </a:p>
        </p:txBody>
      </p:sp>
      <p:sp>
        <p:nvSpPr>
          <p:cNvPr id="4" name="Plassholder for lysbildenumm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378614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err="1"/>
              <a:t>DevOps</a:t>
            </a:r>
            <a:r>
              <a:rPr lang="nb-NO"/>
              <a:t> står som dere kanskje skjønner eller vet for Development and Operations. </a:t>
            </a:r>
          </a:p>
          <a:p>
            <a:r>
              <a:rPr lang="nb-NO"/>
              <a:t>Hvor vi i all hovedsak ønsker å oppnå en form for synergi mellom utviklere og driftsfolk.</a:t>
            </a:r>
            <a:br>
              <a:rPr lang="nb-NO"/>
            </a:br>
            <a:br>
              <a:rPr lang="nb-NO"/>
            </a:br>
            <a:r>
              <a:rPr lang="nb-NO"/>
              <a:t>Mer tradisjonelt (og jeg har faktisk vært i slike prosjekter selv) så har på en måte det vært ganske adskilt mellom de som utvikler og de som forvalter løsninger. </a:t>
            </a:r>
            <a:br>
              <a:rPr lang="nb-NO"/>
            </a:br>
            <a:r>
              <a:rPr lang="nb-NO"/>
              <a:t>Så driftsfolk har og er mer skeptiske til endringer, de liker et stabilt miljø hvor ting ikke feiler. Som gjør at det tar lenger tid for dem å sette opp </a:t>
            </a:r>
            <a:r>
              <a:rPr lang="nb-NO" err="1"/>
              <a:t>release</a:t>
            </a:r>
            <a:r>
              <a:rPr lang="nb-NO"/>
              <a:t>. Det tar lenger tid med rollbacks dersom ting feiler.</a:t>
            </a:r>
            <a:br>
              <a:rPr lang="nb-NO"/>
            </a:br>
            <a:r>
              <a:rPr lang="nb-NO"/>
              <a:t>Mens vi som utvikler vil gjerne få ting ut i test, få løsningen ut til brukere, få tilbakemeldinger, gjøre endringer, og pushe ny kode sant?</a:t>
            </a:r>
          </a:p>
        </p:txBody>
      </p:sp>
      <p:sp>
        <p:nvSpPr>
          <p:cNvPr id="4" name="Plassholder for lysbildenumm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413795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 hvis vi har det i hodet at målet med </a:t>
            </a:r>
            <a:r>
              <a:rPr lang="nb-NO" err="1"/>
              <a:t>DevOps</a:t>
            </a:r>
            <a:r>
              <a:rPr lang="nb-NO"/>
              <a:t> er å få utviklere og driftsfolk til å jobbe på samme lag, også tar vi et skritt tilbake og spør oss selv, Hvorfor lager vi software? Hva er grunnen til at vi</a:t>
            </a:r>
            <a:r>
              <a:rPr lang="nb-NO" baseline="0"/>
              <a:t> gjør det vi gjør? </a:t>
            </a:r>
          </a:p>
          <a:p>
            <a:r>
              <a:rPr lang="nb-NO" baseline="0"/>
              <a:t>Klarer vi å si noe generelt om hva det er vi gjør for kundene våre?</a:t>
            </a:r>
          </a:p>
          <a:p>
            <a:endParaRPr lang="nb-NO" baseline="0"/>
          </a:p>
          <a:p>
            <a:endParaRPr lang="nb-NO" baseline="0"/>
          </a:p>
        </p:txBody>
      </p:sp>
      <p:sp>
        <p:nvSpPr>
          <p:cNvPr id="4" name="Slide Number Placeholder 3"/>
          <p:cNvSpPr>
            <a:spLocks noGrp="1"/>
          </p:cNvSpPr>
          <p:nvPr>
            <p:ph type="sldNum" sz="quarter" idx="10"/>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63768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Det er i all hovedsak fordi vi ønsker å skape en form for verdi, sant.</a:t>
            </a:r>
          </a:p>
          <a:p>
            <a:r>
              <a:rPr lang="nb-NO"/>
              <a:t>Også kan man selvfølgelig diskutere hver det som er verdi.</a:t>
            </a:r>
          </a:p>
          <a:p>
            <a:endParaRPr lang="nb-NO"/>
          </a:p>
          <a:p>
            <a:r>
              <a:rPr lang="nb-NO"/>
              <a:t>Men noe som er litt mer relevant her er egentlig spørsmålet «Når skaper vi verdi?»</a:t>
            </a:r>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990557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Og i mange tilfeller kan vi</a:t>
            </a:r>
            <a:r>
              <a:rPr lang="nb-NO" baseline="0"/>
              <a:t> først si at verdi er skapt når det vi har laget er </a:t>
            </a:r>
            <a:r>
              <a:rPr lang="nb-NO" baseline="0" err="1"/>
              <a:t>produksjonssatt</a:t>
            </a:r>
            <a:r>
              <a:rPr lang="nb-NO" baseline="0"/>
              <a:t>.</a:t>
            </a:r>
          </a:p>
          <a:p>
            <a:endParaRPr lang="nb-NO" baseline="0"/>
          </a:p>
          <a:p>
            <a:r>
              <a:rPr lang="nb-NO" baseline="0"/>
              <a:t>For oss som brukere er det nok mye verdi i at koden ligger i test også, men for kunden, for businessen så skaper nok ikke softwaren vi lager noe verdi før det er ute på markedet, og ute hos brukerne. </a:t>
            </a: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407878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Nå vet jeg ikke om jeg skal gi Markus all kreditten her, for måten dette er fremstilt på virker det som om han fant opp </a:t>
            </a:r>
            <a:r>
              <a:rPr lang="nb-NO" err="1"/>
              <a:t>DevOps</a:t>
            </a:r>
            <a:r>
              <a:rPr lang="nb-NO"/>
              <a:t>. </a:t>
            </a:r>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221257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Men vi kan på en måte si at </a:t>
            </a:r>
            <a:r>
              <a:rPr lang="nb-NO" err="1"/>
              <a:t>DevOps</a:t>
            </a:r>
            <a:r>
              <a:rPr lang="nb-NO"/>
              <a:t> er ..</a:t>
            </a:r>
          </a:p>
          <a:p>
            <a:endParaRPr lang="nb-NO"/>
          </a:p>
          <a:p>
            <a:r>
              <a:rPr lang="nb-NO"/>
              <a:t>Så det at jeg kalte </a:t>
            </a:r>
            <a:r>
              <a:rPr lang="nb-NO" err="1"/>
              <a:t>Devops</a:t>
            </a:r>
            <a:r>
              <a:rPr lang="nb-NO"/>
              <a:t> en form for metodikk er kanskje ikke helt feil, men det er heller kanskje ikke helt presist. </a:t>
            </a:r>
          </a:p>
          <a:p>
            <a:r>
              <a:rPr lang="nb-NO"/>
              <a:t>Men la oss se litt mer på dette begrepet. </a:t>
            </a:r>
          </a:p>
          <a:p>
            <a:r>
              <a:rPr lang="nb-NO"/>
              <a:t>For vi sa jo at det er et ønske å mål om få å utviklere og driftsfolk til å jobbe mer på samme lag. Samtidig som vi skaper verdi for kunden sant. </a:t>
            </a:r>
          </a:p>
        </p:txBody>
      </p:sp>
      <p:sp>
        <p:nvSpPr>
          <p:cNvPr id="4" name="Slide Number Placeholder 3"/>
          <p:cNvSpPr>
            <a:spLocks noGrp="1"/>
          </p:cNvSpPr>
          <p:nvPr>
            <p:ph type="sldNum" sz="quarter" idx="10"/>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821869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a:t>Uthev tekst du vil få frem med MØRK oransje, fet</a:t>
            </a:r>
            <a:r>
              <a:rPr lang="nb-NO" baseline="0"/>
              <a:t> og/eller kursiv!</a:t>
            </a:r>
            <a:endParaRPr lang="nb-NO"/>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a:t>Edit Master </a:t>
            </a:r>
            <a:r>
              <a:rPr lang="nb-NO" noProof="0" err="1"/>
              <a:t>text</a:t>
            </a:r>
            <a:r>
              <a:rPr lang="nb-NO" noProof="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a:solidFill>
                  <a:schemeClr val="bg1"/>
                </a:solidFill>
              </a:rPr>
              <a:t>BILDE HER</a:t>
            </a:r>
            <a:endParaRPr lang="nb-NO" sz="2000" b="0" i="1" noProof="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a:t>Edit Master text styles</a:t>
            </a:r>
          </a:p>
          <a:p>
            <a:pPr lvl="1"/>
            <a:r>
              <a:rPr lang="en-US"/>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a:t>
            </a:r>
            <a:r>
              <a:rPr lang="nb-NO" noProof="0"/>
              <a:t>Master</a:t>
            </a:r>
            <a:r>
              <a:rPr lang="en-US"/>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a:t>Edit Master </a:t>
            </a:r>
            <a:r>
              <a:rPr lang="nb-NO" noProof="0" err="1"/>
              <a:t>text</a:t>
            </a:r>
            <a:r>
              <a:rPr lang="nb-NO" noProof="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Dette bakgrunnsbildet kan byttes ut ved å formatere bakgrunnen på lysbildet. </a:t>
            </a:r>
            <a:br>
              <a:rPr lang="nb-NO"/>
            </a:br>
            <a:r>
              <a:rPr lang="nb-NO"/>
              <a:t>Høyreklikk på bakgrunnen, velg «Formater bakgrunn», «Bilde…» </a:t>
            </a:r>
            <a:r>
              <a:rPr lang="nb-NO" baseline="0"/>
              <a:t>og velg et annet bilde som bakgrunn</a:t>
            </a:r>
            <a:endParaRPr lang="nb-NO"/>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Sett inn bakgrunnsbilde ved å formatere bakgrunnen på lysbildet: </a:t>
            </a:r>
            <a:br>
              <a:rPr lang="nb-NO"/>
            </a:br>
            <a:r>
              <a:rPr lang="nb-NO"/>
              <a:t>Høyreklikk på bakgrunnen, velg «Formater bakgrunn», «Bilde…» </a:t>
            </a:r>
            <a:r>
              <a:rPr lang="nb-NO" baseline="0"/>
              <a:t>og velg et annet bilde som bakgrunn</a:t>
            </a:r>
            <a:endParaRPr lang="nb-NO"/>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a:t>Edit Master </a:t>
            </a:r>
            <a:r>
              <a:rPr lang="nb-NO" noProof="0" err="1"/>
              <a:t>text</a:t>
            </a:r>
            <a:r>
              <a:rPr lang="nb-NO" noProof="0"/>
              <a:t> styles</a:t>
            </a:r>
          </a:p>
          <a:p>
            <a:pPr marL="628650" lvl="1" indent="-271463">
              <a:buClr>
                <a:srgbClr val="92D050"/>
              </a:buClr>
            </a:pPr>
            <a:r>
              <a:rPr lang="nb-NO" noProof="0"/>
              <a:t>Second </a:t>
            </a:r>
            <a:r>
              <a:rPr lang="nb-NO" noProof="0" err="1"/>
              <a:t>level</a:t>
            </a:r>
            <a:endParaRPr lang="nb-NO" noProof="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oring-template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azure/azure-resource-manager/resource-group-template-function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nb-NO" err="1"/>
              <a:t>DevOps</a:t>
            </a:r>
            <a:r>
              <a:rPr lang="nb-NO"/>
              <a:t> er..</a:t>
            </a:r>
          </a:p>
        </p:txBody>
      </p:sp>
      <p:pic>
        <p:nvPicPr>
          <p:cNvPr id="7" name="Plassholder for bilde 6" descr="Et bilde som inneholder person, innendørs, poserer, smilende&#10;&#10;Automatisk generert beskrivelse">
            <a:extLst>
              <a:ext uri="{FF2B5EF4-FFF2-40B4-BE49-F238E27FC236}">
                <a16:creationId xmlns:a16="http://schemas.microsoft.com/office/drawing/2014/main" id="{502B76F2-60BD-4CED-B0AA-6BA9017C018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6" b="26"/>
          <a:stretch>
            <a:fillRect/>
          </a:stretch>
        </p:blipFill>
        <p:spPr/>
      </p:pic>
      <p:sp>
        <p:nvSpPr>
          <p:cNvPr id="2" name="Content Placeholder 1"/>
          <p:cNvSpPr>
            <a:spLocks noGrp="1"/>
          </p:cNvSpPr>
          <p:nvPr>
            <p:ph type="body" sz="quarter" idx="14"/>
          </p:nvPr>
        </p:nvSpPr>
        <p:spPr/>
        <p:txBody>
          <a:bodyPr/>
          <a:lstStyle/>
          <a:p>
            <a:r>
              <a:rPr lang="nb-NO"/>
              <a:t>Markus </a:t>
            </a:r>
            <a:r>
              <a:rPr lang="nb-NO" err="1"/>
              <a:t>Renton</a:t>
            </a:r>
            <a:r>
              <a:rPr lang="nb-NO"/>
              <a:t> </a:t>
            </a:r>
            <a:r>
              <a:rPr lang="nb-NO" err="1"/>
              <a:t>Skallist</a:t>
            </a:r>
            <a:endParaRPr lang="nb-NO"/>
          </a:p>
        </p:txBody>
      </p:sp>
      <p:sp>
        <p:nvSpPr>
          <p:cNvPr id="5" name="Plassholder for tekst 4">
            <a:extLst>
              <a:ext uri="{FF2B5EF4-FFF2-40B4-BE49-F238E27FC236}">
                <a16:creationId xmlns:a16="http://schemas.microsoft.com/office/drawing/2014/main" id="{CDE573B6-181A-4DC6-9BC3-1F789FF7119D}"/>
              </a:ext>
            </a:extLst>
          </p:cNvPr>
          <p:cNvSpPr>
            <a:spLocks noGrp="1"/>
          </p:cNvSpPr>
          <p:nvPr>
            <p:ph type="body" sz="quarter" idx="15"/>
          </p:nvPr>
        </p:nvSpPr>
        <p:spPr/>
        <p:txBody>
          <a:bodyPr/>
          <a:lstStyle/>
          <a:p>
            <a:r>
              <a:rPr lang="nb-NO"/>
              <a:t>Konsulent </a:t>
            </a:r>
          </a:p>
        </p:txBody>
      </p:sp>
    </p:spTree>
    <p:extLst>
      <p:ext uri="{BB962C8B-B14F-4D97-AF65-F5344CB8AC3E}">
        <p14:creationId xmlns:p14="http://schemas.microsoft.com/office/powerpoint/2010/main" val="98998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34800" y="1774358"/>
            <a:ext cx="5394600" cy="2845350"/>
          </a:xfrm>
        </p:spPr>
        <p:txBody>
          <a:bodyPr anchor="t">
            <a:normAutofit/>
          </a:bodyPr>
          <a:lstStyle/>
          <a:p>
            <a:r>
              <a:rPr lang="nb-NO" sz="2800" err="1"/>
              <a:t>DevOps</a:t>
            </a:r>
            <a:r>
              <a:rPr lang="nb-NO" sz="2800"/>
              <a:t> er.. «Et samlebegrep for kultur, prosess og tankesett for å kontinuerlig forbedre måten vi gjør om ideer til programvare som skaper verdi» – Markus, desember 2018</a:t>
            </a:r>
            <a:br>
              <a:rPr lang="nb-NO" sz="2800"/>
            </a:br>
            <a:endParaRPr lang="nb-NO" sz="2800"/>
          </a:p>
        </p:txBody>
      </p:sp>
      <p:pic>
        <p:nvPicPr>
          <p:cNvPr id="7" name="Plassholder for bilde 6" descr="Et bilde som inneholder person, innendørs, poserer, smilende&#10;&#10;Automatisk generert beskrivelse">
            <a:extLst>
              <a:ext uri="{FF2B5EF4-FFF2-40B4-BE49-F238E27FC236}">
                <a16:creationId xmlns:a16="http://schemas.microsoft.com/office/drawing/2014/main" id="{502B76F2-60BD-4CED-B0AA-6BA9017C0185}"/>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r="25"/>
          <a:stretch/>
        </p:blipFill>
        <p:spPr>
          <a:xfrm>
            <a:off x="8228664" y="2587032"/>
            <a:ext cx="2570400" cy="2772000"/>
          </a:xfrm>
          <a:noFill/>
        </p:spPr>
      </p:pic>
      <p:sp>
        <p:nvSpPr>
          <p:cNvPr id="12" name="Text Placeholder 3">
            <a:extLst>
              <a:ext uri="{FF2B5EF4-FFF2-40B4-BE49-F238E27FC236}">
                <a16:creationId xmlns:a16="http://schemas.microsoft.com/office/drawing/2014/main" id="{23740B0A-163B-408B-AC8B-8382ACB29539}"/>
              </a:ext>
            </a:extLst>
          </p:cNvPr>
          <p:cNvSpPr>
            <a:spLocks noGrp="1"/>
          </p:cNvSpPr>
          <p:nvPr>
            <p:ph type="body" sz="quarter" idx="14"/>
          </p:nvPr>
        </p:nvSpPr>
        <p:spPr>
          <a:xfrm>
            <a:off x="1234800" y="5035650"/>
            <a:ext cx="4861200" cy="304428"/>
          </a:xfrm>
        </p:spPr>
        <p:txBody>
          <a:bodyPr>
            <a:normAutofit/>
          </a:bodyPr>
          <a:lstStyle/>
          <a:p>
            <a:pPr>
              <a:lnSpc>
                <a:spcPct val="90000"/>
              </a:lnSpc>
            </a:pPr>
            <a:r>
              <a:rPr lang="en-US" sz="1500"/>
              <a:t>Markus Renton </a:t>
            </a:r>
            <a:r>
              <a:rPr lang="en-US" sz="1500" err="1"/>
              <a:t>Skallist</a:t>
            </a:r>
            <a:endParaRPr lang="en-US" sz="1500"/>
          </a:p>
        </p:txBody>
      </p:sp>
      <p:sp>
        <p:nvSpPr>
          <p:cNvPr id="18" name="Text Placeholder 4">
            <a:extLst>
              <a:ext uri="{FF2B5EF4-FFF2-40B4-BE49-F238E27FC236}">
                <a16:creationId xmlns:a16="http://schemas.microsoft.com/office/drawing/2014/main" id="{FFBE363D-564B-41EE-A8F4-B1E881168C7B}"/>
              </a:ext>
            </a:extLst>
          </p:cNvPr>
          <p:cNvSpPr>
            <a:spLocks noGrp="1"/>
          </p:cNvSpPr>
          <p:nvPr>
            <p:ph type="body" sz="quarter" idx="15"/>
          </p:nvPr>
        </p:nvSpPr>
        <p:spPr>
          <a:xfrm>
            <a:off x="1234800" y="5403686"/>
            <a:ext cx="4859514" cy="304428"/>
          </a:xfrm>
        </p:spPr>
        <p:txBody>
          <a:bodyPr/>
          <a:lstStyle/>
          <a:p>
            <a:r>
              <a:rPr lang="en-US" err="1"/>
              <a:t>Konsulent</a:t>
            </a:r>
            <a:endParaRPr lang="en-US"/>
          </a:p>
        </p:txBody>
      </p:sp>
    </p:spTree>
    <p:extLst>
      <p:ext uri="{BB962C8B-B14F-4D97-AF65-F5344CB8AC3E}">
        <p14:creationId xmlns:p14="http://schemas.microsoft.com/office/powerpoint/2010/main" val="347083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a:t>Vi definerer «flyt» som et systems evne til å gjøre om behov til gevinst</a:t>
            </a:r>
          </a:p>
          <a:p>
            <a:endParaRPr lang="nb-NO"/>
          </a:p>
          <a:p>
            <a:pPr lvl="1"/>
            <a:endParaRPr lang="nb-NO"/>
          </a:p>
        </p:txBody>
      </p:sp>
      <p:sp>
        <p:nvSpPr>
          <p:cNvPr id="3" name="Title 2"/>
          <p:cNvSpPr>
            <a:spLocks noGrp="1"/>
          </p:cNvSpPr>
          <p:nvPr>
            <p:ph type="title"/>
          </p:nvPr>
        </p:nvSpPr>
        <p:spPr/>
        <p:txBody>
          <a:bodyPr/>
          <a:lstStyle/>
          <a:p>
            <a:r>
              <a:rPr lang="nb-NO"/>
              <a:t>Flyt: </a:t>
            </a:r>
            <a:r>
              <a:rPr lang="nb-NO" err="1"/>
              <a:t>left</a:t>
            </a:r>
            <a:r>
              <a:rPr lang="nb-NO"/>
              <a:t> to right	</a:t>
            </a:r>
          </a:p>
        </p:txBody>
      </p:sp>
      <p:pic>
        <p:nvPicPr>
          <p:cNvPr id="5" name="Bilde 5"/>
          <p:cNvPicPr>
            <a:picLocks noChangeAspect="1"/>
          </p:cNvPicPr>
          <p:nvPr/>
        </p:nvPicPr>
        <p:blipFill>
          <a:blip r:embed="rId3"/>
          <a:stretch>
            <a:fillRect/>
          </a:stretch>
        </p:blipFill>
        <p:spPr>
          <a:xfrm>
            <a:off x="3243557" y="3278170"/>
            <a:ext cx="6061476" cy="1446247"/>
          </a:xfrm>
          <a:prstGeom prst="rect">
            <a:avLst/>
          </a:prstGeom>
        </p:spPr>
      </p:pic>
    </p:spTree>
    <p:extLst>
      <p:ext uri="{BB962C8B-B14F-4D97-AF65-F5344CB8AC3E}">
        <p14:creationId xmlns:p14="http://schemas.microsoft.com/office/powerpoint/2010/main" val="103299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b-NO"/>
              <a:t>Feedback: right to </a:t>
            </a:r>
            <a:r>
              <a:rPr lang="nb-NO" err="1"/>
              <a:t>left</a:t>
            </a:r>
            <a:endParaRPr lang="nb-NO"/>
          </a:p>
        </p:txBody>
      </p:sp>
      <p:pic>
        <p:nvPicPr>
          <p:cNvPr id="4" name="Bilde 6"/>
          <p:cNvPicPr>
            <a:picLocks noGrp="1" noChangeAspect="1"/>
          </p:cNvPicPr>
          <p:nvPr>
            <p:ph idx="1"/>
          </p:nvPr>
        </p:nvPicPr>
        <p:blipFill>
          <a:blip r:embed="rId3"/>
          <a:stretch>
            <a:fillRect/>
          </a:stretch>
        </p:blipFill>
        <p:spPr>
          <a:xfrm>
            <a:off x="3923000" y="3002252"/>
            <a:ext cx="4702590" cy="1590227"/>
          </a:xfrm>
          <a:prstGeom prst="rect">
            <a:avLst/>
          </a:prstGeom>
        </p:spPr>
      </p:pic>
      <p:sp>
        <p:nvSpPr>
          <p:cNvPr id="6" name="Content Placeholder 1"/>
          <p:cNvSpPr txBox="1">
            <a:spLocks/>
          </p:cNvSpPr>
          <p:nvPr/>
        </p:nvSpPr>
        <p:spPr>
          <a:xfrm>
            <a:off x="1234800" y="1825625"/>
            <a:ext cx="8382613" cy="435133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lang="nb-NO" sz="2000" kern="1200" noProof="0" dirty="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lang="nb-NO" sz="1800" kern="120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a:t>Forsterke feedback for å forstå hvordan systemet fungerer, hvordan det brukes og hvordan det feiler</a:t>
            </a:r>
          </a:p>
          <a:p>
            <a:endParaRPr lang="nb-NO"/>
          </a:p>
          <a:p>
            <a:pPr lvl="1"/>
            <a:endParaRPr lang="nb-NO"/>
          </a:p>
        </p:txBody>
      </p:sp>
    </p:spTree>
    <p:extLst>
      <p:ext uri="{BB962C8B-B14F-4D97-AF65-F5344CB8AC3E}">
        <p14:creationId xmlns:p14="http://schemas.microsoft.com/office/powerpoint/2010/main" val="2876007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a:t>Kontinuerlig eksperimentering krever at en tar risiko og lærer av suksess og feil</a:t>
            </a:r>
          </a:p>
          <a:p>
            <a:r>
              <a:rPr lang="nb-NO"/>
              <a:t>Forstå at mestring kommer av repetisjon og øvelse </a:t>
            </a:r>
          </a:p>
          <a:p>
            <a:endParaRPr lang="nb-NO"/>
          </a:p>
        </p:txBody>
      </p:sp>
      <p:sp>
        <p:nvSpPr>
          <p:cNvPr id="3" name="Title 2"/>
          <p:cNvSpPr>
            <a:spLocks noGrp="1"/>
          </p:cNvSpPr>
          <p:nvPr>
            <p:ph type="title"/>
          </p:nvPr>
        </p:nvSpPr>
        <p:spPr/>
        <p:txBody>
          <a:bodyPr/>
          <a:lstStyle/>
          <a:p>
            <a:r>
              <a:rPr lang="nb-NO"/>
              <a:t>Læring og eksperimentering</a:t>
            </a:r>
          </a:p>
        </p:txBody>
      </p:sp>
      <p:pic>
        <p:nvPicPr>
          <p:cNvPr id="4" name="Bilde 7"/>
          <p:cNvPicPr>
            <a:picLocks noChangeAspect="1"/>
          </p:cNvPicPr>
          <p:nvPr/>
        </p:nvPicPr>
        <p:blipFill>
          <a:blip r:embed="rId3"/>
          <a:stretch>
            <a:fillRect/>
          </a:stretch>
        </p:blipFill>
        <p:spPr>
          <a:xfrm>
            <a:off x="3264683" y="3343507"/>
            <a:ext cx="6019224" cy="2020588"/>
          </a:xfrm>
          <a:prstGeom prst="rect">
            <a:avLst/>
          </a:prstGeom>
        </p:spPr>
      </p:pic>
    </p:spTree>
    <p:extLst>
      <p:ext uri="{BB962C8B-B14F-4D97-AF65-F5344CB8AC3E}">
        <p14:creationId xmlns:p14="http://schemas.microsoft.com/office/powerpoint/2010/main" val="2492723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3"/>
          </p:nvPr>
        </p:nvSpPr>
        <p:spPr/>
        <p:txBody>
          <a:bodyPr/>
          <a:lstStyle/>
          <a:p>
            <a:r>
              <a:rPr lang="nb-NO"/>
              <a:t>Flyt</a:t>
            </a:r>
          </a:p>
        </p:txBody>
      </p:sp>
      <p:sp>
        <p:nvSpPr>
          <p:cNvPr id="4" name="Plassholder for tekst 3">
            <a:extLst>
              <a:ext uri="{FF2B5EF4-FFF2-40B4-BE49-F238E27FC236}">
                <a16:creationId xmlns:a16="http://schemas.microsoft.com/office/drawing/2014/main" id="{04DA76C8-19D2-456A-B1C9-7D7A27DDC76C}"/>
              </a:ext>
            </a:extLst>
          </p:cNvPr>
          <p:cNvSpPr>
            <a:spLocks noGrp="1"/>
          </p:cNvSpPr>
          <p:nvPr>
            <p:ph type="body" sz="quarter" idx="14"/>
          </p:nvPr>
        </p:nvSpPr>
        <p:spPr/>
        <p:txBody>
          <a:bodyPr/>
          <a:lstStyle/>
          <a:p>
            <a:r>
              <a:rPr lang="nb-NO"/>
              <a:t>Feedback</a:t>
            </a:r>
          </a:p>
        </p:txBody>
      </p:sp>
      <p:sp>
        <p:nvSpPr>
          <p:cNvPr id="5" name="Plassholder for tekst 4">
            <a:extLst>
              <a:ext uri="{FF2B5EF4-FFF2-40B4-BE49-F238E27FC236}">
                <a16:creationId xmlns:a16="http://schemas.microsoft.com/office/drawing/2014/main" id="{ED6405A8-3708-4BF6-9052-2EF039561734}"/>
              </a:ext>
            </a:extLst>
          </p:cNvPr>
          <p:cNvSpPr>
            <a:spLocks noGrp="1"/>
          </p:cNvSpPr>
          <p:nvPr>
            <p:ph type="body" sz="quarter" idx="15"/>
          </p:nvPr>
        </p:nvSpPr>
        <p:spPr/>
        <p:txBody>
          <a:bodyPr/>
          <a:lstStyle/>
          <a:p>
            <a:r>
              <a:rPr lang="nb-NO"/>
              <a:t>Kontinuerlig læring og eksperimentering</a:t>
            </a:r>
          </a:p>
          <a:p>
            <a:endParaRPr lang="nb-NO"/>
          </a:p>
        </p:txBody>
      </p:sp>
      <p:sp>
        <p:nvSpPr>
          <p:cNvPr id="3" name="Title 2"/>
          <p:cNvSpPr>
            <a:spLocks noGrp="1"/>
          </p:cNvSpPr>
          <p:nvPr>
            <p:ph type="ctrTitle"/>
          </p:nvPr>
        </p:nvSpPr>
        <p:spPr/>
        <p:txBody>
          <a:bodyPr/>
          <a:lstStyle/>
          <a:p>
            <a:r>
              <a:rPr lang="nb-NO" err="1"/>
              <a:t>DevOps</a:t>
            </a:r>
            <a:r>
              <a:rPr lang="nb-NO"/>
              <a:t> er..</a:t>
            </a:r>
          </a:p>
        </p:txBody>
      </p:sp>
    </p:spTree>
    <p:extLst>
      <p:ext uri="{BB962C8B-B14F-4D97-AF65-F5344CB8AC3E}">
        <p14:creationId xmlns:p14="http://schemas.microsoft.com/office/powerpoint/2010/main" val="393476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50000"/>
              </a:lnSpc>
            </a:pPr>
            <a:r>
              <a:rPr lang="nb-NO"/>
              <a:t>Delivery pipeline</a:t>
            </a:r>
          </a:p>
          <a:p>
            <a:pPr>
              <a:lnSpc>
                <a:spcPct val="250000"/>
              </a:lnSpc>
            </a:pPr>
            <a:r>
              <a:rPr lang="nb-NO" err="1"/>
              <a:t>Infrastructure</a:t>
            </a:r>
            <a:r>
              <a:rPr lang="nb-NO"/>
              <a:t> as </a:t>
            </a:r>
            <a:r>
              <a:rPr lang="nb-NO" err="1"/>
              <a:t>code</a:t>
            </a:r>
            <a:r>
              <a:rPr lang="nb-NO"/>
              <a:t> </a:t>
            </a:r>
          </a:p>
          <a:p>
            <a:pPr>
              <a:lnSpc>
                <a:spcPct val="250000"/>
              </a:lnSpc>
            </a:pPr>
            <a:r>
              <a:rPr lang="nb-NO" err="1"/>
              <a:t>Monitorering</a:t>
            </a:r>
            <a:r>
              <a:rPr lang="nb-NO"/>
              <a:t>/Telemetri</a:t>
            </a:r>
          </a:p>
        </p:txBody>
      </p:sp>
      <p:sp>
        <p:nvSpPr>
          <p:cNvPr id="3" name="Title 2"/>
          <p:cNvSpPr>
            <a:spLocks noGrp="1"/>
          </p:cNvSpPr>
          <p:nvPr>
            <p:ph type="title"/>
          </p:nvPr>
        </p:nvSpPr>
        <p:spPr/>
        <p:txBody>
          <a:bodyPr/>
          <a:lstStyle/>
          <a:p>
            <a:r>
              <a:rPr lang="nb-NO"/>
              <a:t>Workshop #2</a:t>
            </a:r>
          </a:p>
        </p:txBody>
      </p:sp>
      <p:sp>
        <p:nvSpPr>
          <p:cNvPr id="5" name="Right Brace 4"/>
          <p:cNvSpPr/>
          <p:nvPr/>
        </p:nvSpPr>
        <p:spPr>
          <a:xfrm>
            <a:off x="4860236" y="2335695"/>
            <a:ext cx="675860" cy="121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 name="TextBox 5"/>
          <p:cNvSpPr txBox="1"/>
          <p:nvPr/>
        </p:nvSpPr>
        <p:spPr>
          <a:xfrm>
            <a:off x="5844209" y="2680372"/>
            <a:ext cx="2557944" cy="523220"/>
          </a:xfrm>
          <a:prstGeom prst="rect">
            <a:avLst/>
          </a:prstGeom>
          <a:noFill/>
        </p:spPr>
        <p:txBody>
          <a:bodyPr wrap="none" rtlCol="0">
            <a:spAutoFit/>
          </a:bodyPr>
          <a:lstStyle/>
          <a:p>
            <a:r>
              <a:rPr lang="nb-NO" sz="2800"/>
              <a:t>Flyt og feedback</a:t>
            </a:r>
          </a:p>
        </p:txBody>
      </p:sp>
      <p:sp>
        <p:nvSpPr>
          <p:cNvPr id="7" name="Right Brace 6"/>
          <p:cNvSpPr/>
          <p:nvPr/>
        </p:nvSpPr>
        <p:spPr>
          <a:xfrm>
            <a:off x="4541524" y="3871290"/>
            <a:ext cx="587067" cy="8001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 name="TextBox 7"/>
          <p:cNvSpPr txBox="1"/>
          <p:nvPr/>
        </p:nvSpPr>
        <p:spPr>
          <a:xfrm>
            <a:off x="5426105" y="4058339"/>
            <a:ext cx="3449537" cy="523220"/>
          </a:xfrm>
          <a:prstGeom prst="rect">
            <a:avLst/>
          </a:prstGeom>
          <a:noFill/>
        </p:spPr>
        <p:txBody>
          <a:bodyPr wrap="square" rtlCol="0">
            <a:spAutoFit/>
          </a:bodyPr>
          <a:lstStyle/>
          <a:p>
            <a:r>
              <a:rPr lang="nb-NO" sz="2800"/>
              <a:t>Feedback og læring</a:t>
            </a:r>
          </a:p>
        </p:txBody>
      </p:sp>
    </p:spTree>
    <p:extLst>
      <p:ext uri="{BB962C8B-B14F-4D97-AF65-F5344CB8AC3E}">
        <p14:creationId xmlns:p14="http://schemas.microsoft.com/office/powerpoint/2010/main" val="339796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078FD0-E258-4A30-9BA6-C3ADB80AB627}"/>
              </a:ext>
            </a:extLst>
          </p:cNvPr>
          <p:cNvSpPr>
            <a:spLocks noGrp="1"/>
          </p:cNvSpPr>
          <p:nvPr>
            <p:ph idx="1"/>
          </p:nvPr>
        </p:nvSpPr>
        <p:spPr/>
        <p:txBody>
          <a:bodyPr/>
          <a:lstStyle/>
          <a:p>
            <a:r>
              <a:rPr lang="nb-NO"/>
              <a:t>TFS Online -&gt; Visual Studio Team Services -&gt; Azure DevOps</a:t>
            </a:r>
          </a:p>
          <a:p>
            <a:endParaRPr lang="nb-NO"/>
          </a:p>
          <a:p>
            <a:r>
              <a:rPr lang="nb-NO"/>
              <a:t>Eget produkt, ikke en del av Azure</a:t>
            </a:r>
          </a:p>
          <a:p>
            <a:endParaRPr lang="nb-NO"/>
          </a:p>
          <a:p>
            <a:r>
              <a:rPr lang="nb-NO"/>
              <a:t>Nærere og nærere knyttet til Azure</a:t>
            </a:r>
          </a:p>
          <a:p>
            <a:endParaRPr lang="nb-NO"/>
          </a:p>
          <a:p>
            <a:r>
              <a:rPr lang="nb-NO"/>
              <a:t>Skytjeneste, men kommer også som On-</a:t>
            </a:r>
            <a:r>
              <a:rPr lang="nb-NO" err="1"/>
              <a:t>Premise</a:t>
            </a:r>
            <a:r>
              <a:rPr lang="nb-NO"/>
              <a:t> løsning</a:t>
            </a:r>
          </a:p>
          <a:p>
            <a:endParaRPr lang="nb-NO"/>
          </a:p>
          <a:p>
            <a:r>
              <a:rPr lang="nb-NO"/>
              <a:t>Gratis å bruke med opptil 5 brukere</a:t>
            </a:r>
          </a:p>
        </p:txBody>
      </p:sp>
      <p:sp>
        <p:nvSpPr>
          <p:cNvPr id="3" name="Title 2">
            <a:extLst>
              <a:ext uri="{FF2B5EF4-FFF2-40B4-BE49-F238E27FC236}">
                <a16:creationId xmlns:a16="http://schemas.microsoft.com/office/drawing/2014/main" id="{09318DEF-109E-4E73-A9A9-EAD2DD879DFD}"/>
              </a:ext>
            </a:extLst>
          </p:cNvPr>
          <p:cNvSpPr>
            <a:spLocks noGrp="1"/>
          </p:cNvSpPr>
          <p:nvPr>
            <p:ph type="title"/>
          </p:nvPr>
        </p:nvSpPr>
        <p:spPr/>
        <p:txBody>
          <a:bodyPr/>
          <a:lstStyle/>
          <a:p>
            <a:r>
              <a:rPr lang="nb-NO"/>
              <a:t>Azure DevOps</a:t>
            </a:r>
          </a:p>
        </p:txBody>
      </p:sp>
    </p:spTree>
    <p:extLst>
      <p:ext uri="{BB962C8B-B14F-4D97-AF65-F5344CB8AC3E}">
        <p14:creationId xmlns:p14="http://schemas.microsoft.com/office/powerpoint/2010/main" val="107646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r>
              <a:rPr lang="nb-NO" sz="4400" b="1"/>
              <a:t>https://tinyurl.com/bouvetazws2</a:t>
            </a:r>
            <a:endParaRPr lang="nb-NO" sz="440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a:t>Demo og leksjon 1</a:t>
            </a:r>
          </a:p>
        </p:txBody>
      </p:sp>
    </p:spTree>
    <p:extLst>
      <p:ext uri="{BB962C8B-B14F-4D97-AF65-F5344CB8AC3E}">
        <p14:creationId xmlns:p14="http://schemas.microsoft.com/office/powerpoint/2010/main" val="224651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200DE8-44F3-48A3-BBC9-63173A6CF0B0}"/>
              </a:ext>
            </a:extLst>
          </p:cNvPr>
          <p:cNvSpPr>
            <a:spLocks noGrp="1"/>
          </p:cNvSpPr>
          <p:nvPr>
            <p:ph idx="1"/>
          </p:nvPr>
        </p:nvSpPr>
        <p:spPr/>
        <p:txBody>
          <a:bodyPr/>
          <a:lstStyle/>
          <a:p>
            <a:r>
              <a:rPr lang="nb-NO"/>
              <a:t>Forutsigbarhet</a:t>
            </a:r>
          </a:p>
          <a:p>
            <a:endParaRPr lang="nb-NO"/>
          </a:p>
          <a:p>
            <a:r>
              <a:rPr lang="nb-NO"/>
              <a:t>Mulighet til å opprette konsistente miljøer</a:t>
            </a:r>
          </a:p>
          <a:p>
            <a:endParaRPr lang="nb-NO"/>
          </a:p>
          <a:p>
            <a:r>
              <a:rPr lang="nb-NO"/>
              <a:t>God dokumentasjon av infrastrukturen.</a:t>
            </a:r>
          </a:p>
          <a:p>
            <a:endParaRPr lang="nb-NO"/>
          </a:p>
          <a:p>
            <a:r>
              <a:rPr lang="nb-NO"/>
              <a:t>Sporbarhet</a:t>
            </a:r>
          </a:p>
          <a:p>
            <a:endParaRPr lang="nb-NO"/>
          </a:p>
          <a:p>
            <a:endParaRPr lang="nb-NO"/>
          </a:p>
          <a:p>
            <a:endParaRPr lang="nb-NO"/>
          </a:p>
        </p:txBody>
      </p:sp>
      <p:sp>
        <p:nvSpPr>
          <p:cNvPr id="3" name="Title 2">
            <a:extLst>
              <a:ext uri="{FF2B5EF4-FFF2-40B4-BE49-F238E27FC236}">
                <a16:creationId xmlns:a16="http://schemas.microsoft.com/office/drawing/2014/main" id="{1B6B6ACF-EB8D-4510-A862-5848A8884C84}"/>
              </a:ext>
            </a:extLst>
          </p:cNvPr>
          <p:cNvSpPr>
            <a:spLocks noGrp="1"/>
          </p:cNvSpPr>
          <p:nvPr>
            <p:ph type="title"/>
          </p:nvPr>
        </p:nvSpPr>
        <p:spPr/>
        <p:txBody>
          <a:bodyPr/>
          <a:lstStyle/>
          <a:p>
            <a:r>
              <a:rPr lang="nb-NO" err="1"/>
              <a:t>Infrastructure</a:t>
            </a:r>
            <a:r>
              <a:rPr lang="nb-NO"/>
              <a:t> as Code</a:t>
            </a:r>
          </a:p>
        </p:txBody>
      </p:sp>
      <p:grpSp>
        <p:nvGrpSpPr>
          <p:cNvPr id="4" name="Gruppe 3">
            <a:extLst>
              <a:ext uri="{FF2B5EF4-FFF2-40B4-BE49-F238E27FC236}">
                <a16:creationId xmlns:a16="http://schemas.microsoft.com/office/drawing/2014/main" id="{08F82EA6-0834-4E3A-8C7F-E0A346B77CA7}"/>
              </a:ext>
            </a:extLst>
          </p:cNvPr>
          <p:cNvGrpSpPr/>
          <p:nvPr/>
        </p:nvGrpSpPr>
        <p:grpSpPr>
          <a:xfrm>
            <a:off x="7522841" y="576262"/>
            <a:ext cx="3790950" cy="5705475"/>
            <a:chOff x="7522841" y="576262"/>
            <a:chExt cx="3790950" cy="5705475"/>
          </a:xfrm>
        </p:grpSpPr>
        <p:pic>
          <p:nvPicPr>
            <p:cNvPr id="5" name="Picture 2" descr="installing servers">
              <a:extLst>
                <a:ext uri="{FF2B5EF4-FFF2-40B4-BE49-F238E27FC236}">
                  <a16:creationId xmlns:a16="http://schemas.microsoft.com/office/drawing/2014/main" id="{437D41E7-9A4A-4F65-8DA4-C8EE6664B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841" y="576262"/>
              <a:ext cx="3790950" cy="5705475"/>
            </a:xfrm>
            <a:prstGeom prst="rect">
              <a:avLst/>
            </a:prstGeom>
            <a:noFill/>
            <a:extLst>
              <a:ext uri="{909E8E84-426E-40DD-AFC4-6F175D3DCCD1}">
                <a14:hiddenFill xmlns:a14="http://schemas.microsoft.com/office/drawing/2010/main">
                  <a:solidFill>
                    <a:srgbClr val="FFFFFF"/>
                  </a:solidFill>
                </a14:hiddenFill>
              </a:ext>
            </a:extLst>
          </p:spPr>
        </p:pic>
        <p:pic>
          <p:nvPicPr>
            <p:cNvPr id="6" name="Bilde 5" descr="Et bilde som inneholder mann, person, briller, slips&#10;&#10;Automatisk generert beskrivelse">
              <a:extLst>
                <a:ext uri="{FF2B5EF4-FFF2-40B4-BE49-F238E27FC236}">
                  <a16:creationId xmlns:a16="http://schemas.microsoft.com/office/drawing/2014/main" id="{4484A97E-0F4A-4E4F-A8B5-97EF782D9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155136">
              <a:off x="10089270" y="2214312"/>
              <a:ext cx="752663" cy="1018308"/>
            </a:xfrm>
            <a:prstGeom prst="rect">
              <a:avLst/>
            </a:prstGeom>
          </p:spPr>
        </p:pic>
      </p:grpSp>
    </p:spTree>
    <p:extLst>
      <p:ext uri="{BB962C8B-B14F-4D97-AF65-F5344CB8AC3E}">
        <p14:creationId xmlns:p14="http://schemas.microsoft.com/office/powerpoint/2010/main" val="275071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err="1"/>
              <a:t>Azureskolen</a:t>
            </a:r>
            <a:r>
              <a:rPr lang="nb-NO"/>
              <a:t> – Workshop #2</a:t>
            </a:r>
          </a:p>
        </p:txBody>
      </p:sp>
      <p:sp>
        <p:nvSpPr>
          <p:cNvPr id="5" name="Subtitle 4"/>
          <p:cNvSpPr>
            <a:spLocks noGrp="1"/>
          </p:cNvSpPr>
          <p:nvPr>
            <p:ph type="subTitle" idx="1"/>
          </p:nvPr>
        </p:nvSpPr>
        <p:spPr/>
        <p:txBody>
          <a:bodyPr/>
          <a:lstStyle/>
          <a:p>
            <a:r>
              <a:rPr lang="nb-NO" err="1"/>
              <a:t>DevOps</a:t>
            </a:r>
            <a:endParaRPr lang="nb-NO"/>
          </a:p>
        </p:txBody>
      </p:sp>
    </p:spTree>
    <p:extLst>
      <p:ext uri="{BB962C8B-B14F-4D97-AF65-F5344CB8AC3E}">
        <p14:creationId xmlns:p14="http://schemas.microsoft.com/office/powerpoint/2010/main" val="40258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9A250-95F5-43C9-AD88-AF73CE2E5889}"/>
              </a:ext>
            </a:extLst>
          </p:cNvPr>
          <p:cNvSpPr>
            <a:spLocks noGrp="1"/>
          </p:cNvSpPr>
          <p:nvPr>
            <p:ph idx="1"/>
          </p:nvPr>
        </p:nvSpPr>
        <p:spPr/>
        <p:txBody>
          <a:bodyPr/>
          <a:lstStyle/>
          <a:p>
            <a:r>
              <a:rPr lang="nb-NO"/>
              <a:t>Flere forskjellige rammeverk:</a:t>
            </a:r>
          </a:p>
          <a:p>
            <a:endParaRPr lang="nb-NO"/>
          </a:p>
          <a:p>
            <a:r>
              <a:rPr lang="nb-NO" err="1"/>
              <a:t>TerraForm</a:t>
            </a:r>
            <a:r>
              <a:rPr lang="nb-NO"/>
              <a:t>, </a:t>
            </a:r>
            <a:r>
              <a:rPr lang="nb-NO" err="1"/>
              <a:t>Chef</a:t>
            </a:r>
            <a:r>
              <a:rPr lang="nb-NO"/>
              <a:t>, </a:t>
            </a:r>
            <a:r>
              <a:rPr lang="nb-NO" err="1"/>
              <a:t>Puppet</a:t>
            </a:r>
            <a:r>
              <a:rPr lang="nb-NO"/>
              <a:t>, </a:t>
            </a:r>
            <a:r>
              <a:rPr lang="nb-NO" err="1"/>
              <a:t>Ansible</a:t>
            </a:r>
            <a:r>
              <a:rPr lang="nb-NO"/>
              <a:t>, </a:t>
            </a:r>
          </a:p>
          <a:p>
            <a:endParaRPr lang="nb-NO"/>
          </a:p>
          <a:p>
            <a:r>
              <a:rPr lang="nb-NO"/>
              <a:t>Microsoft: </a:t>
            </a:r>
            <a:r>
              <a:rPr lang="nb-NO" err="1"/>
              <a:t>Desired</a:t>
            </a:r>
            <a:r>
              <a:rPr lang="nb-NO"/>
              <a:t> State </a:t>
            </a:r>
            <a:r>
              <a:rPr lang="nb-NO" err="1"/>
              <a:t>Configuration</a:t>
            </a:r>
            <a:r>
              <a:rPr lang="nb-NO"/>
              <a:t> (</a:t>
            </a:r>
            <a:r>
              <a:rPr lang="nb-NO" err="1"/>
              <a:t>Powershell</a:t>
            </a:r>
            <a:r>
              <a:rPr lang="nb-NO"/>
              <a:t>)</a:t>
            </a:r>
          </a:p>
          <a:p>
            <a:endParaRPr lang="nb-NO"/>
          </a:p>
          <a:p>
            <a:r>
              <a:rPr lang="nb-NO"/>
              <a:t>Microsoft: ARM-</a:t>
            </a:r>
            <a:r>
              <a:rPr lang="nb-NO" err="1"/>
              <a:t>templates</a:t>
            </a:r>
            <a:endParaRPr lang="nb-NO"/>
          </a:p>
          <a:p>
            <a:endParaRPr lang="nb-NO"/>
          </a:p>
        </p:txBody>
      </p:sp>
      <p:sp>
        <p:nvSpPr>
          <p:cNvPr id="3" name="Title 2">
            <a:extLst>
              <a:ext uri="{FF2B5EF4-FFF2-40B4-BE49-F238E27FC236}">
                <a16:creationId xmlns:a16="http://schemas.microsoft.com/office/drawing/2014/main" id="{F78198BC-1D9A-496A-808E-757F45CBB51B}"/>
              </a:ext>
            </a:extLst>
          </p:cNvPr>
          <p:cNvSpPr>
            <a:spLocks noGrp="1"/>
          </p:cNvSpPr>
          <p:nvPr>
            <p:ph type="title"/>
          </p:nvPr>
        </p:nvSpPr>
        <p:spPr/>
        <p:txBody>
          <a:bodyPr/>
          <a:lstStyle/>
          <a:p>
            <a:r>
              <a:rPr lang="nb-NO" err="1"/>
              <a:t>Infrastructure</a:t>
            </a:r>
            <a:r>
              <a:rPr lang="nb-NO"/>
              <a:t> as Code</a:t>
            </a:r>
          </a:p>
        </p:txBody>
      </p:sp>
    </p:spTree>
    <p:extLst>
      <p:ext uri="{BB962C8B-B14F-4D97-AF65-F5344CB8AC3E}">
        <p14:creationId xmlns:p14="http://schemas.microsoft.com/office/powerpoint/2010/main" val="2411712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783B1B-5095-4966-B826-4F541467D784}"/>
              </a:ext>
            </a:extLst>
          </p:cNvPr>
          <p:cNvSpPr>
            <a:spLocks noGrp="1"/>
          </p:cNvSpPr>
          <p:nvPr>
            <p:ph idx="1"/>
          </p:nvPr>
        </p:nvSpPr>
        <p:spPr>
          <a:xfrm>
            <a:off x="1193237" y="1841211"/>
            <a:ext cx="8382613" cy="4351338"/>
          </a:xfrm>
        </p:spPr>
        <p:txBody>
          <a:bodyPr/>
          <a:lstStyle/>
          <a:p>
            <a:r>
              <a:rPr lang="nb-NO"/>
              <a:t>Deklarativ beskrivelse av infrastruktur i Azure</a:t>
            </a:r>
          </a:p>
          <a:p>
            <a:pPr marL="0" indent="0">
              <a:buNone/>
            </a:pPr>
            <a:endParaRPr lang="nb-NO"/>
          </a:p>
          <a:p>
            <a:r>
              <a:rPr lang="nb-NO"/>
              <a:t>JSON-struktur</a:t>
            </a:r>
          </a:p>
          <a:p>
            <a:endParaRPr lang="nb-NO"/>
          </a:p>
          <a:p>
            <a:r>
              <a:rPr lang="nb-NO"/>
              <a:t>Filer</a:t>
            </a:r>
          </a:p>
          <a:p>
            <a:pPr lvl="1"/>
            <a:r>
              <a:rPr lang="nb-NO" err="1">
                <a:latin typeface="Courier New" panose="02070309020205020404" pitchFamily="49" charset="0"/>
                <a:cs typeface="Courier New" panose="02070309020205020404" pitchFamily="49" charset="0"/>
              </a:rPr>
              <a:t>azuredeploy.json</a:t>
            </a:r>
            <a:endParaRPr lang="nb-NO">
              <a:latin typeface="Courier New" panose="02070309020205020404" pitchFamily="49" charset="0"/>
              <a:cs typeface="Courier New" panose="02070309020205020404" pitchFamily="49" charset="0"/>
            </a:endParaRPr>
          </a:p>
          <a:p>
            <a:pPr lvl="1"/>
            <a:r>
              <a:rPr lang="nb-NO" err="1">
                <a:latin typeface="Courier New" panose="02070309020205020404" pitchFamily="49" charset="0"/>
                <a:cs typeface="Courier New" panose="02070309020205020404" pitchFamily="49" charset="0"/>
              </a:rPr>
              <a:t>azuredeploy.parameters.json</a:t>
            </a:r>
            <a:endParaRPr lang="nb-NO"/>
          </a:p>
          <a:p>
            <a:pPr lvl="1"/>
            <a:endParaRPr lang="nb-NO"/>
          </a:p>
          <a:p>
            <a:pPr lvl="1"/>
            <a:endParaRPr lang="nb-NO"/>
          </a:p>
          <a:p>
            <a:r>
              <a:rPr lang="nb-NO"/>
              <a:t>To moduser:</a:t>
            </a:r>
          </a:p>
          <a:p>
            <a:pPr lvl="1"/>
            <a:r>
              <a:rPr lang="nb-NO"/>
              <a:t>Inkrementell – oppretter kun det som er endret</a:t>
            </a:r>
          </a:p>
          <a:p>
            <a:pPr lvl="1"/>
            <a:r>
              <a:rPr lang="nb-NO"/>
              <a:t>Komplett – sletter alt og oppretter alt på nytt</a:t>
            </a:r>
          </a:p>
          <a:p>
            <a:pPr lvl="1"/>
            <a:r>
              <a:rPr lang="nb-NO"/>
              <a:t>NB! Ting man fjerner blir </a:t>
            </a:r>
          </a:p>
        </p:txBody>
      </p:sp>
      <p:sp>
        <p:nvSpPr>
          <p:cNvPr id="3" name="Title 2">
            <a:extLst>
              <a:ext uri="{FF2B5EF4-FFF2-40B4-BE49-F238E27FC236}">
                <a16:creationId xmlns:a16="http://schemas.microsoft.com/office/drawing/2014/main" id="{3D15BAEB-1545-45BA-9496-F3F45C1F50EB}"/>
              </a:ext>
            </a:extLst>
          </p:cNvPr>
          <p:cNvSpPr>
            <a:spLocks noGrp="1"/>
          </p:cNvSpPr>
          <p:nvPr>
            <p:ph type="title"/>
          </p:nvPr>
        </p:nvSpPr>
        <p:spPr/>
        <p:txBody>
          <a:bodyPr/>
          <a:lstStyle/>
          <a:p>
            <a:r>
              <a:rPr lang="nb-NO"/>
              <a:t>ARM-</a:t>
            </a:r>
            <a:r>
              <a:rPr lang="nb-NO" err="1"/>
              <a:t>templates</a:t>
            </a:r>
            <a:endParaRPr lang="nb-NO"/>
          </a:p>
        </p:txBody>
      </p:sp>
    </p:spTree>
    <p:extLst>
      <p:ext uri="{BB962C8B-B14F-4D97-AF65-F5344CB8AC3E}">
        <p14:creationId xmlns:p14="http://schemas.microsoft.com/office/powerpoint/2010/main" val="2548185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7ACE07-237C-4EEF-A335-325E5DEAFB8A}"/>
              </a:ext>
            </a:extLst>
          </p:cNvPr>
          <p:cNvSpPr>
            <a:spLocks noGrp="1"/>
          </p:cNvSpPr>
          <p:nvPr>
            <p:ph idx="1"/>
          </p:nvPr>
        </p:nvSpPr>
        <p:spPr/>
        <p:txBody>
          <a:bodyPr/>
          <a:lstStyle/>
          <a:p>
            <a:pPr marL="0" indent="0">
              <a:buNone/>
            </a:pPr>
            <a:r>
              <a:rPr lang="nb-NO" sz="1600">
                <a:latin typeface="Courier New" panose="02070309020205020404" pitchFamily="49" charset="0"/>
                <a:cs typeface="Courier New" panose="02070309020205020404" pitchFamily="49" charset="0"/>
              </a:rPr>
              <a:t>{ </a:t>
            </a:r>
          </a:p>
          <a:p>
            <a:pPr marL="0" indent="0">
              <a:buNone/>
            </a:pPr>
            <a:r>
              <a:rPr lang="nb-NO" sz="1600">
                <a:latin typeface="Courier New" panose="02070309020205020404" pitchFamily="49" charset="0"/>
                <a:cs typeface="Courier New" panose="02070309020205020404" pitchFamily="49" charset="0"/>
              </a:rPr>
              <a:t>	"$</a:t>
            </a:r>
            <a:r>
              <a:rPr lang="nb-NO" sz="1600" err="1">
                <a:latin typeface="Courier New" panose="02070309020205020404" pitchFamily="49" charset="0"/>
                <a:cs typeface="Courier New" panose="02070309020205020404" pitchFamily="49" charset="0"/>
              </a:rPr>
              <a:t>schema</a:t>
            </a:r>
            <a:r>
              <a:rPr lang="nb-NO" sz="1600">
                <a:latin typeface="Courier New" panose="02070309020205020404" pitchFamily="49" charset="0"/>
                <a:cs typeface="Courier New" panose="02070309020205020404" pitchFamily="49" charset="0"/>
              </a:rPr>
              <a:t>": "", </a:t>
            </a:r>
          </a:p>
          <a:p>
            <a:pPr marL="0" indent="0">
              <a:buNone/>
            </a:pPr>
            <a:r>
              <a:rPr lang="nb-NO" sz="1600">
                <a:latin typeface="Courier New" panose="02070309020205020404" pitchFamily="49" charset="0"/>
                <a:cs typeface="Courier New" panose="02070309020205020404" pitchFamily="49" charset="0"/>
              </a:rPr>
              <a:t>	"contentVersion": "", </a:t>
            </a:r>
          </a:p>
          <a:p>
            <a:pPr marL="0" indent="0">
              <a:buNone/>
            </a:pPr>
            <a:r>
              <a:rPr lang="nb-NO" sz="1600">
                <a:latin typeface="Courier New" panose="02070309020205020404" pitchFamily="49" charset="0"/>
                <a:cs typeface="Courier New" panose="02070309020205020404" pitchFamily="49" charset="0"/>
              </a:rPr>
              <a:t>	"parameters": { }, </a:t>
            </a:r>
          </a:p>
          <a:p>
            <a:pPr marL="0" indent="0">
              <a:buNone/>
            </a:pPr>
            <a:r>
              <a:rPr lang="nb-NO" sz="1600">
                <a:latin typeface="Courier New" panose="02070309020205020404" pitchFamily="49" charset="0"/>
                <a:cs typeface="Courier New" panose="02070309020205020404" pitchFamily="49" charset="0"/>
              </a:rPr>
              <a:t>	"variables": { }, </a:t>
            </a:r>
          </a:p>
          <a:p>
            <a:pPr marL="0" indent="0">
              <a:buNone/>
            </a:pPr>
            <a:r>
              <a:rPr lang="nb-NO" sz="1600">
                <a:latin typeface="Courier New" panose="02070309020205020404" pitchFamily="49" charset="0"/>
                <a:cs typeface="Courier New" panose="02070309020205020404" pitchFamily="49" charset="0"/>
              </a:rPr>
              <a:t>	"functions": [ ], </a:t>
            </a:r>
          </a:p>
          <a:p>
            <a:pPr marL="0" indent="0">
              <a:buNone/>
            </a:pPr>
            <a:r>
              <a:rPr lang="nb-NO" sz="1600">
                <a:latin typeface="Courier New" panose="02070309020205020404" pitchFamily="49" charset="0"/>
                <a:cs typeface="Courier New" panose="02070309020205020404" pitchFamily="49" charset="0"/>
              </a:rPr>
              <a:t>	"resources": [ ], </a:t>
            </a:r>
          </a:p>
          <a:p>
            <a:pPr marL="0" indent="0">
              <a:buNone/>
            </a:pPr>
            <a:r>
              <a:rPr lang="nb-NO" sz="1600">
                <a:latin typeface="Courier New" panose="02070309020205020404" pitchFamily="49" charset="0"/>
                <a:cs typeface="Courier New" panose="02070309020205020404" pitchFamily="49" charset="0"/>
              </a:rPr>
              <a:t>	"outputs": { } </a:t>
            </a:r>
          </a:p>
          <a:p>
            <a:pPr marL="0" indent="0">
              <a:buNone/>
            </a:pPr>
            <a:r>
              <a:rPr lang="nb-NO" sz="1600">
                <a:latin typeface="Courier New" panose="02070309020205020404" pitchFamily="49" charset="0"/>
                <a:cs typeface="Courier New" panose="02070309020205020404" pitchFamily="49" charset="0"/>
              </a:rPr>
              <a:t>}</a:t>
            </a:r>
          </a:p>
          <a:p>
            <a:pPr marL="0" indent="0">
              <a:buNone/>
            </a:pPr>
            <a:endParaRPr lang="nb-NO" sz="1600">
              <a:latin typeface="Courier New" panose="02070309020205020404" pitchFamily="49" charset="0"/>
              <a:cs typeface="Courier New" panose="02070309020205020404" pitchFamily="49" charset="0"/>
            </a:endParaRPr>
          </a:p>
          <a:p>
            <a:r>
              <a:rPr lang="nb-NO" sz="2000">
                <a:cs typeface="Courier New" panose="02070309020205020404" pitchFamily="49" charset="0"/>
                <a:hlinkClick r:id="rId3"/>
              </a:rPr>
              <a:t>https://docs.microsoft.com/en-us/azure/azure-resource-manager/resource-group-authoring-templates</a:t>
            </a:r>
            <a:endParaRPr lang="nb-NO" sz="2000">
              <a:cs typeface="Courier New" panose="02070309020205020404" pitchFamily="49" charset="0"/>
            </a:endParaRPr>
          </a:p>
          <a:p>
            <a:endParaRPr lang="nb-NO" sz="2000">
              <a:cs typeface="Courier New" panose="02070309020205020404" pitchFamily="49" charset="0"/>
            </a:endParaRPr>
          </a:p>
        </p:txBody>
      </p:sp>
      <p:sp>
        <p:nvSpPr>
          <p:cNvPr id="3" name="Title 2">
            <a:extLst>
              <a:ext uri="{FF2B5EF4-FFF2-40B4-BE49-F238E27FC236}">
                <a16:creationId xmlns:a16="http://schemas.microsoft.com/office/drawing/2014/main" id="{CCF727E1-176E-4A6B-8896-92949B40C349}"/>
              </a:ext>
            </a:extLst>
          </p:cNvPr>
          <p:cNvSpPr>
            <a:spLocks noGrp="1"/>
          </p:cNvSpPr>
          <p:nvPr>
            <p:ph type="title"/>
          </p:nvPr>
        </p:nvSpPr>
        <p:spPr/>
        <p:txBody>
          <a:bodyPr/>
          <a:lstStyle/>
          <a:p>
            <a:r>
              <a:rPr lang="nb-NO"/>
              <a:t>ARM-</a:t>
            </a:r>
            <a:r>
              <a:rPr lang="nb-NO" err="1"/>
              <a:t>templates</a:t>
            </a:r>
            <a:r>
              <a:rPr lang="nb-NO"/>
              <a:t> struktur </a:t>
            </a:r>
          </a:p>
        </p:txBody>
      </p:sp>
    </p:spTree>
    <p:extLst>
      <p:ext uri="{BB962C8B-B14F-4D97-AF65-F5344CB8AC3E}">
        <p14:creationId xmlns:p14="http://schemas.microsoft.com/office/powerpoint/2010/main" val="1060301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C4BEF9-F6DD-42FF-97A0-6F9C5FDFA81E}"/>
              </a:ext>
            </a:extLst>
          </p:cNvPr>
          <p:cNvSpPr>
            <a:spLocks noGrp="1"/>
          </p:cNvSpPr>
          <p:nvPr>
            <p:ph idx="1"/>
          </p:nvPr>
        </p:nvSpPr>
        <p:spPr/>
        <p:txBody>
          <a:bodyPr/>
          <a:lstStyle/>
          <a:p>
            <a:r>
              <a:rPr lang="nb-NO">
                <a:hlinkClick r:id="rId2"/>
              </a:rPr>
              <a:t>https://docs.microsoft.com/en-us/azure/azure-resource-manager/resource-group-template-functions</a:t>
            </a:r>
            <a:endParaRPr lang="nb-NO"/>
          </a:p>
          <a:p>
            <a:endParaRPr lang="nb-NO"/>
          </a:p>
        </p:txBody>
      </p:sp>
      <p:sp>
        <p:nvSpPr>
          <p:cNvPr id="3" name="Title 2">
            <a:extLst>
              <a:ext uri="{FF2B5EF4-FFF2-40B4-BE49-F238E27FC236}">
                <a16:creationId xmlns:a16="http://schemas.microsoft.com/office/drawing/2014/main" id="{13DF4BB5-FBD5-4F92-9DC3-594BFA209A2E}"/>
              </a:ext>
            </a:extLst>
          </p:cNvPr>
          <p:cNvSpPr>
            <a:spLocks noGrp="1"/>
          </p:cNvSpPr>
          <p:nvPr>
            <p:ph type="title"/>
          </p:nvPr>
        </p:nvSpPr>
        <p:spPr>
          <a:xfrm>
            <a:off x="1234800" y="403225"/>
            <a:ext cx="10078991" cy="1325563"/>
          </a:xfrm>
        </p:spPr>
        <p:txBody>
          <a:bodyPr/>
          <a:lstStyle/>
          <a:p>
            <a:r>
              <a:rPr lang="nb-NO"/>
              <a:t>ARM: Expression &amp; </a:t>
            </a:r>
            <a:r>
              <a:rPr lang="nb-NO" err="1"/>
              <a:t>functions</a:t>
            </a:r>
            <a:endParaRPr lang="nb-NO"/>
          </a:p>
        </p:txBody>
      </p:sp>
    </p:spTree>
    <p:extLst>
      <p:ext uri="{BB962C8B-B14F-4D97-AF65-F5344CB8AC3E}">
        <p14:creationId xmlns:p14="http://schemas.microsoft.com/office/powerpoint/2010/main" val="211061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C7AD5-9759-4794-8447-7D74D11ADA52}"/>
              </a:ext>
            </a:extLst>
          </p:cNvPr>
          <p:cNvSpPr>
            <a:spLocks noGrp="1"/>
          </p:cNvSpPr>
          <p:nvPr>
            <p:ph idx="1"/>
          </p:nvPr>
        </p:nvSpPr>
        <p:spPr/>
        <p:txBody>
          <a:bodyPr/>
          <a:lstStyle/>
          <a:p>
            <a:r>
              <a:rPr lang="nb-NO">
                <a:hlinkClick r:id="rId3"/>
              </a:rPr>
              <a:t>https://github.com/Azure/azure-quickstart-templates</a:t>
            </a:r>
            <a:endParaRPr lang="nb-NO"/>
          </a:p>
          <a:p>
            <a:endParaRPr lang="nb-NO"/>
          </a:p>
          <a:p>
            <a:endParaRPr lang="nb-NO"/>
          </a:p>
        </p:txBody>
      </p:sp>
      <p:sp>
        <p:nvSpPr>
          <p:cNvPr id="3" name="Title 2">
            <a:extLst>
              <a:ext uri="{FF2B5EF4-FFF2-40B4-BE49-F238E27FC236}">
                <a16:creationId xmlns:a16="http://schemas.microsoft.com/office/drawing/2014/main" id="{6DF109DB-F753-405D-BE67-C0E56871CE35}"/>
              </a:ext>
            </a:extLst>
          </p:cNvPr>
          <p:cNvSpPr>
            <a:spLocks noGrp="1"/>
          </p:cNvSpPr>
          <p:nvPr>
            <p:ph type="title"/>
          </p:nvPr>
        </p:nvSpPr>
        <p:spPr/>
        <p:txBody>
          <a:bodyPr/>
          <a:lstStyle/>
          <a:p>
            <a:r>
              <a:rPr lang="nb-NO"/>
              <a:t>ARM-</a:t>
            </a:r>
            <a:r>
              <a:rPr lang="nb-NO" err="1"/>
              <a:t>templates</a:t>
            </a:r>
            <a:r>
              <a:rPr lang="nb-NO"/>
              <a:t> ressurser</a:t>
            </a:r>
          </a:p>
        </p:txBody>
      </p:sp>
    </p:spTree>
    <p:extLst>
      <p:ext uri="{BB962C8B-B14F-4D97-AF65-F5344CB8AC3E}">
        <p14:creationId xmlns:p14="http://schemas.microsoft.com/office/powerpoint/2010/main" val="72647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61989C-9BAB-4C09-B1F5-654ECA3A52D3}"/>
              </a:ext>
            </a:extLst>
          </p:cNvPr>
          <p:cNvSpPr>
            <a:spLocks noGrp="1"/>
          </p:cNvSpPr>
          <p:nvPr>
            <p:ph idx="1"/>
          </p:nvPr>
        </p:nvSpPr>
        <p:spPr/>
        <p:txBody>
          <a:bodyPr/>
          <a:lstStyle/>
          <a:p>
            <a:r>
              <a:rPr lang="nb-NO"/>
              <a:t>Portal</a:t>
            </a:r>
          </a:p>
          <a:p>
            <a:endParaRPr lang="nb-NO"/>
          </a:p>
          <a:p>
            <a:r>
              <a:rPr lang="nb-NO" err="1"/>
              <a:t>Powershell</a:t>
            </a:r>
            <a:r>
              <a:rPr lang="nb-NO"/>
              <a:t> / Azure CLI</a:t>
            </a:r>
          </a:p>
          <a:p>
            <a:endParaRPr lang="nb-NO"/>
          </a:p>
          <a:p>
            <a:r>
              <a:rPr lang="nb-NO"/>
              <a:t>Visual Studio</a:t>
            </a:r>
          </a:p>
          <a:p>
            <a:endParaRPr lang="nb-NO"/>
          </a:p>
          <a:p>
            <a:r>
              <a:rPr lang="nb-NO" err="1"/>
              <a:t>Azure</a:t>
            </a:r>
            <a:r>
              <a:rPr lang="nb-NO"/>
              <a:t> </a:t>
            </a:r>
            <a:r>
              <a:rPr lang="nb-NO" err="1"/>
              <a:t>DevOps</a:t>
            </a:r>
            <a:endParaRPr lang="nb-NO"/>
          </a:p>
        </p:txBody>
      </p:sp>
      <p:sp>
        <p:nvSpPr>
          <p:cNvPr id="3" name="Title 2">
            <a:extLst>
              <a:ext uri="{FF2B5EF4-FFF2-40B4-BE49-F238E27FC236}">
                <a16:creationId xmlns:a16="http://schemas.microsoft.com/office/drawing/2014/main" id="{EF3AEE9B-393F-4223-A7F7-8C19489DFB77}"/>
              </a:ext>
            </a:extLst>
          </p:cNvPr>
          <p:cNvSpPr>
            <a:spLocks noGrp="1"/>
          </p:cNvSpPr>
          <p:nvPr>
            <p:ph type="title"/>
          </p:nvPr>
        </p:nvSpPr>
        <p:spPr/>
        <p:txBody>
          <a:bodyPr/>
          <a:lstStyle/>
          <a:p>
            <a:r>
              <a:rPr lang="nb-NO"/>
              <a:t>ARM: Deployment</a:t>
            </a:r>
          </a:p>
        </p:txBody>
      </p:sp>
    </p:spTree>
    <p:extLst>
      <p:ext uri="{BB962C8B-B14F-4D97-AF65-F5344CB8AC3E}">
        <p14:creationId xmlns:p14="http://schemas.microsoft.com/office/powerpoint/2010/main" val="3936335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a:t>Portal</a:t>
            </a:r>
          </a:p>
          <a:p>
            <a:r>
              <a:rPr lang="nb-NO"/>
              <a:t>Visual Studio</a:t>
            </a:r>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a:t>Demo og Leksjon 2.</a:t>
            </a:r>
          </a:p>
        </p:txBody>
      </p:sp>
    </p:spTree>
    <p:extLst>
      <p:ext uri="{BB962C8B-B14F-4D97-AF65-F5344CB8AC3E}">
        <p14:creationId xmlns:p14="http://schemas.microsoft.com/office/powerpoint/2010/main" val="2607850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50000"/>
              </a:lnSpc>
            </a:pPr>
            <a:r>
              <a:rPr lang="nb-NO"/>
              <a:t>Delivery pipeline</a:t>
            </a:r>
          </a:p>
          <a:p>
            <a:pPr>
              <a:lnSpc>
                <a:spcPct val="250000"/>
              </a:lnSpc>
            </a:pPr>
            <a:r>
              <a:rPr lang="nb-NO" err="1"/>
              <a:t>Infrastructure</a:t>
            </a:r>
            <a:r>
              <a:rPr lang="nb-NO"/>
              <a:t> as </a:t>
            </a:r>
            <a:r>
              <a:rPr lang="nb-NO" err="1"/>
              <a:t>code</a:t>
            </a:r>
            <a:r>
              <a:rPr lang="nb-NO"/>
              <a:t> </a:t>
            </a:r>
          </a:p>
          <a:p>
            <a:pPr>
              <a:lnSpc>
                <a:spcPct val="250000"/>
              </a:lnSpc>
            </a:pPr>
            <a:r>
              <a:rPr lang="nb-NO" err="1"/>
              <a:t>Monitorering</a:t>
            </a:r>
            <a:r>
              <a:rPr lang="nb-NO"/>
              <a:t>/Telemetri</a:t>
            </a:r>
          </a:p>
        </p:txBody>
      </p:sp>
      <p:sp>
        <p:nvSpPr>
          <p:cNvPr id="3" name="Title 2"/>
          <p:cNvSpPr>
            <a:spLocks noGrp="1"/>
          </p:cNvSpPr>
          <p:nvPr>
            <p:ph type="title"/>
          </p:nvPr>
        </p:nvSpPr>
        <p:spPr/>
        <p:txBody>
          <a:bodyPr/>
          <a:lstStyle/>
          <a:p>
            <a:r>
              <a:rPr lang="nb-NO"/>
              <a:t>Workshop #2</a:t>
            </a:r>
          </a:p>
        </p:txBody>
      </p:sp>
      <p:sp>
        <p:nvSpPr>
          <p:cNvPr id="5" name="Right Brace 4"/>
          <p:cNvSpPr/>
          <p:nvPr/>
        </p:nvSpPr>
        <p:spPr>
          <a:xfrm>
            <a:off x="4860236" y="2335695"/>
            <a:ext cx="675860" cy="121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 name="TextBox 5"/>
          <p:cNvSpPr txBox="1"/>
          <p:nvPr/>
        </p:nvSpPr>
        <p:spPr>
          <a:xfrm>
            <a:off x="5844209" y="2680372"/>
            <a:ext cx="2557944" cy="523220"/>
          </a:xfrm>
          <a:prstGeom prst="rect">
            <a:avLst/>
          </a:prstGeom>
          <a:noFill/>
        </p:spPr>
        <p:txBody>
          <a:bodyPr wrap="none" rtlCol="0">
            <a:spAutoFit/>
          </a:bodyPr>
          <a:lstStyle/>
          <a:p>
            <a:r>
              <a:rPr lang="nb-NO" sz="2800"/>
              <a:t>Flyt og feedback</a:t>
            </a:r>
          </a:p>
        </p:txBody>
      </p:sp>
      <p:sp>
        <p:nvSpPr>
          <p:cNvPr id="7" name="Right Brace 6"/>
          <p:cNvSpPr/>
          <p:nvPr/>
        </p:nvSpPr>
        <p:spPr>
          <a:xfrm>
            <a:off x="4541524" y="3871290"/>
            <a:ext cx="587067" cy="8001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 name="TextBox 7"/>
          <p:cNvSpPr txBox="1"/>
          <p:nvPr/>
        </p:nvSpPr>
        <p:spPr>
          <a:xfrm>
            <a:off x="5426105" y="4058339"/>
            <a:ext cx="3449537" cy="523220"/>
          </a:xfrm>
          <a:prstGeom prst="rect">
            <a:avLst/>
          </a:prstGeom>
          <a:noFill/>
        </p:spPr>
        <p:txBody>
          <a:bodyPr wrap="square" rtlCol="0">
            <a:spAutoFit/>
          </a:bodyPr>
          <a:lstStyle/>
          <a:p>
            <a:r>
              <a:rPr lang="nb-NO" sz="2800"/>
              <a:t>Feedback og læring</a:t>
            </a:r>
          </a:p>
        </p:txBody>
      </p:sp>
    </p:spTree>
    <p:extLst>
      <p:ext uri="{BB962C8B-B14F-4D97-AF65-F5344CB8AC3E}">
        <p14:creationId xmlns:p14="http://schemas.microsoft.com/office/powerpoint/2010/main" val="2147323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2C2CA-FC99-4959-9790-0815B0B765B5}"/>
              </a:ext>
            </a:extLst>
          </p:cNvPr>
          <p:cNvSpPr>
            <a:spLocks noGrp="1"/>
          </p:cNvSpPr>
          <p:nvPr>
            <p:ph idx="1"/>
          </p:nvPr>
        </p:nvSpPr>
        <p:spPr/>
        <p:txBody>
          <a:bodyPr/>
          <a:lstStyle/>
          <a:p>
            <a:endParaRPr lang="nb-NO" dirty="0"/>
          </a:p>
          <a:p>
            <a:r>
              <a:rPr lang="nb-NO" dirty="0"/>
              <a:t>Application </a:t>
            </a:r>
            <a:r>
              <a:rPr lang="nb-NO" dirty="0" err="1"/>
              <a:t>Performance</a:t>
            </a:r>
            <a:r>
              <a:rPr lang="nb-NO" dirty="0"/>
              <a:t> </a:t>
            </a:r>
            <a:r>
              <a:rPr lang="nb-NO" dirty="0" err="1"/>
              <a:t>Managment</a:t>
            </a:r>
            <a:r>
              <a:rPr lang="nb-NO" dirty="0"/>
              <a:t>/</a:t>
            </a:r>
            <a:r>
              <a:rPr lang="nb-NO" dirty="0" err="1"/>
              <a:t>Monitoring</a:t>
            </a:r>
            <a:r>
              <a:rPr lang="nb-NO" dirty="0"/>
              <a:t> service </a:t>
            </a:r>
          </a:p>
          <a:p>
            <a:r>
              <a:rPr lang="nb-NO" dirty="0"/>
              <a:t>Samler logger og telemetri</a:t>
            </a:r>
          </a:p>
          <a:p>
            <a:r>
              <a:rPr lang="nb-NO" dirty="0"/>
              <a:t>Bruker bla. maskinlæring til å oppdage feil</a:t>
            </a:r>
          </a:p>
          <a:p>
            <a:endParaRPr lang="nb-NO" dirty="0"/>
          </a:p>
          <a:p>
            <a:r>
              <a:rPr lang="nb-NO" dirty="0"/>
              <a:t>Data blir beholdt i 3 måneder.</a:t>
            </a:r>
          </a:p>
          <a:p>
            <a:endParaRPr lang="nb-NO" dirty="0"/>
          </a:p>
        </p:txBody>
      </p:sp>
      <p:sp>
        <p:nvSpPr>
          <p:cNvPr id="3" name="Title 2">
            <a:extLst>
              <a:ext uri="{FF2B5EF4-FFF2-40B4-BE49-F238E27FC236}">
                <a16:creationId xmlns:a16="http://schemas.microsoft.com/office/drawing/2014/main" id="{024FB255-2490-431B-9E24-7266B29B930A}"/>
              </a:ext>
            </a:extLst>
          </p:cNvPr>
          <p:cNvSpPr>
            <a:spLocks noGrp="1"/>
          </p:cNvSpPr>
          <p:nvPr>
            <p:ph type="title"/>
          </p:nvPr>
        </p:nvSpPr>
        <p:spPr/>
        <p:txBody>
          <a:bodyPr/>
          <a:lstStyle/>
          <a:p>
            <a:r>
              <a:rPr lang="nb-NO"/>
              <a:t>Applications Insights</a:t>
            </a:r>
          </a:p>
        </p:txBody>
      </p:sp>
      <p:pic>
        <p:nvPicPr>
          <p:cNvPr id="5" name="Bilde 4">
            <a:extLst>
              <a:ext uri="{FF2B5EF4-FFF2-40B4-BE49-F238E27FC236}">
                <a16:creationId xmlns:a16="http://schemas.microsoft.com/office/drawing/2014/main" id="{420C0CF7-93E6-4C04-B683-83387B60D089}"/>
              </a:ext>
            </a:extLst>
          </p:cNvPr>
          <p:cNvPicPr>
            <a:picLocks noChangeAspect="1"/>
          </p:cNvPicPr>
          <p:nvPr/>
        </p:nvPicPr>
        <p:blipFill>
          <a:blip r:embed="rId3"/>
          <a:stretch>
            <a:fillRect/>
          </a:stretch>
        </p:blipFill>
        <p:spPr>
          <a:xfrm>
            <a:off x="5870347" y="4306137"/>
            <a:ext cx="6225666" cy="2551863"/>
          </a:xfrm>
          <a:prstGeom prst="rect">
            <a:avLst/>
          </a:prstGeom>
        </p:spPr>
      </p:pic>
      <p:pic>
        <p:nvPicPr>
          <p:cNvPr id="6" name="Bilde 5">
            <a:extLst>
              <a:ext uri="{FF2B5EF4-FFF2-40B4-BE49-F238E27FC236}">
                <a16:creationId xmlns:a16="http://schemas.microsoft.com/office/drawing/2014/main" id="{BCA0F2C8-B71D-40B1-91EE-918E8FAD97C3}"/>
              </a:ext>
            </a:extLst>
          </p:cNvPr>
          <p:cNvPicPr>
            <a:picLocks noChangeAspect="1"/>
          </p:cNvPicPr>
          <p:nvPr/>
        </p:nvPicPr>
        <p:blipFill>
          <a:blip r:embed="rId4"/>
          <a:stretch>
            <a:fillRect/>
          </a:stretch>
        </p:blipFill>
        <p:spPr>
          <a:xfrm>
            <a:off x="187973" y="4194241"/>
            <a:ext cx="4469909" cy="2605486"/>
          </a:xfrm>
          <a:prstGeom prst="rect">
            <a:avLst/>
          </a:prstGeom>
        </p:spPr>
      </p:pic>
    </p:spTree>
    <p:extLst>
      <p:ext uri="{BB962C8B-B14F-4D97-AF65-F5344CB8AC3E}">
        <p14:creationId xmlns:p14="http://schemas.microsoft.com/office/powerpoint/2010/main" val="1987869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a:t>Demo og leksjon 3</a:t>
            </a:r>
          </a:p>
        </p:txBody>
      </p:sp>
    </p:spTree>
    <p:extLst>
      <p:ext uri="{BB962C8B-B14F-4D97-AF65-F5344CB8AC3E}">
        <p14:creationId xmlns:p14="http://schemas.microsoft.com/office/powerpoint/2010/main" val="299352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a:t>Workshop #1</a:t>
            </a:r>
          </a:p>
          <a:p>
            <a:pPr lvl="1"/>
            <a:r>
              <a:rPr lang="nb-NO"/>
              <a:t>Introduksjon Azure</a:t>
            </a:r>
          </a:p>
          <a:p>
            <a:pPr lvl="1"/>
            <a:r>
              <a:rPr lang="nb-NO"/>
              <a:t>App Service, Azure Storage, Bonus: Key Vault</a:t>
            </a:r>
          </a:p>
          <a:p>
            <a:r>
              <a:rPr lang="nb-NO" b="1"/>
              <a:t>Workshop #2</a:t>
            </a:r>
          </a:p>
          <a:p>
            <a:pPr lvl="1"/>
            <a:r>
              <a:rPr lang="nb-NO" err="1"/>
              <a:t>DevOps</a:t>
            </a:r>
            <a:endParaRPr lang="nb-NO"/>
          </a:p>
          <a:p>
            <a:r>
              <a:rPr lang="nb-NO"/>
              <a:t>Workshop #3</a:t>
            </a:r>
          </a:p>
          <a:p>
            <a:pPr lvl="1"/>
            <a:r>
              <a:rPr lang="nb-NO"/>
              <a:t>Sikkerhet</a:t>
            </a:r>
          </a:p>
          <a:p>
            <a:r>
              <a:rPr lang="nb-NO"/>
              <a:t>Workshop #4</a:t>
            </a:r>
          </a:p>
          <a:p>
            <a:pPr lvl="1"/>
            <a:r>
              <a:rPr lang="nb-NO"/>
              <a:t>TBD</a:t>
            </a:r>
          </a:p>
          <a:p>
            <a:endParaRPr lang="nb-NO"/>
          </a:p>
        </p:txBody>
      </p:sp>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err="1"/>
              <a:t>Azureskolen</a:t>
            </a:r>
            <a:r>
              <a:rPr lang="nb-NO"/>
              <a:t> Workshop – Foreløpig plan</a:t>
            </a:r>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a:p>
          <a:p>
            <a:r>
              <a:rPr lang="nb-NO"/>
              <a:t>Introduksjon </a:t>
            </a:r>
            <a:r>
              <a:rPr lang="nb-NO" err="1"/>
              <a:t>DevOps</a:t>
            </a:r>
            <a:endParaRPr lang="nb-NO"/>
          </a:p>
          <a:p>
            <a:r>
              <a:rPr lang="nb-NO"/>
              <a:t>Leksjon 1: Azure </a:t>
            </a:r>
            <a:r>
              <a:rPr lang="nb-NO" err="1"/>
              <a:t>DevOps</a:t>
            </a:r>
            <a:r>
              <a:rPr lang="nb-NO"/>
              <a:t> – Delivery Pipeline</a:t>
            </a:r>
          </a:p>
          <a:p>
            <a:r>
              <a:rPr lang="nb-NO"/>
              <a:t>Leksjon 2: Infrastructure as Code: ARM-templates</a:t>
            </a:r>
          </a:p>
          <a:p>
            <a:r>
              <a:rPr lang="nb-NO"/>
              <a:t>Leksjon 3 : </a:t>
            </a:r>
            <a:r>
              <a:rPr lang="nb-NO" err="1"/>
              <a:t>Monitorering</a:t>
            </a:r>
            <a:r>
              <a:rPr lang="nb-NO"/>
              <a:t> og telemetri: Application Insights</a:t>
            </a:r>
          </a:p>
          <a:p>
            <a:r>
              <a:rPr lang="nb-NO"/>
              <a:t>Bonus-leksjon:</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8C393737-D9FF-4B59-BCAC-4BA05C7B8F8A}"/>
              </a:ext>
            </a:extLst>
          </p:cNvPr>
          <p:cNvPicPr>
            <a:picLocks noChangeAspect="1"/>
          </p:cNvPicPr>
          <p:nvPr/>
        </p:nvPicPr>
        <p:blipFill>
          <a:blip r:embed="rId3"/>
          <a:stretch>
            <a:fillRect/>
          </a:stretch>
        </p:blipFill>
        <p:spPr>
          <a:xfrm>
            <a:off x="1234800" y="1842771"/>
            <a:ext cx="8382613" cy="4317045"/>
          </a:xfrm>
          <a:prstGeom prst="rect">
            <a:avLst/>
          </a:prstGeom>
          <a:noFill/>
        </p:spPr>
      </p:pic>
      <p:sp>
        <p:nvSpPr>
          <p:cNvPr id="11" name="Title 2">
            <a:extLst>
              <a:ext uri="{FF2B5EF4-FFF2-40B4-BE49-F238E27FC236}">
                <a16:creationId xmlns:a16="http://schemas.microsoft.com/office/drawing/2014/main" id="{B3A8BDCD-60DB-4AE9-81CC-40BC1C61B37A}"/>
              </a:ext>
            </a:extLst>
          </p:cNvPr>
          <p:cNvSpPr>
            <a:spLocks noGrp="1"/>
          </p:cNvSpPr>
          <p:nvPr>
            <p:ph type="title"/>
          </p:nvPr>
        </p:nvSpPr>
        <p:spPr>
          <a:xfrm>
            <a:off x="1234800" y="365126"/>
            <a:ext cx="10146506" cy="963024"/>
          </a:xfrm>
        </p:spPr>
        <p:txBody>
          <a:bodyPr/>
          <a:lstStyle/>
          <a:p>
            <a:endParaRPr lang="en-US"/>
          </a:p>
        </p:txBody>
      </p:sp>
    </p:spTree>
    <p:extLst>
      <p:ext uri="{BB962C8B-B14F-4D97-AF65-F5344CB8AC3E}">
        <p14:creationId xmlns:p14="http://schemas.microsoft.com/office/powerpoint/2010/main" val="310704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a:t>Development and Operations</a:t>
            </a:r>
          </a:p>
          <a:p>
            <a:r>
              <a:rPr lang="nb-NO"/>
              <a:t>Få utviklere og driftsfolk til å jobbe på samme lag</a:t>
            </a:r>
          </a:p>
          <a:p>
            <a:endParaRPr lang="nb-NO"/>
          </a:p>
          <a:p>
            <a:endParaRPr lang="nb-NO"/>
          </a:p>
          <a:p>
            <a:endParaRPr lang="nb-NO"/>
          </a:p>
        </p:txBody>
      </p:sp>
      <p:sp>
        <p:nvSpPr>
          <p:cNvPr id="3" name="Title 2"/>
          <p:cNvSpPr>
            <a:spLocks noGrp="1"/>
          </p:cNvSpPr>
          <p:nvPr>
            <p:ph type="title"/>
          </p:nvPr>
        </p:nvSpPr>
        <p:spPr/>
        <p:txBody>
          <a:bodyPr/>
          <a:lstStyle/>
          <a:p>
            <a:r>
              <a:rPr lang="nb-NO" err="1"/>
              <a:t>DevOps</a:t>
            </a:r>
            <a:endParaRPr lang="nb-NO"/>
          </a:p>
        </p:txBody>
      </p:sp>
    </p:spTree>
    <p:extLst>
      <p:ext uri="{BB962C8B-B14F-4D97-AF65-F5344CB8AC3E}">
        <p14:creationId xmlns:p14="http://schemas.microsoft.com/office/powerpoint/2010/main" val="89922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2450303"/>
            <a:ext cx="9144000" cy="923925"/>
          </a:xfrm>
        </p:spPr>
        <p:txBody>
          <a:bodyPr anchor="b">
            <a:normAutofit/>
          </a:bodyPr>
          <a:lstStyle/>
          <a:p>
            <a:r>
              <a:rPr lang="nb-NO"/>
              <a:t>Hvorfor lager vi </a:t>
            </a:r>
            <a:r>
              <a:rPr lang="nb-NO" err="1"/>
              <a:t>software</a:t>
            </a:r>
            <a:r>
              <a:rPr lang="nb-NO"/>
              <a:t>?</a:t>
            </a:r>
          </a:p>
        </p:txBody>
      </p:sp>
      <p:sp>
        <p:nvSpPr>
          <p:cNvPr id="8" name="Subtitle 2">
            <a:extLst>
              <a:ext uri="{FF2B5EF4-FFF2-40B4-BE49-F238E27FC236}">
                <a16:creationId xmlns:a16="http://schemas.microsoft.com/office/drawing/2014/main" id="{967B7281-FB13-41CA-920E-01880E11EBD8}"/>
              </a:ext>
            </a:extLst>
          </p:cNvPr>
          <p:cNvSpPr>
            <a:spLocks noGrp="1"/>
          </p:cNvSpPr>
          <p:nvPr>
            <p:ph type="subTitle" idx="1"/>
          </p:nvPr>
        </p:nvSpPr>
        <p:spPr>
          <a:xfrm>
            <a:off x="1524000" y="3814762"/>
            <a:ext cx="9144000" cy="778669"/>
          </a:xfrm>
        </p:spPr>
        <p:txBody>
          <a:bodyPr/>
          <a:lstStyle/>
          <a:p>
            <a:endParaRPr lang="en-US"/>
          </a:p>
        </p:txBody>
      </p:sp>
    </p:spTree>
    <p:extLst>
      <p:ext uri="{BB962C8B-B14F-4D97-AF65-F5344CB8AC3E}">
        <p14:creationId xmlns:p14="http://schemas.microsoft.com/office/powerpoint/2010/main" val="79166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nb-NO"/>
              <a:t>Skape verdi!</a:t>
            </a:r>
          </a:p>
        </p:txBody>
      </p:sp>
      <p:sp>
        <p:nvSpPr>
          <p:cNvPr id="4" name="Undertittel 3">
            <a:extLst>
              <a:ext uri="{FF2B5EF4-FFF2-40B4-BE49-F238E27FC236}">
                <a16:creationId xmlns:a16="http://schemas.microsoft.com/office/drawing/2014/main" id="{F33729DA-551A-46A9-BB4B-092D1DC56E83}"/>
              </a:ext>
            </a:extLst>
          </p:cNvPr>
          <p:cNvSpPr>
            <a:spLocks noGrp="1"/>
          </p:cNvSpPr>
          <p:nvPr>
            <p:ph type="subTitle" idx="1"/>
          </p:nvPr>
        </p:nvSpPr>
        <p:spPr/>
        <p:txBody>
          <a:bodyPr/>
          <a:lstStyle/>
          <a:p>
            <a:endParaRPr lang="nb-NO"/>
          </a:p>
        </p:txBody>
      </p:sp>
    </p:spTree>
    <p:extLst>
      <p:ext uri="{BB962C8B-B14F-4D97-AF65-F5344CB8AC3E}">
        <p14:creationId xmlns:p14="http://schemas.microsoft.com/office/powerpoint/2010/main" val="111971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b-NO"/>
              <a:t>Verdi kan skapes først når kode er i </a:t>
            </a:r>
            <a:r>
              <a:rPr lang="nb-NO" err="1"/>
              <a:t>prod</a:t>
            </a:r>
            <a:endParaRPr lang="nb-NO"/>
          </a:p>
        </p:txBody>
      </p:sp>
      <p:pic>
        <p:nvPicPr>
          <p:cNvPr id="2050" name="Picture 2" descr="Bilderesultat for kan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800" y="3233525"/>
            <a:ext cx="7318511" cy="35250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15939" y="2295939"/>
            <a:ext cx="2276061" cy="769441"/>
          </a:xfrm>
          <a:prstGeom prst="rect">
            <a:avLst/>
          </a:prstGeom>
          <a:noFill/>
        </p:spPr>
        <p:txBody>
          <a:bodyPr wrap="square" rtlCol="0">
            <a:spAutoFit/>
          </a:bodyPr>
          <a:lstStyle/>
          <a:p>
            <a:r>
              <a:rPr lang="nb-NO" sz="4400"/>
              <a:t>Verdi?</a:t>
            </a:r>
          </a:p>
        </p:txBody>
      </p:sp>
      <p:cxnSp>
        <p:nvCxnSpPr>
          <p:cNvPr id="8" name="Straight Arrow Connector 7"/>
          <p:cNvCxnSpPr/>
          <p:nvPr/>
        </p:nvCxnSpPr>
        <p:spPr>
          <a:xfrm flipH="1">
            <a:off x="7861852" y="3061252"/>
            <a:ext cx="2136913" cy="17691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512545"/>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EA47127A574448ACD0F9C9D78B81D5" ma:contentTypeVersion="11" ma:contentTypeDescription="Create a new document." ma:contentTypeScope="" ma:versionID="afa1ce4cf657b6dfc411c9baebd60e93">
  <xsd:schema xmlns:xsd="http://www.w3.org/2001/XMLSchema" xmlns:xs="http://www.w3.org/2001/XMLSchema" xmlns:p="http://schemas.microsoft.com/office/2006/metadata/properties" xmlns:ns3="aac78177-6534-49a2-b281-7a26515f646b" xmlns:ns4="7ba49632-979e-4ee1-aefd-7896aa63ba9e" targetNamespace="http://schemas.microsoft.com/office/2006/metadata/properties" ma:root="true" ma:fieldsID="2f469af1dd2afdb42613c02b83443f4e" ns3:_="" ns4:_="">
    <xsd:import namespace="aac78177-6534-49a2-b281-7a26515f646b"/>
    <xsd:import namespace="7ba49632-979e-4ee1-aefd-7896aa63ba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78177-6534-49a2-b281-7a26515f64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a49632-979e-4ee1-aefd-7896aa63ba9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1971DF-7E9B-494E-B691-55ECB8FE4AD8}">
  <ds:schemaRefs>
    <ds:schemaRef ds:uri="7ba49632-979e-4ee1-aefd-7896aa63ba9e"/>
    <ds:schemaRef ds:uri="aac78177-6534-49a2-b281-7a26515f64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2CB842-18D5-4EEF-9009-B0CAFCE7AC3E}">
  <ds:schemaRefs>
    <ds:schemaRef ds:uri="http://www.w3.org/XML/1998/namespace"/>
    <ds:schemaRef ds:uri="http://schemas.microsoft.com/office/infopath/2007/PartnerControls"/>
    <ds:schemaRef ds:uri="7ba49632-979e-4ee1-aefd-7896aa63ba9e"/>
    <ds:schemaRef ds:uri="http://purl.org/dc/dcmitype/"/>
    <ds:schemaRef ds:uri="http://schemas.microsoft.com/office/2006/documentManagement/types"/>
    <ds:schemaRef ds:uri="aac78177-6534-49a2-b281-7a26515f646b"/>
    <ds:schemaRef ds:uri="http://schemas.openxmlformats.org/package/2006/metadata/core-properties"/>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0</TotalTime>
  <Words>3001</Words>
  <Application>Microsoft Office PowerPoint</Application>
  <PresentationFormat>Widescreen</PresentationFormat>
  <Paragraphs>294</Paragraphs>
  <Slides>29</Slides>
  <Notes>25</Notes>
  <HiddenSlides>2</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Forside</vt:lpstr>
      <vt:lpstr>Innhold</vt:lpstr>
      <vt:lpstr>Prosess</vt:lpstr>
      <vt:lpstr>PowerPoint Presentation</vt:lpstr>
      <vt:lpstr>Azureskolen – Workshop #2</vt:lpstr>
      <vt:lpstr>Azureskolen Workshop – Foreløpig plan</vt:lpstr>
      <vt:lpstr>Dagens workshop</vt:lpstr>
      <vt:lpstr>PowerPoint Presentation</vt:lpstr>
      <vt:lpstr>DevOps</vt:lpstr>
      <vt:lpstr>Hvorfor lager vi software?</vt:lpstr>
      <vt:lpstr>Skape verdi!</vt:lpstr>
      <vt:lpstr>Verdi kan skapes først når kode er i prod</vt:lpstr>
      <vt:lpstr>DevOps er..</vt:lpstr>
      <vt:lpstr>DevOps er.. «Et samlebegrep for kultur, prosess og tankesett for å kontinuerlig forbedre måten vi gjør om ideer til programvare som skaper verdi» – Markus, desember 2018 </vt:lpstr>
      <vt:lpstr>Flyt: left to right </vt:lpstr>
      <vt:lpstr>Feedback: right to left</vt:lpstr>
      <vt:lpstr>Læring og eksperimentering</vt:lpstr>
      <vt:lpstr>DevOps er..</vt:lpstr>
      <vt:lpstr>Workshop #2</vt:lpstr>
      <vt:lpstr>Azure DevOps</vt:lpstr>
      <vt:lpstr>Demo og leksjon 1</vt:lpstr>
      <vt:lpstr>Infrastructure as Code</vt:lpstr>
      <vt:lpstr>Infrastructure as Code</vt:lpstr>
      <vt:lpstr>ARM-templates</vt:lpstr>
      <vt:lpstr>ARM-templates struktur </vt:lpstr>
      <vt:lpstr>ARM: Expression &amp; functions</vt:lpstr>
      <vt:lpstr>ARM-templates ressurser</vt:lpstr>
      <vt:lpstr>ARM: Deployment</vt:lpstr>
      <vt:lpstr>Demo og Leksjon 2.</vt:lpstr>
      <vt:lpstr>Workshop #2</vt:lpstr>
      <vt:lpstr>Applications Insights</vt:lpstr>
      <vt:lpstr>Demo og leksjon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Shahrukh Khan</cp:lastModifiedBy>
  <cp:revision>2</cp:revision>
  <dcterms:created xsi:type="dcterms:W3CDTF">2018-11-13T16:59:11Z</dcterms:created>
  <dcterms:modified xsi:type="dcterms:W3CDTF">2021-06-03T11:53:13Z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0x010100D8EA47127A574448ACD0F9C9D78B81D5</vt:lpwstr>
  </property>
  <property fmtid="{D5CDD505-2E9C-101B-9397-08002B2CF9AE}" pid="3" name="_dlc_DocIdItemGuid">
    <vt:lpwstr>86852120-cc66-4c0f-8b63-a8fb53c60303</vt:lpwstr>
  </property>
</Properties>
</file>