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6"/>
  </p:notesMasterIdLst>
  <p:handoutMasterIdLst>
    <p:handoutMasterId r:id="rId37"/>
  </p:handoutMasterIdLst>
  <p:sldIdLst>
    <p:sldId id="256" r:id="rId7"/>
    <p:sldId id="257" r:id="rId8"/>
    <p:sldId id="259" r:id="rId9"/>
    <p:sldId id="260" r:id="rId10"/>
    <p:sldId id="292" r:id="rId11"/>
    <p:sldId id="284" r:id="rId12"/>
    <p:sldId id="291" r:id="rId13"/>
    <p:sldId id="294" r:id="rId14"/>
    <p:sldId id="306" r:id="rId15"/>
    <p:sldId id="290" r:id="rId16"/>
    <p:sldId id="302" r:id="rId17"/>
    <p:sldId id="303" r:id="rId18"/>
    <p:sldId id="304" r:id="rId19"/>
    <p:sldId id="305" r:id="rId20"/>
    <p:sldId id="275" r:id="rId21"/>
    <p:sldId id="288" r:id="rId22"/>
    <p:sldId id="310" r:id="rId23"/>
    <p:sldId id="309" r:id="rId24"/>
    <p:sldId id="312" r:id="rId25"/>
    <p:sldId id="311" r:id="rId26"/>
    <p:sldId id="297" r:id="rId27"/>
    <p:sldId id="296" r:id="rId28"/>
    <p:sldId id="295" r:id="rId29"/>
    <p:sldId id="298" r:id="rId30"/>
    <p:sldId id="280" r:id="rId31"/>
    <p:sldId id="287" r:id="rId32"/>
    <p:sldId id="307" r:id="rId33"/>
    <p:sldId id="308" r:id="rId34"/>
    <p:sldId id="286" r:id="rId3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7DD1E-16C3-49E2-B7FD-FC266E58CD15}" v="925" dt="2021-03-16T14:27:46.463"/>
    <p1510:client id="{D173E230-D5A2-443E-9D4A-9D6AF3E84356}" v="4285" vWet="4289" dt="2021-03-16T14:27:42.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03.06.2021</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03.06.2021</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Dersom man trykker inn på f.eks. Compute vil man se hvilke sårbarheter som er.</a:t>
            </a:r>
          </a:p>
          <a:p>
            <a:endParaRPr lang="nb-NO"/>
          </a:p>
          <a:p>
            <a:r>
              <a:rPr lang="nb-NO"/>
              <a:t>Quick fix man kan trykke på – NB, dersom man gjør det, kan det bli overskrevet ved neste </a:t>
            </a:r>
            <a:r>
              <a:rPr lang="nb-NO" err="1"/>
              <a:t>release</a:t>
            </a:r>
            <a:r>
              <a:rPr lang="nb-NO"/>
              <a:t> dersom man har satt opp en pipeline. </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2364579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3275195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Gå til siden og gjennomgå litt hva de skal gjøre.</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a:p>
            <a:r>
              <a:rPr lang="nb-NO"/>
              <a:t>Nå skal vi snakke litt om Azure Active Directory.</a:t>
            </a:r>
          </a:p>
          <a:p>
            <a:endParaRPr lang="nb-NO"/>
          </a:p>
          <a:p>
            <a:r>
              <a:rPr lang="nb-NO"/>
              <a:t>Dere har nok alle opplevd eller brukt Azure Active Directory kanskje ikke direkte, men indirekte. </a:t>
            </a:r>
            <a:r>
              <a:rPr lang="nb-NO" err="1"/>
              <a:t>F.eks</a:t>
            </a:r>
            <a:r>
              <a:rPr lang="nb-NO"/>
              <a:t> hver gang dere logger inn på Bouvet.no eller Teams, office365 eller til og med i Azure Portalen så er det Active Directory som har blitt brukt for å autentisere deg.</a:t>
            </a:r>
          </a:p>
          <a:p>
            <a:endParaRPr lang="nb-NO"/>
          </a:p>
          <a:p>
            <a:r>
              <a:rPr lang="nb-NO"/>
              <a:t>Azure Active Directory (Azure AD) er Microsofts skybaserte IAM-tjeneste (Identity and Access Management),  som hjelper organisasjonens ansatte å logge på og kontrollere tilgang til skyressurser</a:t>
            </a:r>
          </a:p>
          <a:p>
            <a:endParaRPr lang="nb-NO"/>
          </a:p>
          <a:p>
            <a:r>
              <a:rPr lang="nb-NO"/>
              <a:t>Eksterne ressurser: For eksempel Microsoft Office 365, Azure-portalen og tusenvis av andre </a:t>
            </a:r>
            <a:r>
              <a:rPr lang="nb-NO" err="1"/>
              <a:t>SaaS</a:t>
            </a:r>
            <a:r>
              <a:rPr lang="nb-NO"/>
              <a:t>-applikasjoner.</a:t>
            </a:r>
          </a:p>
          <a:p>
            <a:endParaRPr lang="nb-NO"/>
          </a:p>
          <a:p>
            <a:r>
              <a:rPr lang="nb-NO"/>
              <a:t>Interne ressurser: For eksempel apper på bedriftens nettverk og intranett, sammen med sky-apper utviklet av din egen organisasjon.</a:t>
            </a:r>
          </a:p>
          <a:p>
            <a:endParaRPr lang="nb-NO"/>
          </a:p>
          <a:p>
            <a:endParaRPr lang="nb-NO"/>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383105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En klassisk tilnærming som ofte ble brukt før i tiden er illustrert her. </a:t>
            </a:r>
          </a:p>
          <a:p>
            <a:endParaRPr lang="nb-NO"/>
          </a:p>
          <a:p>
            <a:r>
              <a:rPr lang="nb-NO"/>
              <a:t>Her ser man en klient som skal autentisere seg mot serveren. I dette tilfellet er det brukt brukernavn og passord for å autentisere seg. Så klienten sender med dette til serveren.</a:t>
            </a:r>
            <a:br>
              <a:rPr lang="nb-NO"/>
            </a:br>
            <a:endParaRPr lang="nb-NO"/>
          </a:p>
          <a:p>
            <a:r>
              <a:rPr lang="nb-NO"/>
              <a:t>Serveren vil da typisk verifisere dette mot en brukerdatabase. Hvor applikasjonen i dette tilfellet har ansvaret selv for å håndtere brukernavn og passord. </a:t>
            </a:r>
            <a:br>
              <a:rPr lang="nb-NO"/>
            </a:br>
            <a:endParaRPr lang="nb-NO"/>
          </a:p>
          <a:p>
            <a:r>
              <a:rPr lang="nb-NO"/>
              <a:t>Når verifiseringen ble gjort og om det var vellykket vil serveren returnere resultatet som var blitt etterspurt.</a:t>
            </a:r>
          </a:p>
          <a:p>
            <a:endParaRPr lang="nb-NO"/>
          </a:p>
          <a:p>
            <a:endParaRPr lang="nb-NO"/>
          </a:p>
          <a:p>
            <a:r>
              <a:rPr lang="nb-NO"/>
              <a:t>En annen stor utfordring er at man må vedlikeholde brukernavn og passord for hver tjeneste man bruker.</a:t>
            </a:r>
          </a:p>
        </p:txBody>
      </p:sp>
      <p:sp>
        <p:nvSpPr>
          <p:cNvPr id="4" name="Slide Number Placeholder 3"/>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396858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I det samme scenarioet hvor en klient skal kommunisere med en server, introduserer vi Azure AD som en Identity provider for klienten og serveren. </a:t>
            </a:r>
          </a:p>
          <a:p>
            <a:endParaRPr lang="nb-NO"/>
          </a:p>
          <a:p>
            <a:r>
              <a:rPr lang="nb-NO"/>
              <a:t>Istedenfor at klienten skal sende brukernavn og passord til serveren, så sender klienten det heller til Azure AD. </a:t>
            </a:r>
          </a:p>
          <a:p>
            <a:r>
              <a:rPr lang="nb-NO"/>
              <a:t>Klienten vil da motta en token tilbake fra Azure AD om autentiseringen var </a:t>
            </a:r>
            <a:r>
              <a:rPr lang="nb-NO" err="1"/>
              <a:t>vellyket</a:t>
            </a:r>
            <a:r>
              <a:rPr lang="nb-NO"/>
              <a:t>. </a:t>
            </a:r>
          </a:p>
          <a:p>
            <a:endParaRPr lang="nb-NO"/>
          </a:p>
          <a:p>
            <a:r>
              <a:rPr lang="nb-NO"/>
              <a:t>Token inneholder en liten kodet informasjon om klienten som er autentisert og dens identitet.</a:t>
            </a:r>
          </a:p>
          <a:p>
            <a:endParaRPr lang="nb-NO"/>
          </a:p>
          <a:p>
            <a:endParaRPr lang="nb-NO"/>
          </a:p>
          <a:p>
            <a:r>
              <a:rPr lang="nb-NO"/>
              <a:t>Denne </a:t>
            </a:r>
            <a:r>
              <a:rPr lang="nb-NO" err="1"/>
              <a:t>tokenen</a:t>
            </a:r>
            <a:r>
              <a:rPr lang="nb-NO"/>
              <a:t> kan klienten bruke til å kommunisere med serveren. Så istedenfor å sende brukernavn og passord, så sender du kun en token til serveren.</a:t>
            </a:r>
          </a:p>
          <a:p>
            <a:endParaRPr lang="nb-NO"/>
          </a:p>
          <a:p>
            <a:r>
              <a:rPr lang="nb-NO"/>
              <a:t>Serveren basert på et tillitsforhold til Azure AD, kobler til den, henter ut nødvendig informasjon og utfører en token verifikasjon. </a:t>
            </a:r>
          </a:p>
          <a:p>
            <a:endParaRPr lang="nb-NO"/>
          </a:p>
          <a:p>
            <a:r>
              <a:rPr lang="nb-NO"/>
              <a:t>Når </a:t>
            </a:r>
            <a:r>
              <a:rPr lang="nb-NO" err="1"/>
              <a:t>tokenet</a:t>
            </a:r>
            <a:r>
              <a:rPr lang="nb-NO"/>
              <a:t> er verifisert og at klienten er den som den hevder å være, blir resultatet returnert til klienten.</a:t>
            </a:r>
          </a:p>
          <a:p>
            <a:endParaRPr lang="nb-NO"/>
          </a:p>
          <a:p>
            <a:endParaRPr lang="nb-NO"/>
          </a:p>
          <a:p>
            <a:r>
              <a:rPr lang="nb-NO"/>
              <a:t>Tjenestene må konfigurere opp </a:t>
            </a:r>
            <a:r>
              <a:rPr lang="nb-NO" err="1"/>
              <a:t>tillitsfdorholdet</a:t>
            </a:r>
            <a:r>
              <a:rPr lang="nb-NO"/>
              <a:t> mellom deres tjenester mot Azure AD, og må kun vedlikeholde autoriseringsdelen.</a:t>
            </a:r>
          </a:p>
          <a:p>
            <a:r>
              <a:rPr lang="nb-NO"/>
              <a:t>Det vil si om den brukeren har tillatelse til å utføre en gitt handling. Mens brukerkontoen er </a:t>
            </a:r>
            <a:r>
              <a:rPr lang="nb-NO" err="1"/>
              <a:t>outsourcet</a:t>
            </a:r>
            <a:r>
              <a:rPr lang="nb-NO"/>
              <a:t> til Azure.</a:t>
            </a:r>
          </a:p>
          <a:p>
            <a:endParaRPr lang="nb-NO"/>
          </a:p>
          <a:p>
            <a:r>
              <a:rPr lang="nb-NO"/>
              <a:t>Så for å </a:t>
            </a:r>
            <a:r>
              <a:rPr lang="nb-NO" err="1"/>
              <a:t>oppsumere</a:t>
            </a:r>
            <a:r>
              <a:rPr lang="nb-NO"/>
              <a:t> så er en </a:t>
            </a:r>
            <a:r>
              <a:rPr lang="nb-NO" err="1"/>
              <a:t>identity</a:t>
            </a:r>
            <a:r>
              <a:rPr lang="nb-NO"/>
              <a:t> provider en sentralisert tjeneste som </a:t>
            </a:r>
            <a:r>
              <a:rPr lang="nb-NO" err="1"/>
              <a:t>mulligjør</a:t>
            </a:r>
            <a:r>
              <a:rPr lang="nb-NO"/>
              <a:t> implementasjon av </a:t>
            </a:r>
            <a:r>
              <a:rPr lang="nb-NO" err="1"/>
              <a:t>identity</a:t>
            </a:r>
            <a:r>
              <a:rPr lang="nb-NO"/>
              <a:t> management for applikasjoner </a:t>
            </a:r>
          </a:p>
          <a:p>
            <a:r>
              <a:rPr lang="nb-NO"/>
              <a:t>På ett sentralt sted, og bruke dette på tvers av flere applikasjoner og tjenester.</a:t>
            </a:r>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73828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Så hvem bør lære seg Azure AD.</a:t>
            </a:r>
          </a:p>
          <a:p>
            <a:endParaRPr lang="nb-NO"/>
          </a:p>
          <a:p>
            <a:r>
              <a:rPr lang="nb-NO"/>
              <a:t>Først av alt så har vi IT administratorene </a:t>
            </a:r>
          </a:p>
          <a:p>
            <a:pPr marL="171450" indent="-171450">
              <a:buFont typeface="Arial" panose="020B0604020202020204" pitchFamily="34" charset="0"/>
              <a:buChar char="•"/>
            </a:pPr>
            <a:r>
              <a:rPr lang="nb-NO"/>
              <a:t>de er de som vil konfigurere MFA ( </a:t>
            </a:r>
            <a:r>
              <a:rPr lang="nb-NO" err="1"/>
              <a:t>multi</a:t>
            </a:r>
            <a:r>
              <a:rPr lang="nb-NO"/>
              <a:t>-faktor autentisering).</a:t>
            </a:r>
          </a:p>
          <a:p>
            <a:pPr marL="171450" indent="-171450">
              <a:buFont typeface="Arial" panose="020B0604020202020204" pitchFamily="34" charset="0"/>
              <a:buChar char="•"/>
            </a:pPr>
            <a:r>
              <a:rPr lang="nb-NO"/>
              <a:t>Synkronisere brukerne med on-</a:t>
            </a:r>
            <a:r>
              <a:rPr lang="nb-NO" err="1"/>
              <a:t>prem</a:t>
            </a:r>
            <a:r>
              <a:rPr lang="nb-NO"/>
              <a:t> tjenester om organisasjonen har det.</a:t>
            </a:r>
          </a:p>
          <a:p>
            <a:pPr marL="171450" indent="-171450">
              <a:buFont typeface="Arial" panose="020B0604020202020204" pitchFamily="34" charset="0"/>
              <a:buChar char="•"/>
            </a:pPr>
            <a:r>
              <a:rPr lang="nb-NO"/>
              <a:t>Beskytter </a:t>
            </a:r>
            <a:r>
              <a:rPr lang="nb-NO" err="1"/>
              <a:t>brukerene</a:t>
            </a:r>
            <a:r>
              <a:rPr lang="nb-NO"/>
              <a:t> og vedlikeholder</a:t>
            </a:r>
          </a:p>
          <a:p>
            <a:pPr marL="171450" indent="-171450">
              <a:buFont typeface="Arial" panose="020B0604020202020204" pitchFamily="34" charset="0"/>
              <a:buChar char="•"/>
            </a:pPr>
            <a:endParaRPr lang="nb-NO"/>
          </a:p>
          <a:p>
            <a:pPr marL="0" indent="0">
              <a:buFont typeface="Arial" panose="020B0604020202020204" pitchFamily="34" charset="0"/>
              <a:buNone/>
            </a:pPr>
            <a:r>
              <a:rPr lang="nb-NO"/>
              <a:t>Så har vi systemutviklere</a:t>
            </a:r>
          </a:p>
          <a:p>
            <a:pPr marL="171450" indent="-171450">
              <a:buFont typeface="Arial" panose="020B0604020202020204" pitchFamily="34" charset="0"/>
              <a:buChar char="•"/>
            </a:pPr>
            <a:r>
              <a:rPr lang="nb-NO"/>
              <a:t>Systemutviklere bør lære seg Azure AD fordi AD tilbyr identitetsadministrasjonstjenesten for din applikasjon og tjenester som du oppretter.</a:t>
            </a:r>
          </a:p>
          <a:p>
            <a:pPr marL="171450" indent="-171450">
              <a:buFont typeface="Arial" panose="020B0604020202020204" pitchFamily="34" charset="0"/>
              <a:buChar char="•"/>
            </a:pPr>
            <a:r>
              <a:rPr lang="nb-NO"/>
              <a:t>Hvis brukere allerede er logget inn i Azure AD kan man dra nytte av Single </a:t>
            </a:r>
            <a:r>
              <a:rPr lang="nb-NO" err="1"/>
              <a:t>Sign</a:t>
            </a:r>
            <a:r>
              <a:rPr lang="nb-NO"/>
              <a:t> On. </a:t>
            </a:r>
            <a:r>
              <a:rPr lang="nb-NO" err="1"/>
              <a:t>Dvs</a:t>
            </a:r>
            <a:r>
              <a:rPr lang="nb-NO"/>
              <a:t> at de da ikke behøver å skrive inn brukernavnet og passordet på nytt.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b-NO"/>
              <a:t>Kan hente ut Access Token for å aksessere andre tjenester via MS Graph </a:t>
            </a:r>
            <a:r>
              <a:rPr lang="nb-NO" err="1"/>
              <a:t>Api</a:t>
            </a:r>
            <a:endParaRPr lang="nb-NO"/>
          </a:p>
          <a:p>
            <a:pPr marL="171450" indent="-171450">
              <a:buFont typeface="Arial" panose="020B0604020202020204" pitchFamily="34" charset="0"/>
              <a:buChar char="•"/>
            </a:pPr>
            <a:endParaRPr lang="nb-NO"/>
          </a:p>
          <a:p>
            <a:pPr marL="0" indent="0">
              <a:buFont typeface="Arial" panose="020B0604020202020204" pitchFamily="34" charset="0"/>
              <a:buNone/>
            </a:pPr>
            <a:r>
              <a:rPr lang="nb-NO"/>
              <a:t>Om man </a:t>
            </a:r>
            <a:r>
              <a:rPr lang="nb-NO" err="1"/>
              <a:t>abbonnerer</a:t>
            </a:r>
            <a:r>
              <a:rPr lang="nb-NO"/>
              <a:t> på enten Microsoft 365, Office 365 eller Dynamics CRM blir Azure AD brukt bak kulissene og man kan </a:t>
            </a:r>
            <a:r>
              <a:rPr lang="nb-NO" err="1"/>
              <a:t>håndetere</a:t>
            </a:r>
            <a:r>
              <a:rPr lang="nb-NO"/>
              <a:t> alle integrerte apper i Azure AD</a:t>
            </a:r>
          </a:p>
          <a:p>
            <a:pPr marL="171450" indent="-171450">
              <a:buFont typeface="Arial" panose="020B0604020202020204" pitchFamily="34" charset="0"/>
              <a:buChar char="•"/>
            </a:pPr>
            <a:endParaRPr lang="nb-NO"/>
          </a:p>
          <a:p>
            <a:pPr marL="171450" indent="-171450">
              <a:buFont typeface="Arial" panose="020B0604020202020204" pitchFamily="34" charset="0"/>
              <a:buChar char="•"/>
            </a:pPr>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3743222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Vi skal ikke gå inn på Service Prinsipals eller Managed Identity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137317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1213913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Vis</a:t>
            </a:r>
          </a:p>
        </p:txBody>
      </p:sp>
      <p:sp>
        <p:nvSpPr>
          <p:cNvPr id="4" name="Slide Number Placeholder 3"/>
          <p:cNvSpPr>
            <a:spLocks noGrp="1"/>
          </p:cNvSpPr>
          <p:nvPr>
            <p:ph type="sldNum" sz="quarter" idx="5"/>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111184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250791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Vise Azure AD i portalen:</a:t>
            </a:r>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hlinkClick r:id="rId3"/>
              </a:rPr>
              <a:t>https://docs.microsoft.com/nb-no/learn/modules/intro-to-security-in-azure/5-network-security</a:t>
            </a:r>
            <a:endParaRPr lang="nb-NO"/>
          </a:p>
          <a:p>
            <a:endParaRPr lang="nb-NO"/>
          </a:p>
          <a:p>
            <a:r>
              <a:rPr lang="en-US" sz="1200" b="0" i="0" kern="120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26</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a:t>Gå til siden og gjennomgå litt hva de skal gjøre.</a:t>
            </a:r>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28</a:t>
            </a:fld>
            <a:endParaRPr lang="nb-NO"/>
          </a:p>
        </p:txBody>
      </p:sp>
    </p:spTree>
    <p:extLst>
      <p:ext uri="{BB962C8B-B14F-4D97-AF65-F5344CB8AC3E}">
        <p14:creationId xmlns:p14="http://schemas.microsoft.com/office/powerpoint/2010/main" val="2540997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29</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err="1"/>
              <a:t>Yes</a:t>
            </a:r>
            <a:r>
              <a:rPr lang="nb-NO"/>
              <a:t>, jeg skal ikke si for mye her. Oppfordrer alle til å ta en titt på denne lenken når dere kan.</a:t>
            </a:r>
            <a:br>
              <a:rPr lang="nb-NO"/>
            </a:br>
            <a:r>
              <a:rPr lang="nb-NO"/>
              <a:t>Den handler for det meste om </a:t>
            </a:r>
            <a:r>
              <a:rPr lang="nb-NO" err="1"/>
              <a:t>cloud</a:t>
            </a:r>
            <a:r>
              <a:rPr lang="nb-NO"/>
              <a:t> </a:t>
            </a:r>
            <a:r>
              <a:rPr lang="nb-NO" err="1"/>
              <a:t>security,og</a:t>
            </a:r>
            <a:r>
              <a:rPr lang="nb-NO"/>
              <a:t> det ligger flere gode ressurser ift. vurdering av sikkerhet av ulike skyplattformer og kunders behov av skyplattform. Så ta gjerne en titt når dere får tid.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981728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Lagvis sikkerhet:</a:t>
            </a:r>
            <a:br>
              <a:rPr lang="nb-NO"/>
            </a:br>
            <a:r>
              <a:rPr lang="nb-NO" err="1"/>
              <a:t>Physical</a:t>
            </a:r>
            <a:r>
              <a:rPr lang="nb-NO"/>
              <a:t> Security (Fysisk sikring)</a:t>
            </a:r>
          </a:p>
          <a:p>
            <a:r>
              <a:rPr lang="nb-NO"/>
              <a:t>Identity and Access (identitet og tilgangskontroll)</a:t>
            </a:r>
          </a:p>
          <a:p>
            <a:r>
              <a:rPr lang="nb-NO"/>
              <a:t>Perimeter</a:t>
            </a:r>
          </a:p>
          <a:p>
            <a:r>
              <a:rPr lang="nb-NO"/>
              <a:t>Network</a:t>
            </a:r>
          </a:p>
          <a:p>
            <a:r>
              <a:rPr lang="nb-NO" err="1"/>
              <a:t>Compute</a:t>
            </a:r>
            <a:endParaRPr lang="nb-NO"/>
          </a:p>
          <a:p>
            <a:r>
              <a:rPr lang="nb-NO"/>
              <a:t>Application</a:t>
            </a:r>
          </a:p>
          <a:p>
            <a:r>
              <a:rPr lang="nb-NO"/>
              <a:t>Data</a:t>
            </a:r>
          </a:p>
          <a:p>
            <a:endParaRPr lang="nb-NO"/>
          </a:p>
          <a:p>
            <a:r>
              <a:rPr lang="nb-NO"/>
              <a:t>Zero trust </a:t>
            </a:r>
            <a:r>
              <a:rPr lang="nb-NO" err="1"/>
              <a:t>model</a:t>
            </a:r>
            <a:r>
              <a:rPr lang="nb-NO"/>
              <a:t>:</a:t>
            </a:r>
          </a:p>
          <a:p>
            <a:r>
              <a:rPr lang="en-US" sz="1200" b="0" i="0" kern="1200">
                <a:solidFill>
                  <a:schemeClr val="tx1"/>
                </a:solidFill>
                <a:effectLst/>
                <a:latin typeface="+mn-lt"/>
                <a:ea typeface="+mn-ea"/>
                <a:cs typeface="+mn-cs"/>
              </a:rPr>
              <a:t>which states that you should never assume trust but instead continually validate trust. </a:t>
            </a: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endParaRPr lang="en-US" sz="1200" b="0" i="0" kern="1200">
              <a:solidFill>
                <a:schemeClr val="tx1"/>
              </a:solidFill>
              <a:effectLst/>
              <a:latin typeface="+mn-lt"/>
              <a:ea typeface="+mn-ea"/>
              <a:cs typeface="+mn-cs"/>
            </a:endParaRPr>
          </a:p>
          <a:p>
            <a:r>
              <a:rPr lang="en-US" sz="1200" b="0" i="0" kern="1200" err="1">
                <a:solidFill>
                  <a:schemeClr val="tx1"/>
                </a:solidFill>
                <a:effectLst/>
                <a:latin typeface="+mn-lt"/>
                <a:ea typeface="+mn-ea"/>
                <a:cs typeface="+mn-cs"/>
              </a:rPr>
              <a:t>Allright</a:t>
            </a:r>
            <a:r>
              <a:rPr lang="en-US" sz="1200" b="0" i="0" kern="1200">
                <a:solidFill>
                  <a:schemeClr val="tx1"/>
                </a:solidFill>
                <a:effectLst/>
                <a:latin typeface="+mn-lt"/>
                <a:ea typeface="+mn-ea"/>
                <a:cs typeface="+mn-cs"/>
              </a:rPr>
              <a:t>! Dette er det vi </a:t>
            </a:r>
            <a:r>
              <a:rPr lang="en-US" sz="1200" b="0" i="0" kern="1200" err="1">
                <a:solidFill>
                  <a:schemeClr val="tx1"/>
                </a:solidFill>
                <a:effectLst/>
                <a:latin typeface="+mn-lt"/>
                <a:ea typeface="+mn-ea"/>
                <a:cs typeface="+mn-cs"/>
              </a:rPr>
              <a:t>skal</a:t>
            </a:r>
            <a:r>
              <a:rPr lang="en-US" sz="1200" b="0" i="0" kern="1200">
                <a:solidFill>
                  <a:schemeClr val="tx1"/>
                </a:solidFill>
                <a:effectLst/>
                <a:latin typeface="+mn-lt"/>
                <a:ea typeface="+mn-ea"/>
                <a:cs typeface="+mn-cs"/>
              </a:rPr>
              <a:t> prate om I </a:t>
            </a:r>
            <a:r>
              <a:rPr lang="en-US" sz="1200" b="0" i="0" kern="1200" err="1">
                <a:solidFill>
                  <a:schemeClr val="tx1"/>
                </a:solidFill>
                <a:effectLst/>
                <a:latin typeface="+mn-lt"/>
                <a:ea typeface="+mn-ea"/>
                <a:cs typeface="+mn-cs"/>
              </a:rPr>
              <a:t>dag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Jeg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skal</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gå</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litt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mer</a:t>
            </a:r>
            <a:r>
              <a:rPr lang="en-US" sz="1200" b="0" i="0" kern="1200">
                <a:solidFill>
                  <a:schemeClr val="tx1"/>
                </a:solidFill>
                <a:effectLst/>
                <a:latin typeface="+mn-lt"/>
                <a:ea typeface="+mn-ea"/>
                <a:cs typeface="+mn-cs"/>
              </a:rPr>
              <a:t> inn </a:t>
            </a:r>
            <a:r>
              <a:rPr lang="en-US" sz="1200" b="0" i="0" kern="1200" err="1">
                <a:solidFill>
                  <a:schemeClr val="tx1"/>
                </a:solidFill>
                <a:effectLst/>
                <a:latin typeface="+mn-lt"/>
                <a:ea typeface="+mn-ea"/>
                <a:cs typeface="+mn-cs"/>
              </a:rPr>
              <a:t>på</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noen</a:t>
            </a:r>
            <a:r>
              <a:rPr lang="en-US" sz="1200" b="0" i="0" kern="1200">
                <a:solidFill>
                  <a:schemeClr val="tx1"/>
                </a:solidFill>
                <a:effectLst/>
                <a:latin typeface="+mn-lt"/>
                <a:ea typeface="+mn-ea"/>
                <a:cs typeface="+mn-cs"/>
              </a:rPr>
              <a:t> av </a:t>
            </a:r>
            <a:r>
              <a:rPr lang="en-US" sz="1200" b="0" i="0" kern="1200" err="1">
                <a:solidFill>
                  <a:schemeClr val="tx1"/>
                </a:solidFill>
                <a:effectLst/>
                <a:latin typeface="+mn-lt"/>
                <a:ea typeface="+mn-ea"/>
                <a:cs typeface="+mn-cs"/>
              </a:rPr>
              <a:t>disse</a:t>
            </a:r>
            <a:r>
              <a:rPr lang="en-US" sz="1200" b="0" i="0" kern="1200">
                <a:solidFill>
                  <a:schemeClr val="tx1"/>
                </a:solidFill>
                <a:effectLst/>
                <a:latin typeface="+mn-lt"/>
                <a:ea typeface="+mn-ea"/>
                <a:cs typeface="+mn-cs"/>
              </a:rPr>
              <a:t>, men </a:t>
            </a:r>
            <a:r>
              <a:rPr lang="en-US" sz="1200" b="0" i="0" kern="1200" err="1">
                <a:solidFill>
                  <a:schemeClr val="tx1"/>
                </a:solidFill>
                <a:effectLst/>
                <a:latin typeface="+mn-lt"/>
                <a:ea typeface="+mn-ea"/>
                <a:cs typeface="+mn-cs"/>
              </a:rPr>
              <a:t>poenget</a:t>
            </a:r>
            <a:r>
              <a:rPr lang="en-US" sz="1200" b="0" i="0" kern="1200">
                <a:solidFill>
                  <a:schemeClr val="tx1"/>
                </a:solidFill>
                <a:effectLst/>
                <a:latin typeface="+mn-lt"/>
                <a:ea typeface="+mn-ea"/>
                <a:cs typeface="+mn-cs"/>
              </a:rPr>
              <a:t> her </a:t>
            </a:r>
            <a:r>
              <a:rPr lang="en-US" sz="1200" b="0" i="0" kern="1200" err="1">
                <a:solidFill>
                  <a:schemeClr val="tx1"/>
                </a:solidFill>
                <a:effectLst/>
                <a:latin typeface="+mn-lt"/>
                <a:ea typeface="+mn-ea"/>
                <a:cs typeface="+mn-cs"/>
              </a:rPr>
              <a:t>nå</a:t>
            </a:r>
            <a:r>
              <a:rPr lang="en-US" sz="1200" b="0" i="0" kern="1200">
                <a:solidFill>
                  <a:schemeClr val="tx1"/>
                </a:solidFill>
                <a:effectLst/>
                <a:latin typeface="+mn-lt"/>
                <a:ea typeface="+mn-ea"/>
                <a:cs typeface="+mn-cs"/>
              </a:rPr>
              <a:t> er å </a:t>
            </a:r>
            <a:r>
              <a:rPr lang="en-US" sz="1200" b="0" i="0" kern="1200" err="1">
                <a:solidFill>
                  <a:schemeClr val="tx1"/>
                </a:solidFill>
                <a:effectLst/>
                <a:latin typeface="+mn-lt"/>
                <a:ea typeface="+mn-ea"/>
                <a:cs typeface="+mn-cs"/>
              </a:rPr>
              <a:t>gi</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på</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måte</a:t>
            </a:r>
            <a:r>
              <a:rPr lang="en-US" sz="1200" b="0" i="0" kern="1200">
                <a:solidFill>
                  <a:schemeClr val="tx1"/>
                </a:solidFill>
                <a:effectLst/>
                <a:latin typeface="+mn-lt"/>
                <a:ea typeface="+mn-ea"/>
                <a:cs typeface="+mn-cs"/>
              </a:rPr>
              <a:t> et </a:t>
            </a:r>
            <a:r>
              <a:rPr lang="en-US" sz="1200" b="0" i="0" kern="1200" err="1">
                <a:solidFill>
                  <a:schemeClr val="tx1"/>
                </a:solidFill>
                <a:effectLst/>
                <a:latin typeface="+mn-lt"/>
                <a:ea typeface="+mn-ea"/>
                <a:cs typeface="+mn-cs"/>
              </a:rPr>
              <a:t>overblikk</a:t>
            </a:r>
            <a:r>
              <a:rPr lang="en-US" sz="1200" b="0" i="0" kern="1200">
                <a:solidFill>
                  <a:schemeClr val="tx1"/>
                </a:solidFill>
                <a:effectLst/>
                <a:latin typeface="+mn-lt"/>
                <a:ea typeface="+mn-ea"/>
                <a:cs typeface="+mn-cs"/>
              </a:rPr>
              <a:t>. For å ta </a:t>
            </a:r>
            <a:r>
              <a:rPr lang="en-US" sz="1200" b="0" i="0" kern="1200" err="1">
                <a:solidFill>
                  <a:schemeClr val="tx1"/>
                </a:solidFill>
                <a:effectLst/>
                <a:latin typeface="+mn-lt"/>
                <a:ea typeface="+mn-ea"/>
                <a:cs typeface="+mn-cs"/>
              </a:rPr>
              <a:t>en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rask</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gjennomgang</a:t>
            </a:r>
            <a:r>
              <a:rPr lang="en-US" sz="1200" b="0" i="0" kern="1200">
                <a:solidFill>
                  <a:schemeClr val="tx1"/>
                </a:solidFill>
                <a:effectLst/>
                <a:latin typeface="+mn-lt"/>
                <a:ea typeface="+mn-ea"/>
                <a:cs typeface="+mn-cs"/>
              </a:rPr>
              <a:t> her, </a:t>
            </a:r>
            <a:r>
              <a:rPr lang="en-US" sz="1200" b="0" i="0" kern="1200" err="1">
                <a:solidFill>
                  <a:schemeClr val="tx1"/>
                </a:solidFill>
                <a:effectLst/>
                <a:latin typeface="+mn-lt"/>
                <a:ea typeface="+mn-ea"/>
                <a:cs typeface="+mn-cs"/>
              </a:rPr>
              <a:t>så</a:t>
            </a:r>
            <a:r>
              <a:rPr lang="en-US" sz="1200" b="0" i="0" kern="1200">
                <a:solidFill>
                  <a:schemeClr val="tx1"/>
                </a:solidFill>
                <a:effectLst/>
                <a:latin typeface="+mn-lt"/>
                <a:ea typeface="+mn-ea"/>
                <a:cs typeface="+mn-cs"/>
              </a:rPr>
              <a:t> handler </a:t>
            </a:r>
            <a:r>
              <a:rPr lang="en-US" sz="1200" b="0" i="0" kern="1200" err="1">
                <a:solidFill>
                  <a:schemeClr val="tx1"/>
                </a:solidFill>
                <a:effectLst/>
                <a:latin typeface="+mn-lt"/>
                <a:ea typeface="+mn-ea"/>
                <a:cs typeface="+mn-cs"/>
              </a:rPr>
              <a:t>Lagvis</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sikkerhet</a:t>
            </a:r>
            <a:r>
              <a:rPr lang="en-US" sz="1200" b="0" i="0" kern="1200">
                <a:solidFill>
                  <a:schemeClr val="tx1"/>
                </a:solidFill>
                <a:effectLst/>
                <a:latin typeface="+mn-lt"/>
                <a:ea typeface="+mn-ea"/>
                <a:cs typeface="+mn-cs"/>
              </a:rPr>
              <a:t> om at man </a:t>
            </a:r>
            <a:r>
              <a:rPr lang="en-US" sz="1200" b="0" i="0" kern="1200" err="1">
                <a:solidFill>
                  <a:schemeClr val="tx1"/>
                </a:solidFill>
                <a:effectLst/>
                <a:latin typeface="+mn-lt"/>
                <a:ea typeface="+mn-ea"/>
                <a:cs typeface="+mn-cs"/>
              </a:rPr>
              <a:t>sikrer</a:t>
            </a:r>
            <a:r>
              <a:rPr lang="en-US" sz="1200" b="0" i="0" kern="1200">
                <a:solidFill>
                  <a:schemeClr val="tx1"/>
                </a:solidFill>
                <a:effectLst/>
                <a:latin typeface="+mn-lt"/>
                <a:ea typeface="+mn-ea"/>
                <a:cs typeface="+mn-cs"/>
              </a:rPr>
              <a:t> alle </a:t>
            </a:r>
          </a:p>
          <a:p>
            <a:r>
              <a:rPr lang="en-US" sz="1200" b="0" i="0" kern="1200" err="1">
                <a:solidFill>
                  <a:schemeClr val="tx1"/>
                </a:solidFill>
                <a:effectLst/>
                <a:latin typeface="+mn-lt"/>
                <a:ea typeface="+mn-ea"/>
                <a:cs typeface="+mn-cs"/>
              </a:rPr>
              <a:t>Ledd</a:t>
            </a:r>
            <a:r>
              <a:rPr lang="en-US" sz="1200" b="0" i="0" kern="1200">
                <a:solidFill>
                  <a:schemeClr val="tx1"/>
                </a:solidFill>
                <a:effectLst/>
                <a:latin typeface="+mn-lt"/>
                <a:ea typeface="+mn-ea"/>
                <a:cs typeface="+mn-cs"/>
              </a:rPr>
              <a:t> I </a:t>
            </a:r>
            <a:r>
              <a:rPr lang="en-US" sz="1200" b="0" i="0" kern="1200" err="1">
                <a:solidFill>
                  <a:schemeClr val="tx1"/>
                </a:solidFill>
                <a:effectLst/>
                <a:latin typeface="+mn-lt"/>
                <a:ea typeface="+mn-ea"/>
                <a:cs typeface="+mn-cs"/>
              </a:rPr>
              <a:t>løsningen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Og</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hvor</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en</a:t>
            </a:r>
            <a:r>
              <a:rPr lang="en-US" sz="1200" b="0" i="0" kern="1200">
                <a:solidFill>
                  <a:schemeClr val="tx1"/>
                </a:solidFill>
                <a:effectLst/>
                <a:latin typeface="+mn-lt"/>
                <a:ea typeface="+mn-ea"/>
                <a:cs typeface="+mn-cs"/>
              </a:rPr>
              <a:t> zero trust model </a:t>
            </a:r>
            <a:r>
              <a:rPr lang="en-US" sz="1200" b="0" i="0" kern="1200" err="1">
                <a:solidFill>
                  <a:schemeClr val="tx1"/>
                </a:solidFill>
                <a:effectLst/>
                <a:latin typeface="+mn-lt"/>
                <a:ea typeface="+mn-ea"/>
                <a:cs typeface="+mn-cs"/>
              </a:rPr>
              <a:t>sikkerhetsarkitektur</a:t>
            </a:r>
            <a:r>
              <a:rPr lang="en-US" sz="1200" b="0" i="0" kern="1200">
                <a:solidFill>
                  <a:schemeClr val="tx1"/>
                </a:solidFill>
                <a:effectLst/>
                <a:latin typeface="+mn-lt"/>
                <a:ea typeface="+mn-ea"/>
                <a:cs typeface="+mn-cs"/>
              </a:rPr>
              <a:t> er </a:t>
            </a:r>
            <a:r>
              <a:rPr lang="en-US" sz="1200" b="0" i="0" kern="1200" err="1">
                <a:solidFill>
                  <a:schemeClr val="tx1"/>
                </a:solidFill>
                <a:effectLst/>
                <a:latin typeface="+mn-lt"/>
                <a:ea typeface="+mn-ea"/>
                <a:cs typeface="+mn-cs"/>
              </a:rPr>
              <a:t>lagt</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til</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grunn</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hvor</a:t>
            </a:r>
            <a:r>
              <a:rPr lang="en-US" sz="1200" b="0" i="0" kern="1200">
                <a:solidFill>
                  <a:schemeClr val="tx1"/>
                </a:solidFill>
                <a:effectLst/>
                <a:latin typeface="+mn-lt"/>
                <a:ea typeface="+mn-ea"/>
                <a:cs typeface="+mn-cs"/>
              </a:rPr>
              <a:t> man I all </a:t>
            </a:r>
            <a:r>
              <a:rPr lang="en-US" sz="1200" b="0" i="0" kern="1200" err="1">
                <a:solidFill>
                  <a:schemeClr val="tx1"/>
                </a:solidFill>
                <a:effectLst/>
                <a:latin typeface="+mn-lt"/>
                <a:ea typeface="+mn-ea"/>
                <a:cs typeface="+mn-cs"/>
              </a:rPr>
              <a:t>hovedsak</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aldri</a:t>
            </a:r>
            <a:r>
              <a:rPr lang="en-US" sz="1200" b="0" i="0" kern="1200">
                <a:solidFill>
                  <a:schemeClr val="tx1"/>
                </a:solidFill>
                <a:effectLst/>
                <a:latin typeface="+mn-lt"/>
                <a:ea typeface="+mn-ea"/>
                <a:cs typeface="+mn-cs"/>
              </a:rPr>
              <a:t> assumer trust, men hele tide </a:t>
            </a:r>
            <a:r>
              <a:rPr lang="en-US" sz="1200" b="0" i="0" kern="1200" err="1">
                <a:solidFill>
                  <a:schemeClr val="tx1"/>
                </a:solidFill>
                <a:effectLst/>
                <a:latin typeface="+mn-lt"/>
                <a:ea typeface="+mn-ea"/>
                <a:cs typeface="+mn-cs"/>
              </a:rPr>
              <a:t>validerer</a:t>
            </a:r>
            <a:r>
              <a:rPr lang="en-US" sz="1200" b="0" i="0" kern="1200">
                <a:solidFill>
                  <a:schemeClr val="tx1"/>
                </a:solidFill>
                <a:effectLst/>
                <a:latin typeface="+mn-lt"/>
                <a:ea typeface="+mn-ea"/>
                <a:cs typeface="+mn-cs"/>
              </a:rPr>
              <a:t> trust. </a:t>
            </a:r>
            <a:r>
              <a:rPr lang="en-US" sz="1200" b="0" i="0" kern="1200" err="1">
                <a:solidFill>
                  <a:schemeClr val="tx1"/>
                </a:solidFill>
                <a:effectLst/>
                <a:latin typeface="+mn-lt"/>
                <a:ea typeface="+mn-ea"/>
                <a:cs typeface="+mn-cs"/>
              </a:rPr>
              <a:t>Også</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skal</a:t>
            </a:r>
            <a:r>
              <a:rPr lang="en-US" sz="1200" b="0" i="0" kern="1200">
                <a:solidFill>
                  <a:schemeClr val="tx1"/>
                </a:solidFill>
                <a:effectLst/>
                <a:latin typeface="+mn-lt"/>
                <a:ea typeface="+mn-ea"/>
                <a:cs typeface="+mn-cs"/>
              </a:rPr>
              <a:t> vi </a:t>
            </a:r>
            <a:r>
              <a:rPr lang="en-US" sz="1200" b="0" i="0" kern="1200" err="1">
                <a:solidFill>
                  <a:schemeClr val="tx1"/>
                </a:solidFill>
                <a:effectLst/>
                <a:latin typeface="+mn-lt"/>
                <a:ea typeface="+mn-ea"/>
                <a:cs typeface="+mn-cs"/>
              </a:rPr>
              <a:t>gå</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litt</a:t>
            </a:r>
            <a:r>
              <a:rPr lang="en-US" sz="1200" b="0" i="0" kern="1200">
                <a:solidFill>
                  <a:schemeClr val="tx1"/>
                </a:solidFill>
                <a:effectLst/>
                <a:latin typeface="+mn-lt"/>
                <a:ea typeface="+mn-ea"/>
                <a:cs typeface="+mn-cs"/>
              </a:rPr>
              <a:t> inn </a:t>
            </a:r>
            <a:r>
              <a:rPr lang="en-US" sz="1200" b="0" i="0" kern="1200" err="1">
                <a:solidFill>
                  <a:schemeClr val="tx1"/>
                </a:solidFill>
                <a:effectLst/>
                <a:latin typeface="+mn-lt"/>
                <a:ea typeface="+mn-ea"/>
                <a:cs typeface="+mn-cs"/>
              </a:rPr>
              <a:t>på</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dette</a:t>
            </a:r>
            <a:r>
              <a:rPr lang="en-US" sz="1200" b="0" i="0" kern="1200">
                <a:solidFill>
                  <a:schemeClr val="tx1"/>
                </a:solidFill>
                <a:effectLst/>
                <a:latin typeface="+mn-lt"/>
                <a:ea typeface="+mn-ea"/>
                <a:cs typeface="+mn-cs"/>
              </a:rPr>
              <a:t> med delt </a:t>
            </a:r>
            <a:r>
              <a:rPr lang="en-US" sz="1200" b="0" i="0" kern="1200" err="1">
                <a:solidFill>
                  <a:schemeClr val="tx1"/>
                </a:solidFill>
                <a:effectLst/>
                <a:latin typeface="+mn-lt"/>
                <a:ea typeface="+mn-ea"/>
                <a:cs typeface="+mn-cs"/>
              </a:rPr>
              <a:t>ansvar</a:t>
            </a:r>
            <a:r>
              <a:rPr lang="en-US" sz="1200" b="0" i="0" kern="1200">
                <a:solidFill>
                  <a:schemeClr val="tx1"/>
                </a:solidFill>
                <a:effectLst/>
                <a:latin typeface="+mn-lt"/>
                <a:ea typeface="+mn-ea"/>
                <a:cs typeface="+mn-cs"/>
              </a:rPr>
              <a:t>. Dette er det </a:t>
            </a:r>
          </a:p>
          <a:p>
            <a:r>
              <a:rPr lang="en-US" sz="1200" b="0" i="0" kern="1200" err="1">
                <a:solidFill>
                  <a:schemeClr val="tx1"/>
                </a:solidFill>
                <a:effectLst/>
                <a:latin typeface="+mn-lt"/>
                <a:ea typeface="+mn-ea"/>
                <a:cs typeface="+mn-cs"/>
              </a:rPr>
              <a:t>Deilige</a:t>
            </a:r>
            <a:r>
              <a:rPr lang="en-US" sz="1200" b="0" i="0" kern="1200">
                <a:solidFill>
                  <a:schemeClr val="tx1"/>
                </a:solidFill>
                <a:effectLst/>
                <a:latin typeface="+mn-lt"/>
                <a:ea typeface="+mn-ea"/>
                <a:cs typeface="+mn-cs"/>
              </a:rPr>
              <a:t> med </a:t>
            </a:r>
            <a:r>
              <a:rPr lang="en-US" sz="1200" b="0" i="0" kern="1200" err="1">
                <a:solidFill>
                  <a:schemeClr val="tx1"/>
                </a:solidFill>
                <a:effectLst/>
                <a:latin typeface="+mn-lt"/>
                <a:ea typeface="+mn-ea"/>
                <a:cs typeface="+mn-cs"/>
              </a:rPr>
              <a:t>skyplattform</a:t>
            </a:r>
            <a:r>
              <a:rPr lang="en-US" sz="1200" b="0" i="0" kern="1200">
                <a:solidFill>
                  <a:schemeClr val="tx1"/>
                </a:solidFill>
                <a:effectLst/>
                <a:latin typeface="+mn-lt"/>
                <a:ea typeface="+mn-ea"/>
                <a:cs typeface="+mn-cs"/>
              </a:rPr>
              <a:t>, du </a:t>
            </a:r>
            <a:r>
              <a:rPr lang="en-US" sz="1200" b="0" i="0" kern="1200" err="1">
                <a:solidFill>
                  <a:schemeClr val="tx1"/>
                </a:solidFill>
                <a:effectLst/>
                <a:latin typeface="+mn-lt"/>
                <a:ea typeface="+mn-ea"/>
                <a:cs typeface="+mn-cs"/>
              </a:rPr>
              <a:t>trenger</a:t>
            </a:r>
            <a:r>
              <a:rPr lang="en-US" sz="1200" b="0" i="0" kern="1200">
                <a:solidFill>
                  <a:schemeClr val="tx1"/>
                </a:solidFill>
                <a:effectLst/>
                <a:latin typeface="+mn-lt"/>
                <a:ea typeface="+mn-ea"/>
                <a:cs typeface="+mn-cs"/>
              </a:rPr>
              <a:t> </a:t>
            </a:r>
            <a:r>
              <a:rPr lang="en-US" sz="1200" b="0" i="0" kern="1200" err="1">
                <a:solidFill>
                  <a:schemeClr val="tx1"/>
                </a:solidFill>
                <a:effectLst/>
                <a:latin typeface="+mn-lt"/>
                <a:ea typeface="+mn-ea"/>
                <a:cs typeface="+mn-cs"/>
              </a:rPr>
              <a:t>ikke</a:t>
            </a:r>
            <a:r>
              <a:rPr lang="en-US" sz="1200" b="0" i="0" kern="1200">
                <a:solidFill>
                  <a:schemeClr val="tx1"/>
                </a:solidFill>
                <a:effectLst/>
                <a:latin typeface="+mn-lt"/>
                <a:ea typeface="+mn-ea"/>
                <a:cs typeface="+mn-cs"/>
              </a:rPr>
              <a:t> å ha </a:t>
            </a:r>
            <a:r>
              <a:rPr lang="en-US" sz="1200" b="0" i="0" kern="1200" err="1">
                <a:solidFill>
                  <a:schemeClr val="tx1"/>
                </a:solidFill>
                <a:effectLst/>
                <a:latin typeface="+mn-lt"/>
                <a:ea typeface="+mn-ea"/>
                <a:cs typeface="+mn-cs"/>
              </a:rPr>
              <a:t>ansvaret</a:t>
            </a:r>
            <a:r>
              <a:rPr lang="en-US" sz="1200" b="0" i="0" kern="1200">
                <a:solidFill>
                  <a:schemeClr val="tx1"/>
                </a:solidFill>
                <a:effectLst/>
                <a:latin typeface="+mn-lt"/>
                <a:ea typeface="+mn-ea"/>
                <a:cs typeface="+mn-cs"/>
              </a:rPr>
              <a:t> for alt. </a:t>
            </a:r>
          </a:p>
          <a:p>
            <a:br>
              <a:rPr lang="nb-NO"/>
            </a:br>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Data de stort sett hackere er ute etter.</a:t>
            </a:r>
            <a:br>
              <a:rPr lang="nb-NO"/>
            </a:br>
            <a:br>
              <a:rPr lang="nb-NO"/>
            </a:br>
            <a:r>
              <a:rPr lang="nb-NO"/>
              <a:t>Som vi kom frem til i stad så er det data som er det hackere oftest er ute etter, uansett form.</a:t>
            </a:r>
            <a:br>
              <a:rPr lang="nb-NO"/>
            </a:br>
            <a:r>
              <a:rPr lang="nb-NO"/>
              <a:t>Det vi da gjør når vi skal sikre dataen er å sette opp lagvis sikkerhet i alle lagene over, slik at dataen vår er mest mulig sikret. Disse er da, rent fysisk, også snakker vi om å sikre identiteten og tilgang. Er personen den han utgir seg for å være? Litt som en passkontroll sjekk, hvis dere fortsatt husker dem. AD er jo en måte å oppnå dette på. Deretter sikrer man Perimeter, altså </a:t>
            </a:r>
            <a:r>
              <a:rPr lang="nb-NO" err="1"/>
              <a:t>firewalls</a:t>
            </a:r>
            <a:r>
              <a:rPr lang="nb-NO"/>
              <a:t> </a:t>
            </a:r>
            <a:r>
              <a:rPr lang="nb-NO" err="1"/>
              <a:t>o.l</a:t>
            </a:r>
            <a:endParaRPr lang="nb-NO"/>
          </a:p>
          <a:p>
            <a:r>
              <a:rPr lang="nb-NO"/>
              <a:t>Så er det lurt å sikre nettverket sitt. En ting er jo at man passord beskytter </a:t>
            </a:r>
            <a:r>
              <a:rPr lang="nb-NO" err="1"/>
              <a:t>wifien</a:t>
            </a:r>
            <a:r>
              <a:rPr lang="nb-NO"/>
              <a:t>, men en annen ting er å legge opp </a:t>
            </a:r>
            <a:r>
              <a:rPr lang="nb-NO" err="1"/>
              <a:t>virituelle</a:t>
            </a:r>
            <a:r>
              <a:rPr lang="nb-NO"/>
              <a:t> nettverk som ikke lar alle applikasjoner som ligger i samme nettverk se hverandre. </a:t>
            </a:r>
          </a:p>
          <a:p>
            <a:r>
              <a:rPr lang="nb-NO"/>
              <a:t>Også er det sikkerheten i lagene under, det som kanskje er det nærmeste dataen da. </a:t>
            </a:r>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Microsoft ansvar vs. vårt ansvar </a:t>
            </a:r>
          </a:p>
          <a:p>
            <a:r>
              <a:rPr lang="nb-NO"/>
              <a:t>Selv om Microsoft er en sikker plattform, så er det ikke vanskelig å lage et system i skyen som ikke er sikkert.. Det hviler derfor et stort ansvar på oss som utvikler systemer der. Man </a:t>
            </a:r>
            <a:r>
              <a:rPr lang="nb-NO" err="1"/>
              <a:t>mååå</a:t>
            </a:r>
            <a:r>
              <a:rPr lang="nb-NO"/>
              <a:t> gjøre en jobb uansett om man bruker </a:t>
            </a:r>
            <a:r>
              <a:rPr lang="nb-NO" err="1"/>
              <a:t>skylønsing</a:t>
            </a:r>
            <a:r>
              <a:rPr lang="nb-NO"/>
              <a:t> eller ikke. Eneste forskjellen er vel i hvilken grad man har ansvar. Som vi ser så er det de fleste SAAS og PAAS </a:t>
            </a:r>
            <a:r>
              <a:rPr lang="nb-NO" err="1"/>
              <a:t>serivcene</a:t>
            </a:r>
            <a:r>
              <a:rPr lang="nb-NO"/>
              <a:t> som gir mest sikkerhetsmekanismer fra </a:t>
            </a:r>
            <a:r>
              <a:rPr lang="nb-NO" err="1"/>
              <a:t>microsoft</a:t>
            </a:r>
            <a:r>
              <a:rPr lang="nb-NO"/>
              <a:t>. Men som vi ser, så er alt over det med </a:t>
            </a:r>
            <a:r>
              <a:rPr lang="nb-NO" err="1"/>
              <a:t>account</a:t>
            </a:r>
            <a:r>
              <a:rPr lang="nb-NO"/>
              <a:t> and </a:t>
            </a:r>
            <a:r>
              <a:rPr lang="nb-NO" err="1"/>
              <a:t>access</a:t>
            </a:r>
            <a:r>
              <a:rPr lang="nb-NO"/>
              <a:t> </a:t>
            </a:r>
            <a:r>
              <a:rPr lang="nb-NO" err="1"/>
              <a:t>managment</a:t>
            </a:r>
            <a:r>
              <a:rPr lang="nb-NO"/>
              <a:t> vårt ansvar. Dvs. ikke gi flere tilganger til brukere enn strengt nødvendig. Ikke eksponere unødvendige endepunkt. </a:t>
            </a:r>
          </a:p>
          <a:p>
            <a:endParaRPr lang="nb-NO"/>
          </a:p>
          <a:p>
            <a:pPr marL="171450" indent="-171450">
              <a:buFontTx/>
              <a:buChar char="-"/>
            </a:pPr>
            <a:endParaRPr lang="nb-NO"/>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Listen er eksempler, men ikke </a:t>
            </a:r>
            <a:r>
              <a:rPr lang="nb-NO" err="1"/>
              <a:t>utømmende</a:t>
            </a:r>
            <a:r>
              <a:rPr lang="nb-NO"/>
              <a:t>.</a:t>
            </a:r>
          </a:p>
          <a:p>
            <a:endParaRPr lang="nb-NO"/>
          </a:p>
          <a:p>
            <a:endParaRPr lang="nb-NO"/>
          </a:p>
          <a:p>
            <a:r>
              <a:rPr lang="nb-NO"/>
              <a:t>Og for å fortsette listen fra forrige side, så er dette bare videre eksempler. Her kommer også kravet om zero trust inn igjen. Passe på at man validerer og autentiserer mot alle endepunkt, ikke bare si at om man har kommet inn et sted så er det fritt frem. Ikke </a:t>
            </a:r>
            <a:r>
              <a:rPr lang="nb-NO" err="1"/>
              <a:t>assume</a:t>
            </a:r>
            <a:r>
              <a:rPr lang="nb-NO"/>
              <a:t> trust til alle endepunkt bare fordi man har trust i et av dem. </a:t>
            </a:r>
          </a:p>
        </p:txBody>
      </p:sp>
      <p:sp>
        <p:nvSpPr>
          <p:cNvPr id="4" name="Slide Number Placeholder 3"/>
          <p:cNvSpPr>
            <a:spLocks noGrp="1"/>
          </p:cNvSpPr>
          <p:nvPr>
            <p:ph type="sldNum" sz="quarter" idx="5"/>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335899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Litt hjelp </a:t>
            </a:r>
          </a:p>
          <a:p>
            <a:endParaRPr lang="nb-NO"/>
          </a:p>
          <a:p>
            <a:r>
              <a:rPr lang="nb-NO"/>
              <a:t>Analyserer enorme mender data/signaler. </a:t>
            </a:r>
          </a:p>
          <a:p>
            <a:endParaRPr lang="nb-NO"/>
          </a:p>
          <a:p>
            <a:r>
              <a:rPr lang="nb-NO"/>
              <a:t>Et sted man kan få litt hjelp til å opprettholde sikkerhet er i </a:t>
            </a:r>
            <a:r>
              <a:rPr lang="nb-NO" err="1"/>
              <a:t>Azure</a:t>
            </a:r>
            <a:r>
              <a:rPr lang="nb-NO"/>
              <a:t> </a:t>
            </a:r>
            <a:r>
              <a:rPr lang="nb-NO" err="1"/>
              <a:t>security</a:t>
            </a:r>
            <a:r>
              <a:rPr lang="nb-NO"/>
              <a:t> </a:t>
            </a:r>
            <a:r>
              <a:rPr lang="nb-NO" err="1"/>
              <a:t>center</a:t>
            </a:r>
            <a:r>
              <a:rPr lang="nb-NO"/>
              <a:t>. Dette er litt som </a:t>
            </a:r>
            <a:r>
              <a:rPr lang="nb-NO" err="1"/>
              <a:t>application</a:t>
            </a:r>
            <a:r>
              <a:rPr lang="nb-NO"/>
              <a:t> </a:t>
            </a:r>
            <a:r>
              <a:rPr lang="nb-NO" err="1"/>
              <a:t>innsight</a:t>
            </a:r>
            <a:r>
              <a:rPr lang="nb-NO"/>
              <a:t>, bare at vi monitorer for sikkerhet. De gir deg anbefalinger for hvordan oppnå bedre sikkerhet og gir deg en sikkerhetsscore og </a:t>
            </a:r>
            <a:r>
              <a:rPr lang="nb-NO" err="1"/>
              <a:t>compliance</a:t>
            </a:r>
            <a:r>
              <a:rPr lang="nb-NO"/>
              <a:t>. </a:t>
            </a:r>
          </a:p>
          <a:p>
            <a:r>
              <a:rPr lang="nb-NO"/>
              <a:t>Men dette koster jo litt, man får alltid </a:t>
            </a:r>
            <a:r>
              <a:rPr lang="nb-NO" err="1"/>
              <a:t>anbefalninger</a:t>
            </a:r>
            <a:r>
              <a:rPr lang="nb-NO"/>
              <a:t> i forhold til konfigurasjonen, men med overvåkning så har du en liten ai bit som overvåker og gir tilbakemeldinger ift. </a:t>
            </a:r>
            <a:r>
              <a:rPr lang="nb-NO" err="1"/>
              <a:t>aktivtet</a:t>
            </a:r>
            <a:r>
              <a:rPr lang="nb-NO"/>
              <a:t> på si webapplikasjonen din.</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I Azure Security Center så får man en score som </a:t>
            </a:r>
          </a:p>
          <a:p>
            <a:endParaRPr lang="nb-NO"/>
          </a:p>
          <a:p>
            <a:pPr algn="l">
              <a:buFont typeface="Arial" panose="020B0604020202020204" pitchFamily="34" charset="0"/>
              <a:buChar char="•"/>
            </a:pPr>
            <a:r>
              <a:rPr lang="en-US" b="0" i="0">
                <a:solidFill>
                  <a:srgbClr val="4C4C51"/>
                </a:solidFill>
                <a:effectLst/>
                <a:latin typeface="Segoe UI" panose="020B0502040204020203" pitchFamily="34" charset="0"/>
              </a:rPr>
              <a:t>Visualization of the security posture</a:t>
            </a:r>
          </a:p>
          <a:p>
            <a:pPr algn="l">
              <a:buFont typeface="Arial" panose="020B0604020202020204" pitchFamily="34" charset="0"/>
              <a:buChar char="•"/>
            </a:pPr>
            <a:r>
              <a:rPr lang="en-US" b="0" i="0">
                <a:solidFill>
                  <a:srgbClr val="4C4C51"/>
                </a:solidFill>
                <a:effectLst/>
                <a:latin typeface="Segoe UI" panose="020B0502040204020203" pitchFamily="34" charset="0"/>
              </a:rPr>
              <a:t>Fast triage and suggestions to provide meaningful action to increase your security posture</a:t>
            </a:r>
          </a:p>
          <a:p>
            <a:pPr algn="l">
              <a:buFont typeface="Arial" panose="020B0604020202020204" pitchFamily="34" charset="0"/>
              <a:buChar char="•"/>
            </a:pPr>
            <a:r>
              <a:rPr lang="en-US" b="0" i="0">
                <a:solidFill>
                  <a:srgbClr val="4C4C51"/>
                </a:solidFill>
                <a:effectLst/>
                <a:latin typeface="Segoe UI" panose="020B0502040204020203" pitchFamily="34" charset="0"/>
              </a:rPr>
              <a:t>Measurement of the workload security over time</a:t>
            </a:r>
          </a:p>
          <a:p>
            <a:endParaRPr lang="nb-NO"/>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26972555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1"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2"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5.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34.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33.svg"/><Relationship Id="rId5" Type="http://schemas.openxmlformats.org/officeDocument/2006/relationships/image" Target="../media/image18.svg"/><Relationship Id="rId10"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sv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3"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ouvet/azure-workshops/tree/master/Workshop_3/Leksjon_Bonus"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inside.bouvet.no/bouvet-alle/meg-som-ansatt/sikkerhet-i-dna-et-var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minside.bouvet.no/metoder/cloud-security"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err="1"/>
              <a:t>Monitoring</a:t>
            </a:r>
            <a:r>
              <a:rPr lang="nb-NO"/>
              <a:t> service for sikkerhet</a:t>
            </a:r>
          </a:p>
          <a:p>
            <a:endParaRPr lang="nb-NO"/>
          </a:p>
          <a:p>
            <a:r>
              <a:rPr lang="nb-NO"/>
              <a:t>Anbefalinger: scanner tjenester for å finne usikker konfigurasjon </a:t>
            </a:r>
          </a:p>
          <a:p>
            <a:endParaRPr lang="nb-NO"/>
          </a:p>
          <a:p>
            <a:r>
              <a:rPr lang="nb-NO"/>
              <a:t>Sikkerhetsscore og compliance</a:t>
            </a:r>
          </a:p>
          <a:p>
            <a:endParaRPr lang="nb-NO"/>
          </a:p>
          <a:p>
            <a:r>
              <a:rPr lang="nb-NO"/>
              <a:t>Overvåking av tjenester (Standard)</a:t>
            </a:r>
          </a:p>
          <a:p>
            <a:r>
              <a:rPr lang="nb-NO"/>
              <a:t>To prisnivåer</a:t>
            </a:r>
          </a:p>
          <a:p>
            <a:pPr lvl="1"/>
            <a:r>
              <a:rPr lang="nb-NO" err="1"/>
              <a:t>Free</a:t>
            </a:r>
            <a:r>
              <a:rPr lang="nb-NO"/>
              <a:t> tier: Tilbyr anbefalinger </a:t>
            </a:r>
          </a:p>
          <a:p>
            <a:pPr lvl="1"/>
            <a:r>
              <a:rPr lang="nb-NO"/>
              <a:t>Standard tier: Tilbyr alle tjenester som overvåkning av tjenester</a:t>
            </a:r>
          </a:p>
          <a:p>
            <a:endParaRPr lang="nb-NO"/>
          </a:p>
          <a:p>
            <a:pPr marL="0" indent="0">
              <a:buNone/>
            </a:pPr>
            <a:endParaRPr lang="nb-NO"/>
          </a:p>
          <a:p>
            <a:endParaRPr lang="nb-NO"/>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76DEF7-B070-49C8-96B9-DCF0578EB128}"/>
              </a:ext>
            </a:extLst>
          </p:cNvPr>
          <p:cNvSpPr>
            <a:spLocks noGrp="1"/>
          </p:cNvSpPr>
          <p:nvPr>
            <p:ph type="title"/>
          </p:nvPr>
        </p:nvSpPr>
        <p:spPr>
          <a:xfrm>
            <a:off x="1234800" y="365126"/>
            <a:ext cx="10078991" cy="1119982"/>
          </a:xfrm>
        </p:spPr>
        <p:txBody>
          <a:bodyPr/>
          <a:lstStyle/>
          <a:p>
            <a:r>
              <a:rPr lang="nb-NO"/>
              <a:t>Azure Security Center</a:t>
            </a:r>
          </a:p>
        </p:txBody>
      </p:sp>
      <p:pic>
        <p:nvPicPr>
          <p:cNvPr id="4" name="Picture 3">
            <a:extLst>
              <a:ext uri="{FF2B5EF4-FFF2-40B4-BE49-F238E27FC236}">
                <a16:creationId xmlns:a16="http://schemas.microsoft.com/office/drawing/2014/main" id="{F04E0A26-8C88-4AB3-9EEE-DDD88D616CD9}"/>
              </a:ext>
            </a:extLst>
          </p:cNvPr>
          <p:cNvPicPr>
            <a:picLocks noChangeAspect="1"/>
          </p:cNvPicPr>
          <p:nvPr/>
        </p:nvPicPr>
        <p:blipFill>
          <a:blip r:embed="rId3"/>
          <a:stretch>
            <a:fillRect/>
          </a:stretch>
        </p:blipFill>
        <p:spPr>
          <a:xfrm>
            <a:off x="1234800" y="1485107"/>
            <a:ext cx="7158656" cy="5032374"/>
          </a:xfrm>
          <a:prstGeom prst="rect">
            <a:avLst/>
          </a:prstGeom>
        </p:spPr>
      </p:pic>
    </p:spTree>
    <p:extLst>
      <p:ext uri="{BB962C8B-B14F-4D97-AF65-F5344CB8AC3E}">
        <p14:creationId xmlns:p14="http://schemas.microsoft.com/office/powerpoint/2010/main" val="392899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D9A3B32-F5A6-403A-BD67-91A3DF434CFB}"/>
              </a:ext>
            </a:extLst>
          </p:cNvPr>
          <p:cNvPicPr>
            <a:picLocks noGrp="1" noChangeAspect="1"/>
          </p:cNvPicPr>
          <p:nvPr>
            <p:ph idx="1"/>
          </p:nvPr>
        </p:nvPicPr>
        <p:blipFill>
          <a:blip r:embed="rId3"/>
          <a:stretch>
            <a:fillRect/>
          </a:stretch>
        </p:blipFill>
        <p:spPr>
          <a:xfrm>
            <a:off x="1235075" y="1923621"/>
            <a:ext cx="8382000" cy="4155345"/>
          </a:xfrm>
          <a:prstGeom prst="rect">
            <a:avLst/>
          </a:prstGeom>
        </p:spPr>
      </p:pic>
      <p:sp>
        <p:nvSpPr>
          <p:cNvPr id="3" name="Title 2">
            <a:extLst>
              <a:ext uri="{FF2B5EF4-FFF2-40B4-BE49-F238E27FC236}">
                <a16:creationId xmlns:a16="http://schemas.microsoft.com/office/drawing/2014/main" id="{ADD3268A-655D-4820-8D79-0D25EF247E34}"/>
              </a:ext>
            </a:extLst>
          </p:cNvPr>
          <p:cNvSpPr>
            <a:spLocks noGrp="1"/>
          </p:cNvSpPr>
          <p:nvPr>
            <p:ph type="title"/>
          </p:nvPr>
        </p:nvSpPr>
        <p:spPr/>
        <p:txBody>
          <a:bodyPr/>
          <a:lstStyle/>
          <a:p>
            <a:r>
              <a:rPr lang="nb-NO"/>
              <a:t>Azure Security Center</a:t>
            </a:r>
          </a:p>
        </p:txBody>
      </p:sp>
    </p:spTree>
    <p:extLst>
      <p:ext uri="{BB962C8B-B14F-4D97-AF65-F5344CB8AC3E}">
        <p14:creationId xmlns:p14="http://schemas.microsoft.com/office/powerpoint/2010/main" val="183756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B8E5A-8E72-405C-895A-A01DE7EFEC97}"/>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86E35D39-2591-47A9-8520-8892ECEB37A5}"/>
              </a:ext>
            </a:extLst>
          </p:cNvPr>
          <p:cNvSpPr>
            <a:spLocks noGrp="1"/>
          </p:cNvSpPr>
          <p:nvPr>
            <p:ph type="title"/>
          </p:nvPr>
        </p:nvSpPr>
        <p:spPr/>
        <p:txBody>
          <a:bodyPr/>
          <a:lstStyle/>
          <a:p>
            <a:r>
              <a:rPr lang="nb-NO"/>
              <a:t>Bilde-applikasjonen </a:t>
            </a:r>
          </a:p>
        </p:txBody>
      </p:sp>
      <p:pic>
        <p:nvPicPr>
          <p:cNvPr id="4" name="Picture 3">
            <a:extLst>
              <a:ext uri="{FF2B5EF4-FFF2-40B4-BE49-F238E27FC236}">
                <a16:creationId xmlns:a16="http://schemas.microsoft.com/office/drawing/2014/main" id="{9E555A9B-7745-4BC2-9F47-EB95DBCC63CA}"/>
              </a:ext>
            </a:extLst>
          </p:cNvPr>
          <p:cNvPicPr>
            <a:picLocks noChangeAspect="1"/>
          </p:cNvPicPr>
          <p:nvPr/>
        </p:nvPicPr>
        <p:blipFill>
          <a:blip r:embed="rId2"/>
          <a:stretch>
            <a:fillRect/>
          </a:stretch>
        </p:blipFill>
        <p:spPr>
          <a:xfrm>
            <a:off x="1425287" y="1738313"/>
            <a:ext cx="8953500" cy="4438650"/>
          </a:xfrm>
          <a:prstGeom prst="rect">
            <a:avLst/>
          </a:prstGeom>
        </p:spPr>
      </p:pic>
    </p:spTree>
    <p:extLst>
      <p:ext uri="{BB962C8B-B14F-4D97-AF65-F5344CB8AC3E}">
        <p14:creationId xmlns:p14="http://schemas.microsoft.com/office/powerpoint/2010/main" val="346501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a:t>Bildeapplikasjonen</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6681" y="3384103"/>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83157" y="286469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082574" y="3351434"/>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635621" y="3829980"/>
            <a:ext cx="2580079" cy="646331"/>
          </a:xfrm>
          <a:prstGeom prst="rect">
            <a:avLst/>
          </a:prstGeom>
          <a:noFill/>
        </p:spPr>
        <p:txBody>
          <a:bodyPr wrap="square" rtlCol="0">
            <a:spAutoFit/>
          </a:bodyPr>
          <a:lstStyle/>
          <a:p>
            <a:r>
              <a:rPr lang="nb-NO"/>
              <a:t>Logging / Monitorering</a:t>
            </a:r>
          </a:p>
          <a:p>
            <a:r>
              <a:rPr lang="nb-NO"/>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7" y="3102819"/>
            <a:ext cx="835399" cy="28128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1561749" cy="615553"/>
          </a:xfrm>
          <a:prstGeom prst="rect">
            <a:avLst/>
          </a:prstGeom>
          <a:noFill/>
        </p:spPr>
        <p:txBody>
          <a:bodyPr wrap="square" rtlCol="0">
            <a:spAutoFit/>
          </a:bodyPr>
          <a:lstStyle/>
          <a:p>
            <a:r>
              <a:rPr lang="nb-NO" sz="1600"/>
              <a:t>«VM» (App Service </a:t>
            </a:r>
            <a:r>
              <a:rPr lang="nb-NO"/>
              <a:t>Plan</a:t>
            </a:r>
            <a:r>
              <a:rPr lang="nb-NO" sz="1600"/>
              <a:t>)</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702686" y="2218363"/>
            <a:ext cx="1892120" cy="646331"/>
          </a:xfrm>
          <a:prstGeom prst="rect">
            <a:avLst/>
          </a:prstGeom>
          <a:noFill/>
        </p:spPr>
        <p:txBody>
          <a:bodyPr wrap="square" rtlCol="0">
            <a:spAutoFit/>
          </a:bodyPr>
          <a:lstStyle/>
          <a:p>
            <a:r>
              <a:rPr lang="nb-NO"/>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2" y="3340944"/>
            <a:ext cx="0" cy="179003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320699" y="3102819"/>
            <a:ext cx="1962458" cy="248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615553"/>
          </a:xfrm>
          <a:prstGeom prst="rect">
            <a:avLst/>
          </a:prstGeom>
          <a:noFill/>
        </p:spPr>
        <p:txBody>
          <a:bodyPr wrap="square" rtlCol="0">
            <a:spAutoFit/>
          </a:bodyPr>
          <a:lstStyle/>
          <a:p>
            <a:r>
              <a:rPr lang="nb-NO" sz="1600"/>
              <a:t>Bilder</a:t>
            </a:r>
          </a:p>
          <a:p>
            <a:r>
              <a:rPr lang="nb-NO" sz="1600"/>
              <a:t>(Blob </a:t>
            </a:r>
            <a:r>
              <a:rPr lang="nb-NO"/>
              <a:t>Storage</a:t>
            </a:r>
            <a:r>
              <a:rPr lang="nb-NO" sz="1600"/>
              <a:t>)</a:t>
            </a:r>
          </a:p>
        </p:txBody>
      </p:sp>
    </p:spTree>
    <p:extLst>
      <p:ext uri="{BB962C8B-B14F-4D97-AF65-F5344CB8AC3E}">
        <p14:creationId xmlns:p14="http://schemas.microsoft.com/office/powerpoint/2010/main" val="1676921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2800">
                <a:hlinkClick r:id="rId3"/>
              </a:rPr>
              <a:t>https://github.com/bouvet/azure-workshops/tree/master/Workshop_3/Leksjon_1</a:t>
            </a:r>
            <a:endParaRPr lang="nb-NO" sz="2800"/>
          </a:p>
          <a:p>
            <a:pPr marL="0" indent="0">
              <a:buNone/>
            </a:pPr>
            <a:endParaRPr lang="nb-NO" sz="2800"/>
          </a:p>
          <a:p>
            <a:pPr marL="0" indent="0">
              <a:buNone/>
            </a:pPr>
            <a:endParaRPr lang="nb-NO" sz="4400"/>
          </a:p>
          <a:p>
            <a:pPr marL="0" indent="0">
              <a:buNone/>
            </a:pPr>
            <a:endParaRPr lang="nb-NO" sz="4400"/>
          </a:p>
          <a:p>
            <a:pPr marL="0" indent="0">
              <a:buNone/>
            </a:pPr>
            <a:endParaRPr lang="nb-NO" sz="4400"/>
          </a:p>
          <a:p>
            <a:pPr marL="0" indent="0">
              <a:buNone/>
            </a:pPr>
            <a:r>
              <a:rPr lang="nb-NO" sz="4400"/>
              <a:t>Google: Azureskolen </a:t>
            </a:r>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a:t>Leksjon 1</a:t>
            </a:r>
          </a:p>
        </p:txBody>
      </p:sp>
    </p:spTree>
    <p:extLst>
      <p:ext uri="{BB962C8B-B14F-4D97-AF65-F5344CB8AC3E}">
        <p14:creationId xmlns:p14="http://schemas.microsoft.com/office/powerpoint/2010/main" val="224651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a:t>Identity and </a:t>
            </a:r>
            <a:r>
              <a:rPr lang="nb-NO" err="1"/>
              <a:t>access</a:t>
            </a:r>
            <a:r>
              <a:rPr lang="nb-NO"/>
              <a:t> management(IAM)</a:t>
            </a:r>
          </a:p>
          <a:p>
            <a:r>
              <a:rPr lang="nb-NO"/>
              <a:t>Eksterne ressurser</a:t>
            </a:r>
          </a:p>
          <a:p>
            <a:pPr lvl="1"/>
            <a:r>
              <a:rPr lang="nb-NO"/>
              <a:t>Microsoft Office 365</a:t>
            </a:r>
          </a:p>
          <a:p>
            <a:pPr lvl="1"/>
            <a:r>
              <a:rPr lang="nb-NO"/>
              <a:t>Azure portalen</a:t>
            </a:r>
          </a:p>
          <a:p>
            <a:pPr lvl="1"/>
            <a:r>
              <a:rPr lang="nb-NO"/>
              <a:t>Tusenvis av andre </a:t>
            </a:r>
            <a:r>
              <a:rPr lang="nb-NO" err="1"/>
              <a:t>SaaS</a:t>
            </a:r>
            <a:r>
              <a:rPr lang="nb-NO"/>
              <a:t>-applikasjoner</a:t>
            </a:r>
          </a:p>
          <a:p>
            <a:pPr lvl="1"/>
            <a:r>
              <a:rPr lang="nb-NO"/>
              <a:t>+++</a:t>
            </a:r>
          </a:p>
          <a:p>
            <a:r>
              <a:rPr lang="nb-NO"/>
              <a:t>Interne ressurser</a:t>
            </a:r>
          </a:p>
          <a:p>
            <a:pPr lvl="1"/>
            <a:r>
              <a:rPr lang="nb-NO"/>
              <a:t>Bedriftens nettverk</a:t>
            </a:r>
          </a:p>
          <a:p>
            <a:pPr lvl="1"/>
            <a:r>
              <a:rPr lang="nb-NO"/>
              <a:t>Intranett (bouvet.no) </a:t>
            </a:r>
          </a:p>
          <a:p>
            <a:pPr lvl="1"/>
            <a:r>
              <a:rPr lang="nb-NO"/>
              <a:t>Egenutviklede apper (bouvet.one)</a:t>
            </a:r>
          </a:p>
          <a:p>
            <a:pPr lvl="1"/>
            <a:r>
              <a:rPr lang="nb-NO"/>
              <a:t>+++</a:t>
            </a:r>
          </a:p>
          <a:p>
            <a:pPr lvl="1"/>
            <a:endParaRPr lang="nb-NO"/>
          </a:p>
          <a:p>
            <a:pPr lvl="1"/>
            <a:endParaRPr lang="nb-NO"/>
          </a:p>
          <a:p>
            <a:pPr marL="0" indent="0">
              <a:buNone/>
            </a:pPr>
            <a:endParaRPr lang="nb-NO"/>
          </a:p>
          <a:p>
            <a:endParaRPr lang="nb-NO"/>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975" y="692475"/>
            <a:ext cx="670862" cy="6708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19345321-57AD-4487-B1A7-465999F3A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6653" y="1363337"/>
            <a:ext cx="8368208" cy="4929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a:xfrm>
            <a:off x="2282749" y="1827995"/>
            <a:ext cx="7983091" cy="4351338"/>
          </a:xfrm>
        </p:spPr>
        <p:txBody>
          <a:bodyPr/>
          <a:lstStyle/>
          <a:p>
            <a:pPr marL="0" indent="0" algn="ctr">
              <a:buNone/>
            </a:pPr>
            <a:r>
              <a:rPr lang="nb-NO" sz="3200"/>
              <a:t>Identity</a:t>
            </a:r>
            <a:r>
              <a:rPr lang="nb-NO"/>
              <a:t> </a:t>
            </a:r>
          </a:p>
          <a:p>
            <a:pPr marL="0" indent="0" algn="ctr">
              <a:buNone/>
            </a:pPr>
            <a:endParaRPr lang="nb-NO"/>
          </a:p>
          <a:p>
            <a:pPr marL="357187" lvl="1" indent="0" algn="ctr">
              <a:buNone/>
            </a:pPr>
            <a:r>
              <a:rPr lang="nb-NO"/>
              <a:t>En ting som blir </a:t>
            </a:r>
            <a:r>
              <a:rPr lang="nb-NO" i="1">
                <a:solidFill>
                  <a:srgbClr val="0070C0"/>
                </a:solidFill>
              </a:rPr>
              <a:t>autentisert</a:t>
            </a:r>
          </a:p>
          <a:p>
            <a:pPr marL="357187" lvl="1" indent="0" algn="ctr">
              <a:buNone/>
            </a:pPr>
            <a:endParaRPr lang="nb-NO" i="1">
              <a:solidFill>
                <a:srgbClr val="0070C0"/>
              </a:solidFill>
            </a:endParaRPr>
          </a:p>
          <a:p>
            <a:pPr marL="357187" lvl="1" indent="0" algn="ctr">
              <a:buNone/>
            </a:pPr>
            <a:r>
              <a:rPr lang="nb-NO"/>
              <a:t>Kan være en </a:t>
            </a:r>
            <a:r>
              <a:rPr lang="nb-NO" i="1">
                <a:solidFill>
                  <a:srgbClr val="0070C0"/>
                </a:solidFill>
              </a:rPr>
              <a:t>bruker</a:t>
            </a:r>
            <a:r>
              <a:rPr lang="nb-NO"/>
              <a:t> med et </a:t>
            </a:r>
            <a:r>
              <a:rPr lang="nb-NO" i="1">
                <a:solidFill>
                  <a:srgbClr val="0070C0"/>
                </a:solidFill>
              </a:rPr>
              <a:t>brukernavn</a:t>
            </a:r>
            <a:r>
              <a:rPr lang="nb-NO"/>
              <a:t> eller </a:t>
            </a:r>
            <a:r>
              <a:rPr lang="nb-NO" i="1">
                <a:solidFill>
                  <a:srgbClr val="0070C0"/>
                </a:solidFill>
              </a:rPr>
              <a:t>passord</a:t>
            </a:r>
          </a:p>
          <a:p>
            <a:pPr marL="357187" lvl="1" indent="0" algn="ctr">
              <a:buNone/>
            </a:pPr>
            <a:endParaRPr lang="nb-NO">
              <a:solidFill>
                <a:srgbClr val="0070C0"/>
              </a:solidFill>
            </a:endParaRPr>
          </a:p>
          <a:p>
            <a:pPr marL="357187" lvl="1" indent="0" algn="ctr">
              <a:buNone/>
            </a:pPr>
            <a:r>
              <a:rPr lang="nb-NO"/>
              <a:t>Kan også være </a:t>
            </a:r>
            <a:r>
              <a:rPr lang="nb-NO" i="1">
                <a:solidFill>
                  <a:srgbClr val="0070C0"/>
                </a:solidFill>
              </a:rPr>
              <a:t>applikasjoner</a:t>
            </a:r>
            <a:r>
              <a:rPr lang="nb-NO"/>
              <a:t> eller </a:t>
            </a:r>
            <a:r>
              <a:rPr lang="nb-NO" i="1">
                <a:solidFill>
                  <a:srgbClr val="0070C0"/>
                </a:solidFill>
              </a:rPr>
              <a:t>servere</a:t>
            </a:r>
            <a:r>
              <a:rPr lang="nb-NO"/>
              <a:t> med </a:t>
            </a:r>
            <a:r>
              <a:rPr lang="nb-NO" i="1">
                <a:solidFill>
                  <a:srgbClr val="0070C0"/>
                </a:solidFill>
              </a:rPr>
              <a:t>sikkerhetsnøkler</a:t>
            </a:r>
            <a:r>
              <a:rPr lang="nb-NO"/>
              <a:t> eller </a:t>
            </a:r>
            <a:r>
              <a:rPr lang="nb-NO" i="1">
                <a:solidFill>
                  <a:srgbClr val="0070C0"/>
                </a:solidFill>
              </a:rPr>
              <a:t>sertifikater</a:t>
            </a:r>
          </a:p>
          <a:p>
            <a:pPr algn="ctr"/>
            <a:endParaRPr lang="nb-NO"/>
          </a:p>
          <a:p>
            <a:pPr marL="1828800" lvl="4" indent="0" algn="ctr">
              <a:buNone/>
            </a:pPr>
            <a:endParaRPr lang="nb-NO"/>
          </a:p>
          <a:p>
            <a:pPr algn="ctr"/>
            <a:endParaRPr lang="nb-NO"/>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Hva er Identity?</a:t>
            </a:r>
          </a:p>
        </p:txBody>
      </p:sp>
      <p:sp>
        <p:nvSpPr>
          <p:cNvPr id="5" name="TekstSylinder 4">
            <a:extLst>
              <a:ext uri="{FF2B5EF4-FFF2-40B4-BE49-F238E27FC236}">
                <a16:creationId xmlns:a16="http://schemas.microsoft.com/office/drawing/2014/main" id="{BC20257D-F3AB-4FC8-8325-06134D7595F9}"/>
              </a:ext>
            </a:extLst>
          </p:cNvPr>
          <p:cNvSpPr txBox="1"/>
          <p:nvPr/>
        </p:nvSpPr>
        <p:spPr>
          <a:xfrm>
            <a:off x="6362333" y="5873254"/>
            <a:ext cx="5711115" cy="369332"/>
          </a:xfrm>
          <a:prstGeom prst="rect">
            <a:avLst/>
          </a:prstGeom>
          <a:noFill/>
        </p:spPr>
        <p:txBody>
          <a:bodyPr wrap="none" rtlCol="0">
            <a:spAutoFit/>
          </a:bodyPr>
          <a:lstStyle/>
          <a:p>
            <a:r>
              <a:rPr lang="en-US" err="1">
                <a:solidFill>
                  <a:srgbClr val="0070C0"/>
                </a:solidFill>
              </a:rPr>
              <a:t>Autentisere</a:t>
            </a:r>
            <a:r>
              <a:rPr lang="en-US"/>
              <a:t> – </a:t>
            </a:r>
            <a:r>
              <a:rPr lang="en-US" err="1"/>
              <a:t>en</a:t>
            </a:r>
            <a:r>
              <a:rPr lang="en-US"/>
              <a:t> </a:t>
            </a:r>
            <a:r>
              <a:rPr lang="en-US" err="1"/>
              <a:t>prosess</a:t>
            </a:r>
            <a:r>
              <a:rPr lang="en-US"/>
              <a:t> for å </a:t>
            </a:r>
            <a:r>
              <a:rPr lang="en-US" err="1"/>
              <a:t>verifisere</a:t>
            </a:r>
            <a:r>
              <a:rPr lang="en-US"/>
              <a:t>/</a:t>
            </a:r>
            <a:r>
              <a:rPr lang="en-US" err="1"/>
              <a:t>sjekke</a:t>
            </a:r>
            <a:r>
              <a:rPr lang="en-US"/>
              <a:t> </a:t>
            </a:r>
            <a:r>
              <a:rPr lang="en-US" err="1"/>
              <a:t>en</a:t>
            </a:r>
            <a:r>
              <a:rPr lang="en-US"/>
              <a:t> </a:t>
            </a:r>
            <a:r>
              <a:rPr lang="en-US" err="1"/>
              <a:t>identitet</a:t>
            </a:r>
            <a:endParaRPr lang="nb-NO"/>
          </a:p>
        </p:txBody>
      </p:sp>
      <p:sp>
        <p:nvSpPr>
          <p:cNvPr id="7" name="TekstSylinder 6">
            <a:extLst>
              <a:ext uri="{FF2B5EF4-FFF2-40B4-BE49-F238E27FC236}">
                <a16:creationId xmlns:a16="http://schemas.microsoft.com/office/drawing/2014/main" id="{4F899D04-7657-4D3D-80DC-7A9EC52701B2}"/>
              </a:ext>
            </a:extLst>
          </p:cNvPr>
          <p:cNvSpPr txBox="1"/>
          <p:nvPr/>
        </p:nvSpPr>
        <p:spPr>
          <a:xfrm>
            <a:off x="9174838" y="6492874"/>
            <a:ext cx="2659702" cy="261610"/>
          </a:xfrm>
          <a:prstGeom prst="rect">
            <a:avLst/>
          </a:prstGeom>
          <a:noFill/>
        </p:spPr>
        <p:txBody>
          <a:bodyPr wrap="none" rtlCol="0">
            <a:spAutoFit/>
          </a:bodyPr>
          <a:lstStyle/>
          <a:p>
            <a:r>
              <a:rPr lang="en-US" sz="1100"/>
              <a:t>Credit: Adam Marczak - Azure for Everyone</a:t>
            </a:r>
            <a:endParaRPr lang="nb-NO" sz="1100"/>
          </a:p>
        </p:txBody>
      </p:sp>
    </p:spTree>
    <p:extLst>
      <p:ext uri="{BB962C8B-B14F-4D97-AF65-F5344CB8AC3E}">
        <p14:creationId xmlns:p14="http://schemas.microsoft.com/office/powerpoint/2010/main" val="179284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en-US" err="1"/>
              <a:t>Klassisk</a:t>
            </a:r>
            <a:r>
              <a:rPr lang="en-US"/>
              <a:t> </a:t>
            </a:r>
            <a:r>
              <a:rPr lang="en-US" err="1"/>
              <a:t>tilnærming</a:t>
            </a:r>
            <a:endParaRPr lang="nb-NO"/>
          </a:p>
        </p:txBody>
      </p:sp>
      <p:sp>
        <p:nvSpPr>
          <p:cNvPr id="5" name="Plassholder for innhold 4">
            <a:extLst>
              <a:ext uri="{FF2B5EF4-FFF2-40B4-BE49-F238E27FC236}">
                <a16:creationId xmlns:a16="http://schemas.microsoft.com/office/drawing/2014/main" id="{62370498-514B-423E-AC85-819728B3CCBA}"/>
              </a:ext>
            </a:extLst>
          </p:cNvPr>
          <p:cNvSpPr>
            <a:spLocks noGrp="1"/>
          </p:cNvSpPr>
          <p:nvPr>
            <p:ph idx="1"/>
          </p:nvPr>
        </p:nvSpPr>
        <p:spPr>
          <a:xfrm>
            <a:off x="572655" y="1825625"/>
            <a:ext cx="5523345" cy="4351338"/>
          </a:xfrm>
        </p:spPr>
        <p:txBody>
          <a:bodyPr/>
          <a:lstStyle/>
          <a:p>
            <a:r>
              <a:rPr lang="en-US" sz="1800"/>
              <a:t>Ofte </a:t>
            </a:r>
            <a:r>
              <a:rPr lang="en-US" sz="1800" err="1"/>
              <a:t>brukt</a:t>
            </a:r>
            <a:r>
              <a:rPr lang="en-US" sz="1800"/>
              <a:t> </a:t>
            </a:r>
            <a:r>
              <a:rPr lang="en-US" sz="1800" err="1"/>
              <a:t>før</a:t>
            </a:r>
            <a:r>
              <a:rPr lang="en-US" sz="1800"/>
              <a:t> I </a:t>
            </a:r>
            <a:r>
              <a:rPr lang="en-US" sz="1800" err="1"/>
              <a:t>tiden</a:t>
            </a:r>
            <a:r>
              <a:rPr lang="en-US" sz="1800"/>
              <a:t> </a:t>
            </a:r>
            <a:r>
              <a:rPr lang="en-US" sz="1800" err="1"/>
              <a:t>hvor</a:t>
            </a:r>
            <a:r>
              <a:rPr lang="en-US" sz="1800"/>
              <a:t> applikasjonen </a:t>
            </a:r>
            <a:r>
              <a:rPr lang="en-US" sz="1800" err="1"/>
              <a:t>hadde</a:t>
            </a:r>
            <a:r>
              <a:rPr lang="en-US" sz="1800"/>
              <a:t> </a:t>
            </a:r>
            <a:r>
              <a:rPr lang="en-US" sz="1800" err="1"/>
              <a:t>selv</a:t>
            </a:r>
            <a:r>
              <a:rPr lang="en-US" sz="1800"/>
              <a:t> </a:t>
            </a:r>
            <a:r>
              <a:rPr lang="en-US" sz="1800" err="1"/>
              <a:t>ansvaret</a:t>
            </a:r>
            <a:r>
              <a:rPr lang="en-US" sz="1800"/>
              <a:t> for sine egne </a:t>
            </a:r>
            <a:r>
              <a:rPr lang="en-US" sz="1800" err="1"/>
              <a:t>brukere</a:t>
            </a:r>
            <a:endParaRPr lang="en-US" sz="1800"/>
          </a:p>
          <a:p>
            <a:pPr marL="0" indent="0">
              <a:buNone/>
            </a:pPr>
            <a:endParaRPr lang="en-US" sz="1800"/>
          </a:p>
          <a:p>
            <a:r>
              <a:rPr lang="en-US" sz="1800" err="1"/>
              <a:t>Utfordringer</a:t>
            </a:r>
            <a:endParaRPr lang="en-US" sz="1800"/>
          </a:p>
          <a:p>
            <a:pPr lvl="1"/>
            <a:r>
              <a:rPr lang="en-US" sz="1600"/>
              <a:t>Applikasjonen </a:t>
            </a:r>
            <a:r>
              <a:rPr lang="en-US" sz="1600" err="1"/>
              <a:t>må</a:t>
            </a:r>
            <a:r>
              <a:rPr lang="en-US" sz="1600"/>
              <a:t> ha </a:t>
            </a:r>
            <a:r>
              <a:rPr lang="en-US" sz="1600" err="1"/>
              <a:t>ansvaret</a:t>
            </a:r>
            <a:r>
              <a:rPr lang="en-US" sz="1600"/>
              <a:t> for </a:t>
            </a:r>
            <a:r>
              <a:rPr lang="en-US" sz="1600" err="1"/>
              <a:t>en</a:t>
            </a:r>
            <a:r>
              <a:rPr lang="en-US" sz="1600"/>
              <a:t> </a:t>
            </a:r>
            <a:r>
              <a:rPr lang="en-US" sz="1600" err="1"/>
              <a:t>brukerdatabase</a:t>
            </a:r>
            <a:endParaRPr lang="en-US" sz="1600"/>
          </a:p>
          <a:p>
            <a:pPr lvl="1"/>
            <a:r>
              <a:rPr lang="nb-NO" sz="1600"/>
              <a:t>Implementering av sikkerhetsfunksjoner tar tid og penger</a:t>
            </a:r>
          </a:p>
          <a:p>
            <a:pPr lvl="1"/>
            <a:r>
              <a:rPr lang="nb-NO" sz="1600"/>
              <a:t>Sikkerhetsrisiko ved å vedlikeholde brukerdatabase</a:t>
            </a:r>
          </a:p>
          <a:p>
            <a:pPr lvl="1"/>
            <a:r>
              <a:rPr lang="nb-NO" sz="1600"/>
              <a:t>Brukerlegitimasjon endres per applikasjon / tjeneste </a:t>
            </a:r>
          </a:p>
        </p:txBody>
      </p:sp>
      <p:sp>
        <p:nvSpPr>
          <p:cNvPr id="9" name="TekstSylinder 8">
            <a:extLst>
              <a:ext uri="{FF2B5EF4-FFF2-40B4-BE49-F238E27FC236}">
                <a16:creationId xmlns:a16="http://schemas.microsoft.com/office/drawing/2014/main" id="{28FF8DED-3C56-410A-8890-D98255F46A0E}"/>
              </a:ext>
            </a:extLst>
          </p:cNvPr>
          <p:cNvSpPr txBox="1"/>
          <p:nvPr/>
        </p:nvSpPr>
        <p:spPr>
          <a:xfrm>
            <a:off x="9174838" y="6492874"/>
            <a:ext cx="2659702" cy="261610"/>
          </a:xfrm>
          <a:prstGeom prst="rect">
            <a:avLst/>
          </a:prstGeom>
          <a:noFill/>
        </p:spPr>
        <p:txBody>
          <a:bodyPr wrap="none" rtlCol="0">
            <a:spAutoFit/>
          </a:bodyPr>
          <a:lstStyle/>
          <a:p>
            <a:r>
              <a:rPr lang="en-US" sz="1100"/>
              <a:t>Credit: Adam Marczak - Azure for Everyone</a:t>
            </a:r>
            <a:endParaRPr lang="nb-NO" sz="1100"/>
          </a:p>
        </p:txBody>
      </p:sp>
      <p:pic>
        <p:nvPicPr>
          <p:cNvPr id="10" name="Bilde 9">
            <a:extLst>
              <a:ext uri="{FF2B5EF4-FFF2-40B4-BE49-F238E27FC236}">
                <a16:creationId xmlns:a16="http://schemas.microsoft.com/office/drawing/2014/main" id="{171831E2-AEAE-4A51-B590-A9A1E7DA6AA9}"/>
              </a:ext>
            </a:extLst>
          </p:cNvPr>
          <p:cNvPicPr>
            <a:picLocks noChangeAspect="1"/>
          </p:cNvPicPr>
          <p:nvPr/>
        </p:nvPicPr>
        <p:blipFill>
          <a:blip r:embed="rId3"/>
          <a:stretch>
            <a:fillRect/>
          </a:stretch>
        </p:blipFill>
        <p:spPr>
          <a:xfrm>
            <a:off x="6462189" y="1419622"/>
            <a:ext cx="5000138" cy="3637285"/>
          </a:xfrm>
          <a:prstGeom prst="rect">
            <a:avLst/>
          </a:prstGeom>
        </p:spPr>
      </p:pic>
      <p:pic>
        <p:nvPicPr>
          <p:cNvPr id="12" name="Bilde 11">
            <a:extLst>
              <a:ext uri="{FF2B5EF4-FFF2-40B4-BE49-F238E27FC236}">
                <a16:creationId xmlns:a16="http://schemas.microsoft.com/office/drawing/2014/main" id="{3960BF8B-6999-4F9C-9C00-9B722FC64A40}"/>
              </a:ext>
            </a:extLst>
          </p:cNvPr>
          <p:cNvPicPr>
            <a:picLocks noChangeAspect="1"/>
          </p:cNvPicPr>
          <p:nvPr/>
        </p:nvPicPr>
        <p:blipFill>
          <a:blip r:embed="rId4"/>
          <a:stretch>
            <a:fillRect/>
          </a:stretch>
        </p:blipFill>
        <p:spPr>
          <a:xfrm>
            <a:off x="6096000" y="1474230"/>
            <a:ext cx="5962434" cy="3528068"/>
          </a:xfrm>
          <a:prstGeom prst="rect">
            <a:avLst/>
          </a:prstGeom>
        </p:spPr>
      </p:pic>
    </p:spTree>
    <p:extLst>
      <p:ext uri="{BB962C8B-B14F-4D97-AF65-F5344CB8AC3E}">
        <p14:creationId xmlns:p14="http://schemas.microsoft.com/office/powerpoint/2010/main" val="121575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en-US"/>
              <a:t>Identity Provider</a:t>
            </a:r>
            <a:endParaRPr lang="nb-NO"/>
          </a:p>
        </p:txBody>
      </p:sp>
      <p:sp>
        <p:nvSpPr>
          <p:cNvPr id="5" name="Plassholder for innhold 4">
            <a:extLst>
              <a:ext uri="{FF2B5EF4-FFF2-40B4-BE49-F238E27FC236}">
                <a16:creationId xmlns:a16="http://schemas.microsoft.com/office/drawing/2014/main" id="{62370498-514B-423E-AC85-819728B3CCBA}"/>
              </a:ext>
            </a:extLst>
          </p:cNvPr>
          <p:cNvSpPr>
            <a:spLocks noGrp="1"/>
          </p:cNvSpPr>
          <p:nvPr>
            <p:ph idx="1"/>
          </p:nvPr>
        </p:nvSpPr>
        <p:spPr>
          <a:xfrm>
            <a:off x="572655" y="1825625"/>
            <a:ext cx="5523345" cy="4351338"/>
          </a:xfrm>
        </p:spPr>
        <p:txBody>
          <a:bodyPr/>
          <a:lstStyle/>
          <a:p>
            <a:pPr marL="0" indent="0">
              <a:buNone/>
            </a:pPr>
            <a:endParaRPr lang="en-US" sz="1800"/>
          </a:p>
          <a:p>
            <a:r>
              <a:rPr lang="en-US" sz="1800" err="1"/>
              <a:t>Fordeler</a:t>
            </a:r>
            <a:endParaRPr lang="en-US" sz="1800"/>
          </a:p>
          <a:p>
            <a:pPr lvl="1"/>
            <a:r>
              <a:rPr lang="en-US" sz="1600" err="1"/>
              <a:t>Sentralisert</a:t>
            </a:r>
            <a:r>
              <a:rPr lang="en-US" sz="1600"/>
              <a:t> </a:t>
            </a:r>
            <a:r>
              <a:rPr lang="en-US" sz="1600" err="1"/>
              <a:t>brukeradministrasjon</a:t>
            </a:r>
            <a:endParaRPr lang="en-US" sz="1600"/>
          </a:p>
          <a:p>
            <a:pPr lvl="1"/>
            <a:r>
              <a:rPr lang="nb-NO" sz="1600"/>
              <a:t>Topp sikkerhet</a:t>
            </a:r>
          </a:p>
          <a:p>
            <a:pPr lvl="1"/>
            <a:r>
              <a:rPr lang="nb-NO" sz="1600"/>
              <a:t>Flere tilleggsfunksjoner som MFA, betinget tilgang </a:t>
            </a:r>
            <a:r>
              <a:rPr lang="nb-NO" sz="1600" err="1"/>
              <a:t>osv</a:t>
            </a:r>
            <a:endParaRPr lang="nb-NO" sz="1600"/>
          </a:p>
          <a:p>
            <a:pPr lvl="1"/>
            <a:r>
              <a:rPr lang="nb-NO" sz="1600"/>
              <a:t>Ingen brukerdatabase å forholde seg til for applikasjonen</a:t>
            </a:r>
          </a:p>
        </p:txBody>
      </p:sp>
      <p:sp>
        <p:nvSpPr>
          <p:cNvPr id="9" name="TekstSylinder 8">
            <a:extLst>
              <a:ext uri="{FF2B5EF4-FFF2-40B4-BE49-F238E27FC236}">
                <a16:creationId xmlns:a16="http://schemas.microsoft.com/office/drawing/2014/main" id="{28FF8DED-3C56-410A-8890-D98255F46A0E}"/>
              </a:ext>
            </a:extLst>
          </p:cNvPr>
          <p:cNvSpPr txBox="1"/>
          <p:nvPr/>
        </p:nvSpPr>
        <p:spPr>
          <a:xfrm>
            <a:off x="9174838" y="6492874"/>
            <a:ext cx="2659702" cy="261610"/>
          </a:xfrm>
          <a:prstGeom prst="rect">
            <a:avLst/>
          </a:prstGeom>
          <a:noFill/>
        </p:spPr>
        <p:txBody>
          <a:bodyPr wrap="none" rtlCol="0">
            <a:spAutoFit/>
          </a:bodyPr>
          <a:lstStyle/>
          <a:p>
            <a:r>
              <a:rPr lang="en-US" sz="1100"/>
              <a:t>Credit: Adam Marczak - Azure for Everyone</a:t>
            </a:r>
            <a:endParaRPr lang="nb-NO" sz="1100"/>
          </a:p>
        </p:txBody>
      </p:sp>
      <p:pic>
        <p:nvPicPr>
          <p:cNvPr id="8" name="Bilde 7">
            <a:extLst>
              <a:ext uri="{FF2B5EF4-FFF2-40B4-BE49-F238E27FC236}">
                <a16:creationId xmlns:a16="http://schemas.microsoft.com/office/drawing/2014/main" id="{102FF2FF-CC19-4EBF-B9BA-16C76848D05D}"/>
              </a:ext>
            </a:extLst>
          </p:cNvPr>
          <p:cNvPicPr>
            <a:picLocks noChangeAspect="1"/>
          </p:cNvPicPr>
          <p:nvPr/>
        </p:nvPicPr>
        <p:blipFill>
          <a:blip r:embed="rId3"/>
          <a:stretch>
            <a:fillRect/>
          </a:stretch>
        </p:blipFill>
        <p:spPr>
          <a:xfrm>
            <a:off x="6096000" y="1216833"/>
            <a:ext cx="5523346" cy="4424334"/>
          </a:xfrm>
          <a:prstGeom prst="rect">
            <a:avLst/>
          </a:prstGeom>
        </p:spPr>
      </p:pic>
      <p:pic>
        <p:nvPicPr>
          <p:cNvPr id="10" name="Bilde 9">
            <a:extLst>
              <a:ext uri="{FF2B5EF4-FFF2-40B4-BE49-F238E27FC236}">
                <a16:creationId xmlns:a16="http://schemas.microsoft.com/office/drawing/2014/main" id="{F782CE6A-59D1-482C-B715-37B2AB25967D}"/>
              </a:ext>
            </a:extLst>
          </p:cNvPr>
          <p:cNvPicPr>
            <a:picLocks noChangeAspect="1"/>
          </p:cNvPicPr>
          <p:nvPr/>
        </p:nvPicPr>
        <p:blipFill>
          <a:blip r:embed="rId4"/>
          <a:stretch>
            <a:fillRect/>
          </a:stretch>
        </p:blipFill>
        <p:spPr>
          <a:xfrm>
            <a:off x="6274295" y="824377"/>
            <a:ext cx="5428178" cy="5440322"/>
          </a:xfrm>
          <a:prstGeom prst="rect">
            <a:avLst/>
          </a:prstGeom>
        </p:spPr>
      </p:pic>
    </p:spTree>
    <p:extLst>
      <p:ext uri="{BB962C8B-B14F-4D97-AF65-F5344CB8AC3E}">
        <p14:creationId xmlns:p14="http://schemas.microsoft.com/office/powerpoint/2010/main" val="393831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a:t>Azureskolen – Workshop #3</a:t>
            </a:r>
          </a:p>
        </p:txBody>
      </p:sp>
      <p:sp>
        <p:nvSpPr>
          <p:cNvPr id="5" name="Subtitle 4"/>
          <p:cNvSpPr>
            <a:spLocks noGrp="1"/>
          </p:cNvSpPr>
          <p:nvPr>
            <p:ph type="subTitle" idx="1"/>
          </p:nvPr>
        </p:nvSpPr>
        <p:spPr/>
        <p:txBody>
          <a:bodyPr/>
          <a:lstStyle/>
          <a:p>
            <a:r>
              <a:rPr lang="nb-NO"/>
              <a:t>Sikkerhet</a:t>
            </a:r>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Hvem bør lære Azure AD</a:t>
            </a:r>
          </a:p>
        </p:txBody>
      </p:sp>
      <p:grpSp>
        <p:nvGrpSpPr>
          <p:cNvPr id="20" name="Gruppe 19">
            <a:extLst>
              <a:ext uri="{FF2B5EF4-FFF2-40B4-BE49-F238E27FC236}">
                <a16:creationId xmlns:a16="http://schemas.microsoft.com/office/drawing/2014/main" id="{52E2306F-135F-4C74-9651-040747DFF0EF}"/>
              </a:ext>
            </a:extLst>
          </p:cNvPr>
          <p:cNvGrpSpPr/>
          <p:nvPr/>
        </p:nvGrpSpPr>
        <p:grpSpPr>
          <a:xfrm>
            <a:off x="637307" y="2264025"/>
            <a:ext cx="3183675" cy="3107188"/>
            <a:chOff x="637307" y="2264025"/>
            <a:chExt cx="3183675" cy="3107188"/>
          </a:xfrm>
        </p:grpSpPr>
        <p:sp>
          <p:nvSpPr>
            <p:cNvPr id="6" name="Rektangel 5">
              <a:extLst>
                <a:ext uri="{FF2B5EF4-FFF2-40B4-BE49-F238E27FC236}">
                  <a16:creationId xmlns:a16="http://schemas.microsoft.com/office/drawing/2014/main" id="{2E5B4348-30B4-49C3-BB9E-A8E21D1CA7C2}"/>
                </a:ext>
              </a:extLst>
            </p:cNvPr>
            <p:cNvSpPr/>
            <p:nvPr/>
          </p:nvSpPr>
          <p:spPr>
            <a:xfrm>
              <a:off x="637309" y="2264025"/>
              <a:ext cx="3183673" cy="3107188"/>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8" name="Bilde 17">
              <a:extLst>
                <a:ext uri="{FF2B5EF4-FFF2-40B4-BE49-F238E27FC236}">
                  <a16:creationId xmlns:a16="http://schemas.microsoft.com/office/drawing/2014/main" id="{9C89DE4E-5A51-4A34-BFD5-FDBFA660D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414" y="3429000"/>
              <a:ext cx="1203461" cy="1203461"/>
            </a:xfrm>
            <a:prstGeom prst="rect">
              <a:avLst/>
            </a:prstGeom>
          </p:spPr>
        </p:pic>
        <p:sp>
          <p:nvSpPr>
            <p:cNvPr id="19" name="TekstSylinder 18">
              <a:extLst>
                <a:ext uri="{FF2B5EF4-FFF2-40B4-BE49-F238E27FC236}">
                  <a16:creationId xmlns:a16="http://schemas.microsoft.com/office/drawing/2014/main" id="{1BF2C73A-CA49-47F9-A46D-1E5E1AD26011}"/>
                </a:ext>
              </a:extLst>
            </p:cNvPr>
            <p:cNvSpPr txBox="1"/>
            <p:nvPr/>
          </p:nvSpPr>
          <p:spPr>
            <a:xfrm>
              <a:off x="637309" y="2417144"/>
              <a:ext cx="3183673" cy="830997"/>
            </a:xfrm>
            <a:prstGeom prst="rect">
              <a:avLst/>
            </a:prstGeom>
            <a:noFill/>
          </p:spPr>
          <p:txBody>
            <a:bodyPr wrap="square" rtlCol="0">
              <a:spAutoFit/>
            </a:bodyPr>
            <a:lstStyle/>
            <a:p>
              <a:pPr algn="ctr"/>
              <a:r>
                <a:rPr lang="en-US" sz="1600"/>
                <a:t>2-faktor </a:t>
              </a:r>
              <a:r>
                <a:rPr lang="en-US" sz="1600" err="1"/>
                <a:t>autentisering</a:t>
              </a:r>
              <a:r>
                <a:rPr lang="en-US" sz="1600"/>
                <a:t>, </a:t>
              </a:r>
            </a:p>
            <a:p>
              <a:pPr algn="ctr"/>
              <a:r>
                <a:rPr lang="en-US" sz="1600"/>
                <a:t>On-Prem </a:t>
              </a:r>
              <a:r>
                <a:rPr lang="en-US" sz="1600" err="1"/>
                <a:t>bruker</a:t>
              </a:r>
              <a:r>
                <a:rPr lang="en-US" sz="1600"/>
                <a:t> </a:t>
              </a:r>
              <a:r>
                <a:rPr lang="en-US" sz="1600" err="1"/>
                <a:t>synkronisering</a:t>
              </a:r>
              <a:r>
                <a:rPr lang="nb-NO" sz="1600"/>
                <a:t>,</a:t>
              </a:r>
            </a:p>
            <a:p>
              <a:pPr algn="ctr"/>
              <a:r>
                <a:rPr lang="nb-NO" sz="1600"/>
                <a:t>Beskytte brukere og organisasjonen</a:t>
              </a:r>
              <a:endParaRPr lang="en-US" sz="1600"/>
            </a:p>
          </p:txBody>
        </p:sp>
        <p:sp>
          <p:nvSpPr>
            <p:cNvPr id="23" name="TekstSylinder 22">
              <a:extLst>
                <a:ext uri="{FF2B5EF4-FFF2-40B4-BE49-F238E27FC236}">
                  <a16:creationId xmlns:a16="http://schemas.microsoft.com/office/drawing/2014/main" id="{1D972D68-869F-4052-8B79-963C2CF3E340}"/>
                </a:ext>
              </a:extLst>
            </p:cNvPr>
            <p:cNvSpPr txBox="1"/>
            <p:nvPr/>
          </p:nvSpPr>
          <p:spPr>
            <a:xfrm>
              <a:off x="637307" y="4813320"/>
              <a:ext cx="3183673" cy="338554"/>
            </a:xfrm>
            <a:prstGeom prst="rect">
              <a:avLst/>
            </a:prstGeom>
            <a:noFill/>
          </p:spPr>
          <p:txBody>
            <a:bodyPr wrap="square" rtlCol="0">
              <a:spAutoFit/>
            </a:bodyPr>
            <a:lstStyle/>
            <a:p>
              <a:pPr algn="ctr"/>
              <a:r>
                <a:rPr lang="en-US" sz="1600">
                  <a:solidFill>
                    <a:srgbClr val="0070C0"/>
                  </a:solidFill>
                </a:rPr>
                <a:t>IT </a:t>
              </a:r>
              <a:r>
                <a:rPr lang="en-US" sz="1600" err="1">
                  <a:solidFill>
                    <a:srgbClr val="0070C0"/>
                  </a:solidFill>
                </a:rPr>
                <a:t>Administratorer</a:t>
              </a:r>
              <a:endParaRPr lang="en-US" sz="1600">
                <a:solidFill>
                  <a:srgbClr val="0070C0"/>
                </a:solidFill>
              </a:endParaRPr>
            </a:p>
          </p:txBody>
        </p:sp>
      </p:grpSp>
      <p:grpSp>
        <p:nvGrpSpPr>
          <p:cNvPr id="25" name="Gruppe 24">
            <a:extLst>
              <a:ext uri="{FF2B5EF4-FFF2-40B4-BE49-F238E27FC236}">
                <a16:creationId xmlns:a16="http://schemas.microsoft.com/office/drawing/2014/main" id="{B7C0B47E-A28B-434F-83EF-A415FF660A2C}"/>
              </a:ext>
            </a:extLst>
          </p:cNvPr>
          <p:cNvGrpSpPr/>
          <p:nvPr/>
        </p:nvGrpSpPr>
        <p:grpSpPr>
          <a:xfrm>
            <a:off x="4553823" y="2264025"/>
            <a:ext cx="3183675" cy="3107188"/>
            <a:chOff x="637307" y="2264025"/>
            <a:chExt cx="3183675" cy="3107188"/>
          </a:xfrm>
        </p:grpSpPr>
        <p:sp>
          <p:nvSpPr>
            <p:cNvPr id="26" name="Rektangel 25">
              <a:extLst>
                <a:ext uri="{FF2B5EF4-FFF2-40B4-BE49-F238E27FC236}">
                  <a16:creationId xmlns:a16="http://schemas.microsoft.com/office/drawing/2014/main" id="{9B20531B-1307-4DED-B22B-3752DC3E4141}"/>
                </a:ext>
              </a:extLst>
            </p:cNvPr>
            <p:cNvSpPr/>
            <p:nvPr/>
          </p:nvSpPr>
          <p:spPr>
            <a:xfrm>
              <a:off x="637309" y="2264025"/>
              <a:ext cx="3183673" cy="3107188"/>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27" name="Bilde 26">
              <a:extLst>
                <a:ext uri="{FF2B5EF4-FFF2-40B4-BE49-F238E27FC236}">
                  <a16:creationId xmlns:a16="http://schemas.microsoft.com/office/drawing/2014/main" id="{21E0ED4F-F260-4951-8289-7DAB783F47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414" y="3429000"/>
              <a:ext cx="1203461" cy="1203461"/>
            </a:xfrm>
            <a:prstGeom prst="rect">
              <a:avLst/>
            </a:prstGeom>
          </p:spPr>
        </p:pic>
        <p:sp>
          <p:nvSpPr>
            <p:cNvPr id="28" name="TekstSylinder 27">
              <a:extLst>
                <a:ext uri="{FF2B5EF4-FFF2-40B4-BE49-F238E27FC236}">
                  <a16:creationId xmlns:a16="http://schemas.microsoft.com/office/drawing/2014/main" id="{A0F20EB5-84B3-4EDC-A9A8-C97F667CA236}"/>
                </a:ext>
              </a:extLst>
            </p:cNvPr>
            <p:cNvSpPr txBox="1"/>
            <p:nvPr/>
          </p:nvSpPr>
          <p:spPr>
            <a:xfrm>
              <a:off x="637309" y="2417144"/>
              <a:ext cx="3183673" cy="830997"/>
            </a:xfrm>
            <a:prstGeom prst="rect">
              <a:avLst/>
            </a:prstGeom>
            <a:noFill/>
          </p:spPr>
          <p:txBody>
            <a:bodyPr wrap="square" rtlCol="0">
              <a:spAutoFit/>
            </a:bodyPr>
            <a:lstStyle/>
            <a:p>
              <a:pPr algn="ctr"/>
              <a:r>
                <a:rPr lang="en-US" sz="1600"/>
                <a:t>Single Sign-On(SSO) </a:t>
              </a:r>
            </a:p>
            <a:p>
              <a:pPr algn="ctr"/>
              <a:r>
                <a:rPr lang="en-US" sz="1600" err="1"/>
                <a:t>Personlig</a:t>
              </a:r>
              <a:r>
                <a:rPr lang="en-US" sz="1600"/>
                <a:t> </a:t>
              </a:r>
              <a:r>
                <a:rPr lang="en-US" sz="1600" err="1"/>
                <a:t>opplevelse</a:t>
              </a:r>
              <a:endParaRPr lang="en-US" sz="1600"/>
            </a:p>
            <a:p>
              <a:pPr algn="ctr"/>
              <a:r>
                <a:rPr lang="en-US" sz="1600" err="1"/>
                <a:t>Integrerer</a:t>
              </a:r>
              <a:r>
                <a:rPr lang="en-US" sz="1600"/>
                <a:t> med </a:t>
              </a:r>
              <a:r>
                <a:rPr lang="en-US" sz="1600" err="1"/>
                <a:t>andre</a:t>
              </a:r>
              <a:r>
                <a:rPr lang="en-US" sz="1600"/>
                <a:t> </a:t>
              </a:r>
              <a:r>
                <a:rPr lang="en-US" sz="1600" err="1"/>
                <a:t>tjenester</a:t>
              </a:r>
              <a:endParaRPr lang="en-US" sz="1600"/>
            </a:p>
          </p:txBody>
        </p:sp>
        <p:sp>
          <p:nvSpPr>
            <p:cNvPr id="29" name="TekstSylinder 28">
              <a:extLst>
                <a:ext uri="{FF2B5EF4-FFF2-40B4-BE49-F238E27FC236}">
                  <a16:creationId xmlns:a16="http://schemas.microsoft.com/office/drawing/2014/main" id="{5097CD5B-AFC5-42FA-8120-291753446597}"/>
                </a:ext>
              </a:extLst>
            </p:cNvPr>
            <p:cNvSpPr txBox="1"/>
            <p:nvPr/>
          </p:nvSpPr>
          <p:spPr>
            <a:xfrm>
              <a:off x="637307" y="4813320"/>
              <a:ext cx="3183673" cy="338554"/>
            </a:xfrm>
            <a:prstGeom prst="rect">
              <a:avLst/>
            </a:prstGeom>
            <a:noFill/>
          </p:spPr>
          <p:txBody>
            <a:bodyPr wrap="square" rtlCol="0">
              <a:spAutoFit/>
            </a:bodyPr>
            <a:lstStyle/>
            <a:p>
              <a:pPr algn="ctr"/>
              <a:r>
                <a:rPr lang="en-US" sz="1600" err="1">
                  <a:solidFill>
                    <a:srgbClr val="0070C0"/>
                  </a:solidFill>
                </a:rPr>
                <a:t>Systemutvikler</a:t>
              </a:r>
              <a:endParaRPr lang="en-US" sz="1600">
                <a:solidFill>
                  <a:srgbClr val="0070C0"/>
                </a:solidFill>
              </a:endParaRPr>
            </a:p>
          </p:txBody>
        </p:sp>
      </p:grpSp>
      <p:grpSp>
        <p:nvGrpSpPr>
          <p:cNvPr id="30" name="Gruppe 29">
            <a:extLst>
              <a:ext uri="{FF2B5EF4-FFF2-40B4-BE49-F238E27FC236}">
                <a16:creationId xmlns:a16="http://schemas.microsoft.com/office/drawing/2014/main" id="{2133F926-396A-4DA9-B577-DD8724AD5E83}"/>
              </a:ext>
            </a:extLst>
          </p:cNvPr>
          <p:cNvGrpSpPr/>
          <p:nvPr/>
        </p:nvGrpSpPr>
        <p:grpSpPr>
          <a:xfrm>
            <a:off x="8644478" y="2264025"/>
            <a:ext cx="3183675" cy="3134070"/>
            <a:chOff x="637307" y="2264025"/>
            <a:chExt cx="3183675" cy="3134070"/>
          </a:xfrm>
        </p:grpSpPr>
        <p:sp>
          <p:nvSpPr>
            <p:cNvPr id="31" name="Rektangel 30">
              <a:extLst>
                <a:ext uri="{FF2B5EF4-FFF2-40B4-BE49-F238E27FC236}">
                  <a16:creationId xmlns:a16="http://schemas.microsoft.com/office/drawing/2014/main" id="{9E982CC1-C91A-48AF-93A0-EF9930BE55E9}"/>
                </a:ext>
              </a:extLst>
            </p:cNvPr>
            <p:cNvSpPr/>
            <p:nvPr/>
          </p:nvSpPr>
          <p:spPr>
            <a:xfrm>
              <a:off x="637309" y="2264025"/>
              <a:ext cx="3183673" cy="3107188"/>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32" name="Bilde 31">
              <a:extLst>
                <a:ext uri="{FF2B5EF4-FFF2-40B4-BE49-F238E27FC236}">
                  <a16:creationId xmlns:a16="http://schemas.microsoft.com/office/drawing/2014/main" id="{64E584F3-F1B1-4C9F-873C-4EA7E1CD6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414" y="3429000"/>
              <a:ext cx="1203461" cy="1203461"/>
            </a:xfrm>
            <a:prstGeom prst="rect">
              <a:avLst/>
            </a:prstGeom>
          </p:spPr>
        </p:pic>
        <p:sp>
          <p:nvSpPr>
            <p:cNvPr id="33" name="TekstSylinder 32">
              <a:extLst>
                <a:ext uri="{FF2B5EF4-FFF2-40B4-BE49-F238E27FC236}">
                  <a16:creationId xmlns:a16="http://schemas.microsoft.com/office/drawing/2014/main" id="{59EBC069-7B6C-496D-9111-6B3965D3C22C}"/>
                </a:ext>
              </a:extLst>
            </p:cNvPr>
            <p:cNvSpPr txBox="1"/>
            <p:nvPr/>
          </p:nvSpPr>
          <p:spPr>
            <a:xfrm>
              <a:off x="637309" y="2417144"/>
              <a:ext cx="3183673" cy="338554"/>
            </a:xfrm>
            <a:prstGeom prst="rect">
              <a:avLst/>
            </a:prstGeom>
            <a:noFill/>
          </p:spPr>
          <p:txBody>
            <a:bodyPr wrap="square" rtlCol="0">
              <a:spAutoFit/>
            </a:bodyPr>
            <a:lstStyle/>
            <a:p>
              <a:pPr algn="ctr"/>
              <a:r>
                <a:rPr lang="en-US" sz="1600" err="1"/>
                <a:t>Håndtere</a:t>
              </a:r>
              <a:r>
                <a:rPr lang="en-US" sz="1600"/>
                <a:t> </a:t>
              </a:r>
              <a:r>
                <a:rPr lang="en-US" sz="1600" err="1"/>
                <a:t>integrerte</a:t>
              </a:r>
              <a:r>
                <a:rPr lang="en-US" sz="1600"/>
                <a:t> </a:t>
              </a:r>
              <a:r>
                <a:rPr lang="en-US" sz="1600" err="1"/>
                <a:t>apper</a:t>
              </a:r>
              <a:endParaRPr lang="en-US" sz="1600"/>
            </a:p>
          </p:txBody>
        </p:sp>
        <p:sp>
          <p:nvSpPr>
            <p:cNvPr id="34" name="TekstSylinder 33">
              <a:extLst>
                <a:ext uri="{FF2B5EF4-FFF2-40B4-BE49-F238E27FC236}">
                  <a16:creationId xmlns:a16="http://schemas.microsoft.com/office/drawing/2014/main" id="{463851E2-45A1-4707-B689-7731EE1DD13C}"/>
                </a:ext>
              </a:extLst>
            </p:cNvPr>
            <p:cNvSpPr txBox="1"/>
            <p:nvPr/>
          </p:nvSpPr>
          <p:spPr>
            <a:xfrm>
              <a:off x="637307" y="4813320"/>
              <a:ext cx="3183673" cy="584775"/>
            </a:xfrm>
            <a:prstGeom prst="rect">
              <a:avLst/>
            </a:prstGeom>
            <a:noFill/>
          </p:spPr>
          <p:txBody>
            <a:bodyPr wrap="square" rtlCol="0">
              <a:spAutoFit/>
            </a:bodyPr>
            <a:lstStyle/>
            <a:p>
              <a:pPr algn="ctr"/>
              <a:r>
                <a:rPr lang="en-US" sz="1600" err="1">
                  <a:solidFill>
                    <a:srgbClr val="0070C0"/>
                  </a:solidFill>
                </a:rPr>
                <a:t>Abonnenter</a:t>
              </a:r>
              <a:r>
                <a:rPr lang="en-US" sz="1600">
                  <a:solidFill>
                    <a:srgbClr val="0070C0"/>
                  </a:solidFill>
                </a:rPr>
                <a:t> av Microsoft 365,</a:t>
              </a:r>
            </a:p>
            <a:p>
              <a:pPr algn="ctr"/>
              <a:r>
                <a:rPr lang="en-US" sz="1600">
                  <a:solidFill>
                    <a:srgbClr val="0070C0"/>
                  </a:solidFill>
                </a:rPr>
                <a:t>Office 365 </a:t>
              </a:r>
              <a:r>
                <a:rPr lang="en-US" sz="1600" err="1">
                  <a:solidFill>
                    <a:srgbClr val="0070C0"/>
                  </a:solidFill>
                </a:rPr>
                <a:t>eller</a:t>
              </a:r>
              <a:r>
                <a:rPr lang="en-US" sz="1600">
                  <a:solidFill>
                    <a:srgbClr val="0070C0"/>
                  </a:solidFill>
                </a:rPr>
                <a:t> Dynamics CRM</a:t>
              </a:r>
            </a:p>
          </p:txBody>
        </p:sp>
      </p:grpSp>
      <p:sp>
        <p:nvSpPr>
          <p:cNvPr id="40" name="TekstSylinder 39">
            <a:extLst>
              <a:ext uri="{FF2B5EF4-FFF2-40B4-BE49-F238E27FC236}">
                <a16:creationId xmlns:a16="http://schemas.microsoft.com/office/drawing/2014/main" id="{07F98E70-E399-4742-B758-97222227B50A}"/>
              </a:ext>
            </a:extLst>
          </p:cNvPr>
          <p:cNvSpPr txBox="1"/>
          <p:nvPr/>
        </p:nvSpPr>
        <p:spPr>
          <a:xfrm>
            <a:off x="9174838" y="6492874"/>
            <a:ext cx="2659702" cy="261610"/>
          </a:xfrm>
          <a:prstGeom prst="rect">
            <a:avLst/>
          </a:prstGeom>
          <a:noFill/>
        </p:spPr>
        <p:txBody>
          <a:bodyPr wrap="none" rtlCol="0">
            <a:spAutoFit/>
          </a:bodyPr>
          <a:lstStyle/>
          <a:p>
            <a:r>
              <a:rPr lang="en-US" sz="1100"/>
              <a:t>Credit: Adam Marczak - Azure for Everyone</a:t>
            </a:r>
            <a:endParaRPr lang="nb-NO" sz="1100"/>
          </a:p>
        </p:txBody>
      </p:sp>
    </p:spTree>
    <p:extLst>
      <p:ext uri="{BB962C8B-B14F-4D97-AF65-F5344CB8AC3E}">
        <p14:creationId xmlns:p14="http://schemas.microsoft.com/office/powerpoint/2010/main" val="2701125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pPr marL="357187" lvl="1" indent="0">
              <a:buNone/>
            </a:pPr>
            <a:endParaRPr lang="nb-NO"/>
          </a:p>
          <a:p>
            <a:r>
              <a:rPr lang="nb-NO"/>
              <a:t>Identitet for tjenester</a:t>
            </a:r>
          </a:p>
          <a:p>
            <a:pPr lvl="1"/>
            <a:r>
              <a:rPr lang="nb-NO" b="1"/>
              <a:t>User principal </a:t>
            </a:r>
            <a:r>
              <a:rPr lang="nb-NO"/>
              <a:t>– vanlige brukere</a:t>
            </a:r>
          </a:p>
          <a:p>
            <a:pPr lvl="1"/>
            <a:r>
              <a:rPr lang="en-US"/>
              <a:t>A </a:t>
            </a:r>
            <a:r>
              <a:rPr lang="en-US" b="1"/>
              <a:t>service principal</a:t>
            </a:r>
            <a:r>
              <a:rPr lang="en-US"/>
              <a:t> is an identity that is used by a service or application. And like other identities, it can be assigned roles.</a:t>
            </a:r>
          </a:p>
          <a:p>
            <a:pPr lvl="1"/>
            <a:r>
              <a:rPr lang="en-US" b="1"/>
              <a:t>Managed Identity Service</a:t>
            </a:r>
            <a:r>
              <a:rPr lang="en-US"/>
              <a:t> (MSI) – </a:t>
            </a:r>
            <a:r>
              <a:rPr lang="en-US" err="1"/>
              <a:t>automatisk</a:t>
            </a:r>
            <a:r>
              <a:rPr lang="en-US"/>
              <a:t> </a:t>
            </a:r>
            <a:r>
              <a:rPr lang="en-US" err="1"/>
              <a:t>opprettede</a:t>
            </a:r>
            <a:r>
              <a:rPr lang="en-US"/>
              <a:t> </a:t>
            </a:r>
            <a:r>
              <a:rPr lang="en-US" err="1"/>
              <a:t>bruker</a:t>
            </a:r>
            <a:r>
              <a:rPr lang="en-US"/>
              <a:t> </a:t>
            </a:r>
            <a:r>
              <a:rPr lang="en-US" err="1"/>
              <a:t>mellom</a:t>
            </a:r>
            <a:r>
              <a:rPr lang="en-US"/>
              <a:t> </a:t>
            </a:r>
            <a:r>
              <a:rPr lang="en-US" err="1"/>
              <a:t>tjenester</a:t>
            </a:r>
            <a:r>
              <a:rPr lang="en-US"/>
              <a:t> </a:t>
            </a:r>
            <a:r>
              <a:rPr lang="en-US" err="1"/>
              <a:t>i</a:t>
            </a:r>
            <a:r>
              <a:rPr lang="en-US"/>
              <a:t> Azure.</a:t>
            </a:r>
          </a:p>
          <a:p>
            <a:pPr lvl="1"/>
            <a:endParaRPr lang="en-US"/>
          </a:p>
          <a:p>
            <a:r>
              <a:rPr lang="nb-NO" err="1"/>
              <a:t>Role-based</a:t>
            </a:r>
            <a:r>
              <a:rPr lang="nb-NO"/>
              <a:t> </a:t>
            </a:r>
            <a:r>
              <a:rPr lang="nb-NO" err="1"/>
              <a:t>access</a:t>
            </a:r>
            <a:r>
              <a:rPr lang="nb-NO"/>
              <a:t> </a:t>
            </a:r>
            <a:r>
              <a:rPr lang="nb-NO" err="1"/>
              <a:t>control</a:t>
            </a:r>
            <a:r>
              <a:rPr lang="nb-NO"/>
              <a:t> (RBAC)</a:t>
            </a:r>
          </a:p>
          <a:p>
            <a:pPr lvl="1"/>
            <a:r>
              <a:rPr lang="nb-NO"/>
              <a:t>Hierarkisk rolle-basert tilgangskontroll</a:t>
            </a:r>
          </a:p>
          <a:p>
            <a:pPr lvl="1"/>
            <a:endParaRPr lang="nb-NO"/>
          </a:p>
          <a:p>
            <a:endParaRPr lang="en-US"/>
          </a:p>
          <a:p>
            <a:endParaRPr lang="nb-NO"/>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a:t>Azure AD</a:t>
            </a:r>
          </a:p>
        </p:txBody>
      </p:sp>
    </p:spTree>
    <p:extLst>
      <p:ext uri="{BB962C8B-B14F-4D97-AF65-F5344CB8AC3E}">
        <p14:creationId xmlns:p14="http://schemas.microsoft.com/office/powerpoint/2010/main" val="315237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a:t>Autentisere (hvem er brukeren)</a:t>
            </a:r>
          </a:p>
          <a:p>
            <a:endParaRPr lang="nb-NO"/>
          </a:p>
          <a:p>
            <a:r>
              <a:rPr lang="nb-NO"/>
              <a:t>Autorisere (skal denne brukeren ha tilgang)</a:t>
            </a:r>
          </a:p>
          <a:p>
            <a:endParaRPr lang="nb-NO"/>
          </a:p>
          <a:p>
            <a:r>
              <a:rPr lang="nb-NO"/>
              <a:t>Azure AD støtter mange protokoller for autentisering</a:t>
            </a:r>
          </a:p>
          <a:p>
            <a:pPr lvl="1"/>
            <a:r>
              <a:rPr lang="nb-NO"/>
              <a:t>OAuth2 </a:t>
            </a:r>
          </a:p>
          <a:p>
            <a:pPr lvl="1"/>
            <a:r>
              <a:rPr lang="nb-NO"/>
              <a:t>Open ID Connect  (påbygg for identity på OAuth2)</a:t>
            </a:r>
          </a:p>
          <a:p>
            <a:pPr lvl="1"/>
            <a:r>
              <a:rPr lang="nb-NO"/>
              <a:t>SAML</a:t>
            </a:r>
          </a:p>
          <a:p>
            <a:pPr marL="357187" lvl="1" indent="0">
              <a:buNone/>
            </a:pPr>
            <a:endParaRPr lang="nb-NO"/>
          </a:p>
          <a:p>
            <a:r>
              <a:rPr lang="nb-NO"/>
              <a:t>Kan hente ut Access Token for å aksessere andre tjenester.</a:t>
            </a:r>
          </a:p>
          <a:p>
            <a:pPr lvl="1"/>
            <a:r>
              <a:rPr lang="nb-NO"/>
              <a:t>Eks: MS Graph, Storage </a:t>
            </a:r>
            <a:r>
              <a:rPr lang="nb-NO" err="1"/>
              <a:t>Account</a:t>
            </a:r>
            <a:endParaRPr lang="nb-NO"/>
          </a:p>
          <a:p>
            <a:pPr lvl="1"/>
            <a:endParaRPr lang="nb-NO"/>
          </a:p>
          <a:p>
            <a:endParaRPr lang="nb-NO"/>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endParaRPr lang="nb-NO"/>
          </a:p>
          <a:p>
            <a:r>
              <a:rPr lang="nb-NO"/>
              <a:t>For å kunne autentisere mot en applikasjon (webside app etc), må den være registrert i AD.</a:t>
            </a:r>
          </a:p>
          <a:p>
            <a:pPr marL="0" indent="0">
              <a:buNone/>
            </a:pPr>
            <a:endParaRPr lang="nb-NO"/>
          </a:p>
          <a:p>
            <a:r>
              <a:rPr lang="nb-NO"/>
              <a:t>Ting man må registrere</a:t>
            </a:r>
          </a:p>
          <a:p>
            <a:pPr lvl="1"/>
            <a:r>
              <a:rPr lang="nb-NO" err="1"/>
              <a:t>ClientId</a:t>
            </a:r>
            <a:endParaRPr lang="nb-NO"/>
          </a:p>
          <a:p>
            <a:pPr lvl="1"/>
            <a:r>
              <a:rPr lang="nb-NO" err="1"/>
              <a:t>TenantID</a:t>
            </a:r>
            <a:r>
              <a:rPr lang="nb-NO"/>
              <a:t>/</a:t>
            </a:r>
            <a:r>
              <a:rPr lang="nb-NO" err="1"/>
              <a:t>DirectoryID</a:t>
            </a:r>
            <a:endParaRPr lang="nb-NO"/>
          </a:p>
          <a:p>
            <a:pPr lvl="1"/>
            <a:r>
              <a:rPr lang="nb-NO" err="1"/>
              <a:t>Sign-on</a:t>
            </a:r>
            <a:r>
              <a:rPr lang="nb-NO"/>
              <a:t> og </a:t>
            </a:r>
            <a:r>
              <a:rPr lang="nb-NO" err="1"/>
              <a:t>Sign-out</a:t>
            </a:r>
            <a:r>
              <a:rPr lang="nb-NO"/>
              <a:t> URL</a:t>
            </a:r>
          </a:p>
          <a:p>
            <a:pPr lvl="1"/>
            <a:endParaRPr lang="nb-NO"/>
          </a:p>
          <a:p>
            <a:r>
              <a:rPr lang="nb-NO"/>
              <a:t>Kan registrere tilganger (scopes) som brukeren aktivt må godkjenne at applikasjonen skal ha tilgang til.</a:t>
            </a:r>
          </a:p>
          <a:p>
            <a:endParaRPr lang="nb-NO"/>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1988F-5C5A-4303-B139-34CB15C079E7}"/>
              </a:ext>
            </a:extLst>
          </p:cNvPr>
          <p:cNvSpPr>
            <a:spLocks noGrp="1"/>
          </p:cNvSpPr>
          <p:nvPr>
            <p:ph idx="1"/>
          </p:nvPr>
        </p:nvSpPr>
        <p:spPr/>
        <p:txBody>
          <a:bodyPr/>
          <a:lstStyle/>
          <a:p>
            <a:endParaRPr lang="nb-NO"/>
          </a:p>
          <a:p>
            <a:r>
              <a:rPr lang="nb-NO"/>
              <a:t>Kan gi tilgang til brukere registrert:</a:t>
            </a:r>
          </a:p>
          <a:p>
            <a:pPr lvl="1"/>
            <a:r>
              <a:rPr lang="nb-NO"/>
              <a:t>Som er I egen tenant (single-tenant)</a:t>
            </a:r>
          </a:p>
          <a:p>
            <a:pPr lvl="1"/>
            <a:r>
              <a:rPr lang="nb-NO"/>
              <a:t>I andre tenants (multi-tenant)</a:t>
            </a:r>
          </a:p>
          <a:p>
            <a:pPr marL="0" indent="0">
              <a:buNone/>
            </a:pPr>
            <a:endParaRPr lang="nb-NO"/>
          </a:p>
          <a:p>
            <a:r>
              <a:rPr lang="nb-NO"/>
              <a:t>Dersom du ønsker at eksterne brukere skal ha tilgang må du bruke Azure AD B2C.</a:t>
            </a:r>
          </a:p>
          <a:p>
            <a:pPr lvl="1"/>
            <a:r>
              <a:rPr lang="nb-NO"/>
              <a:t>CIAM (customer identity access management)</a:t>
            </a:r>
          </a:p>
          <a:p>
            <a:pPr lvl="1"/>
            <a:r>
              <a:rPr lang="nb-NO"/>
              <a:t>Støtter mange identity providers:</a:t>
            </a:r>
          </a:p>
          <a:p>
            <a:pPr lvl="2"/>
            <a:r>
              <a:rPr lang="nb-NO"/>
              <a:t>Facebook</a:t>
            </a:r>
          </a:p>
          <a:p>
            <a:pPr lvl="2"/>
            <a:r>
              <a:rPr lang="nb-NO"/>
              <a:t>Google</a:t>
            </a:r>
          </a:p>
          <a:p>
            <a:pPr lvl="2"/>
            <a:r>
              <a:rPr lang="nb-NO"/>
              <a:t>…</a:t>
            </a:r>
          </a:p>
        </p:txBody>
      </p:sp>
      <p:sp>
        <p:nvSpPr>
          <p:cNvPr id="3" name="Title 2">
            <a:extLst>
              <a:ext uri="{FF2B5EF4-FFF2-40B4-BE49-F238E27FC236}">
                <a16:creationId xmlns:a16="http://schemas.microsoft.com/office/drawing/2014/main" id="{509EF17A-0D6D-45E3-B951-B540A11D860D}"/>
              </a:ext>
            </a:extLst>
          </p:cNvPr>
          <p:cNvSpPr>
            <a:spLocks noGrp="1"/>
          </p:cNvSpPr>
          <p:nvPr>
            <p:ph type="title"/>
          </p:nvPr>
        </p:nvSpPr>
        <p:spPr/>
        <p:txBody>
          <a:bodyPr/>
          <a:lstStyle/>
          <a:p>
            <a:r>
              <a:rPr lang="nb-NO"/>
              <a:t>Azure AD - Applikasjoner</a:t>
            </a:r>
          </a:p>
        </p:txBody>
      </p:sp>
    </p:spTree>
    <p:extLst>
      <p:ext uri="{BB962C8B-B14F-4D97-AF65-F5344CB8AC3E}">
        <p14:creationId xmlns:p14="http://schemas.microsoft.com/office/powerpoint/2010/main" val="2101231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a:hlinkClick r:id="rId3"/>
              </a:rPr>
              <a:t>https://github.com/bouvet/azure-workshops/tree/master/Workshop_3/Leksjon_2</a:t>
            </a:r>
            <a:endParaRPr lang="nb-NO"/>
          </a:p>
          <a:p>
            <a:endParaRPr lang="nb-NO"/>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a:t>Leksjon 2.</a:t>
            </a:r>
          </a:p>
        </p:txBody>
      </p:sp>
    </p:spTree>
    <p:extLst>
      <p:ext uri="{BB962C8B-B14F-4D97-AF65-F5344CB8AC3E}">
        <p14:creationId xmlns:p14="http://schemas.microsoft.com/office/powerpoint/2010/main" val="2607850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a:t>VNET (Virtual Network)</a:t>
            </a:r>
          </a:p>
          <a:p>
            <a:pPr lvl="1"/>
            <a:r>
              <a:rPr lang="nb-NO"/>
              <a:t>Brukes for å lage virtuelle nettverk mellom applikasjoner og tjenester</a:t>
            </a:r>
          </a:p>
          <a:p>
            <a:pPr lvl="1"/>
            <a:endParaRPr lang="nb-NO"/>
          </a:p>
          <a:p>
            <a:r>
              <a:rPr lang="nb-NO"/>
              <a:t>NSG (Network Security Group)</a:t>
            </a:r>
          </a:p>
          <a:p>
            <a:pPr lvl="1"/>
            <a:r>
              <a:rPr lang="nb-NO"/>
              <a:t>Brukes til å sette </a:t>
            </a:r>
            <a:r>
              <a:rPr lang="nb-NO" err="1"/>
              <a:t>policies</a:t>
            </a:r>
            <a:r>
              <a:rPr lang="nb-NO"/>
              <a:t> for virtuelle nettverk eller applikasjoner/virtuelle maskiner.</a:t>
            </a:r>
          </a:p>
          <a:p>
            <a:pPr lvl="1"/>
            <a:r>
              <a:rPr lang="nb-NO"/>
              <a:t>Kan hindre tilganger til tjenester man ikke ønsker at skal være tilgjengelig over internett.</a:t>
            </a:r>
          </a:p>
          <a:p>
            <a:pPr lvl="1"/>
            <a:endParaRPr lang="nb-NO"/>
          </a:p>
          <a:p>
            <a:pPr lvl="1"/>
            <a:endParaRPr lang="nb-NO"/>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8FC131D-CFC1-4CAE-9147-4A22FBFFEC81}"/>
              </a:ext>
            </a:extLst>
          </p:cNvPr>
          <p:cNvSpPr/>
          <p:nvPr/>
        </p:nvSpPr>
        <p:spPr>
          <a:xfrm>
            <a:off x="3163536" y="4671370"/>
            <a:ext cx="2715491" cy="1871475"/>
          </a:xfrm>
          <a:prstGeom prst="roundRect">
            <a:avLst/>
          </a:prstGeom>
          <a:ln>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nb-NO"/>
          </a:p>
        </p:txBody>
      </p:sp>
      <p:sp>
        <p:nvSpPr>
          <p:cNvPr id="3" name="Title 2">
            <a:extLst>
              <a:ext uri="{FF2B5EF4-FFF2-40B4-BE49-F238E27FC236}">
                <a16:creationId xmlns:a16="http://schemas.microsoft.com/office/drawing/2014/main" id="{C74560E7-01E9-479F-BF97-248DDDFF9AFF}"/>
              </a:ext>
            </a:extLst>
          </p:cNvPr>
          <p:cNvSpPr>
            <a:spLocks noGrp="1"/>
          </p:cNvSpPr>
          <p:nvPr>
            <p:ph type="title"/>
          </p:nvPr>
        </p:nvSpPr>
        <p:spPr/>
        <p:txBody>
          <a:bodyPr/>
          <a:lstStyle/>
          <a:p>
            <a:r>
              <a:rPr lang="nb-NO"/>
              <a:t>Bildeapplikasjonen med VNET/NSG</a:t>
            </a:r>
          </a:p>
        </p:txBody>
      </p:sp>
      <p:pic>
        <p:nvPicPr>
          <p:cNvPr id="7" name="Graphic 6">
            <a:extLst>
              <a:ext uri="{FF2B5EF4-FFF2-40B4-BE49-F238E27FC236}">
                <a16:creationId xmlns:a16="http://schemas.microsoft.com/office/drawing/2014/main" id="{62CD84CB-7BD7-4D24-8C3C-DCBD32A653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54341" y="3648898"/>
            <a:ext cx="476250" cy="476250"/>
          </a:xfrm>
          <a:prstGeom prst="rect">
            <a:avLst/>
          </a:prstGeom>
        </p:spPr>
      </p:pic>
      <p:pic>
        <p:nvPicPr>
          <p:cNvPr id="9" name="Graphic 8">
            <a:extLst>
              <a:ext uri="{FF2B5EF4-FFF2-40B4-BE49-F238E27FC236}">
                <a16:creationId xmlns:a16="http://schemas.microsoft.com/office/drawing/2014/main" id="{EF8A9E25-C6F9-4F60-A9BD-34CE1498C0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3156" y="2942904"/>
            <a:ext cx="476250" cy="476250"/>
          </a:xfrm>
          <a:prstGeom prst="rect">
            <a:avLst/>
          </a:prstGeom>
        </p:spPr>
      </p:pic>
      <p:pic>
        <p:nvPicPr>
          <p:cNvPr id="15" name="Graphic 14">
            <a:extLst>
              <a:ext uri="{FF2B5EF4-FFF2-40B4-BE49-F238E27FC236}">
                <a16:creationId xmlns:a16="http://schemas.microsoft.com/office/drawing/2014/main" id="{3BCD6373-9D61-4DED-AA59-2718E06257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1220" y="3591855"/>
            <a:ext cx="476250" cy="476250"/>
          </a:xfrm>
          <a:prstGeom prst="rect">
            <a:avLst/>
          </a:prstGeom>
        </p:spPr>
      </p:pic>
      <p:sp>
        <p:nvSpPr>
          <p:cNvPr id="16" name="TextBox 15">
            <a:extLst>
              <a:ext uri="{FF2B5EF4-FFF2-40B4-BE49-F238E27FC236}">
                <a16:creationId xmlns:a16="http://schemas.microsoft.com/office/drawing/2014/main" id="{A48DE509-D24C-4D77-9DC1-34856841ECA5}"/>
              </a:ext>
            </a:extLst>
          </p:cNvPr>
          <p:cNvSpPr txBox="1"/>
          <p:nvPr/>
        </p:nvSpPr>
        <p:spPr>
          <a:xfrm>
            <a:off x="589191" y="4127711"/>
            <a:ext cx="2273811" cy="584775"/>
          </a:xfrm>
          <a:prstGeom prst="rect">
            <a:avLst/>
          </a:prstGeom>
          <a:noFill/>
        </p:spPr>
        <p:txBody>
          <a:bodyPr wrap="square" rtlCol="0">
            <a:spAutoFit/>
          </a:bodyPr>
          <a:lstStyle/>
          <a:p>
            <a:r>
              <a:rPr lang="nb-NO" sz="1600"/>
              <a:t>Logging / Monitorering</a:t>
            </a:r>
          </a:p>
          <a:p>
            <a:r>
              <a:rPr lang="nb-NO" sz="1600"/>
              <a:t>(Application Insights )</a:t>
            </a:r>
          </a:p>
        </p:txBody>
      </p:sp>
      <p:cxnSp>
        <p:nvCxnSpPr>
          <p:cNvPr id="18" name="Straight Connector 17">
            <a:extLst>
              <a:ext uri="{FF2B5EF4-FFF2-40B4-BE49-F238E27FC236}">
                <a16:creationId xmlns:a16="http://schemas.microsoft.com/office/drawing/2014/main" id="{6D28B413-EA3B-4223-80AF-A0DDC5332C0D}"/>
              </a:ext>
            </a:extLst>
          </p:cNvPr>
          <p:cNvCxnSpPr>
            <a:cxnSpLocks/>
            <a:stCxn id="9" idx="3"/>
            <a:endCxn id="7" idx="0"/>
          </p:cNvCxnSpPr>
          <p:nvPr/>
        </p:nvCxnSpPr>
        <p:spPr>
          <a:xfrm>
            <a:off x="4759406" y="3181029"/>
            <a:ext cx="733060" cy="46786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FFC4637-22D2-4EB8-BE3C-CA5952F015BC}"/>
              </a:ext>
            </a:extLst>
          </p:cNvPr>
          <p:cNvSpPr txBox="1"/>
          <p:nvPr/>
        </p:nvSpPr>
        <p:spPr>
          <a:xfrm>
            <a:off x="4949716" y="4169803"/>
            <a:ext cx="2287053" cy="338554"/>
          </a:xfrm>
          <a:prstGeom prst="rect">
            <a:avLst/>
          </a:prstGeom>
          <a:noFill/>
        </p:spPr>
        <p:txBody>
          <a:bodyPr wrap="square" rtlCol="0">
            <a:spAutoFit/>
          </a:bodyPr>
          <a:lstStyle/>
          <a:p>
            <a:r>
              <a:rPr lang="nb-NO" sz="1600"/>
              <a:t>«VM» (App Service Plan)</a:t>
            </a:r>
          </a:p>
        </p:txBody>
      </p:sp>
      <p:sp>
        <p:nvSpPr>
          <p:cNvPr id="24" name="TextBox 23">
            <a:extLst>
              <a:ext uri="{FF2B5EF4-FFF2-40B4-BE49-F238E27FC236}">
                <a16:creationId xmlns:a16="http://schemas.microsoft.com/office/drawing/2014/main" id="{9756BD30-3A79-4230-BEAA-0AB7339FF892}"/>
              </a:ext>
            </a:extLst>
          </p:cNvPr>
          <p:cNvSpPr txBox="1"/>
          <p:nvPr/>
        </p:nvSpPr>
        <p:spPr>
          <a:xfrm>
            <a:off x="3668267" y="2221966"/>
            <a:ext cx="1892120" cy="584775"/>
          </a:xfrm>
          <a:prstGeom prst="rect">
            <a:avLst/>
          </a:prstGeom>
          <a:noFill/>
        </p:spPr>
        <p:txBody>
          <a:bodyPr wrap="square" rtlCol="0">
            <a:spAutoFit/>
          </a:bodyPr>
          <a:lstStyle/>
          <a:p>
            <a:r>
              <a:rPr lang="nb-NO" sz="1600"/>
              <a:t>Bildeapplikasjon (Web App)</a:t>
            </a:r>
          </a:p>
        </p:txBody>
      </p:sp>
      <p:pic>
        <p:nvPicPr>
          <p:cNvPr id="27" name="Graphic 26">
            <a:extLst>
              <a:ext uri="{FF2B5EF4-FFF2-40B4-BE49-F238E27FC236}">
                <a16:creationId xmlns:a16="http://schemas.microsoft.com/office/drawing/2014/main" id="{65F5B066-E9D1-4991-90C3-5540178645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83157" y="5130980"/>
            <a:ext cx="476250" cy="476250"/>
          </a:xfrm>
          <a:prstGeom prst="rect">
            <a:avLst/>
          </a:prstGeom>
        </p:spPr>
      </p:pic>
      <p:cxnSp>
        <p:nvCxnSpPr>
          <p:cNvPr id="29" name="Straight Arrow Connector 28">
            <a:extLst>
              <a:ext uri="{FF2B5EF4-FFF2-40B4-BE49-F238E27FC236}">
                <a16:creationId xmlns:a16="http://schemas.microsoft.com/office/drawing/2014/main" id="{DF6D1749-2AE6-4DAA-807A-13CEA5ED31BA}"/>
              </a:ext>
            </a:extLst>
          </p:cNvPr>
          <p:cNvCxnSpPr>
            <a:cxnSpLocks/>
            <a:stCxn id="9" idx="2"/>
            <a:endCxn id="27" idx="0"/>
          </p:cNvCxnSpPr>
          <p:nvPr/>
        </p:nvCxnSpPr>
        <p:spPr>
          <a:xfrm>
            <a:off x="4521281" y="3419154"/>
            <a:ext cx="1" cy="1711826"/>
          </a:xfrm>
          <a:prstGeom prst="straightConnector1">
            <a:avLst/>
          </a:prstGeom>
          <a:ln w="9525"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6" name="Straight Arrow Connector 5">
            <a:extLst>
              <a:ext uri="{FF2B5EF4-FFF2-40B4-BE49-F238E27FC236}">
                <a16:creationId xmlns:a16="http://schemas.microsoft.com/office/drawing/2014/main" id="{D74733CE-52BB-4025-95CF-83360D9993C8}"/>
              </a:ext>
            </a:extLst>
          </p:cNvPr>
          <p:cNvCxnSpPr>
            <a:stCxn id="9" idx="1"/>
            <a:endCxn id="15" idx="0"/>
          </p:cNvCxnSpPr>
          <p:nvPr/>
        </p:nvCxnSpPr>
        <p:spPr>
          <a:xfrm flipH="1">
            <a:off x="2009345" y="3181029"/>
            <a:ext cx="2273811" cy="4108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4087FB33-82E1-4492-A226-F1EE0C13829B}"/>
              </a:ext>
            </a:extLst>
          </p:cNvPr>
          <p:cNvSpPr txBox="1"/>
          <p:nvPr/>
        </p:nvSpPr>
        <p:spPr>
          <a:xfrm>
            <a:off x="3892087" y="5683248"/>
            <a:ext cx="1444480" cy="584775"/>
          </a:xfrm>
          <a:prstGeom prst="rect">
            <a:avLst/>
          </a:prstGeom>
          <a:noFill/>
        </p:spPr>
        <p:txBody>
          <a:bodyPr wrap="square" rtlCol="0">
            <a:spAutoFit/>
          </a:bodyPr>
          <a:lstStyle/>
          <a:p>
            <a:r>
              <a:rPr lang="nb-NO" sz="1600"/>
              <a:t>Bilder</a:t>
            </a:r>
          </a:p>
          <a:p>
            <a:r>
              <a:rPr lang="nb-NO" sz="1600"/>
              <a:t>(Blob Storage )</a:t>
            </a:r>
          </a:p>
        </p:txBody>
      </p:sp>
      <p:pic>
        <p:nvPicPr>
          <p:cNvPr id="8" name="Graphic 7">
            <a:extLst>
              <a:ext uri="{FF2B5EF4-FFF2-40B4-BE49-F238E27FC236}">
                <a16:creationId xmlns:a16="http://schemas.microsoft.com/office/drawing/2014/main" id="{E9F6AB5E-395D-4BE7-BAFB-C6D5BADE651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54340" y="4646053"/>
            <a:ext cx="476250" cy="476250"/>
          </a:xfrm>
          <a:prstGeom prst="rect">
            <a:avLst/>
          </a:prstGeom>
        </p:spPr>
      </p:pic>
      <p:pic>
        <p:nvPicPr>
          <p:cNvPr id="11" name="Graphic 10">
            <a:extLst>
              <a:ext uri="{FF2B5EF4-FFF2-40B4-BE49-F238E27FC236}">
                <a16:creationId xmlns:a16="http://schemas.microsoft.com/office/drawing/2014/main" id="{805DF316-D9CA-486C-AC2A-187B6828BD8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54340" y="5946238"/>
            <a:ext cx="476250" cy="476250"/>
          </a:xfrm>
          <a:prstGeom prst="rect">
            <a:avLst/>
          </a:prstGeom>
        </p:spPr>
      </p:pic>
    </p:spTree>
    <p:extLst>
      <p:ext uri="{BB962C8B-B14F-4D97-AF65-F5344CB8AC3E}">
        <p14:creationId xmlns:p14="http://schemas.microsoft.com/office/powerpoint/2010/main" val="320401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a:hlinkClick r:id="rId3"/>
              </a:rPr>
              <a:t>https://github.com/bouvet/azure-workshops/tree/master/Workshop_3/Leksjon_3</a:t>
            </a:r>
            <a:endParaRPr lang="nb-NO"/>
          </a:p>
          <a:p>
            <a:endParaRPr lang="nb-NO"/>
          </a:p>
          <a:p>
            <a:endParaRPr lang="nb-NO"/>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a:t>Leksjon 3.</a:t>
            </a:r>
          </a:p>
        </p:txBody>
      </p:sp>
    </p:spTree>
    <p:extLst>
      <p:ext uri="{BB962C8B-B14F-4D97-AF65-F5344CB8AC3E}">
        <p14:creationId xmlns:p14="http://schemas.microsoft.com/office/powerpoint/2010/main" val="1052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r>
              <a:rPr lang="nb-NO">
                <a:hlinkClick r:id="rId3"/>
              </a:rPr>
              <a:t>https://github.com/bouvet/azure-workshops/tree/master/Workshop_3/Leksjon_Bonus</a:t>
            </a:r>
            <a:endParaRPr lang="nb-NO"/>
          </a:p>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a:t>Bonusleksjon</a:t>
            </a:r>
          </a:p>
        </p:txBody>
      </p:sp>
      <p:sp>
        <p:nvSpPr>
          <p:cNvPr id="4" name="Title 2">
            <a:extLst>
              <a:ext uri="{FF2B5EF4-FFF2-40B4-BE49-F238E27FC236}">
                <a16:creationId xmlns:a16="http://schemas.microsoft.com/office/drawing/2014/main" id="{94875B85-CB34-4527-B504-D044E1406EEA}"/>
              </a:ext>
            </a:extLst>
          </p:cNvPr>
          <p:cNvSpPr txBox="1">
            <a:spLocks/>
          </p:cNvSpPr>
          <p:nvPr/>
        </p:nvSpPr>
        <p:spPr>
          <a:xfrm>
            <a:off x="-4240449" y="1690688"/>
            <a:ext cx="10078991" cy="1325563"/>
          </a:xfrm>
          <a:prstGeom prst="rect">
            <a:avLst/>
          </a:prstGeom>
        </p:spPr>
        <p:txBody>
          <a:bodyPr vert="horz" lIns="90000" tIns="45720" rIns="91440" bIns="45720" rtlCol="0" anchor="ctr">
            <a:noAutofit/>
          </a:bodyPr>
          <a:lstStyle>
            <a:lvl1pPr algn="l" defTabSz="914400" rtl="0" eaLnBrk="1" latinLnBrk="0" hangingPunct="1">
              <a:lnSpc>
                <a:spcPct val="90000"/>
              </a:lnSpc>
              <a:spcBef>
                <a:spcPct val="0"/>
              </a:spcBef>
              <a:buNone/>
              <a:defRPr sz="4500" kern="1200">
                <a:solidFill>
                  <a:schemeClr val="tx1"/>
                </a:solidFill>
                <a:latin typeface="+mj-lt"/>
                <a:ea typeface="+mj-ea"/>
                <a:cs typeface="+mj-cs"/>
              </a:defRPr>
            </a:lvl1pPr>
          </a:lstStyle>
          <a:p>
            <a:r>
              <a:rPr lang="nb-NO"/>
              <a:t>Bonusleksjon</a:t>
            </a:r>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err="1"/>
              <a:t>Azureskolen</a:t>
            </a:r>
            <a:r>
              <a:rPr lang="nb-NO"/>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a:t>Workshop #1</a:t>
            </a:r>
          </a:p>
          <a:p>
            <a:pPr lvl="1"/>
            <a:r>
              <a:rPr lang="en-US" sz="1800"/>
              <a:t>Azure basics</a:t>
            </a:r>
          </a:p>
          <a:p>
            <a:pPr lvl="1"/>
            <a:r>
              <a:rPr lang="en-US" sz="1800"/>
              <a:t>App Services</a:t>
            </a:r>
          </a:p>
          <a:p>
            <a:pPr lvl="1"/>
            <a:r>
              <a:rPr lang="en-US" sz="1800"/>
              <a:t>Key Vault</a:t>
            </a:r>
          </a:p>
          <a:p>
            <a:pPr lvl="1"/>
            <a:r>
              <a:rPr lang="en-US" sz="1800"/>
              <a:t>Storage</a:t>
            </a:r>
          </a:p>
          <a:p>
            <a:r>
              <a:rPr lang="nb-NO" sz="2200"/>
              <a:t>Workshop #2</a:t>
            </a:r>
          </a:p>
          <a:p>
            <a:pPr lvl="1"/>
            <a:r>
              <a:rPr lang="nb-NO" sz="1800"/>
              <a:t>Azure DevOps</a:t>
            </a:r>
          </a:p>
          <a:p>
            <a:pPr lvl="2"/>
            <a:r>
              <a:rPr lang="nb-NO" err="1"/>
              <a:t>Continuous</a:t>
            </a:r>
            <a:r>
              <a:rPr lang="nb-NO"/>
              <a:t> Delivery pipeline</a:t>
            </a:r>
          </a:p>
          <a:p>
            <a:pPr lvl="1"/>
            <a:r>
              <a:rPr lang="nb-NO" sz="1800"/>
              <a:t>ARM-templates / Infrastructure as Code</a:t>
            </a:r>
          </a:p>
          <a:p>
            <a:pPr lvl="1"/>
            <a:r>
              <a:rPr lang="nb-NO" sz="1800"/>
              <a:t>Application Insights</a:t>
            </a:r>
          </a:p>
          <a:p>
            <a:endParaRPr lang="nb-NO"/>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a:t>Workshop #3</a:t>
            </a:r>
          </a:p>
          <a:p>
            <a:pPr lvl="1"/>
            <a:r>
              <a:rPr lang="nb-NO" sz="1800"/>
              <a:t>Introduksjon til </a:t>
            </a:r>
            <a:r>
              <a:rPr lang="nb-NO" sz="1800" err="1"/>
              <a:t>sikkerthet</a:t>
            </a:r>
            <a:r>
              <a:rPr lang="nb-NO" sz="1800"/>
              <a:t> i </a:t>
            </a:r>
            <a:r>
              <a:rPr lang="nb-NO" sz="1800" err="1"/>
              <a:t>Azure</a:t>
            </a:r>
            <a:endParaRPr lang="nb-NO" sz="1800"/>
          </a:p>
          <a:p>
            <a:pPr lvl="1"/>
            <a:r>
              <a:rPr lang="nb-NO" sz="1800" err="1"/>
              <a:t>Azure</a:t>
            </a:r>
            <a:r>
              <a:rPr lang="nb-NO" sz="1800"/>
              <a:t> Active Directory - autentisering.</a:t>
            </a:r>
          </a:p>
          <a:p>
            <a:pPr lvl="1"/>
            <a:r>
              <a:rPr lang="nb-NO" sz="1800"/>
              <a:t>SAS-tokens i </a:t>
            </a:r>
            <a:r>
              <a:rPr lang="nb-NO" sz="1800" err="1"/>
              <a:t>Azure</a:t>
            </a:r>
            <a:r>
              <a:rPr lang="nb-NO" sz="1800"/>
              <a:t> Storage</a:t>
            </a:r>
          </a:p>
          <a:p>
            <a:pPr lvl="1"/>
            <a:r>
              <a:rPr lang="nb-NO" sz="1800"/>
              <a:t>Introduksjon til infrastruktur-sikkerhet</a:t>
            </a:r>
          </a:p>
          <a:p>
            <a:r>
              <a:rPr lang="nb-NO" sz="2200"/>
              <a:t>Workshop #4</a:t>
            </a:r>
          </a:p>
          <a:p>
            <a:pPr lvl="1"/>
            <a:r>
              <a:rPr lang="nb-NO" sz="1800"/>
              <a:t>TBD</a:t>
            </a:r>
          </a:p>
          <a:p>
            <a:endParaRPr lang="nb-NO"/>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a:p>
          <a:p>
            <a:r>
              <a:rPr lang="nb-NO"/>
              <a:t>Introduksjon sikkerhet i Azure</a:t>
            </a:r>
          </a:p>
          <a:p>
            <a:pPr lvl="1"/>
            <a:r>
              <a:rPr lang="nb-NO"/>
              <a:t>Defence in depth – Lagvis sikkerhet</a:t>
            </a:r>
          </a:p>
          <a:p>
            <a:pPr lvl="1"/>
            <a:r>
              <a:rPr lang="nb-NO"/>
              <a:t>Delt ansvar </a:t>
            </a:r>
          </a:p>
          <a:p>
            <a:pPr lvl="1"/>
            <a:r>
              <a:rPr lang="nb-NO"/>
              <a:t>Azure Security Center</a:t>
            </a:r>
          </a:p>
          <a:p>
            <a:pPr lvl="1"/>
            <a:endParaRPr lang="nb-NO"/>
          </a:p>
          <a:p>
            <a:r>
              <a:rPr lang="nb-NO"/>
              <a:t>Leksjon 1: Forberedelse, SAS-tokens og Azure Security Center</a:t>
            </a:r>
          </a:p>
          <a:p>
            <a:endParaRPr lang="nb-NO"/>
          </a:p>
          <a:p>
            <a:r>
              <a:rPr lang="nb-NO"/>
              <a:t>Azure Active Directory</a:t>
            </a:r>
          </a:p>
          <a:p>
            <a:pPr lvl="1"/>
            <a:endParaRPr lang="nb-NO"/>
          </a:p>
          <a:p>
            <a:r>
              <a:rPr lang="nb-NO"/>
              <a:t>Leksjon 2: Azure AD og autentisering/autorisasjon</a:t>
            </a:r>
          </a:p>
          <a:p>
            <a:r>
              <a:rPr lang="nb-NO"/>
              <a:t>Leksjon 3: Azure Security Center (2)</a:t>
            </a:r>
          </a:p>
          <a:p>
            <a:endParaRPr lang="nb-NO"/>
          </a:p>
          <a:p>
            <a:r>
              <a:rPr lang="nb-NO"/>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a:hlinkClick r:id="rId3"/>
            </a:endParaRPr>
          </a:p>
          <a:p>
            <a:pPr marL="0" indent="0">
              <a:buNone/>
            </a:pPr>
            <a:endParaRPr lang="nb-NO"/>
          </a:p>
          <a:p>
            <a:r>
              <a:rPr lang="nb-NO">
                <a:hlinkClick r:id="rId4"/>
              </a:rPr>
              <a:t>https://minside.bouvet.no/metoder/cloud-security</a:t>
            </a:r>
            <a:endParaRPr lang="nb-NO"/>
          </a:p>
          <a:p>
            <a:endParaRPr lang="nb-NO"/>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a:t>Sikkerhet i DNAet vårt (Bouvet interne)</a:t>
            </a:r>
          </a:p>
        </p:txBody>
      </p:sp>
    </p:spTree>
    <p:extLst>
      <p:ext uri="{BB962C8B-B14F-4D97-AF65-F5344CB8AC3E}">
        <p14:creationId xmlns:p14="http://schemas.microsoft.com/office/powerpoint/2010/main" val="116362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Hva ønsker man å beskytte?</a:t>
            </a:r>
          </a:p>
          <a:p>
            <a:pPr lvl="1"/>
            <a:r>
              <a:rPr lang="nb-NO"/>
              <a:t>Data/informasjon</a:t>
            </a:r>
          </a:p>
          <a:p>
            <a:pPr lvl="1"/>
            <a:endParaRPr lang="nb-NO"/>
          </a:p>
          <a:p>
            <a:r>
              <a:rPr lang="nb-NO"/>
              <a:t>Lagvis sikkerhet</a:t>
            </a:r>
          </a:p>
          <a:p>
            <a:r>
              <a:rPr lang="nb-NO"/>
              <a:t>Zero Trust </a:t>
            </a:r>
            <a:r>
              <a:rPr lang="nb-NO" err="1"/>
              <a:t>model</a:t>
            </a:r>
            <a:endParaRPr lang="nb-NO"/>
          </a:p>
          <a:p>
            <a:r>
              <a:rPr lang="nb-NO"/>
              <a:t>Delt ansvar</a:t>
            </a:r>
          </a:p>
          <a:p>
            <a:pPr lvl="1"/>
            <a:r>
              <a:rPr lang="nb-NO"/>
              <a:t>Hva tar </a:t>
            </a:r>
            <a:r>
              <a:rPr lang="nb-NO" err="1"/>
              <a:t>Azure</a:t>
            </a:r>
            <a:r>
              <a:rPr lang="nb-NO"/>
              <a:t> ansvar for?</a:t>
            </a:r>
          </a:p>
          <a:p>
            <a:pPr lvl="1"/>
            <a:r>
              <a:rPr lang="nb-NO"/>
              <a:t>Hva har du ansvar for?</a:t>
            </a:r>
          </a:p>
          <a:p>
            <a:pPr lvl="1"/>
            <a:r>
              <a:rPr lang="nb-NO" err="1"/>
              <a:t>PaaS</a:t>
            </a:r>
            <a:r>
              <a:rPr lang="nb-NO"/>
              <a:t>, </a:t>
            </a:r>
            <a:r>
              <a:rPr lang="nb-NO" err="1"/>
              <a:t>SaaS</a:t>
            </a:r>
            <a:r>
              <a:rPr lang="nb-NO"/>
              <a:t> eller </a:t>
            </a:r>
            <a:r>
              <a:rPr lang="nb-NO" err="1"/>
              <a:t>IaaS</a:t>
            </a:r>
            <a:endParaRPr lang="nb-NO"/>
          </a:p>
          <a:p>
            <a:pPr lvl="1"/>
            <a:endParaRPr lang="nb-NO"/>
          </a:p>
        </p:txBody>
      </p:sp>
      <p:sp>
        <p:nvSpPr>
          <p:cNvPr id="3" name="Title 2"/>
          <p:cNvSpPr>
            <a:spLocks noGrp="1"/>
          </p:cNvSpPr>
          <p:nvPr>
            <p:ph type="title"/>
          </p:nvPr>
        </p:nvSpPr>
        <p:spPr/>
        <p:txBody>
          <a:bodyPr/>
          <a:lstStyle/>
          <a:p>
            <a:r>
              <a:rPr lang="nb-NO"/>
              <a:t>Sikkerhet i Azure</a:t>
            </a:r>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a:t>Physical Security (Fysisk sikring)</a:t>
            </a:r>
          </a:p>
          <a:p>
            <a:r>
              <a:rPr lang="nb-NO"/>
              <a:t>Identity and Access (identitet og tilgangskontroll)</a:t>
            </a:r>
          </a:p>
          <a:p>
            <a:pPr lvl="1"/>
            <a:r>
              <a:rPr lang="nb-NO"/>
              <a:t>Azure Active Directory</a:t>
            </a:r>
          </a:p>
          <a:p>
            <a:r>
              <a:rPr lang="nb-NO"/>
              <a:t>Perimeter (</a:t>
            </a:r>
            <a:r>
              <a:rPr lang="nb-NO" err="1"/>
              <a:t>Firewalls</a:t>
            </a:r>
            <a:r>
              <a:rPr lang="nb-NO"/>
              <a:t> </a:t>
            </a:r>
            <a:r>
              <a:rPr lang="nb-NO" err="1"/>
              <a:t>etc</a:t>
            </a:r>
            <a:r>
              <a:rPr lang="nb-NO"/>
              <a:t>).</a:t>
            </a:r>
          </a:p>
          <a:p>
            <a:r>
              <a:rPr lang="nb-NO"/>
              <a:t>Network</a:t>
            </a:r>
          </a:p>
          <a:p>
            <a:pPr lvl="1"/>
            <a:r>
              <a:rPr lang="nb-NO"/>
              <a:t>Virtuelle nettverk </a:t>
            </a:r>
          </a:p>
          <a:p>
            <a:r>
              <a:rPr lang="nb-NO" err="1"/>
              <a:t>Compute</a:t>
            </a:r>
            <a:endParaRPr lang="nb-NO"/>
          </a:p>
          <a:p>
            <a:r>
              <a:rPr lang="nb-NO"/>
              <a:t>Application</a:t>
            </a:r>
          </a:p>
          <a:p>
            <a:r>
              <a:rPr lang="nb-NO"/>
              <a:t>Data</a:t>
            </a:r>
          </a:p>
          <a:p>
            <a:pPr lvl="1"/>
            <a:r>
              <a:rPr lang="nb-NO"/>
              <a:t>Encryption</a:t>
            </a:r>
          </a:p>
          <a:p>
            <a:endParaRPr lang="nb-NO"/>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a:t>Microsoft ansvar vs. vårt ansvar </a:t>
            </a:r>
          </a:p>
          <a:p>
            <a:r>
              <a:rPr lang="nb-NO"/>
              <a:t>Selv om Microsoft er en sikker plattform, så er det ikke vanskelig å lage et system i skyen som ikke er sikkert.</a:t>
            </a:r>
          </a:p>
          <a:p>
            <a:r>
              <a:rPr lang="nb-NO"/>
              <a:t>Hvis man ønsker å sikre dataene sine, så må man gjøre en jobb uansett om det er </a:t>
            </a:r>
            <a:r>
              <a:rPr lang="nb-NO" err="1"/>
              <a:t>SaaS</a:t>
            </a:r>
            <a:r>
              <a:rPr lang="nb-NO"/>
              <a:t>, </a:t>
            </a:r>
            <a:r>
              <a:rPr lang="nb-NO" err="1"/>
              <a:t>PaaS</a:t>
            </a:r>
            <a:r>
              <a:rPr lang="nb-NO"/>
              <a:t>, </a:t>
            </a:r>
            <a:r>
              <a:rPr lang="nb-NO" err="1"/>
              <a:t>IaaS</a:t>
            </a:r>
            <a:r>
              <a:rPr lang="nb-NO"/>
              <a:t>, men hvor mye kommer an på hvilken løsning man velger</a:t>
            </a:r>
          </a:p>
          <a:p>
            <a:endParaRPr lang="nb-NO"/>
          </a:p>
        </p:txBody>
      </p:sp>
    </p:spTree>
    <p:extLst>
      <p:ext uri="{BB962C8B-B14F-4D97-AF65-F5344CB8AC3E}">
        <p14:creationId xmlns:p14="http://schemas.microsoft.com/office/powerpoint/2010/main" val="28920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C2A59F-0F2D-472D-B779-1AEF06956744}"/>
              </a:ext>
            </a:extLst>
          </p:cNvPr>
          <p:cNvSpPr>
            <a:spLocks noGrp="1"/>
          </p:cNvSpPr>
          <p:nvPr>
            <p:ph idx="1"/>
          </p:nvPr>
        </p:nvSpPr>
        <p:spPr/>
        <p:txBody>
          <a:bodyPr/>
          <a:lstStyle/>
          <a:p>
            <a:r>
              <a:rPr lang="nb-NO"/>
              <a:t>Påse at kryptering er påslått både for ..</a:t>
            </a:r>
          </a:p>
          <a:p>
            <a:pPr lvl="1"/>
            <a:r>
              <a:rPr lang="nb-NO"/>
              <a:t>Lagrede data (encryption at rest)</a:t>
            </a:r>
          </a:p>
          <a:p>
            <a:pPr lvl="1"/>
            <a:r>
              <a:rPr lang="nb-NO"/>
              <a:t>Data i transport (encryption in transit)</a:t>
            </a:r>
          </a:p>
          <a:p>
            <a:r>
              <a:rPr lang="nb-NO"/>
              <a:t>Ikke gi mere tilganger enn strengt nødvendig (</a:t>
            </a:r>
            <a:r>
              <a:rPr lang="nb-NO" err="1"/>
              <a:t>Least</a:t>
            </a:r>
            <a:r>
              <a:rPr lang="nb-NO"/>
              <a:t> </a:t>
            </a:r>
            <a:r>
              <a:rPr lang="nb-NO" err="1"/>
              <a:t>Privilege</a:t>
            </a:r>
            <a:r>
              <a:rPr lang="nb-NO"/>
              <a:t>)</a:t>
            </a:r>
          </a:p>
          <a:p>
            <a:r>
              <a:rPr lang="nb-NO"/>
              <a:t>Kreve autentisering mot alle endepunkt (Zero Trust)</a:t>
            </a:r>
          </a:p>
          <a:p>
            <a:r>
              <a:rPr lang="nb-NO"/>
              <a:t>Ikke eksponere flere endepunkter enn nødvendig</a:t>
            </a:r>
          </a:p>
          <a:p>
            <a:r>
              <a:rPr lang="nb-NO"/>
              <a:t>Følge gode prinsipper for sikker utvikling:</a:t>
            </a:r>
          </a:p>
          <a:p>
            <a:pPr lvl="1"/>
            <a:r>
              <a:rPr lang="nb-NO"/>
              <a:t>Gode prinsipper for websikkerhet (OWASP top 10)</a:t>
            </a:r>
          </a:p>
          <a:p>
            <a:pPr lvl="1"/>
            <a:r>
              <a:rPr lang="nb-NO"/>
              <a:t>Holde biblioteker sikre og oppdaterte (nuget, npm </a:t>
            </a:r>
            <a:r>
              <a:rPr lang="nb-NO" err="1"/>
              <a:t>etc</a:t>
            </a:r>
            <a:r>
              <a:rPr lang="nb-NO"/>
              <a:t>)</a:t>
            </a:r>
          </a:p>
          <a:p>
            <a:pPr lvl="1"/>
            <a:r>
              <a:rPr lang="nb-NO"/>
              <a:t>Sikre passord, </a:t>
            </a:r>
            <a:r>
              <a:rPr lang="nb-NO" err="1"/>
              <a:t>connectionstrings</a:t>
            </a:r>
            <a:r>
              <a:rPr lang="nb-NO"/>
              <a:t> </a:t>
            </a:r>
            <a:r>
              <a:rPr lang="nb-NO" err="1"/>
              <a:t>etc</a:t>
            </a:r>
            <a:r>
              <a:rPr lang="nb-NO"/>
              <a:t> for </a:t>
            </a:r>
            <a:r>
              <a:rPr lang="nb-NO" err="1"/>
              <a:t>uvedkommede</a:t>
            </a:r>
            <a:r>
              <a:rPr lang="nb-NO"/>
              <a:t>.</a:t>
            </a:r>
          </a:p>
          <a:p>
            <a:pPr lvl="1"/>
            <a:r>
              <a:rPr lang="nb-NO"/>
              <a:t>Sikkerhetskrav, trusselmodellering, DevSecOps osv.</a:t>
            </a:r>
          </a:p>
          <a:p>
            <a:pPr lvl="1"/>
            <a:r>
              <a:rPr lang="nb-NO"/>
              <a:t>…</a:t>
            </a:r>
          </a:p>
        </p:txBody>
      </p:sp>
      <p:sp>
        <p:nvSpPr>
          <p:cNvPr id="3" name="Title 2">
            <a:extLst>
              <a:ext uri="{FF2B5EF4-FFF2-40B4-BE49-F238E27FC236}">
                <a16:creationId xmlns:a16="http://schemas.microsoft.com/office/drawing/2014/main" id="{B52EA130-61A8-472B-BB96-7A427FC83EF1}"/>
              </a:ext>
            </a:extLst>
          </p:cNvPr>
          <p:cNvSpPr>
            <a:spLocks noGrp="1"/>
          </p:cNvSpPr>
          <p:nvPr>
            <p:ph type="title"/>
          </p:nvPr>
        </p:nvSpPr>
        <p:spPr/>
        <p:txBody>
          <a:bodyPr/>
          <a:lstStyle/>
          <a:p>
            <a:r>
              <a:rPr lang="nb-NO"/>
              <a:t>Fortsatt vårt ansvar å..  (eksempler)</a:t>
            </a:r>
          </a:p>
        </p:txBody>
      </p:sp>
    </p:spTree>
    <p:extLst>
      <p:ext uri="{BB962C8B-B14F-4D97-AF65-F5344CB8AC3E}">
        <p14:creationId xmlns:p14="http://schemas.microsoft.com/office/powerpoint/2010/main" val="3567370827"/>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EA47127A574448ACD0F9C9D78B81D5" ma:contentTypeVersion="11" ma:contentTypeDescription="Create a new document." ma:contentTypeScope="" ma:versionID="afa1ce4cf657b6dfc411c9baebd60e93">
  <xsd:schema xmlns:xsd="http://www.w3.org/2001/XMLSchema" xmlns:xs="http://www.w3.org/2001/XMLSchema" xmlns:p="http://schemas.microsoft.com/office/2006/metadata/properties" xmlns:ns3="aac78177-6534-49a2-b281-7a26515f646b" xmlns:ns4="7ba49632-979e-4ee1-aefd-7896aa63ba9e" targetNamespace="http://schemas.microsoft.com/office/2006/metadata/properties" ma:root="true" ma:fieldsID="2f469af1dd2afdb42613c02b83443f4e" ns3:_="" ns4:_="">
    <xsd:import namespace="aac78177-6534-49a2-b281-7a26515f646b"/>
    <xsd:import namespace="7ba49632-979e-4ee1-aefd-7896aa63ba9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78177-6534-49a2-b281-7a26515f64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a49632-979e-4ee1-aefd-7896aa63ba9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2.xml><?xml version="1.0" encoding="utf-8"?>
<ds:datastoreItem xmlns:ds="http://schemas.openxmlformats.org/officeDocument/2006/customXml" ds:itemID="{DC727022-2B1A-49F6-8E84-349E99168CB7}">
  <ds:schemaRefs>
    <ds:schemaRef ds:uri="7ba49632-979e-4ee1-aefd-7896aa63ba9e"/>
    <ds:schemaRef ds:uri="aac78177-6534-49a2-b281-7a26515f64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D2CB842-18D5-4EEF-9009-B0CAFCE7AC3E}">
  <ds:schemaRefs>
    <ds:schemaRef ds:uri="7ba49632-979e-4ee1-aefd-7896aa63ba9e"/>
    <ds:schemaRef ds:uri="aac78177-6534-49a2-b281-7a26515f646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Bouvets presentasjonsmal</Template>
  <Application>Microsoft Office PowerPoint</Application>
  <PresentationFormat>Widescreen</PresentationFormat>
  <Slides>29</Slides>
  <Notes>25</Notes>
  <HiddenSlides>1</HiddenSlides>
  <ScaleCrop>false</ScaleCrop>
  <HeadingPairs>
    <vt:vector size="4" baseType="variant">
      <vt:variant>
        <vt:lpstr>Theme</vt:lpstr>
      </vt:variant>
      <vt:variant>
        <vt:i4>3</vt:i4>
      </vt:variant>
      <vt:variant>
        <vt:lpstr>Slide Titles</vt:lpstr>
      </vt:variant>
      <vt:variant>
        <vt:i4>29</vt:i4>
      </vt:variant>
    </vt:vector>
  </HeadingPairs>
  <TitlesOfParts>
    <vt:vector size="32" baseType="lpstr">
      <vt:lpstr>Forside</vt:lpstr>
      <vt:lpstr>Innhold</vt:lpstr>
      <vt:lpstr>Prosess</vt:lpstr>
      <vt:lpstr>PowerPoint Presentation</vt:lpstr>
      <vt:lpstr>Azureskolen – Workshop #3</vt:lpstr>
      <vt:lpstr>Azureskolen Workshop – Foreløpig plan</vt:lpstr>
      <vt:lpstr>Dagens workshop</vt:lpstr>
      <vt:lpstr>Sikkerhet i DNAet vårt (Bouvet interne)</vt:lpstr>
      <vt:lpstr>Sikkerhet i Azure</vt:lpstr>
      <vt:lpstr>Defence in depth - Lagvis sikkerhet</vt:lpstr>
      <vt:lpstr>Delt ansvar.</vt:lpstr>
      <vt:lpstr>Fortsatt vårt ansvar å..  (eksempler)</vt:lpstr>
      <vt:lpstr>Azure Security Center</vt:lpstr>
      <vt:lpstr>Azure Security Center</vt:lpstr>
      <vt:lpstr>Azure Security Center</vt:lpstr>
      <vt:lpstr>Bilde-applikasjonen </vt:lpstr>
      <vt:lpstr>Bildeapplikasjonen</vt:lpstr>
      <vt:lpstr>Leksjon 1</vt:lpstr>
      <vt:lpstr>Azure AD</vt:lpstr>
      <vt:lpstr>Hva er Identity?</vt:lpstr>
      <vt:lpstr>Klassisk tilnærming</vt:lpstr>
      <vt:lpstr>Identity Provider</vt:lpstr>
      <vt:lpstr>Hvem bør lære Azure AD</vt:lpstr>
      <vt:lpstr>Azure AD</vt:lpstr>
      <vt:lpstr>Authentication &amp; authorization</vt:lpstr>
      <vt:lpstr>Azure AD – App Registrations</vt:lpstr>
      <vt:lpstr>Azure AD - Applikasjoner</vt:lpstr>
      <vt:lpstr>Leksjon 2.</vt:lpstr>
      <vt:lpstr>Infrastruktur sikkerhet</vt:lpstr>
      <vt:lpstr>Bildeapplikasjonen med VNET/NSG</vt:lpstr>
      <vt:lpstr>Leksjon 3.</vt:lpstr>
      <vt:lpstr>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revision>2</cp:revision>
  <dcterms:created xsi:type="dcterms:W3CDTF">2018-11-13T16:59:11Z</dcterms:created>
  <dcterms:modified xsi:type="dcterms:W3CDTF">2021-06-03T11:52:52Z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0x010100D8EA47127A574448ACD0F9C9D78B81D5</vt:lpwstr>
  </property>
  <property fmtid="{D5CDD505-2E9C-101B-9397-08002B2CF9AE}" pid="3" name="_dlc_DocIdItemGuid">
    <vt:lpwstr>86852120-cc66-4c0f-8b63-a8fb53c60303</vt:lpwstr>
  </property>
</Properties>
</file>