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32"/>
  </p:notesMasterIdLst>
  <p:handoutMasterIdLst>
    <p:handoutMasterId r:id="rId33"/>
  </p:handoutMasterIdLst>
  <p:sldIdLst>
    <p:sldId id="256" r:id="rId7"/>
    <p:sldId id="257" r:id="rId8"/>
    <p:sldId id="259" r:id="rId9"/>
    <p:sldId id="260" r:id="rId10"/>
    <p:sldId id="292" r:id="rId11"/>
    <p:sldId id="284" r:id="rId12"/>
    <p:sldId id="291" r:id="rId13"/>
    <p:sldId id="294" r:id="rId14"/>
    <p:sldId id="306" r:id="rId15"/>
    <p:sldId id="290" r:id="rId16"/>
    <p:sldId id="302" r:id="rId17"/>
    <p:sldId id="303" r:id="rId18"/>
    <p:sldId id="304" r:id="rId19"/>
    <p:sldId id="305" r:id="rId20"/>
    <p:sldId id="275" r:id="rId21"/>
    <p:sldId id="288" r:id="rId22"/>
    <p:sldId id="297" r:id="rId23"/>
    <p:sldId id="296" r:id="rId24"/>
    <p:sldId id="295" r:id="rId25"/>
    <p:sldId id="298" r:id="rId26"/>
    <p:sldId id="280" r:id="rId27"/>
    <p:sldId id="287" r:id="rId28"/>
    <p:sldId id="307" r:id="rId29"/>
    <p:sldId id="308" r:id="rId30"/>
    <p:sldId id="286" r:id="rId31"/>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23" autoAdjust="0"/>
    <p:restoredTop sz="64004" autoAdjust="0"/>
  </p:normalViewPr>
  <p:slideViewPr>
    <p:cSldViewPr snapToGrid="0" showGuides="1">
      <p:cViewPr varScale="1">
        <p:scale>
          <a:sx n="40" d="100"/>
          <a:sy n="40" d="100"/>
        </p:scale>
        <p:origin x="1878" y="39"/>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showGuides="1">
      <p:cViewPr varScale="1">
        <p:scale>
          <a:sx n="74" d="100"/>
          <a:sy n="74" d="100"/>
        </p:scale>
        <p:origin x="255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Sunde" userId="9874fc63-94a6-4a42-b0b7-9db82e3dfe4b" providerId="ADAL" clId="{C4F18A38-A09A-4FCB-859C-72C5E3DBF7D1}"/>
    <pc:docChg chg="custSel addSld delSld modSld modMainMaster">
      <pc:chgData name="Linda Sunde" userId="9874fc63-94a6-4a42-b0b7-9db82e3dfe4b" providerId="ADAL" clId="{C4F18A38-A09A-4FCB-859C-72C5E3DBF7D1}" dt="2018-01-12T14:40:32.027" v="45" actId="2696"/>
      <pc:docMkLst>
        <pc:docMk/>
      </pc:docMkLst>
      <pc:sldChg chg="add del">
        <pc:chgData name="Linda Sunde" userId="9874fc63-94a6-4a42-b0b7-9db82e3dfe4b" providerId="ADAL" clId="{C4F18A38-A09A-4FCB-859C-72C5E3DBF7D1}" dt="2018-01-12T14:40:32.027" v="45" actId="2696"/>
        <pc:sldMkLst>
          <pc:docMk/>
          <pc:sldMk cId="1499715902" sldId="257"/>
        </pc:sldMkLst>
      </pc:sldChg>
      <pc:sldChg chg="add del">
        <pc:chgData name="Linda Sunde" userId="9874fc63-94a6-4a42-b0b7-9db82e3dfe4b" providerId="ADAL" clId="{C4F18A38-A09A-4FCB-859C-72C5E3DBF7D1}" dt="2018-01-12T14:39:00.420" v="37" actId="2696"/>
        <pc:sldMkLst>
          <pc:docMk/>
          <pc:sldMk cId="2469708035" sldId="257"/>
        </pc:sldMkLst>
      </pc:sldChg>
      <pc:sldChg chg="add del">
        <pc:chgData name="Linda Sunde" userId="9874fc63-94a6-4a42-b0b7-9db82e3dfe4b" providerId="ADAL" clId="{C4F18A38-A09A-4FCB-859C-72C5E3DBF7D1}" dt="2018-01-12T14:39:00.420" v="38" actId="2696"/>
        <pc:sldMkLst>
          <pc:docMk/>
          <pc:sldMk cId="603824161" sldId="258"/>
        </pc:sldMkLst>
      </pc:sldChg>
      <pc:sldChg chg="add del">
        <pc:chgData name="Linda Sunde" userId="9874fc63-94a6-4a42-b0b7-9db82e3dfe4b" providerId="ADAL" clId="{C4F18A38-A09A-4FCB-859C-72C5E3DBF7D1}" dt="2018-01-12T14:39:00.420" v="39" actId="2696"/>
        <pc:sldMkLst>
          <pc:docMk/>
          <pc:sldMk cId="601324328" sldId="259"/>
        </pc:sldMkLst>
      </pc:sldChg>
      <pc:sldChg chg="add del">
        <pc:chgData name="Linda Sunde" userId="9874fc63-94a6-4a42-b0b7-9db82e3dfe4b" providerId="ADAL" clId="{C4F18A38-A09A-4FCB-859C-72C5E3DBF7D1}" dt="2018-01-12T14:39:00.420" v="36" actId="2696"/>
        <pc:sldMkLst>
          <pc:docMk/>
          <pc:sldMk cId="1193319562" sldId="260"/>
        </pc:sldMkLst>
      </pc:sldChg>
      <pc:sldMasterChg chg="modSp modSldLayout">
        <pc:chgData name="Linda Sunde" userId="9874fc63-94a6-4a42-b0b7-9db82e3dfe4b" providerId="ADAL" clId="{C4F18A38-A09A-4FCB-859C-72C5E3DBF7D1}" dt="2018-01-12T14:40:18.497" v="44" actId="2696"/>
        <pc:sldMasterMkLst>
          <pc:docMk/>
          <pc:sldMasterMk cId="2433956660" sldId="2147483660"/>
        </pc:sldMasterMkLst>
        <pc:grpChg chg="mod">
          <ac:chgData name="Linda Sunde" userId="9874fc63-94a6-4a42-b0b7-9db82e3dfe4b" providerId="ADAL" clId="{C4F18A38-A09A-4FCB-859C-72C5E3DBF7D1}" dt="2018-01-12T14:36:56.469" v="15" actId="688"/>
          <ac:grpSpMkLst>
            <pc:docMk/>
            <pc:sldMasterMk cId="2433956660" sldId="2147483660"/>
            <ac:grpSpMk id="7" creationId="{00000000-0000-0000-0000-000000000000}"/>
          </ac:grpSpMkLst>
        </pc:grpChg>
        <pc:sldLayoutChg chg="addSp delSp">
          <pc:chgData name="Linda Sunde" userId="9874fc63-94a6-4a42-b0b7-9db82e3dfe4b" providerId="ADAL" clId="{C4F18A38-A09A-4FCB-859C-72C5E3DBF7D1}" dt="2018-01-12T14:37:14.390" v="17" actId="2696"/>
          <pc:sldLayoutMkLst>
            <pc:docMk/>
            <pc:sldMasterMk cId="2433956660" sldId="2147483660"/>
            <pc:sldLayoutMk cId="1874232010" sldId="2147483665"/>
          </pc:sldLayoutMkLst>
          <pc:grpChg chg="add">
            <ac:chgData name="Linda Sunde" userId="9874fc63-94a6-4a42-b0b7-9db82e3dfe4b" providerId="ADAL" clId="{C4F18A38-A09A-4FCB-859C-72C5E3DBF7D1}" dt="2018-01-12T14:37:14.390" v="17" actId="2696"/>
            <ac:grpSpMkLst>
              <pc:docMk/>
              <pc:sldMasterMk cId="2433956660" sldId="2147483660"/>
              <pc:sldLayoutMk cId="1874232010" sldId="2147483665"/>
              <ac:grpSpMk id="13" creationId="{27AE4F0D-B2E4-4DAE-8569-90B5DBA9C665}"/>
            </ac:grpSpMkLst>
          </pc:grpChg>
          <pc:grpChg chg="del">
            <ac:chgData name="Linda Sunde" userId="9874fc63-94a6-4a42-b0b7-9db82e3dfe4b" providerId="ADAL" clId="{C4F18A38-A09A-4FCB-859C-72C5E3DBF7D1}" dt="2018-01-12T14:37:11" v="16" actId="478"/>
            <ac:grpSpMkLst>
              <pc:docMk/>
              <pc:sldMasterMk cId="2433956660" sldId="2147483660"/>
              <pc:sldLayoutMk cId="1874232010" sldId="2147483665"/>
              <ac:grpSpMk id="21" creationId="{00000000-0000-0000-0000-000000000000}"/>
            </ac:grpSpMkLst>
          </pc:grpChg>
        </pc:sldLayoutChg>
        <pc:sldLayoutChg chg="setBg">
          <pc:chgData name="Linda Sunde" userId="9874fc63-94a6-4a42-b0b7-9db82e3dfe4b" providerId="ADAL" clId="{C4F18A38-A09A-4FCB-859C-72C5E3DBF7D1}" dt="2018-01-12T14:40:18.497" v="44" actId="2696"/>
          <pc:sldLayoutMkLst>
            <pc:docMk/>
            <pc:sldMasterMk cId="2433956660" sldId="2147483660"/>
            <pc:sldLayoutMk cId="1719466470" sldId="2147483668"/>
          </pc:sldLayoutMkLst>
        </pc:sldLayoutChg>
        <pc:sldLayoutChg chg="addSp delSp">
          <pc:chgData name="Linda Sunde" userId="9874fc63-94a6-4a42-b0b7-9db82e3dfe4b" providerId="ADAL" clId="{C4F18A38-A09A-4FCB-859C-72C5E3DBF7D1}" dt="2018-01-12T14:37:27.391" v="19" actId="2696"/>
          <pc:sldLayoutMkLst>
            <pc:docMk/>
            <pc:sldMasterMk cId="2433956660" sldId="2147483660"/>
            <pc:sldLayoutMk cId="1940871719" sldId="2147483689"/>
          </pc:sldLayoutMkLst>
          <pc:grpChg chg="del">
            <ac:chgData name="Linda Sunde" userId="9874fc63-94a6-4a42-b0b7-9db82e3dfe4b" providerId="ADAL" clId="{C4F18A38-A09A-4FCB-859C-72C5E3DBF7D1}" dt="2018-01-12T14:37:25.234" v="18" actId="478"/>
            <ac:grpSpMkLst>
              <pc:docMk/>
              <pc:sldMasterMk cId="2433956660" sldId="2147483660"/>
              <pc:sldLayoutMk cId="1940871719" sldId="2147483689"/>
              <ac:grpSpMk id="11" creationId="{00000000-0000-0000-0000-000000000000}"/>
            </ac:grpSpMkLst>
          </pc:grpChg>
          <pc:grpChg chg="add">
            <ac:chgData name="Linda Sunde" userId="9874fc63-94a6-4a42-b0b7-9db82e3dfe4b" providerId="ADAL" clId="{C4F18A38-A09A-4FCB-859C-72C5E3DBF7D1}" dt="2018-01-12T14:37:27.391" v="19" actId="2696"/>
            <ac:grpSpMkLst>
              <pc:docMk/>
              <pc:sldMasterMk cId="2433956660" sldId="2147483660"/>
              <pc:sldLayoutMk cId="1940871719" sldId="2147483689"/>
              <ac:grpSpMk id="15" creationId="{A58DC723-9A7D-4B5E-8DF7-4B44D01B5465}"/>
            </ac:grpSpMkLst>
          </pc:grpChg>
        </pc:sldLayoutChg>
      </pc:sldMasterChg>
      <pc:sldMasterChg chg="addSp delSp modSldLayout">
        <pc:chgData name="Linda Sunde" userId="9874fc63-94a6-4a42-b0b7-9db82e3dfe4b" providerId="ADAL" clId="{C4F18A38-A09A-4FCB-859C-72C5E3DBF7D1}" dt="2018-01-12T14:38:04.671" v="29" actId="2696"/>
        <pc:sldMasterMkLst>
          <pc:docMk/>
          <pc:sldMasterMk cId="1515736299" sldId="2147483687"/>
        </pc:sldMasterMkLst>
        <pc:grpChg chg="del">
          <ac:chgData name="Linda Sunde" userId="9874fc63-94a6-4a42-b0b7-9db82e3dfe4b" providerId="ADAL" clId="{C4F18A38-A09A-4FCB-859C-72C5E3DBF7D1}" dt="2018-01-12T14:37:30.749" v="20" actId="478"/>
          <ac:grpSpMkLst>
            <pc:docMk/>
            <pc:sldMasterMk cId="1515736299" sldId="2147483687"/>
            <ac:grpSpMk id="7" creationId="{00000000-0000-0000-0000-000000000000}"/>
          </ac:grpSpMkLst>
        </pc:grpChg>
        <pc:grpChg chg="add">
          <ac:chgData name="Linda Sunde" userId="9874fc63-94a6-4a42-b0b7-9db82e3dfe4b" providerId="ADAL" clId="{C4F18A38-A09A-4FCB-859C-72C5E3DBF7D1}" dt="2018-01-12T14:37:31.906" v="21" actId="2696"/>
          <ac:grpSpMkLst>
            <pc:docMk/>
            <pc:sldMasterMk cId="1515736299" sldId="2147483687"/>
            <ac:grpSpMk id="10" creationId="{A847540E-5D4E-4238-AC99-4923A96BBF05}"/>
          </ac:grpSpMkLst>
        </pc:grpChg>
        <pc:sldLayoutChg chg="addSp delSp modSp">
          <pc:chgData name="Linda Sunde" userId="9874fc63-94a6-4a42-b0b7-9db82e3dfe4b" providerId="ADAL" clId="{C4F18A38-A09A-4FCB-859C-72C5E3DBF7D1}" dt="2018-01-12T14:35:07.205" v="14" actId="2696"/>
          <pc:sldLayoutMkLst>
            <pc:docMk/>
            <pc:sldMasterMk cId="1515736299" sldId="2147483687"/>
            <pc:sldLayoutMk cId="1594091784" sldId="2147483695"/>
          </pc:sldLayoutMkLst>
          <pc:spChg chg="del mod">
            <ac:chgData name="Linda Sunde" userId="9874fc63-94a6-4a42-b0b7-9db82e3dfe4b" providerId="ADAL" clId="{C4F18A38-A09A-4FCB-859C-72C5E3DBF7D1}" dt="2018-01-12T14:35:04.799" v="13" actId="478"/>
            <ac:spMkLst>
              <pc:docMk/>
              <pc:sldMasterMk cId="1515736299" sldId="2147483687"/>
              <pc:sldLayoutMk cId="1594091784" sldId="2147483695"/>
              <ac:spMk id="3" creationId="{00000000-0000-0000-0000-000000000000}"/>
            </ac:spMkLst>
          </pc:spChg>
          <pc:spChg chg="add del">
            <ac:chgData name="Linda Sunde" userId="9874fc63-94a6-4a42-b0b7-9db82e3dfe4b" providerId="ADAL" clId="{C4F18A38-A09A-4FCB-859C-72C5E3DBF7D1}" dt="2018-01-12T14:34:40.456" v="6" actId="11529"/>
            <ac:spMkLst>
              <pc:docMk/>
              <pc:sldMasterMk cId="1515736299" sldId="2147483687"/>
              <pc:sldLayoutMk cId="1594091784" sldId="2147483695"/>
              <ac:spMk id="4" creationId="{65025548-B8DE-477B-96CF-8BB232483E07}"/>
            </ac:spMkLst>
          </pc:spChg>
          <pc:spChg chg="add del mod">
            <ac:chgData name="Linda Sunde" userId="9874fc63-94a6-4a42-b0b7-9db82e3dfe4b" providerId="ADAL" clId="{C4F18A38-A09A-4FCB-859C-72C5E3DBF7D1}" dt="2018-01-12T14:35:02.581" v="12" actId="2696"/>
            <ac:spMkLst>
              <pc:docMk/>
              <pc:sldMasterMk cId="1515736299" sldId="2147483687"/>
              <pc:sldLayoutMk cId="1594091784" sldId="2147483695"/>
              <ac:spMk id="5" creationId="{E1DE957A-D540-4A04-8CC7-91D310B43699}"/>
            </ac:spMkLst>
          </pc:spChg>
          <pc:spChg chg="add">
            <ac:chgData name="Linda Sunde" userId="9874fc63-94a6-4a42-b0b7-9db82e3dfe4b" providerId="ADAL" clId="{C4F18A38-A09A-4FCB-859C-72C5E3DBF7D1}" dt="2018-01-12T14:35:07.205" v="14" actId="2696"/>
            <ac:spMkLst>
              <pc:docMk/>
              <pc:sldMasterMk cId="1515736299" sldId="2147483687"/>
              <pc:sldLayoutMk cId="1594091784" sldId="2147483695"/>
              <ac:spMk id="10" creationId="{696B9C2F-59C2-4F8E-AF8D-DDCE8553DC11}"/>
            </ac:spMkLst>
          </pc:spChg>
        </pc:sldLayoutChg>
        <pc:sldLayoutChg chg="addSp delSp">
          <pc:chgData name="Linda Sunde" userId="9874fc63-94a6-4a42-b0b7-9db82e3dfe4b" providerId="ADAL" clId="{C4F18A38-A09A-4FCB-859C-72C5E3DBF7D1}" dt="2018-01-12T14:37:56.218" v="25" actId="2696"/>
          <pc:sldLayoutMkLst>
            <pc:docMk/>
            <pc:sldMasterMk cId="1515736299" sldId="2147483687"/>
            <pc:sldLayoutMk cId="3899887035" sldId="2147483697"/>
          </pc:sldLayoutMkLst>
          <pc:grpChg chg="add">
            <ac:chgData name="Linda Sunde" userId="9874fc63-94a6-4a42-b0b7-9db82e3dfe4b" providerId="ADAL" clId="{C4F18A38-A09A-4FCB-859C-72C5E3DBF7D1}" dt="2018-01-12T14:37:56.218" v="25" actId="2696"/>
            <ac:grpSpMkLst>
              <pc:docMk/>
              <pc:sldMasterMk cId="1515736299" sldId="2147483687"/>
              <pc:sldLayoutMk cId="3899887035" sldId="2147483697"/>
              <ac:grpSpMk id="9" creationId="{AAC2E9E4-9DC5-4291-A71A-F3DDC30DF4F6}"/>
            </ac:grpSpMkLst>
          </pc:grpChg>
          <pc:grpChg chg="del">
            <ac:chgData name="Linda Sunde" userId="9874fc63-94a6-4a42-b0b7-9db82e3dfe4b" providerId="ADAL" clId="{C4F18A38-A09A-4FCB-859C-72C5E3DBF7D1}" dt="2018-01-12T14:37:55.156" v="24" actId="478"/>
            <ac:grpSpMkLst>
              <pc:docMk/>
              <pc:sldMasterMk cId="1515736299" sldId="2147483687"/>
              <pc:sldLayoutMk cId="3899887035" sldId="2147483697"/>
              <ac:grpSpMk id="11" creationId="{00000000-0000-0000-0000-000000000000}"/>
            </ac:grpSpMkLst>
          </pc:grpChg>
        </pc:sldLayoutChg>
        <pc:sldLayoutChg chg="addSp delSp">
          <pc:chgData name="Linda Sunde" userId="9874fc63-94a6-4a42-b0b7-9db82e3dfe4b" providerId="ADAL" clId="{C4F18A38-A09A-4FCB-859C-72C5E3DBF7D1}" dt="2018-01-12T14:37:50.937" v="23" actId="2696"/>
          <pc:sldLayoutMkLst>
            <pc:docMk/>
            <pc:sldMasterMk cId="1515736299" sldId="2147483687"/>
            <pc:sldLayoutMk cId="3646519661" sldId="2147483702"/>
          </pc:sldLayoutMkLst>
          <pc:grpChg chg="del">
            <ac:chgData name="Linda Sunde" userId="9874fc63-94a6-4a42-b0b7-9db82e3dfe4b" providerId="ADAL" clId="{C4F18A38-A09A-4FCB-859C-72C5E3DBF7D1}" dt="2018-01-12T14:37:49.609" v="22" actId="478"/>
            <ac:grpSpMkLst>
              <pc:docMk/>
              <pc:sldMasterMk cId="1515736299" sldId="2147483687"/>
              <pc:sldLayoutMk cId="3646519661" sldId="2147483702"/>
              <ac:grpSpMk id="23" creationId="{00000000-0000-0000-0000-000000000000}"/>
            </ac:grpSpMkLst>
          </pc:grpChg>
          <pc:grpChg chg="add">
            <ac:chgData name="Linda Sunde" userId="9874fc63-94a6-4a42-b0b7-9db82e3dfe4b" providerId="ADAL" clId="{C4F18A38-A09A-4FCB-859C-72C5E3DBF7D1}" dt="2018-01-12T14:37:50.937" v="23" actId="2696"/>
            <ac:grpSpMkLst>
              <pc:docMk/>
              <pc:sldMasterMk cId="1515736299" sldId="2147483687"/>
              <pc:sldLayoutMk cId="3646519661" sldId="2147483702"/>
              <ac:grpSpMk id="27" creationId="{5B443CCA-3D95-4EE5-BB97-9C4564C370AE}"/>
            </ac:grpSpMkLst>
          </pc:grpChg>
        </pc:sldLayoutChg>
        <pc:sldLayoutChg chg="addSp delSp">
          <pc:chgData name="Linda Sunde" userId="9874fc63-94a6-4a42-b0b7-9db82e3dfe4b" providerId="ADAL" clId="{C4F18A38-A09A-4FCB-859C-72C5E3DBF7D1}" dt="2018-01-12T14:38:00.296" v="27" actId="2696"/>
          <pc:sldLayoutMkLst>
            <pc:docMk/>
            <pc:sldMasterMk cId="1515736299" sldId="2147483687"/>
            <pc:sldLayoutMk cId="1193718089" sldId="2147483703"/>
          </pc:sldLayoutMkLst>
          <pc:grpChg chg="del">
            <ac:chgData name="Linda Sunde" userId="9874fc63-94a6-4a42-b0b7-9db82e3dfe4b" providerId="ADAL" clId="{C4F18A38-A09A-4FCB-859C-72C5E3DBF7D1}" dt="2018-01-12T14:37:58.921" v="26" actId="478"/>
            <ac:grpSpMkLst>
              <pc:docMk/>
              <pc:sldMasterMk cId="1515736299" sldId="2147483687"/>
              <pc:sldLayoutMk cId="1193718089" sldId="2147483703"/>
              <ac:grpSpMk id="11" creationId="{00000000-0000-0000-0000-000000000000}"/>
            </ac:grpSpMkLst>
          </pc:grpChg>
          <pc:grpChg chg="add">
            <ac:chgData name="Linda Sunde" userId="9874fc63-94a6-4a42-b0b7-9db82e3dfe4b" providerId="ADAL" clId="{C4F18A38-A09A-4FCB-859C-72C5E3DBF7D1}" dt="2018-01-12T14:38:00.296" v="27" actId="2696"/>
            <ac:grpSpMkLst>
              <pc:docMk/>
              <pc:sldMasterMk cId="1515736299" sldId="2147483687"/>
              <pc:sldLayoutMk cId="1193718089" sldId="2147483703"/>
              <ac:grpSpMk id="15" creationId="{BA26DCBF-6113-474A-9A0C-AEC0E22620F3}"/>
            </ac:grpSpMkLst>
          </pc:grpChg>
        </pc:sldLayoutChg>
        <pc:sldLayoutChg chg="addSp delSp">
          <pc:chgData name="Linda Sunde" userId="9874fc63-94a6-4a42-b0b7-9db82e3dfe4b" providerId="ADAL" clId="{C4F18A38-A09A-4FCB-859C-72C5E3DBF7D1}" dt="2018-01-12T14:38:04.671" v="29" actId="2696"/>
          <pc:sldLayoutMkLst>
            <pc:docMk/>
            <pc:sldMasterMk cId="1515736299" sldId="2147483687"/>
            <pc:sldLayoutMk cId="3404700341" sldId="2147483704"/>
          </pc:sldLayoutMkLst>
          <pc:grpChg chg="del">
            <ac:chgData name="Linda Sunde" userId="9874fc63-94a6-4a42-b0b7-9db82e3dfe4b" providerId="ADAL" clId="{C4F18A38-A09A-4FCB-859C-72C5E3DBF7D1}" dt="2018-01-12T14:38:03.733" v="28" actId="478"/>
            <ac:grpSpMkLst>
              <pc:docMk/>
              <pc:sldMasterMk cId="1515736299" sldId="2147483687"/>
              <pc:sldLayoutMk cId="3404700341" sldId="2147483704"/>
              <ac:grpSpMk id="11" creationId="{00000000-0000-0000-0000-000000000000}"/>
            </ac:grpSpMkLst>
          </pc:grpChg>
          <pc:grpChg chg="add">
            <ac:chgData name="Linda Sunde" userId="9874fc63-94a6-4a42-b0b7-9db82e3dfe4b" providerId="ADAL" clId="{C4F18A38-A09A-4FCB-859C-72C5E3DBF7D1}" dt="2018-01-12T14:38:04.671" v="29" actId="2696"/>
            <ac:grpSpMkLst>
              <pc:docMk/>
              <pc:sldMasterMk cId="1515736299" sldId="2147483687"/>
              <pc:sldLayoutMk cId="3404700341" sldId="2147483704"/>
              <ac:grpSpMk id="17" creationId="{68FAC6F1-79DE-414A-A296-E10A0A6EC862}"/>
            </ac:grpSpMkLst>
          </pc:grpChg>
        </pc:sldLayoutChg>
      </pc:sldMasterChg>
      <pc:sldMasterChg chg="addSp delSp modSldLayout">
        <pc:chgData name="Linda Sunde" userId="9874fc63-94a6-4a42-b0b7-9db82e3dfe4b" providerId="ADAL" clId="{C4F18A38-A09A-4FCB-859C-72C5E3DBF7D1}" dt="2018-01-12T14:38:15.499" v="31" actId="2696"/>
        <pc:sldMasterMkLst>
          <pc:docMk/>
          <pc:sldMasterMk cId="3846142285" sldId="2147483705"/>
        </pc:sldMasterMkLst>
        <pc:spChg chg="add del">
          <ac:chgData name="Linda Sunde" userId="9874fc63-94a6-4a42-b0b7-9db82e3dfe4b" providerId="ADAL" clId="{C4F18A38-A09A-4FCB-859C-72C5E3DBF7D1}" dt="2018-01-12T14:30:32.803" v="3" actId="478"/>
          <ac:spMkLst>
            <pc:docMk/>
            <pc:sldMasterMk cId="3846142285" sldId="2147483705"/>
            <ac:spMk id="9" creationId="{862BADCB-0589-410D-912E-C3CD5CB88B10}"/>
          </ac:spMkLst>
        </pc:spChg>
        <pc:grpChg chg="del">
          <ac:chgData name="Linda Sunde" userId="9874fc63-94a6-4a42-b0b7-9db82e3dfe4b" providerId="ADAL" clId="{C4F18A38-A09A-4FCB-859C-72C5E3DBF7D1}" dt="2018-01-12T14:38:14.530" v="30" actId="478"/>
          <ac:grpSpMkLst>
            <pc:docMk/>
            <pc:sldMasterMk cId="3846142285" sldId="2147483705"/>
            <ac:grpSpMk id="10" creationId="{00000000-0000-0000-0000-000000000000}"/>
          </ac:grpSpMkLst>
        </pc:grpChg>
        <pc:grpChg chg="add">
          <ac:chgData name="Linda Sunde" userId="9874fc63-94a6-4a42-b0b7-9db82e3dfe4b" providerId="ADAL" clId="{C4F18A38-A09A-4FCB-859C-72C5E3DBF7D1}" dt="2018-01-12T14:38:15.499" v="31" actId="2696"/>
          <ac:grpSpMkLst>
            <pc:docMk/>
            <pc:sldMasterMk cId="3846142285" sldId="2147483705"/>
            <ac:grpSpMk id="15" creationId="{29F62008-B414-4047-8E52-38DA28357C0B}"/>
          </ac:grpSpMkLst>
        </pc:grpChg>
        <pc:sldLayoutChg chg="modSp">
          <pc:chgData name="Linda Sunde" userId="9874fc63-94a6-4a42-b0b7-9db82e3dfe4b" providerId="ADAL" clId="{C4F18A38-A09A-4FCB-859C-72C5E3DBF7D1}" dt="2018-01-12T14:29:02.679" v="0" actId="2696"/>
          <pc:sldLayoutMkLst>
            <pc:docMk/>
            <pc:sldMasterMk cId="3846142285" sldId="2147483705"/>
            <pc:sldLayoutMk cId="4024990185" sldId="2147483706"/>
          </pc:sldLayoutMkLst>
          <pc:spChg chg="mod">
            <ac:chgData name="Linda Sunde" userId="9874fc63-94a6-4a42-b0b7-9db82e3dfe4b" providerId="ADAL" clId="{C4F18A38-A09A-4FCB-859C-72C5E3DBF7D1}" dt="2018-01-12T14:29:02.679" v="0" actId="2696"/>
            <ac:spMkLst>
              <pc:docMk/>
              <pc:sldMasterMk cId="3846142285" sldId="2147483705"/>
              <pc:sldLayoutMk cId="4024990185" sldId="2147483706"/>
              <ac:spMk id="21" creationId="{00000000-0000-0000-0000-000000000000}"/>
            </ac:spMkLst>
          </pc:spChg>
        </pc:sldLayoutChg>
        <pc:sldLayoutChg chg="modSp">
          <pc:chgData name="Linda Sunde" userId="9874fc63-94a6-4a42-b0b7-9db82e3dfe4b" providerId="ADAL" clId="{C4F18A38-A09A-4FCB-859C-72C5E3DBF7D1}" dt="2018-01-12T14:29:14.943" v="1" actId="2696"/>
          <pc:sldLayoutMkLst>
            <pc:docMk/>
            <pc:sldMasterMk cId="3846142285" sldId="2147483705"/>
            <pc:sldLayoutMk cId="4103475003" sldId="2147483707"/>
          </pc:sldLayoutMkLst>
          <pc:spChg chg="mod">
            <ac:chgData name="Linda Sunde" userId="9874fc63-94a6-4a42-b0b7-9db82e3dfe4b" providerId="ADAL" clId="{C4F18A38-A09A-4FCB-859C-72C5E3DBF7D1}" dt="2018-01-12T14:29:14.943" v="1" actId="2696"/>
            <ac:spMkLst>
              <pc:docMk/>
              <pc:sldMasterMk cId="3846142285" sldId="2147483705"/>
              <pc:sldLayoutMk cId="4103475003" sldId="2147483707"/>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26.02.2020</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26.02.2020</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nb-no/learn/modules/intro-to-security-in-azure/3-identity-and-acces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MFA:</a:t>
            </a:r>
          </a:p>
          <a:p>
            <a:r>
              <a:rPr lang="en-US" sz="1200" b="0" i="1" kern="1200" dirty="0">
                <a:solidFill>
                  <a:schemeClr val="tx1"/>
                </a:solidFill>
                <a:effectLst/>
                <a:latin typeface="+mn-lt"/>
                <a:ea typeface="+mn-ea"/>
                <a:cs typeface="+mn-cs"/>
              </a:rPr>
              <a:t>Something you know</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possess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are</a:t>
            </a:r>
            <a:endParaRPr lang="en-US" sz="1200" b="0" i="0" kern="1200" dirty="0">
              <a:solidFill>
                <a:schemeClr val="tx1"/>
              </a:solidFill>
              <a:effectLst/>
              <a:latin typeface="+mn-lt"/>
              <a:ea typeface="+mn-ea"/>
              <a:cs typeface="+mn-cs"/>
            </a:endParaRPr>
          </a:p>
          <a:p>
            <a:endParaRPr lang="nb-NO" dirty="0"/>
          </a:p>
          <a:p>
            <a:r>
              <a:rPr lang="en-US" sz="1200" b="0" i="0" kern="1200" dirty="0">
                <a:solidFill>
                  <a:schemeClr val="tx1"/>
                </a:solidFill>
                <a:effectLst/>
                <a:latin typeface="+mn-lt"/>
                <a:ea typeface="+mn-ea"/>
                <a:cs typeface="+mn-cs"/>
              </a:rPr>
              <a:t>By leveraging Azure AD for SSO you'll also have the ability to combine multiple data sources into an intelligent security graph</a:t>
            </a:r>
          </a:p>
          <a:p>
            <a:endParaRPr lang="en-US" sz="1200" b="0" i="0" kern="1200" dirty="0">
              <a:solidFill>
                <a:schemeClr val="tx1"/>
              </a:solidFill>
              <a:effectLst/>
              <a:latin typeface="+mn-lt"/>
              <a:ea typeface="+mn-ea"/>
              <a:cs typeface="+mn-cs"/>
            </a:endParaRPr>
          </a:p>
          <a:p>
            <a:r>
              <a:rPr lang="nb-NO" dirty="0">
                <a:hlinkClick r:id="rId3"/>
              </a:rPr>
              <a:t>https://docs.microsoft.com/nb-no/learn/modules/intro-to-security-in-azure/3-identity-and-access</a:t>
            </a:r>
            <a:endParaRPr lang="nb-NO" dirty="0"/>
          </a:p>
          <a:p>
            <a:r>
              <a:rPr lang="nb-NO" dirty="0"/>
              <a:t>Tig</a:t>
            </a:r>
          </a:p>
        </p:txBody>
      </p:sp>
      <p:sp>
        <p:nvSpPr>
          <p:cNvPr id="4" name="Slide Number Placeholder 3"/>
          <p:cNvSpPr>
            <a:spLocks noGrp="1"/>
          </p:cNvSpPr>
          <p:nvPr>
            <p:ph type="sldNum" sz="quarter" idx="5"/>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 skal ikke gå inn på Service Prinsipals eller Managed Identity i denne leksjonen.</a:t>
            </a:r>
          </a:p>
        </p:txBody>
      </p:sp>
      <p:sp>
        <p:nvSpPr>
          <p:cNvPr id="4" name="Slide Number Placehold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3738408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a:t>
            </a:r>
          </a:p>
        </p:txBody>
      </p:sp>
      <p:sp>
        <p:nvSpPr>
          <p:cNvPr id="4" name="Slide Number Placeholder 3"/>
          <p:cNvSpPr>
            <a:spLocks noGrp="1"/>
          </p:cNvSpPr>
          <p:nvPr>
            <p:ph type="sldNum" sz="quarter" idx="5"/>
          </p:nvPr>
        </p:nvSpPr>
        <p:spPr/>
        <p:txBody>
          <a:bodyPr/>
          <a:lstStyle/>
          <a:p>
            <a:fld id="{180377DB-C4B0-49B2-8838-0F01BA83B7C4}" type="slidenum">
              <a:rPr lang="nb-NO" smtClean="0"/>
              <a:t>19</a:t>
            </a:fld>
            <a:endParaRPr lang="nb-NO"/>
          </a:p>
        </p:txBody>
      </p:sp>
    </p:spTree>
    <p:extLst>
      <p:ext uri="{BB962C8B-B14F-4D97-AF65-F5344CB8AC3E}">
        <p14:creationId xmlns:p14="http://schemas.microsoft.com/office/powerpoint/2010/main" val="1111845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Vise Azure AD i portalen:</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21</a:t>
            </a:fld>
            <a:endParaRPr lang="nb-NO"/>
          </a:p>
        </p:txBody>
      </p:sp>
    </p:spTree>
    <p:extLst>
      <p:ext uri="{BB962C8B-B14F-4D97-AF65-F5344CB8AC3E}">
        <p14:creationId xmlns:p14="http://schemas.microsoft.com/office/powerpoint/2010/main" val="2906306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hlinkClick r:id="rId3"/>
              </a:rPr>
              <a:t>https://docs.microsoft.com/nb-no/learn/modules/intro-to-security-in-azure/5-network-security</a:t>
            </a:r>
            <a:endParaRPr lang="nb-NO" dirty="0"/>
          </a:p>
          <a:p>
            <a:endParaRPr lang="nb-NO" dirty="0"/>
          </a:p>
          <a:p>
            <a:r>
              <a:rPr lang="en-US" sz="1200" b="0" i="0" kern="1200" dirty="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dirty="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22</a:t>
            </a:fld>
            <a:endParaRPr lang="nb-NO"/>
          </a:p>
        </p:txBody>
      </p:sp>
    </p:spTree>
    <p:extLst>
      <p:ext uri="{BB962C8B-B14F-4D97-AF65-F5344CB8AC3E}">
        <p14:creationId xmlns:p14="http://schemas.microsoft.com/office/powerpoint/2010/main" val="3298195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Gå til siden og gjennomgå litt hva de skal gjøre.</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24</a:t>
            </a:fld>
            <a:endParaRPr lang="nb-NO"/>
          </a:p>
        </p:txBody>
      </p:sp>
    </p:spTree>
    <p:extLst>
      <p:ext uri="{BB962C8B-B14F-4D97-AF65-F5344CB8AC3E}">
        <p14:creationId xmlns:p14="http://schemas.microsoft.com/office/powerpoint/2010/main" val="2540997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25</a:t>
            </a:fld>
            <a:endParaRPr lang="nb-NO"/>
          </a:p>
        </p:txBody>
      </p:sp>
    </p:spTree>
    <p:extLst>
      <p:ext uri="{BB962C8B-B14F-4D97-AF65-F5344CB8AC3E}">
        <p14:creationId xmlns:p14="http://schemas.microsoft.com/office/powerpoint/2010/main" val="278871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Lagvis sikkerhet:</a:t>
            </a:r>
            <a:br>
              <a:rPr lang="nb-NO" dirty="0"/>
            </a:br>
            <a:r>
              <a:rPr lang="nb-NO" dirty="0" err="1"/>
              <a:t>Physical</a:t>
            </a:r>
            <a:r>
              <a:rPr lang="nb-NO" dirty="0"/>
              <a:t> Security (Fysisk sikring)</a:t>
            </a:r>
          </a:p>
          <a:p>
            <a:r>
              <a:rPr lang="nb-NO" dirty="0"/>
              <a:t>Identity and Access (identitet og tilgangskontroll)</a:t>
            </a:r>
          </a:p>
          <a:p>
            <a:r>
              <a:rPr lang="nb-NO" dirty="0"/>
              <a:t>Perimeter</a:t>
            </a:r>
          </a:p>
          <a:p>
            <a:r>
              <a:rPr lang="nb-NO" dirty="0"/>
              <a:t>Network</a:t>
            </a:r>
          </a:p>
          <a:p>
            <a:r>
              <a:rPr lang="nb-NO" dirty="0" err="1"/>
              <a:t>Compute</a:t>
            </a:r>
            <a:endParaRPr lang="nb-NO" dirty="0"/>
          </a:p>
          <a:p>
            <a:r>
              <a:rPr lang="nb-NO" dirty="0"/>
              <a:t>Application</a:t>
            </a:r>
          </a:p>
          <a:p>
            <a:r>
              <a:rPr lang="nb-NO" dirty="0"/>
              <a:t>Data</a:t>
            </a:r>
          </a:p>
          <a:p>
            <a:endParaRPr lang="nb-NO" dirty="0"/>
          </a:p>
          <a:p>
            <a:r>
              <a:rPr lang="nb-NO" dirty="0"/>
              <a:t>Zero trust </a:t>
            </a:r>
            <a:r>
              <a:rPr lang="nb-NO" dirty="0" err="1"/>
              <a:t>model</a:t>
            </a:r>
            <a:r>
              <a:rPr lang="nb-NO" dirty="0"/>
              <a:t>:</a:t>
            </a:r>
          </a:p>
          <a:p>
            <a:r>
              <a:rPr lang="en-US" sz="1200" b="0" i="0" kern="1200" dirty="0">
                <a:solidFill>
                  <a:schemeClr val="tx1"/>
                </a:solidFill>
                <a:effectLst/>
                <a:latin typeface="+mn-lt"/>
                <a:ea typeface="+mn-ea"/>
                <a:cs typeface="+mn-cs"/>
              </a:rPr>
              <a:t>which states that you should never assume trust but instead continually validate trust. </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Data de stort sett hackere er ute etter.</a:t>
            </a:r>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99531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Microsoft ansvar vs. vårt ansvar </a:t>
            </a:r>
          </a:p>
          <a:p>
            <a:r>
              <a:rPr lang="nb-NO" dirty="0"/>
              <a:t>Selv om Microsoft er en sikker plattform, så er det ikke vanskelig å lage et system i skyen . Det hviler derfor et stort ansvar på oss som  utvikler systemer der.</a:t>
            </a:r>
          </a:p>
          <a:p>
            <a:endParaRPr lang="nb-NO" dirty="0"/>
          </a:p>
          <a:p>
            <a:r>
              <a:rPr lang="nb-NO" dirty="0"/>
              <a:t>Eksempler på ditt ansvar er:</a:t>
            </a:r>
          </a:p>
          <a:p>
            <a:r>
              <a:rPr lang="nb-NO" dirty="0"/>
              <a:t>- </a:t>
            </a:r>
          </a:p>
          <a:p>
            <a:pPr marL="171450" indent="-171450">
              <a:buFontTx/>
              <a:buChar char="-"/>
            </a:pPr>
            <a:r>
              <a:rPr lang="nb-NO" dirty="0"/>
              <a:t>Ikke gi flere tilganger til brukere enn strengt tatt </a:t>
            </a:r>
          </a:p>
          <a:p>
            <a:pPr marL="171450" indent="-171450">
              <a:buFontTx/>
              <a:buChar char="-"/>
            </a:pPr>
            <a:endParaRPr lang="nb-NO" dirty="0"/>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231122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Listen er eksempler, men ikke utømmende.</a:t>
            </a:r>
          </a:p>
        </p:txBody>
      </p:sp>
      <p:sp>
        <p:nvSpPr>
          <p:cNvPr id="4" name="Slide Number Placeholder 3"/>
          <p:cNvSpPr>
            <a:spLocks noGrp="1"/>
          </p:cNvSpPr>
          <p:nvPr>
            <p:ph type="sldNum" sz="quarter" idx="5"/>
          </p:nvPr>
        </p:nvSpPr>
        <p:spPr/>
        <p:txBody>
          <a:bodyPr/>
          <a:lstStyle/>
          <a:p>
            <a:fld id="{180377DB-C4B0-49B2-8838-0F01BA83B7C4}" type="slidenum">
              <a:rPr lang="nb-NO" smtClean="0"/>
              <a:t>9</a:t>
            </a:fld>
            <a:endParaRPr lang="nb-NO"/>
          </a:p>
        </p:txBody>
      </p:sp>
    </p:spTree>
    <p:extLst>
      <p:ext uri="{BB962C8B-B14F-4D97-AF65-F5344CB8AC3E}">
        <p14:creationId xmlns:p14="http://schemas.microsoft.com/office/powerpoint/2010/main" val="335899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Litt hjelp </a:t>
            </a:r>
          </a:p>
          <a:p>
            <a:endParaRPr lang="nb-NO" dirty="0"/>
          </a:p>
          <a:p>
            <a:r>
              <a:rPr lang="nb-NO" dirty="0"/>
              <a:t>Analyserer enorme mender data/signaler. </a:t>
            </a:r>
          </a:p>
        </p:txBody>
      </p:sp>
      <p:sp>
        <p:nvSpPr>
          <p:cNvPr id="4" name="Slide Number Placeholder 3"/>
          <p:cNvSpPr>
            <a:spLocks noGrp="1"/>
          </p:cNvSpPr>
          <p:nvPr>
            <p:ph type="sldNum" sz="quarter" idx="5"/>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3744992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I Azure Security Center så får man en score som </a:t>
            </a:r>
          </a:p>
        </p:txBody>
      </p:sp>
      <p:sp>
        <p:nvSpPr>
          <p:cNvPr id="4" name="Slide Number Placeholder 3"/>
          <p:cNvSpPr>
            <a:spLocks noGrp="1"/>
          </p:cNvSpPr>
          <p:nvPr>
            <p:ph type="sldNum" sz="quarter" idx="5"/>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269725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Dersom man trykker inn på f.eks. Compute vil man se hvilke sårbarheter som er.</a:t>
            </a:r>
          </a:p>
          <a:p>
            <a:endParaRPr lang="nb-NO" dirty="0"/>
          </a:p>
          <a:p>
            <a:r>
              <a:rPr lang="nb-NO" dirty="0"/>
              <a:t>Quick fix man kan trykke på – NB, dersom man gjør </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236457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Gå til siden og gjennomgå litt hva de skal gjøre.</a:t>
            </a:r>
          </a:p>
        </p:txBody>
      </p:sp>
      <p:sp>
        <p:nvSpPr>
          <p:cNvPr id="4" name="Slide Number Placehold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518123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dirty="0"/>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dirty="0"/>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dirty="0"/>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dirty="0"/>
              <a:t>Rediger tekststiler i malen</a:t>
            </a:r>
          </a:p>
          <a:p>
            <a:pPr lvl="1"/>
            <a:r>
              <a:rPr lang="nb-NO" dirty="0"/>
              <a:t>Andre nivå</a:t>
            </a:r>
          </a:p>
          <a:p>
            <a:pPr lvl="2"/>
            <a:r>
              <a:rPr lang="nb-NO" dirty="0"/>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dirty="0"/>
              <a:t>Uthev tekst du vil få frem med MØRK oransje, fet</a:t>
            </a:r>
            <a:r>
              <a:rPr lang="nb-NO" baseline="0" dirty="0"/>
              <a:t> og/eller kursiv!</a:t>
            </a:r>
            <a:endParaRPr lang="nb-NO" dirty="0"/>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dirty="0"/>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dirty="0"/>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dirty="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dirty="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dirty="0"/>
              <a:t>Edit Master </a:t>
            </a:r>
            <a:r>
              <a:rPr lang="nb-NO" noProof="0" dirty="0" err="1"/>
              <a:t>text</a:t>
            </a:r>
            <a:r>
              <a:rPr lang="nb-NO" noProof="0" dirty="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dirty="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dirty="0">
                <a:solidFill>
                  <a:schemeClr val="bg1"/>
                </a:solidFill>
              </a:rPr>
              <a:t>BILDE HER</a:t>
            </a:r>
            <a:endParaRPr lang="nb-NO" sz="2000" b="0" i="1" noProof="0" dirty="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dirty="0"/>
              <a:t>Edit Master text styles</a:t>
            </a:r>
          </a:p>
          <a:p>
            <a:pPr lvl="1"/>
            <a:r>
              <a:rPr lang="en-US" dirty="0"/>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dirty="0"/>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dirty="0"/>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a:t>
            </a:r>
            <a:r>
              <a:rPr lang="nb-NO" noProof="0" dirty="0"/>
              <a:t>Master</a:t>
            </a:r>
            <a:r>
              <a:rPr lang="en-US" dirty="0"/>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dirty="0"/>
              <a:t>Edit Master </a:t>
            </a:r>
            <a:r>
              <a:rPr lang="nb-NO" noProof="0" dirty="0" err="1"/>
              <a:t>text</a:t>
            </a:r>
            <a:r>
              <a:rPr lang="nb-NO" noProof="0" dirty="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Dette bakgrunnsbildet kan byttes ut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dirty="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dirty="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dirty="0"/>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Sett inn bakgrunnsbilde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dirty="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dirty="0"/>
              <a:t>Edit Master </a:t>
            </a:r>
            <a:r>
              <a:rPr lang="nb-NO" noProof="0" dirty="0" err="1"/>
              <a:t>text</a:t>
            </a:r>
            <a:r>
              <a:rPr lang="nb-NO" noProof="0" dirty="0"/>
              <a:t> styles</a:t>
            </a:r>
          </a:p>
          <a:p>
            <a:pPr marL="628650" lvl="1" indent="-271463">
              <a:buClr>
                <a:srgbClr val="92D050"/>
              </a:buClr>
            </a:pPr>
            <a:r>
              <a:rPr lang="nb-NO" noProof="0" dirty="0"/>
              <a:t>Second </a:t>
            </a:r>
            <a:r>
              <a:rPr lang="nb-NO" noProof="0" dirty="0" err="1"/>
              <a:t>level</a:t>
            </a:r>
            <a:endParaRPr lang="nb-NO" noProof="0" dirty="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bouvet/azure-workshops/tree/master/Workshop_3/Leksjon_1"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bouvet/azure-workshops/tree/master/Workshop_3/Leksjon_2"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0.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8.svg"/><Relationship Id="rId5" Type="http://schemas.openxmlformats.org/officeDocument/2006/relationships/image" Target="../media/image18.sv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2.sv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bouvet/azure-workshops/tree/master/Workshop_3/Leksjon_3"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bouvet/azure-workshops/tree/master/Workshop_3/Leksjon_Bonus"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minside.bouvet.no/metoder/cloud-security" TargetMode="External"/><Relationship Id="rId2" Type="http://schemas.openxmlformats.org/officeDocument/2006/relationships/hyperlink" Target="https://minside.bouvet.no/bouvet-alle/meg-som-ansatt/sikkerhet-i-dna-et-var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53A4-7AD4-492F-BC64-A947322D867F}"/>
              </a:ext>
            </a:extLst>
          </p:cNvPr>
          <p:cNvSpPr>
            <a:spLocks noGrp="1"/>
          </p:cNvSpPr>
          <p:nvPr>
            <p:ph idx="1"/>
          </p:nvPr>
        </p:nvSpPr>
        <p:spPr/>
        <p:txBody>
          <a:bodyPr/>
          <a:lstStyle/>
          <a:p>
            <a:r>
              <a:rPr lang="nb-NO" dirty="0" err="1"/>
              <a:t>Monitoring</a:t>
            </a:r>
            <a:r>
              <a:rPr lang="nb-NO" dirty="0"/>
              <a:t> service for sikkerhet</a:t>
            </a:r>
          </a:p>
          <a:p>
            <a:endParaRPr lang="nb-NO" dirty="0"/>
          </a:p>
          <a:p>
            <a:r>
              <a:rPr lang="nb-NO" dirty="0"/>
              <a:t>Anbefalinger: scanner tjenester for å finne usikker konfigurasjon </a:t>
            </a:r>
          </a:p>
          <a:p>
            <a:endParaRPr lang="nb-NO" dirty="0"/>
          </a:p>
          <a:p>
            <a:r>
              <a:rPr lang="nb-NO" dirty="0"/>
              <a:t>Sikkerhetsscore og compliance</a:t>
            </a:r>
          </a:p>
          <a:p>
            <a:endParaRPr lang="nb-NO" dirty="0"/>
          </a:p>
          <a:p>
            <a:r>
              <a:rPr lang="nb-NO" dirty="0"/>
              <a:t>Overvåking av tjenester (Standard)</a:t>
            </a:r>
          </a:p>
          <a:p>
            <a:r>
              <a:rPr lang="nb-NO" dirty="0"/>
              <a:t>To prisnivåer</a:t>
            </a:r>
          </a:p>
          <a:p>
            <a:pPr lvl="1"/>
            <a:r>
              <a:rPr lang="nb-NO" dirty="0" err="1"/>
              <a:t>Free</a:t>
            </a:r>
            <a:r>
              <a:rPr lang="nb-NO" dirty="0"/>
              <a:t> tier: Tilbyr anbefalinger </a:t>
            </a:r>
          </a:p>
          <a:p>
            <a:pPr lvl="1"/>
            <a:r>
              <a:rPr lang="nb-NO" dirty="0"/>
              <a:t>Standard tier: Tilbyr alle tjenester som overvåkning av tjenester</a:t>
            </a:r>
          </a:p>
          <a:p>
            <a:endParaRPr lang="nb-NO" dirty="0"/>
          </a:p>
          <a:p>
            <a:pPr marL="0" indent="0">
              <a:buNone/>
            </a:pPr>
            <a:endParaRPr lang="nb-NO" dirty="0"/>
          </a:p>
          <a:p>
            <a:endParaRPr lang="nb-NO" dirty="0"/>
          </a:p>
        </p:txBody>
      </p:sp>
      <p:sp>
        <p:nvSpPr>
          <p:cNvPr id="3" name="Title 2">
            <a:extLst>
              <a:ext uri="{FF2B5EF4-FFF2-40B4-BE49-F238E27FC236}">
                <a16:creationId xmlns:a16="http://schemas.microsoft.com/office/drawing/2014/main" id="{588209D4-0181-4A79-95F6-D34F1CB44558}"/>
              </a:ext>
            </a:extLst>
          </p:cNvPr>
          <p:cNvSpPr>
            <a:spLocks noGrp="1"/>
          </p:cNvSpPr>
          <p:nvPr>
            <p:ph type="title"/>
          </p:nvPr>
        </p:nvSpPr>
        <p:spPr/>
        <p:txBody>
          <a:bodyPr/>
          <a:lstStyle/>
          <a:p>
            <a:r>
              <a:rPr lang="nb-NO" dirty="0"/>
              <a:t>Azure Security Center</a:t>
            </a:r>
          </a:p>
        </p:txBody>
      </p:sp>
      <p:pic>
        <p:nvPicPr>
          <p:cNvPr id="2050" name="Picture 2" descr="Bilderesultat for azure security center">
            <a:extLst>
              <a:ext uri="{FF2B5EF4-FFF2-40B4-BE49-F238E27FC236}">
                <a16:creationId xmlns:a16="http://schemas.microsoft.com/office/drawing/2014/main" id="{78200B77-F882-4721-B5FB-EE76BBDDE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8921"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863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76DEF7-B070-49C8-96B9-DCF0578EB128}"/>
              </a:ext>
            </a:extLst>
          </p:cNvPr>
          <p:cNvSpPr>
            <a:spLocks noGrp="1"/>
          </p:cNvSpPr>
          <p:nvPr>
            <p:ph type="title"/>
          </p:nvPr>
        </p:nvSpPr>
        <p:spPr>
          <a:xfrm>
            <a:off x="1234800" y="365126"/>
            <a:ext cx="10078991" cy="1119982"/>
          </a:xfrm>
        </p:spPr>
        <p:txBody>
          <a:bodyPr/>
          <a:lstStyle/>
          <a:p>
            <a:r>
              <a:rPr lang="nb-NO" dirty="0"/>
              <a:t>Azure Security Center</a:t>
            </a:r>
          </a:p>
        </p:txBody>
      </p:sp>
      <p:pic>
        <p:nvPicPr>
          <p:cNvPr id="4" name="Picture 3">
            <a:extLst>
              <a:ext uri="{FF2B5EF4-FFF2-40B4-BE49-F238E27FC236}">
                <a16:creationId xmlns:a16="http://schemas.microsoft.com/office/drawing/2014/main" id="{F04E0A26-8C88-4AB3-9EEE-DDD88D616CD9}"/>
              </a:ext>
            </a:extLst>
          </p:cNvPr>
          <p:cNvPicPr>
            <a:picLocks noChangeAspect="1"/>
          </p:cNvPicPr>
          <p:nvPr/>
        </p:nvPicPr>
        <p:blipFill>
          <a:blip r:embed="rId3"/>
          <a:stretch>
            <a:fillRect/>
          </a:stretch>
        </p:blipFill>
        <p:spPr>
          <a:xfrm>
            <a:off x="1234800" y="1485107"/>
            <a:ext cx="7158656" cy="5032374"/>
          </a:xfrm>
          <a:prstGeom prst="rect">
            <a:avLst/>
          </a:prstGeom>
        </p:spPr>
      </p:pic>
    </p:spTree>
    <p:extLst>
      <p:ext uri="{BB962C8B-B14F-4D97-AF65-F5344CB8AC3E}">
        <p14:creationId xmlns:p14="http://schemas.microsoft.com/office/powerpoint/2010/main" val="392899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D9A3B32-F5A6-403A-BD67-91A3DF434CFB}"/>
              </a:ext>
            </a:extLst>
          </p:cNvPr>
          <p:cNvPicPr>
            <a:picLocks noGrp="1" noChangeAspect="1"/>
          </p:cNvPicPr>
          <p:nvPr>
            <p:ph idx="1"/>
          </p:nvPr>
        </p:nvPicPr>
        <p:blipFill>
          <a:blip r:embed="rId3"/>
          <a:stretch>
            <a:fillRect/>
          </a:stretch>
        </p:blipFill>
        <p:spPr>
          <a:xfrm>
            <a:off x="1235075" y="1923621"/>
            <a:ext cx="8382000" cy="4155345"/>
          </a:xfrm>
          <a:prstGeom prst="rect">
            <a:avLst/>
          </a:prstGeom>
        </p:spPr>
      </p:pic>
      <p:sp>
        <p:nvSpPr>
          <p:cNvPr id="3" name="Title 2">
            <a:extLst>
              <a:ext uri="{FF2B5EF4-FFF2-40B4-BE49-F238E27FC236}">
                <a16:creationId xmlns:a16="http://schemas.microsoft.com/office/drawing/2014/main" id="{ADD3268A-655D-4820-8D79-0D25EF247E34}"/>
              </a:ext>
            </a:extLst>
          </p:cNvPr>
          <p:cNvSpPr>
            <a:spLocks noGrp="1"/>
          </p:cNvSpPr>
          <p:nvPr>
            <p:ph type="title"/>
          </p:nvPr>
        </p:nvSpPr>
        <p:spPr/>
        <p:txBody>
          <a:bodyPr/>
          <a:lstStyle/>
          <a:p>
            <a:r>
              <a:rPr lang="nb-NO" dirty="0"/>
              <a:t>Azure Security Center</a:t>
            </a:r>
          </a:p>
        </p:txBody>
      </p:sp>
    </p:spTree>
    <p:extLst>
      <p:ext uri="{BB962C8B-B14F-4D97-AF65-F5344CB8AC3E}">
        <p14:creationId xmlns:p14="http://schemas.microsoft.com/office/powerpoint/2010/main" val="1837565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5B8E5A-8E72-405C-895A-A01DE7EFEC97}"/>
              </a:ext>
            </a:extLst>
          </p:cNvPr>
          <p:cNvSpPr>
            <a:spLocks noGrp="1"/>
          </p:cNvSpPr>
          <p:nvPr>
            <p:ph idx="1"/>
          </p:nvPr>
        </p:nvSpPr>
        <p:spPr/>
        <p:txBody>
          <a:bodyPr/>
          <a:lstStyle/>
          <a:p>
            <a:endParaRPr lang="nb-NO" dirty="0"/>
          </a:p>
        </p:txBody>
      </p:sp>
      <p:sp>
        <p:nvSpPr>
          <p:cNvPr id="3" name="Title 2">
            <a:extLst>
              <a:ext uri="{FF2B5EF4-FFF2-40B4-BE49-F238E27FC236}">
                <a16:creationId xmlns:a16="http://schemas.microsoft.com/office/drawing/2014/main" id="{86E35D39-2591-47A9-8520-8892ECEB37A5}"/>
              </a:ext>
            </a:extLst>
          </p:cNvPr>
          <p:cNvSpPr>
            <a:spLocks noGrp="1"/>
          </p:cNvSpPr>
          <p:nvPr>
            <p:ph type="title"/>
          </p:nvPr>
        </p:nvSpPr>
        <p:spPr/>
        <p:txBody>
          <a:bodyPr/>
          <a:lstStyle/>
          <a:p>
            <a:r>
              <a:rPr lang="nb-NO" dirty="0"/>
              <a:t>Bilde-applikasjonen </a:t>
            </a:r>
          </a:p>
        </p:txBody>
      </p:sp>
      <p:pic>
        <p:nvPicPr>
          <p:cNvPr id="4" name="Picture 3">
            <a:extLst>
              <a:ext uri="{FF2B5EF4-FFF2-40B4-BE49-F238E27FC236}">
                <a16:creationId xmlns:a16="http://schemas.microsoft.com/office/drawing/2014/main" id="{9E555A9B-7745-4BC2-9F47-EB95DBCC63CA}"/>
              </a:ext>
            </a:extLst>
          </p:cNvPr>
          <p:cNvPicPr>
            <a:picLocks noChangeAspect="1"/>
          </p:cNvPicPr>
          <p:nvPr/>
        </p:nvPicPr>
        <p:blipFill>
          <a:blip r:embed="rId2"/>
          <a:stretch>
            <a:fillRect/>
          </a:stretch>
        </p:blipFill>
        <p:spPr>
          <a:xfrm>
            <a:off x="1425287" y="1738313"/>
            <a:ext cx="8953500" cy="4438650"/>
          </a:xfrm>
          <a:prstGeom prst="rect">
            <a:avLst/>
          </a:prstGeom>
        </p:spPr>
      </p:pic>
    </p:spTree>
    <p:extLst>
      <p:ext uri="{BB962C8B-B14F-4D97-AF65-F5344CB8AC3E}">
        <p14:creationId xmlns:p14="http://schemas.microsoft.com/office/powerpoint/2010/main" val="346501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4560E7-01E9-479F-BF97-248DDDFF9AFF}"/>
              </a:ext>
            </a:extLst>
          </p:cNvPr>
          <p:cNvSpPr>
            <a:spLocks noGrp="1"/>
          </p:cNvSpPr>
          <p:nvPr>
            <p:ph type="title"/>
          </p:nvPr>
        </p:nvSpPr>
        <p:spPr/>
        <p:txBody>
          <a:bodyPr/>
          <a:lstStyle/>
          <a:p>
            <a:r>
              <a:rPr lang="nb-NO" dirty="0"/>
              <a:t>Bildeapplikasjonen</a:t>
            </a:r>
          </a:p>
        </p:txBody>
      </p:sp>
      <p:pic>
        <p:nvPicPr>
          <p:cNvPr id="7" name="Graphic 6">
            <a:extLst>
              <a:ext uri="{FF2B5EF4-FFF2-40B4-BE49-F238E27FC236}">
                <a16:creationId xmlns:a16="http://schemas.microsoft.com/office/drawing/2014/main" id="{62CD84CB-7BD7-4D24-8C3C-DCBD32A653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6681" y="3384103"/>
            <a:ext cx="476250" cy="476250"/>
          </a:xfrm>
          <a:prstGeom prst="rect">
            <a:avLst/>
          </a:prstGeom>
        </p:spPr>
      </p:pic>
      <p:pic>
        <p:nvPicPr>
          <p:cNvPr id="9" name="Graphic 8">
            <a:extLst>
              <a:ext uri="{FF2B5EF4-FFF2-40B4-BE49-F238E27FC236}">
                <a16:creationId xmlns:a16="http://schemas.microsoft.com/office/drawing/2014/main" id="{EF8A9E25-C6F9-4F60-A9BD-34CE1498C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3157" y="2864694"/>
            <a:ext cx="476250" cy="476250"/>
          </a:xfrm>
          <a:prstGeom prst="rect">
            <a:avLst/>
          </a:prstGeom>
        </p:spPr>
      </p:pic>
      <p:pic>
        <p:nvPicPr>
          <p:cNvPr id="15" name="Graphic 14">
            <a:extLst>
              <a:ext uri="{FF2B5EF4-FFF2-40B4-BE49-F238E27FC236}">
                <a16:creationId xmlns:a16="http://schemas.microsoft.com/office/drawing/2014/main" id="{3BCD6373-9D61-4DED-AA59-2718E06257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82574" y="3351434"/>
            <a:ext cx="476250" cy="476250"/>
          </a:xfrm>
          <a:prstGeom prst="rect">
            <a:avLst/>
          </a:prstGeom>
        </p:spPr>
      </p:pic>
      <p:sp>
        <p:nvSpPr>
          <p:cNvPr id="16" name="TextBox 15">
            <a:extLst>
              <a:ext uri="{FF2B5EF4-FFF2-40B4-BE49-F238E27FC236}">
                <a16:creationId xmlns:a16="http://schemas.microsoft.com/office/drawing/2014/main" id="{A48DE509-D24C-4D77-9DC1-34856841ECA5}"/>
              </a:ext>
            </a:extLst>
          </p:cNvPr>
          <p:cNvSpPr txBox="1"/>
          <p:nvPr/>
        </p:nvSpPr>
        <p:spPr>
          <a:xfrm>
            <a:off x="635621" y="3829980"/>
            <a:ext cx="2580079" cy="646331"/>
          </a:xfrm>
          <a:prstGeom prst="rect">
            <a:avLst/>
          </a:prstGeom>
          <a:noFill/>
        </p:spPr>
        <p:txBody>
          <a:bodyPr wrap="square" rtlCol="0">
            <a:spAutoFit/>
          </a:bodyPr>
          <a:lstStyle/>
          <a:p>
            <a:r>
              <a:rPr lang="nb-NO" dirty="0"/>
              <a:t>Logging / Monitorering</a:t>
            </a:r>
          </a:p>
          <a:p>
            <a:r>
              <a:rPr lang="nb-NO" dirty="0"/>
              <a:t>(Application Insights )</a:t>
            </a:r>
          </a:p>
        </p:txBody>
      </p:sp>
      <p:cxnSp>
        <p:nvCxnSpPr>
          <p:cNvPr id="18" name="Straight Connector 17">
            <a:extLst>
              <a:ext uri="{FF2B5EF4-FFF2-40B4-BE49-F238E27FC236}">
                <a16:creationId xmlns:a16="http://schemas.microsoft.com/office/drawing/2014/main" id="{6D28B413-EA3B-4223-80AF-A0DDC5332C0D}"/>
              </a:ext>
            </a:extLst>
          </p:cNvPr>
          <p:cNvCxnSpPr>
            <a:cxnSpLocks/>
            <a:stCxn id="9" idx="3"/>
            <a:endCxn id="7" idx="0"/>
          </p:cNvCxnSpPr>
          <p:nvPr/>
        </p:nvCxnSpPr>
        <p:spPr>
          <a:xfrm>
            <a:off x="4759407" y="3102819"/>
            <a:ext cx="835399" cy="2812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FFC4637-22D2-4EB8-BE3C-CA5952F015BC}"/>
              </a:ext>
            </a:extLst>
          </p:cNvPr>
          <p:cNvSpPr txBox="1"/>
          <p:nvPr/>
        </p:nvSpPr>
        <p:spPr>
          <a:xfrm>
            <a:off x="4949716" y="4169803"/>
            <a:ext cx="1561749" cy="615553"/>
          </a:xfrm>
          <a:prstGeom prst="rect">
            <a:avLst/>
          </a:prstGeom>
          <a:noFill/>
        </p:spPr>
        <p:txBody>
          <a:bodyPr wrap="square" rtlCol="0">
            <a:spAutoFit/>
          </a:bodyPr>
          <a:lstStyle/>
          <a:p>
            <a:r>
              <a:rPr lang="nb-NO" sz="1600" dirty="0"/>
              <a:t>«VM» (App Service </a:t>
            </a:r>
            <a:r>
              <a:rPr lang="nb-NO" dirty="0"/>
              <a:t>Plan</a:t>
            </a:r>
            <a:r>
              <a:rPr lang="nb-NO" sz="1600" dirty="0"/>
              <a:t>)</a:t>
            </a:r>
          </a:p>
        </p:txBody>
      </p:sp>
      <p:sp>
        <p:nvSpPr>
          <p:cNvPr id="24" name="TextBox 23">
            <a:extLst>
              <a:ext uri="{FF2B5EF4-FFF2-40B4-BE49-F238E27FC236}">
                <a16:creationId xmlns:a16="http://schemas.microsoft.com/office/drawing/2014/main" id="{9756BD30-3A79-4230-BEAA-0AB7339FF892}"/>
              </a:ext>
            </a:extLst>
          </p:cNvPr>
          <p:cNvSpPr txBox="1"/>
          <p:nvPr/>
        </p:nvSpPr>
        <p:spPr>
          <a:xfrm>
            <a:off x="3702686" y="2218363"/>
            <a:ext cx="1892120" cy="646331"/>
          </a:xfrm>
          <a:prstGeom prst="rect">
            <a:avLst/>
          </a:prstGeom>
          <a:noFill/>
        </p:spPr>
        <p:txBody>
          <a:bodyPr wrap="square" rtlCol="0">
            <a:spAutoFit/>
          </a:bodyPr>
          <a:lstStyle/>
          <a:p>
            <a:r>
              <a:rPr lang="nb-NO" dirty="0"/>
              <a:t>Bildeapplikasjon (Web App)</a:t>
            </a:r>
          </a:p>
        </p:txBody>
      </p:sp>
      <p:pic>
        <p:nvPicPr>
          <p:cNvPr id="27" name="Graphic 26">
            <a:extLst>
              <a:ext uri="{FF2B5EF4-FFF2-40B4-BE49-F238E27FC236}">
                <a16:creationId xmlns:a16="http://schemas.microsoft.com/office/drawing/2014/main" id="{65F5B066-E9D1-4991-90C3-5540178645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3157" y="5130980"/>
            <a:ext cx="476250" cy="476250"/>
          </a:xfrm>
          <a:prstGeom prst="rect">
            <a:avLst/>
          </a:prstGeom>
        </p:spPr>
      </p:pic>
      <p:cxnSp>
        <p:nvCxnSpPr>
          <p:cNvPr id="29" name="Straight Arrow Connector 28">
            <a:extLst>
              <a:ext uri="{FF2B5EF4-FFF2-40B4-BE49-F238E27FC236}">
                <a16:creationId xmlns:a16="http://schemas.microsoft.com/office/drawing/2014/main" id="{DF6D1749-2AE6-4DAA-807A-13CEA5ED31BA}"/>
              </a:ext>
            </a:extLst>
          </p:cNvPr>
          <p:cNvCxnSpPr>
            <a:cxnSpLocks/>
            <a:stCxn id="9" idx="2"/>
            <a:endCxn id="27" idx="0"/>
          </p:cNvCxnSpPr>
          <p:nvPr/>
        </p:nvCxnSpPr>
        <p:spPr>
          <a:xfrm>
            <a:off x="4521282" y="3340944"/>
            <a:ext cx="0" cy="1790036"/>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D74733CE-52BB-4025-95CF-83360D9993C8}"/>
              </a:ext>
            </a:extLst>
          </p:cNvPr>
          <p:cNvCxnSpPr>
            <a:stCxn id="9" idx="1"/>
            <a:endCxn id="15" idx="0"/>
          </p:cNvCxnSpPr>
          <p:nvPr/>
        </p:nvCxnSpPr>
        <p:spPr>
          <a:xfrm flipH="1">
            <a:off x="2320699" y="3102819"/>
            <a:ext cx="1962458" cy="248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4087FB33-82E1-4492-A226-F1EE0C13829B}"/>
              </a:ext>
            </a:extLst>
          </p:cNvPr>
          <p:cNvSpPr txBox="1"/>
          <p:nvPr/>
        </p:nvSpPr>
        <p:spPr>
          <a:xfrm>
            <a:off x="3892087" y="5683248"/>
            <a:ext cx="1444480" cy="615553"/>
          </a:xfrm>
          <a:prstGeom prst="rect">
            <a:avLst/>
          </a:prstGeom>
          <a:noFill/>
        </p:spPr>
        <p:txBody>
          <a:bodyPr wrap="square" rtlCol="0">
            <a:spAutoFit/>
          </a:bodyPr>
          <a:lstStyle/>
          <a:p>
            <a:r>
              <a:rPr lang="nb-NO" sz="1600" dirty="0"/>
              <a:t>Bilder</a:t>
            </a:r>
          </a:p>
          <a:p>
            <a:r>
              <a:rPr lang="nb-NO" sz="1600" dirty="0"/>
              <a:t>(Blob </a:t>
            </a:r>
            <a:r>
              <a:rPr lang="nb-NO" dirty="0"/>
              <a:t>Storage</a:t>
            </a:r>
            <a:r>
              <a:rPr lang="nb-NO" sz="1600" dirty="0"/>
              <a:t>)</a:t>
            </a:r>
          </a:p>
        </p:txBody>
      </p:sp>
    </p:spTree>
    <p:extLst>
      <p:ext uri="{BB962C8B-B14F-4D97-AF65-F5344CB8AC3E}">
        <p14:creationId xmlns:p14="http://schemas.microsoft.com/office/powerpoint/2010/main" val="1676921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r>
              <a:rPr lang="nb-NO" sz="2800" dirty="0">
                <a:hlinkClick r:id="rId3"/>
              </a:rPr>
              <a:t>https://github.com/bouvet/azure-workshops/tree/master/Workshop_3/Leksjon_1</a:t>
            </a:r>
            <a:endParaRPr lang="nb-NO" sz="2800" dirty="0"/>
          </a:p>
          <a:p>
            <a:pPr marL="0" indent="0">
              <a:buNone/>
            </a:pPr>
            <a:endParaRPr lang="nb-NO" sz="2800" dirty="0"/>
          </a:p>
          <a:p>
            <a:pPr marL="0" indent="0">
              <a:buNone/>
            </a:pPr>
            <a:endParaRPr lang="nb-NO" sz="4400" dirty="0"/>
          </a:p>
          <a:p>
            <a:pPr marL="0" indent="0">
              <a:buNone/>
            </a:pPr>
            <a:endParaRPr lang="nb-NO" sz="4400" dirty="0"/>
          </a:p>
          <a:p>
            <a:pPr marL="0" indent="0">
              <a:buNone/>
            </a:pPr>
            <a:endParaRPr lang="nb-NO" sz="4400" dirty="0"/>
          </a:p>
          <a:p>
            <a:pPr marL="0" indent="0">
              <a:buNone/>
            </a:pPr>
            <a:r>
              <a:rPr lang="nb-NO" sz="4400" dirty="0"/>
              <a:t>Google: Azureskolen </a:t>
            </a:r>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dirty="0"/>
              <a:t>Leksjon 1</a:t>
            </a:r>
          </a:p>
        </p:txBody>
      </p:sp>
    </p:spTree>
    <p:extLst>
      <p:ext uri="{BB962C8B-B14F-4D97-AF65-F5344CB8AC3E}">
        <p14:creationId xmlns:p14="http://schemas.microsoft.com/office/powerpoint/2010/main" val="224651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dirty="0"/>
              <a:t>Identity as a Service</a:t>
            </a:r>
          </a:p>
          <a:p>
            <a:r>
              <a:rPr lang="nb-NO" dirty="0"/>
              <a:t>Et brukernavn/passord for on-</a:t>
            </a:r>
            <a:r>
              <a:rPr lang="nb-NO" dirty="0" err="1"/>
              <a:t>premise</a:t>
            </a:r>
            <a:r>
              <a:rPr lang="nb-NO" dirty="0"/>
              <a:t>/sky</a:t>
            </a:r>
          </a:p>
          <a:p>
            <a:pPr lvl="1"/>
            <a:r>
              <a:rPr lang="nb-NO" dirty="0"/>
              <a:t>Pålogging domene</a:t>
            </a:r>
          </a:p>
          <a:p>
            <a:pPr lvl="1"/>
            <a:r>
              <a:rPr lang="nb-NO" dirty="0"/>
              <a:t>Alle applikasjoner (Intranet/Office 365)</a:t>
            </a:r>
          </a:p>
          <a:p>
            <a:pPr lvl="1"/>
            <a:r>
              <a:rPr lang="nb-NO" dirty="0" err="1"/>
              <a:t>Devicer</a:t>
            </a:r>
            <a:endParaRPr lang="nb-NO" dirty="0"/>
          </a:p>
          <a:p>
            <a:r>
              <a:rPr lang="nb-NO" dirty="0" err="1"/>
              <a:t>Authentication</a:t>
            </a:r>
            <a:endParaRPr lang="nb-NO" dirty="0"/>
          </a:p>
          <a:p>
            <a:pPr lvl="1"/>
            <a:r>
              <a:rPr lang="nb-NO" dirty="0"/>
              <a:t>Multi-factor Authentication (MFA)</a:t>
            </a:r>
          </a:p>
          <a:p>
            <a:pPr lvl="1"/>
            <a:r>
              <a:rPr lang="nb-NO" dirty="0"/>
              <a:t>Støtte for single-</a:t>
            </a:r>
            <a:r>
              <a:rPr lang="nb-NO" dirty="0" err="1"/>
              <a:t>sign</a:t>
            </a:r>
            <a:r>
              <a:rPr lang="nb-NO" dirty="0"/>
              <a:t>-</a:t>
            </a:r>
            <a:r>
              <a:rPr lang="nb-NO" dirty="0" err="1"/>
              <a:t>on</a:t>
            </a:r>
            <a:r>
              <a:rPr lang="nb-NO" dirty="0"/>
              <a:t> (SSO)</a:t>
            </a:r>
          </a:p>
          <a:p>
            <a:r>
              <a:rPr lang="nb-NO" dirty="0"/>
              <a:t>Mange Premium-funksjoner:</a:t>
            </a:r>
          </a:p>
          <a:p>
            <a:pPr lvl="1"/>
            <a:r>
              <a:rPr lang="nb-NO" dirty="0"/>
              <a:t>Priviligued Identity Management</a:t>
            </a:r>
          </a:p>
          <a:p>
            <a:pPr lvl="1"/>
            <a:r>
              <a:rPr lang="nb-NO" dirty="0"/>
              <a:t>Identity Protection</a:t>
            </a:r>
          </a:p>
          <a:p>
            <a:endParaRPr lang="nb-NO" dirty="0"/>
          </a:p>
          <a:p>
            <a:endParaRPr lang="nb-NO" dirty="0"/>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pic>
        <p:nvPicPr>
          <p:cNvPr id="1026" name="Picture 2" descr="Bilderesultat for azure ad">
            <a:extLst>
              <a:ext uri="{FF2B5EF4-FFF2-40B4-BE49-F238E27FC236}">
                <a16:creationId xmlns:a16="http://schemas.microsoft.com/office/drawing/2014/main" id="{070440E0-3319-46AB-8EFA-E02E42947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2928" y="2440503"/>
            <a:ext cx="2190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95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95D45-AB9E-4654-BA3E-5BA27E99651D}"/>
              </a:ext>
            </a:extLst>
          </p:cNvPr>
          <p:cNvSpPr>
            <a:spLocks noGrp="1"/>
          </p:cNvSpPr>
          <p:nvPr>
            <p:ph idx="1"/>
          </p:nvPr>
        </p:nvSpPr>
        <p:spPr/>
        <p:txBody>
          <a:bodyPr/>
          <a:lstStyle/>
          <a:p>
            <a:r>
              <a:rPr lang="nb-NO" dirty="0"/>
              <a:t>Subscriptions og Azure AD</a:t>
            </a:r>
          </a:p>
          <a:p>
            <a:pPr lvl="1"/>
            <a:r>
              <a:rPr lang="nb-NO" dirty="0"/>
              <a:t>Azure AD kan </a:t>
            </a:r>
            <a:r>
              <a:rPr lang="nb-NO" dirty="0" err="1"/>
              <a:t>truste</a:t>
            </a:r>
            <a:r>
              <a:rPr lang="nb-NO" dirty="0"/>
              <a:t> mange </a:t>
            </a:r>
            <a:r>
              <a:rPr lang="nb-NO" dirty="0" err="1"/>
              <a:t>subscriptions</a:t>
            </a:r>
            <a:endParaRPr lang="nb-NO" dirty="0"/>
          </a:p>
          <a:p>
            <a:pPr lvl="1"/>
            <a:r>
              <a:rPr lang="nb-NO" dirty="0"/>
              <a:t>Et </a:t>
            </a:r>
            <a:r>
              <a:rPr lang="nb-NO" dirty="0" err="1"/>
              <a:t>subscription</a:t>
            </a:r>
            <a:r>
              <a:rPr lang="nb-NO" dirty="0"/>
              <a:t> kan bare </a:t>
            </a:r>
            <a:r>
              <a:rPr lang="nb-NO" dirty="0" err="1"/>
              <a:t>truste</a:t>
            </a:r>
            <a:r>
              <a:rPr lang="nb-NO" dirty="0"/>
              <a:t> et AD.</a:t>
            </a:r>
          </a:p>
          <a:p>
            <a:pPr lvl="1"/>
            <a:endParaRPr lang="nb-NO" dirty="0"/>
          </a:p>
          <a:p>
            <a:r>
              <a:rPr lang="nb-NO" dirty="0"/>
              <a:t>Identitet for tjenester</a:t>
            </a:r>
          </a:p>
          <a:p>
            <a:pPr lvl="1"/>
            <a:r>
              <a:rPr lang="nb-NO" b="1" dirty="0"/>
              <a:t>User principal </a:t>
            </a:r>
            <a:r>
              <a:rPr lang="nb-NO" dirty="0"/>
              <a:t>– vanlige brukere</a:t>
            </a:r>
          </a:p>
          <a:p>
            <a:pPr lvl="1"/>
            <a:r>
              <a:rPr lang="en-US" dirty="0"/>
              <a:t>A </a:t>
            </a:r>
            <a:r>
              <a:rPr lang="en-US" b="1" dirty="0"/>
              <a:t>service principal</a:t>
            </a:r>
            <a:r>
              <a:rPr lang="en-US" dirty="0"/>
              <a:t> is an identity that is used by a service or application. And like other identities, it can be assigned roles.</a:t>
            </a:r>
          </a:p>
          <a:p>
            <a:pPr lvl="1"/>
            <a:r>
              <a:rPr lang="en-US" b="1" dirty="0"/>
              <a:t>Managed Identity Service</a:t>
            </a:r>
            <a:r>
              <a:rPr lang="en-US" dirty="0"/>
              <a:t> (MSI) – </a:t>
            </a:r>
            <a:r>
              <a:rPr lang="en-US" dirty="0" err="1"/>
              <a:t>automatisk</a:t>
            </a:r>
            <a:r>
              <a:rPr lang="en-US" dirty="0"/>
              <a:t> </a:t>
            </a:r>
            <a:r>
              <a:rPr lang="en-US" dirty="0" err="1"/>
              <a:t>opprettede</a:t>
            </a:r>
            <a:r>
              <a:rPr lang="en-US" dirty="0"/>
              <a:t> </a:t>
            </a:r>
            <a:r>
              <a:rPr lang="en-US" dirty="0" err="1"/>
              <a:t>bruker</a:t>
            </a:r>
            <a:r>
              <a:rPr lang="en-US" dirty="0"/>
              <a:t> </a:t>
            </a:r>
            <a:r>
              <a:rPr lang="en-US" dirty="0" err="1"/>
              <a:t>mellom</a:t>
            </a:r>
            <a:r>
              <a:rPr lang="en-US" dirty="0"/>
              <a:t> </a:t>
            </a:r>
            <a:r>
              <a:rPr lang="en-US" dirty="0" err="1"/>
              <a:t>tjenester</a:t>
            </a:r>
            <a:r>
              <a:rPr lang="en-US" dirty="0"/>
              <a:t> </a:t>
            </a:r>
            <a:r>
              <a:rPr lang="en-US" dirty="0" err="1"/>
              <a:t>i</a:t>
            </a:r>
            <a:r>
              <a:rPr lang="en-US" dirty="0"/>
              <a:t> Azure.</a:t>
            </a:r>
          </a:p>
          <a:p>
            <a:pPr lvl="1"/>
            <a:endParaRPr lang="en-US" dirty="0"/>
          </a:p>
          <a:p>
            <a:r>
              <a:rPr lang="nb-NO" dirty="0" err="1"/>
              <a:t>Role-based</a:t>
            </a:r>
            <a:r>
              <a:rPr lang="nb-NO" dirty="0"/>
              <a:t> </a:t>
            </a:r>
            <a:r>
              <a:rPr lang="nb-NO" dirty="0" err="1"/>
              <a:t>access</a:t>
            </a:r>
            <a:r>
              <a:rPr lang="nb-NO" dirty="0"/>
              <a:t> </a:t>
            </a:r>
            <a:r>
              <a:rPr lang="nb-NO" dirty="0" err="1"/>
              <a:t>control</a:t>
            </a:r>
            <a:r>
              <a:rPr lang="nb-NO" dirty="0"/>
              <a:t> (RBAC)</a:t>
            </a:r>
          </a:p>
          <a:p>
            <a:pPr lvl="1"/>
            <a:r>
              <a:rPr lang="nb-NO" dirty="0"/>
              <a:t>Hierarkisk rolle-basert tilgangskontroll</a:t>
            </a:r>
          </a:p>
          <a:p>
            <a:pPr lvl="1"/>
            <a:endParaRPr lang="nb-NO" dirty="0"/>
          </a:p>
          <a:p>
            <a:endParaRPr lang="en-US" dirty="0"/>
          </a:p>
          <a:p>
            <a:endParaRPr lang="nb-NO" dirty="0"/>
          </a:p>
        </p:txBody>
      </p:sp>
      <p:sp>
        <p:nvSpPr>
          <p:cNvPr id="3" name="Title 2">
            <a:extLst>
              <a:ext uri="{FF2B5EF4-FFF2-40B4-BE49-F238E27FC236}">
                <a16:creationId xmlns:a16="http://schemas.microsoft.com/office/drawing/2014/main" id="{A3394DC6-1F15-4F67-853C-B9398D1B2262}"/>
              </a:ext>
            </a:extLst>
          </p:cNvPr>
          <p:cNvSpPr>
            <a:spLocks noGrp="1"/>
          </p:cNvSpPr>
          <p:nvPr>
            <p:ph type="title"/>
          </p:nvPr>
        </p:nvSpPr>
        <p:spPr/>
        <p:txBody>
          <a:bodyPr/>
          <a:lstStyle/>
          <a:p>
            <a:r>
              <a:rPr lang="nb-NO" dirty="0"/>
              <a:t>Azure AD</a:t>
            </a:r>
          </a:p>
        </p:txBody>
      </p:sp>
      <p:pic>
        <p:nvPicPr>
          <p:cNvPr id="5" name="Picture 4">
            <a:extLst>
              <a:ext uri="{FF2B5EF4-FFF2-40B4-BE49-F238E27FC236}">
                <a16:creationId xmlns:a16="http://schemas.microsoft.com/office/drawing/2014/main" id="{408A91C4-2C6D-44C7-BE12-7DD567CD1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835" y="3547696"/>
            <a:ext cx="2381582" cy="2629267"/>
          </a:xfrm>
          <a:prstGeom prst="rect">
            <a:avLst/>
          </a:prstGeom>
        </p:spPr>
      </p:pic>
    </p:spTree>
    <p:extLst>
      <p:ext uri="{BB962C8B-B14F-4D97-AF65-F5344CB8AC3E}">
        <p14:creationId xmlns:p14="http://schemas.microsoft.com/office/powerpoint/2010/main" val="3152379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9983E-F11E-4FDC-A794-05BB751B5398}"/>
              </a:ext>
            </a:extLst>
          </p:cNvPr>
          <p:cNvSpPr>
            <a:spLocks noGrp="1"/>
          </p:cNvSpPr>
          <p:nvPr>
            <p:ph idx="1"/>
          </p:nvPr>
        </p:nvSpPr>
        <p:spPr/>
        <p:txBody>
          <a:bodyPr/>
          <a:lstStyle/>
          <a:p>
            <a:r>
              <a:rPr lang="nb-NO" dirty="0"/>
              <a:t>Autentisere (hvem er brukeren)</a:t>
            </a:r>
          </a:p>
          <a:p>
            <a:endParaRPr lang="nb-NO" dirty="0"/>
          </a:p>
          <a:p>
            <a:r>
              <a:rPr lang="nb-NO" dirty="0"/>
              <a:t>Autorisere (skal denne brukeren ha tilgang)</a:t>
            </a:r>
          </a:p>
          <a:p>
            <a:endParaRPr lang="nb-NO" dirty="0"/>
          </a:p>
          <a:p>
            <a:r>
              <a:rPr lang="nb-NO" dirty="0"/>
              <a:t>Azure AD støtter mange protokoller for autentisering</a:t>
            </a:r>
          </a:p>
          <a:p>
            <a:pPr lvl="1"/>
            <a:r>
              <a:rPr lang="nb-NO" dirty="0"/>
              <a:t>OAuth2 </a:t>
            </a:r>
          </a:p>
          <a:p>
            <a:pPr lvl="1"/>
            <a:r>
              <a:rPr lang="nb-NO" dirty="0"/>
              <a:t>Open ID Connect  (påbygg for identity på OAuth2)</a:t>
            </a:r>
          </a:p>
          <a:p>
            <a:pPr lvl="1"/>
            <a:r>
              <a:rPr lang="nb-NO" dirty="0"/>
              <a:t>SAML</a:t>
            </a:r>
          </a:p>
          <a:p>
            <a:pPr marL="357187" lvl="1" indent="0">
              <a:buNone/>
            </a:pPr>
            <a:endParaRPr lang="nb-NO" dirty="0"/>
          </a:p>
          <a:p>
            <a:r>
              <a:rPr lang="nb-NO" dirty="0"/>
              <a:t>Kan hente ut Access Token for å aksessere andre tjenester.</a:t>
            </a:r>
          </a:p>
          <a:p>
            <a:pPr lvl="1"/>
            <a:r>
              <a:rPr lang="nb-NO" dirty="0"/>
              <a:t>Eks: MS Graph, Storage </a:t>
            </a:r>
            <a:r>
              <a:rPr lang="nb-NO" dirty="0" err="1"/>
              <a:t>Account</a:t>
            </a:r>
            <a:endParaRPr lang="nb-NO" dirty="0"/>
          </a:p>
          <a:p>
            <a:pPr lvl="1"/>
            <a:endParaRPr lang="nb-NO" dirty="0"/>
          </a:p>
          <a:p>
            <a:endParaRPr lang="nb-NO" dirty="0"/>
          </a:p>
        </p:txBody>
      </p:sp>
      <p:sp>
        <p:nvSpPr>
          <p:cNvPr id="3" name="Title 2">
            <a:extLst>
              <a:ext uri="{FF2B5EF4-FFF2-40B4-BE49-F238E27FC236}">
                <a16:creationId xmlns:a16="http://schemas.microsoft.com/office/drawing/2014/main" id="{5C4A4DD2-3405-4B89-A03D-F6BC4EB33D64}"/>
              </a:ext>
            </a:extLst>
          </p:cNvPr>
          <p:cNvSpPr>
            <a:spLocks noGrp="1"/>
          </p:cNvSpPr>
          <p:nvPr>
            <p:ph type="title"/>
          </p:nvPr>
        </p:nvSpPr>
        <p:spPr/>
        <p:txBody>
          <a:bodyPr/>
          <a:lstStyle/>
          <a:p>
            <a:r>
              <a:rPr lang="nb-NO" dirty="0"/>
              <a:t>Authentication &amp; authorization</a:t>
            </a:r>
          </a:p>
        </p:txBody>
      </p:sp>
    </p:spTree>
    <p:extLst>
      <p:ext uri="{BB962C8B-B14F-4D97-AF65-F5344CB8AC3E}">
        <p14:creationId xmlns:p14="http://schemas.microsoft.com/office/powerpoint/2010/main" val="3226241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A31E6-5FA8-4405-A1AE-70E92921354E}"/>
              </a:ext>
            </a:extLst>
          </p:cNvPr>
          <p:cNvSpPr>
            <a:spLocks noGrp="1"/>
          </p:cNvSpPr>
          <p:nvPr>
            <p:ph idx="1"/>
          </p:nvPr>
        </p:nvSpPr>
        <p:spPr/>
        <p:txBody>
          <a:bodyPr/>
          <a:lstStyle/>
          <a:p>
            <a:endParaRPr lang="nb-NO" dirty="0"/>
          </a:p>
          <a:p>
            <a:r>
              <a:rPr lang="nb-NO" dirty="0"/>
              <a:t>For å kunne autentisere mot en applikasjon (webside app etc), må den være registrert i AD.</a:t>
            </a:r>
          </a:p>
          <a:p>
            <a:pPr marL="0" indent="0">
              <a:buNone/>
            </a:pPr>
            <a:endParaRPr lang="nb-NO" dirty="0"/>
          </a:p>
          <a:p>
            <a:r>
              <a:rPr lang="nb-NO" dirty="0"/>
              <a:t>Ting man må registrere</a:t>
            </a:r>
          </a:p>
          <a:p>
            <a:pPr lvl="1"/>
            <a:r>
              <a:rPr lang="nb-NO" dirty="0" err="1"/>
              <a:t>ClientId</a:t>
            </a:r>
            <a:endParaRPr lang="nb-NO" dirty="0"/>
          </a:p>
          <a:p>
            <a:pPr lvl="1"/>
            <a:r>
              <a:rPr lang="nb-NO" dirty="0" err="1"/>
              <a:t>TenantID</a:t>
            </a:r>
            <a:r>
              <a:rPr lang="nb-NO" dirty="0"/>
              <a:t>/</a:t>
            </a:r>
            <a:r>
              <a:rPr lang="nb-NO" dirty="0" err="1"/>
              <a:t>DirectoryID</a:t>
            </a:r>
            <a:endParaRPr lang="nb-NO" dirty="0"/>
          </a:p>
          <a:p>
            <a:pPr lvl="1"/>
            <a:r>
              <a:rPr lang="nb-NO" dirty="0" err="1"/>
              <a:t>Sign-on</a:t>
            </a:r>
            <a:r>
              <a:rPr lang="nb-NO" dirty="0"/>
              <a:t> og </a:t>
            </a:r>
            <a:r>
              <a:rPr lang="nb-NO" dirty="0" err="1"/>
              <a:t>Sign-out</a:t>
            </a:r>
            <a:r>
              <a:rPr lang="nb-NO" dirty="0"/>
              <a:t> URL</a:t>
            </a:r>
          </a:p>
          <a:p>
            <a:pPr lvl="1"/>
            <a:endParaRPr lang="nb-NO" dirty="0"/>
          </a:p>
          <a:p>
            <a:r>
              <a:rPr lang="nb-NO" dirty="0"/>
              <a:t>Kan registrere tilganger (scopes) som brukeren aktivt må godkjenne at applikasjonen skal ha tilgang til.</a:t>
            </a:r>
          </a:p>
          <a:p>
            <a:endParaRPr lang="nb-NO" dirty="0"/>
          </a:p>
        </p:txBody>
      </p:sp>
      <p:sp>
        <p:nvSpPr>
          <p:cNvPr id="3" name="Title 2">
            <a:extLst>
              <a:ext uri="{FF2B5EF4-FFF2-40B4-BE49-F238E27FC236}">
                <a16:creationId xmlns:a16="http://schemas.microsoft.com/office/drawing/2014/main" id="{E76444A0-FA2C-498D-AE92-B53403F8BED2}"/>
              </a:ext>
            </a:extLst>
          </p:cNvPr>
          <p:cNvSpPr>
            <a:spLocks noGrp="1"/>
          </p:cNvSpPr>
          <p:nvPr>
            <p:ph type="title"/>
          </p:nvPr>
        </p:nvSpPr>
        <p:spPr/>
        <p:txBody>
          <a:bodyPr/>
          <a:lstStyle/>
          <a:p>
            <a:r>
              <a:rPr lang="nb-NO" dirty="0"/>
              <a:t>Azure AD – App Registrations</a:t>
            </a:r>
          </a:p>
        </p:txBody>
      </p:sp>
    </p:spTree>
    <p:extLst>
      <p:ext uri="{BB962C8B-B14F-4D97-AF65-F5344CB8AC3E}">
        <p14:creationId xmlns:p14="http://schemas.microsoft.com/office/powerpoint/2010/main" val="404390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a:t>Azureskolen – Workshop #3</a:t>
            </a:r>
          </a:p>
        </p:txBody>
      </p:sp>
      <p:sp>
        <p:nvSpPr>
          <p:cNvPr id="5" name="Subtitle 4"/>
          <p:cNvSpPr>
            <a:spLocks noGrp="1"/>
          </p:cNvSpPr>
          <p:nvPr>
            <p:ph type="subTitle" idx="1"/>
          </p:nvPr>
        </p:nvSpPr>
        <p:spPr/>
        <p:txBody>
          <a:bodyPr/>
          <a:lstStyle/>
          <a:p>
            <a:r>
              <a:rPr lang="nb-NO" dirty="0"/>
              <a:t>Sikkerhet</a:t>
            </a:r>
          </a:p>
        </p:txBody>
      </p:sp>
    </p:spTree>
    <p:extLst>
      <p:ext uri="{BB962C8B-B14F-4D97-AF65-F5344CB8AC3E}">
        <p14:creationId xmlns:p14="http://schemas.microsoft.com/office/powerpoint/2010/main" val="402582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F1988F-5C5A-4303-B139-34CB15C079E7}"/>
              </a:ext>
            </a:extLst>
          </p:cNvPr>
          <p:cNvSpPr>
            <a:spLocks noGrp="1"/>
          </p:cNvSpPr>
          <p:nvPr>
            <p:ph idx="1"/>
          </p:nvPr>
        </p:nvSpPr>
        <p:spPr/>
        <p:txBody>
          <a:bodyPr/>
          <a:lstStyle/>
          <a:p>
            <a:endParaRPr lang="nb-NO" dirty="0"/>
          </a:p>
          <a:p>
            <a:r>
              <a:rPr lang="nb-NO" dirty="0"/>
              <a:t>Kan gi tilgang til brukere registrert:</a:t>
            </a:r>
          </a:p>
          <a:p>
            <a:pPr lvl="1"/>
            <a:r>
              <a:rPr lang="nb-NO" dirty="0"/>
              <a:t>Som er I egen tenant (single-tenant)</a:t>
            </a:r>
          </a:p>
          <a:p>
            <a:pPr lvl="1"/>
            <a:r>
              <a:rPr lang="nb-NO" dirty="0"/>
              <a:t>I andre tenants (multi-tenant)</a:t>
            </a:r>
          </a:p>
          <a:p>
            <a:pPr marL="0" indent="0">
              <a:buNone/>
            </a:pPr>
            <a:endParaRPr lang="nb-NO" dirty="0"/>
          </a:p>
          <a:p>
            <a:r>
              <a:rPr lang="nb-NO" dirty="0"/>
              <a:t>Dersom du ønsker at eksterne brukere skal ha tilgang må du bruke Azure AD B2C.</a:t>
            </a:r>
          </a:p>
          <a:p>
            <a:pPr lvl="1"/>
            <a:r>
              <a:rPr lang="nb-NO" dirty="0"/>
              <a:t>CIAM (customer identity access management)</a:t>
            </a:r>
          </a:p>
          <a:p>
            <a:pPr lvl="1"/>
            <a:r>
              <a:rPr lang="nb-NO" dirty="0"/>
              <a:t>Støtter mange identity providers:</a:t>
            </a:r>
          </a:p>
          <a:p>
            <a:pPr lvl="2"/>
            <a:r>
              <a:rPr lang="nb-NO" dirty="0"/>
              <a:t>Facebook</a:t>
            </a:r>
          </a:p>
          <a:p>
            <a:pPr lvl="2"/>
            <a:r>
              <a:rPr lang="nb-NO" dirty="0"/>
              <a:t>Google</a:t>
            </a:r>
          </a:p>
          <a:p>
            <a:pPr lvl="2"/>
            <a:r>
              <a:rPr lang="nb-NO" dirty="0"/>
              <a:t>…</a:t>
            </a:r>
          </a:p>
        </p:txBody>
      </p:sp>
      <p:sp>
        <p:nvSpPr>
          <p:cNvPr id="3" name="Title 2">
            <a:extLst>
              <a:ext uri="{FF2B5EF4-FFF2-40B4-BE49-F238E27FC236}">
                <a16:creationId xmlns:a16="http://schemas.microsoft.com/office/drawing/2014/main" id="{509EF17A-0D6D-45E3-B951-B540A11D860D}"/>
              </a:ext>
            </a:extLst>
          </p:cNvPr>
          <p:cNvSpPr>
            <a:spLocks noGrp="1"/>
          </p:cNvSpPr>
          <p:nvPr>
            <p:ph type="title"/>
          </p:nvPr>
        </p:nvSpPr>
        <p:spPr/>
        <p:txBody>
          <a:bodyPr/>
          <a:lstStyle/>
          <a:p>
            <a:r>
              <a:rPr lang="nb-NO" dirty="0"/>
              <a:t>Azure AD - Applikasjoner</a:t>
            </a:r>
          </a:p>
        </p:txBody>
      </p:sp>
    </p:spTree>
    <p:extLst>
      <p:ext uri="{BB962C8B-B14F-4D97-AF65-F5344CB8AC3E}">
        <p14:creationId xmlns:p14="http://schemas.microsoft.com/office/powerpoint/2010/main" val="210123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dirty="0">
                <a:hlinkClick r:id="rId3"/>
              </a:rPr>
              <a:t>https://github.com/bouvet/azure-workshops/tree/master/Workshop_3/Leksjon_2</a:t>
            </a:r>
            <a:endParaRPr lang="nb-NO" dirty="0"/>
          </a:p>
          <a:p>
            <a:endParaRPr lang="nb-NO" dirty="0"/>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Leksjon 2.</a:t>
            </a:r>
          </a:p>
        </p:txBody>
      </p:sp>
    </p:spTree>
    <p:extLst>
      <p:ext uri="{BB962C8B-B14F-4D97-AF65-F5344CB8AC3E}">
        <p14:creationId xmlns:p14="http://schemas.microsoft.com/office/powerpoint/2010/main" val="2607850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r>
              <a:rPr lang="nb-NO" dirty="0"/>
              <a:t>VNET (Virtual Network)</a:t>
            </a:r>
          </a:p>
          <a:p>
            <a:pPr lvl="1"/>
            <a:r>
              <a:rPr lang="nb-NO" dirty="0"/>
              <a:t>Brukes for å lage virtuelle nettverk mellom applikasjoner og tjenester</a:t>
            </a:r>
          </a:p>
          <a:p>
            <a:pPr lvl="1"/>
            <a:endParaRPr lang="nb-NO" dirty="0"/>
          </a:p>
          <a:p>
            <a:r>
              <a:rPr lang="nb-NO" dirty="0"/>
              <a:t>NSG (Network Security Group)</a:t>
            </a:r>
          </a:p>
          <a:p>
            <a:pPr lvl="1"/>
            <a:r>
              <a:rPr lang="nb-NO" dirty="0"/>
              <a:t>Brukes til å sette </a:t>
            </a:r>
            <a:r>
              <a:rPr lang="nb-NO" dirty="0" err="1"/>
              <a:t>policies</a:t>
            </a:r>
            <a:r>
              <a:rPr lang="nb-NO" dirty="0"/>
              <a:t> for virtuelle nettverk eller applikasjoner/virtuelle maskiner.</a:t>
            </a:r>
          </a:p>
          <a:p>
            <a:pPr lvl="1"/>
            <a:r>
              <a:rPr lang="nb-NO" dirty="0"/>
              <a:t>Kan hindre tilganger til tjenester man ikke ønsker at skal være tilgjengelig over internett.</a:t>
            </a:r>
          </a:p>
          <a:p>
            <a:pPr lvl="1"/>
            <a:endParaRPr lang="nb-NO" dirty="0"/>
          </a:p>
          <a:p>
            <a:pPr lvl="1"/>
            <a:endParaRPr lang="nb-NO" dirty="0"/>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dirty="0"/>
              <a:t>Infrastruktur sikkerhet</a:t>
            </a:r>
          </a:p>
        </p:txBody>
      </p:sp>
      <p:pic>
        <p:nvPicPr>
          <p:cNvPr id="5" name="Picture 4">
            <a:extLst>
              <a:ext uri="{FF2B5EF4-FFF2-40B4-BE49-F238E27FC236}">
                <a16:creationId xmlns:a16="http://schemas.microsoft.com/office/drawing/2014/main" id="{F84C29E7-44E6-493B-8920-8877EDD9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413" y="1825625"/>
            <a:ext cx="2140095" cy="1097725"/>
          </a:xfrm>
          <a:prstGeom prst="rect">
            <a:avLst/>
          </a:prstGeom>
        </p:spPr>
      </p:pic>
      <p:pic>
        <p:nvPicPr>
          <p:cNvPr id="7" name="Picture 6">
            <a:extLst>
              <a:ext uri="{FF2B5EF4-FFF2-40B4-BE49-F238E27FC236}">
                <a16:creationId xmlns:a16="http://schemas.microsoft.com/office/drawing/2014/main" id="{2E186C1B-E985-4A61-B32E-5E424E099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780" y="3545976"/>
            <a:ext cx="1417910" cy="1417910"/>
          </a:xfrm>
          <a:prstGeom prst="rect">
            <a:avLst/>
          </a:prstGeom>
        </p:spPr>
      </p:pic>
    </p:spTree>
    <p:extLst>
      <p:ext uri="{BB962C8B-B14F-4D97-AF65-F5344CB8AC3E}">
        <p14:creationId xmlns:p14="http://schemas.microsoft.com/office/powerpoint/2010/main" val="2450348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FC131D-CFC1-4CAE-9147-4A22FBFFEC81}"/>
              </a:ext>
            </a:extLst>
          </p:cNvPr>
          <p:cNvSpPr/>
          <p:nvPr/>
        </p:nvSpPr>
        <p:spPr>
          <a:xfrm>
            <a:off x="3163536" y="4671370"/>
            <a:ext cx="2715491" cy="1871475"/>
          </a:xfrm>
          <a:prstGeom prst="round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nb-NO"/>
          </a:p>
        </p:txBody>
      </p:sp>
      <p:sp>
        <p:nvSpPr>
          <p:cNvPr id="3" name="Title 2">
            <a:extLst>
              <a:ext uri="{FF2B5EF4-FFF2-40B4-BE49-F238E27FC236}">
                <a16:creationId xmlns:a16="http://schemas.microsoft.com/office/drawing/2014/main" id="{C74560E7-01E9-479F-BF97-248DDDFF9AFF}"/>
              </a:ext>
            </a:extLst>
          </p:cNvPr>
          <p:cNvSpPr>
            <a:spLocks noGrp="1"/>
          </p:cNvSpPr>
          <p:nvPr>
            <p:ph type="title"/>
          </p:nvPr>
        </p:nvSpPr>
        <p:spPr/>
        <p:txBody>
          <a:bodyPr/>
          <a:lstStyle/>
          <a:p>
            <a:r>
              <a:rPr lang="nb-NO" dirty="0"/>
              <a:t>Bildeapplikasjonen med VNET/NSG</a:t>
            </a:r>
          </a:p>
        </p:txBody>
      </p:sp>
      <p:pic>
        <p:nvPicPr>
          <p:cNvPr id="7" name="Graphic 6">
            <a:extLst>
              <a:ext uri="{FF2B5EF4-FFF2-40B4-BE49-F238E27FC236}">
                <a16:creationId xmlns:a16="http://schemas.microsoft.com/office/drawing/2014/main" id="{62CD84CB-7BD7-4D24-8C3C-DCBD32A653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4341" y="3648898"/>
            <a:ext cx="476250" cy="476250"/>
          </a:xfrm>
          <a:prstGeom prst="rect">
            <a:avLst/>
          </a:prstGeom>
        </p:spPr>
      </p:pic>
      <p:pic>
        <p:nvPicPr>
          <p:cNvPr id="9" name="Graphic 8">
            <a:extLst>
              <a:ext uri="{FF2B5EF4-FFF2-40B4-BE49-F238E27FC236}">
                <a16:creationId xmlns:a16="http://schemas.microsoft.com/office/drawing/2014/main" id="{EF8A9E25-C6F9-4F60-A9BD-34CE1498C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3156" y="2942904"/>
            <a:ext cx="476250" cy="476250"/>
          </a:xfrm>
          <a:prstGeom prst="rect">
            <a:avLst/>
          </a:prstGeom>
        </p:spPr>
      </p:pic>
      <p:pic>
        <p:nvPicPr>
          <p:cNvPr id="15" name="Graphic 14">
            <a:extLst>
              <a:ext uri="{FF2B5EF4-FFF2-40B4-BE49-F238E27FC236}">
                <a16:creationId xmlns:a16="http://schemas.microsoft.com/office/drawing/2014/main" id="{3BCD6373-9D61-4DED-AA59-2718E06257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1220" y="3591855"/>
            <a:ext cx="476250" cy="476250"/>
          </a:xfrm>
          <a:prstGeom prst="rect">
            <a:avLst/>
          </a:prstGeom>
        </p:spPr>
      </p:pic>
      <p:sp>
        <p:nvSpPr>
          <p:cNvPr id="16" name="TextBox 15">
            <a:extLst>
              <a:ext uri="{FF2B5EF4-FFF2-40B4-BE49-F238E27FC236}">
                <a16:creationId xmlns:a16="http://schemas.microsoft.com/office/drawing/2014/main" id="{A48DE509-D24C-4D77-9DC1-34856841ECA5}"/>
              </a:ext>
            </a:extLst>
          </p:cNvPr>
          <p:cNvSpPr txBox="1"/>
          <p:nvPr/>
        </p:nvSpPr>
        <p:spPr>
          <a:xfrm>
            <a:off x="589191" y="4127711"/>
            <a:ext cx="2273811" cy="584775"/>
          </a:xfrm>
          <a:prstGeom prst="rect">
            <a:avLst/>
          </a:prstGeom>
          <a:noFill/>
        </p:spPr>
        <p:txBody>
          <a:bodyPr wrap="square" rtlCol="0">
            <a:spAutoFit/>
          </a:bodyPr>
          <a:lstStyle/>
          <a:p>
            <a:r>
              <a:rPr lang="nb-NO" sz="1600" dirty="0"/>
              <a:t>Logging / Monitorering</a:t>
            </a:r>
          </a:p>
          <a:p>
            <a:r>
              <a:rPr lang="nb-NO" sz="1600" dirty="0"/>
              <a:t>(Application Insights )</a:t>
            </a:r>
          </a:p>
        </p:txBody>
      </p:sp>
      <p:cxnSp>
        <p:nvCxnSpPr>
          <p:cNvPr id="18" name="Straight Connector 17">
            <a:extLst>
              <a:ext uri="{FF2B5EF4-FFF2-40B4-BE49-F238E27FC236}">
                <a16:creationId xmlns:a16="http://schemas.microsoft.com/office/drawing/2014/main" id="{6D28B413-EA3B-4223-80AF-A0DDC5332C0D}"/>
              </a:ext>
            </a:extLst>
          </p:cNvPr>
          <p:cNvCxnSpPr>
            <a:cxnSpLocks/>
            <a:stCxn id="9" idx="3"/>
            <a:endCxn id="7" idx="0"/>
          </p:cNvCxnSpPr>
          <p:nvPr/>
        </p:nvCxnSpPr>
        <p:spPr>
          <a:xfrm>
            <a:off x="4759406" y="3181029"/>
            <a:ext cx="733060" cy="4678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FFC4637-22D2-4EB8-BE3C-CA5952F015BC}"/>
              </a:ext>
            </a:extLst>
          </p:cNvPr>
          <p:cNvSpPr txBox="1"/>
          <p:nvPr/>
        </p:nvSpPr>
        <p:spPr>
          <a:xfrm>
            <a:off x="4949716" y="4169803"/>
            <a:ext cx="2287053" cy="338554"/>
          </a:xfrm>
          <a:prstGeom prst="rect">
            <a:avLst/>
          </a:prstGeom>
          <a:noFill/>
        </p:spPr>
        <p:txBody>
          <a:bodyPr wrap="square" rtlCol="0">
            <a:spAutoFit/>
          </a:bodyPr>
          <a:lstStyle/>
          <a:p>
            <a:r>
              <a:rPr lang="nb-NO" sz="1600" dirty="0"/>
              <a:t>«VM» (App Service Plan)</a:t>
            </a:r>
          </a:p>
        </p:txBody>
      </p:sp>
      <p:sp>
        <p:nvSpPr>
          <p:cNvPr id="24" name="TextBox 23">
            <a:extLst>
              <a:ext uri="{FF2B5EF4-FFF2-40B4-BE49-F238E27FC236}">
                <a16:creationId xmlns:a16="http://schemas.microsoft.com/office/drawing/2014/main" id="{9756BD30-3A79-4230-BEAA-0AB7339FF892}"/>
              </a:ext>
            </a:extLst>
          </p:cNvPr>
          <p:cNvSpPr txBox="1"/>
          <p:nvPr/>
        </p:nvSpPr>
        <p:spPr>
          <a:xfrm>
            <a:off x="3668267" y="2221966"/>
            <a:ext cx="1892120" cy="584775"/>
          </a:xfrm>
          <a:prstGeom prst="rect">
            <a:avLst/>
          </a:prstGeom>
          <a:noFill/>
        </p:spPr>
        <p:txBody>
          <a:bodyPr wrap="square" rtlCol="0">
            <a:spAutoFit/>
          </a:bodyPr>
          <a:lstStyle/>
          <a:p>
            <a:r>
              <a:rPr lang="nb-NO" sz="1600" dirty="0"/>
              <a:t>Bildeapplikasjon (Web App)</a:t>
            </a:r>
          </a:p>
        </p:txBody>
      </p:sp>
      <p:pic>
        <p:nvPicPr>
          <p:cNvPr id="27" name="Graphic 26">
            <a:extLst>
              <a:ext uri="{FF2B5EF4-FFF2-40B4-BE49-F238E27FC236}">
                <a16:creationId xmlns:a16="http://schemas.microsoft.com/office/drawing/2014/main" id="{65F5B066-E9D1-4991-90C3-5540178645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3157" y="5130980"/>
            <a:ext cx="476250" cy="476250"/>
          </a:xfrm>
          <a:prstGeom prst="rect">
            <a:avLst/>
          </a:prstGeom>
        </p:spPr>
      </p:pic>
      <p:cxnSp>
        <p:nvCxnSpPr>
          <p:cNvPr id="29" name="Straight Arrow Connector 28">
            <a:extLst>
              <a:ext uri="{FF2B5EF4-FFF2-40B4-BE49-F238E27FC236}">
                <a16:creationId xmlns:a16="http://schemas.microsoft.com/office/drawing/2014/main" id="{DF6D1749-2AE6-4DAA-807A-13CEA5ED31BA}"/>
              </a:ext>
            </a:extLst>
          </p:cNvPr>
          <p:cNvCxnSpPr>
            <a:cxnSpLocks/>
            <a:stCxn id="9" idx="2"/>
            <a:endCxn id="27" idx="0"/>
          </p:cNvCxnSpPr>
          <p:nvPr/>
        </p:nvCxnSpPr>
        <p:spPr>
          <a:xfrm>
            <a:off x="4521281" y="3419154"/>
            <a:ext cx="1" cy="1711826"/>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D74733CE-52BB-4025-95CF-83360D9993C8}"/>
              </a:ext>
            </a:extLst>
          </p:cNvPr>
          <p:cNvCxnSpPr>
            <a:stCxn id="9" idx="1"/>
            <a:endCxn id="15" idx="0"/>
          </p:cNvCxnSpPr>
          <p:nvPr/>
        </p:nvCxnSpPr>
        <p:spPr>
          <a:xfrm flipH="1">
            <a:off x="2009345" y="3181029"/>
            <a:ext cx="2273811" cy="410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4087FB33-82E1-4492-A226-F1EE0C13829B}"/>
              </a:ext>
            </a:extLst>
          </p:cNvPr>
          <p:cNvSpPr txBox="1"/>
          <p:nvPr/>
        </p:nvSpPr>
        <p:spPr>
          <a:xfrm>
            <a:off x="3892087" y="5683248"/>
            <a:ext cx="1444480" cy="584775"/>
          </a:xfrm>
          <a:prstGeom prst="rect">
            <a:avLst/>
          </a:prstGeom>
          <a:noFill/>
        </p:spPr>
        <p:txBody>
          <a:bodyPr wrap="square" rtlCol="0">
            <a:spAutoFit/>
          </a:bodyPr>
          <a:lstStyle/>
          <a:p>
            <a:r>
              <a:rPr lang="nb-NO" sz="1600" dirty="0"/>
              <a:t>Bilder</a:t>
            </a:r>
          </a:p>
          <a:p>
            <a:r>
              <a:rPr lang="nb-NO" sz="1600" dirty="0"/>
              <a:t>(Blob Storage )</a:t>
            </a:r>
          </a:p>
        </p:txBody>
      </p:sp>
      <p:pic>
        <p:nvPicPr>
          <p:cNvPr id="8" name="Graphic 7">
            <a:extLst>
              <a:ext uri="{FF2B5EF4-FFF2-40B4-BE49-F238E27FC236}">
                <a16:creationId xmlns:a16="http://schemas.microsoft.com/office/drawing/2014/main" id="{E9F6AB5E-395D-4BE7-BAFB-C6D5BADE651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54340" y="4646053"/>
            <a:ext cx="476250" cy="476250"/>
          </a:xfrm>
          <a:prstGeom prst="rect">
            <a:avLst/>
          </a:prstGeom>
        </p:spPr>
      </p:pic>
      <p:pic>
        <p:nvPicPr>
          <p:cNvPr id="11" name="Graphic 10">
            <a:extLst>
              <a:ext uri="{FF2B5EF4-FFF2-40B4-BE49-F238E27FC236}">
                <a16:creationId xmlns:a16="http://schemas.microsoft.com/office/drawing/2014/main" id="{805DF316-D9CA-486C-AC2A-187B6828BD8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54340" y="5946238"/>
            <a:ext cx="476250" cy="476250"/>
          </a:xfrm>
          <a:prstGeom prst="rect">
            <a:avLst/>
          </a:prstGeom>
        </p:spPr>
      </p:pic>
    </p:spTree>
    <p:extLst>
      <p:ext uri="{BB962C8B-B14F-4D97-AF65-F5344CB8AC3E}">
        <p14:creationId xmlns:p14="http://schemas.microsoft.com/office/powerpoint/2010/main" val="3204010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dirty="0">
                <a:hlinkClick r:id="rId3"/>
              </a:rPr>
              <a:t>https://github.com/bouvet/azure-workshops/tree/master/Workshop_3/Leksjon_3</a:t>
            </a:r>
            <a:endParaRPr lang="nb-NO" dirty="0"/>
          </a:p>
          <a:p>
            <a:endParaRPr lang="nb-NO" dirty="0"/>
          </a:p>
          <a:p>
            <a:endParaRPr lang="nb-NO" dirty="0"/>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Leksjon 2.</a:t>
            </a:r>
          </a:p>
        </p:txBody>
      </p:sp>
    </p:spTree>
    <p:extLst>
      <p:ext uri="{BB962C8B-B14F-4D97-AF65-F5344CB8AC3E}">
        <p14:creationId xmlns:p14="http://schemas.microsoft.com/office/powerpoint/2010/main" val="10524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r>
              <a:rPr lang="nb-NO" dirty="0">
                <a:hlinkClick r:id="rId3"/>
              </a:rPr>
              <a:t>https://github.com/bouvet/azure-workshops/tree/master/Workshop_3/Leksjon_Bonus</a:t>
            </a:r>
            <a:endParaRPr lang="nb-NO" dirty="0"/>
          </a:p>
          <a:p>
            <a:endParaRPr lang="nb-NO" dirty="0"/>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dirty="0"/>
              <a:t>Bonusleksjon</a:t>
            </a:r>
          </a:p>
        </p:txBody>
      </p:sp>
      <p:sp>
        <p:nvSpPr>
          <p:cNvPr id="4" name="Title 2">
            <a:extLst>
              <a:ext uri="{FF2B5EF4-FFF2-40B4-BE49-F238E27FC236}">
                <a16:creationId xmlns:a16="http://schemas.microsoft.com/office/drawing/2014/main" id="{94875B85-CB34-4527-B504-D044E1406EEA}"/>
              </a:ext>
            </a:extLst>
          </p:cNvPr>
          <p:cNvSpPr txBox="1">
            <a:spLocks/>
          </p:cNvSpPr>
          <p:nvPr/>
        </p:nvSpPr>
        <p:spPr>
          <a:xfrm>
            <a:off x="-4240449" y="1690688"/>
            <a:ext cx="10078991" cy="1325563"/>
          </a:xfrm>
          <a:prstGeom prst="rect">
            <a:avLst/>
          </a:prstGeom>
        </p:spPr>
        <p:txBody>
          <a:bodyPr vert="horz" lIns="90000" tIns="45720" rIns="91440" bIns="45720" rtlCol="0" anchor="ctr">
            <a:noAutofit/>
          </a:bodyPr>
          <a:lstStyle>
            <a:lvl1pPr algn="l"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nb-NO"/>
              <a:t>Bonusleksjon</a:t>
            </a:r>
            <a:endParaRPr lang="nb-NO" dirty="0"/>
          </a:p>
        </p:txBody>
      </p:sp>
    </p:spTree>
    <p:extLst>
      <p:ext uri="{BB962C8B-B14F-4D97-AF65-F5344CB8AC3E}">
        <p14:creationId xmlns:p14="http://schemas.microsoft.com/office/powerpoint/2010/main" val="299352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 – Foreløpig plan</a:t>
            </a:r>
          </a:p>
        </p:txBody>
      </p:sp>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sz="2200" dirty="0"/>
              <a:t>Workshop #1</a:t>
            </a:r>
          </a:p>
          <a:p>
            <a:pPr lvl="1"/>
            <a:r>
              <a:rPr lang="en-US" sz="1800" dirty="0"/>
              <a:t>Azure basics</a:t>
            </a:r>
          </a:p>
          <a:p>
            <a:pPr lvl="1"/>
            <a:r>
              <a:rPr lang="en-US" sz="1800" dirty="0"/>
              <a:t>App Services</a:t>
            </a:r>
          </a:p>
          <a:p>
            <a:pPr lvl="1"/>
            <a:r>
              <a:rPr lang="en-US" sz="1800" dirty="0"/>
              <a:t>Key Vault</a:t>
            </a:r>
          </a:p>
          <a:p>
            <a:pPr lvl="1"/>
            <a:r>
              <a:rPr lang="en-US" sz="1800" dirty="0"/>
              <a:t>Storage</a:t>
            </a:r>
          </a:p>
          <a:p>
            <a:r>
              <a:rPr lang="nb-NO" sz="2200" dirty="0"/>
              <a:t>Workshop #2</a:t>
            </a:r>
          </a:p>
          <a:p>
            <a:pPr lvl="1"/>
            <a:r>
              <a:rPr lang="nb-NO" sz="1800" dirty="0"/>
              <a:t>Azure DevOps</a:t>
            </a:r>
          </a:p>
          <a:p>
            <a:pPr lvl="2"/>
            <a:r>
              <a:rPr lang="nb-NO" dirty="0" err="1"/>
              <a:t>Continuous</a:t>
            </a:r>
            <a:r>
              <a:rPr lang="nb-NO" dirty="0"/>
              <a:t> Delivery pipeline</a:t>
            </a:r>
          </a:p>
          <a:p>
            <a:pPr lvl="1"/>
            <a:r>
              <a:rPr lang="nb-NO" sz="1800" dirty="0"/>
              <a:t>ARM-templates / Infrastructure as Code</a:t>
            </a:r>
          </a:p>
          <a:p>
            <a:pPr lvl="1"/>
            <a:r>
              <a:rPr lang="nb-NO" sz="1800" dirty="0"/>
              <a:t>Application Insights</a:t>
            </a:r>
          </a:p>
          <a:p>
            <a:endParaRPr lang="nb-NO" dirty="0"/>
          </a:p>
        </p:txBody>
      </p:sp>
      <p:sp>
        <p:nvSpPr>
          <p:cNvPr id="2" name="Content Placeholder 1">
            <a:extLst>
              <a:ext uri="{FF2B5EF4-FFF2-40B4-BE49-F238E27FC236}">
                <a16:creationId xmlns:a16="http://schemas.microsoft.com/office/drawing/2014/main" id="{ED08FDE6-A50F-49EC-8CB9-01843AC8700E}"/>
              </a:ext>
            </a:extLst>
          </p:cNvPr>
          <p:cNvSpPr>
            <a:spLocks noGrp="1"/>
          </p:cNvSpPr>
          <p:nvPr>
            <p:ph idx="13"/>
          </p:nvPr>
        </p:nvSpPr>
        <p:spPr/>
        <p:txBody>
          <a:bodyPr/>
          <a:lstStyle/>
          <a:p>
            <a:r>
              <a:rPr lang="nb-NO" sz="2200" b="1" dirty="0"/>
              <a:t>Workshop #3</a:t>
            </a:r>
          </a:p>
          <a:p>
            <a:pPr lvl="1"/>
            <a:r>
              <a:rPr lang="nb-NO" sz="1800" dirty="0"/>
              <a:t>Introduksjon til </a:t>
            </a:r>
            <a:r>
              <a:rPr lang="nb-NO" sz="1800" dirty="0" err="1"/>
              <a:t>sikkerthet</a:t>
            </a:r>
            <a:r>
              <a:rPr lang="nb-NO" sz="1800" dirty="0"/>
              <a:t> i </a:t>
            </a:r>
            <a:r>
              <a:rPr lang="nb-NO" sz="1800" dirty="0" err="1"/>
              <a:t>Azure</a:t>
            </a:r>
            <a:endParaRPr lang="nb-NO" sz="1800" dirty="0"/>
          </a:p>
          <a:p>
            <a:pPr lvl="1"/>
            <a:r>
              <a:rPr lang="nb-NO" sz="1800" dirty="0" err="1"/>
              <a:t>Azure</a:t>
            </a:r>
            <a:r>
              <a:rPr lang="nb-NO" sz="1800" dirty="0"/>
              <a:t> Active Directory - autentisering.</a:t>
            </a:r>
          </a:p>
          <a:p>
            <a:pPr lvl="1"/>
            <a:r>
              <a:rPr lang="nb-NO" sz="1800" dirty="0"/>
              <a:t>SAS-tokens i </a:t>
            </a:r>
            <a:r>
              <a:rPr lang="nb-NO" sz="1800" dirty="0" err="1"/>
              <a:t>Azure</a:t>
            </a:r>
            <a:r>
              <a:rPr lang="nb-NO" sz="1800" dirty="0"/>
              <a:t> Storage</a:t>
            </a:r>
          </a:p>
          <a:p>
            <a:pPr lvl="1"/>
            <a:r>
              <a:rPr lang="nb-NO" sz="1800" dirty="0"/>
              <a:t>Introduksjon til infrastruktur-sikkerhet</a:t>
            </a:r>
          </a:p>
          <a:p>
            <a:r>
              <a:rPr lang="nb-NO" sz="2200" dirty="0"/>
              <a:t>Workshop #4</a:t>
            </a:r>
          </a:p>
          <a:p>
            <a:pPr lvl="1"/>
            <a:r>
              <a:rPr lang="nb-NO" sz="1800" dirty="0"/>
              <a:t>TBD</a:t>
            </a:r>
          </a:p>
          <a:p>
            <a:endParaRPr lang="nb-NO" dirty="0"/>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sikkerhet i Azure</a:t>
            </a:r>
          </a:p>
          <a:p>
            <a:pPr lvl="1"/>
            <a:r>
              <a:rPr lang="nb-NO" dirty="0"/>
              <a:t>Defence in depth – Lagvis sikkerhet</a:t>
            </a:r>
          </a:p>
          <a:p>
            <a:pPr lvl="1"/>
            <a:r>
              <a:rPr lang="nb-NO" dirty="0"/>
              <a:t>Delt ansvar </a:t>
            </a:r>
          </a:p>
          <a:p>
            <a:pPr lvl="1"/>
            <a:r>
              <a:rPr lang="nb-NO" dirty="0"/>
              <a:t>Azure Security Center</a:t>
            </a:r>
          </a:p>
          <a:p>
            <a:pPr lvl="1"/>
            <a:endParaRPr lang="nb-NO" dirty="0"/>
          </a:p>
          <a:p>
            <a:r>
              <a:rPr lang="nb-NO" dirty="0"/>
              <a:t>Leksjon 1: Forberedelse, SAS-tokens og Azure Security Center</a:t>
            </a:r>
          </a:p>
          <a:p>
            <a:endParaRPr lang="nb-NO" dirty="0"/>
          </a:p>
          <a:p>
            <a:r>
              <a:rPr lang="nb-NO" dirty="0"/>
              <a:t>Azure Active Directory</a:t>
            </a:r>
          </a:p>
          <a:p>
            <a:pPr lvl="1"/>
            <a:endParaRPr lang="nb-NO" dirty="0"/>
          </a:p>
          <a:p>
            <a:r>
              <a:rPr lang="nb-NO" dirty="0"/>
              <a:t>Leksjon 2: Azure AD og autentisering/autorisasjon</a:t>
            </a:r>
          </a:p>
          <a:p>
            <a:r>
              <a:rPr lang="nb-NO" dirty="0"/>
              <a:t>Leksjon 3: Azure Security Center (2)</a:t>
            </a:r>
          </a:p>
          <a:p>
            <a:endParaRPr lang="nb-NO" dirty="0"/>
          </a:p>
          <a:p>
            <a:r>
              <a:rPr lang="nb-NO" dirty="0"/>
              <a:t>Bonus-leksjon: Litt om infrastruktur-sikkerhet (vnet/nsg)</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dirty="0"/>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E6551-FB34-4842-B140-5F0475BDB3EF}"/>
              </a:ext>
            </a:extLst>
          </p:cNvPr>
          <p:cNvSpPr>
            <a:spLocks noGrp="1"/>
          </p:cNvSpPr>
          <p:nvPr>
            <p:ph idx="1"/>
          </p:nvPr>
        </p:nvSpPr>
        <p:spPr/>
        <p:txBody>
          <a:bodyPr/>
          <a:lstStyle/>
          <a:p>
            <a:pPr marL="0" indent="0">
              <a:buNone/>
            </a:pPr>
            <a:endParaRPr lang="nb-NO" dirty="0">
              <a:hlinkClick r:id="rId2"/>
            </a:endParaRPr>
          </a:p>
          <a:p>
            <a:pPr marL="0" indent="0">
              <a:buNone/>
            </a:pPr>
            <a:endParaRPr lang="nb-NO" dirty="0"/>
          </a:p>
          <a:p>
            <a:r>
              <a:rPr lang="nb-NO" dirty="0">
                <a:hlinkClick r:id="rId3"/>
              </a:rPr>
              <a:t>https://minside.bouvet.no/metoder/cloud-security</a:t>
            </a:r>
            <a:endParaRPr lang="nb-NO" dirty="0"/>
          </a:p>
          <a:p>
            <a:endParaRPr lang="nb-NO" dirty="0"/>
          </a:p>
        </p:txBody>
      </p:sp>
      <p:sp>
        <p:nvSpPr>
          <p:cNvPr id="3" name="Title 2">
            <a:extLst>
              <a:ext uri="{FF2B5EF4-FFF2-40B4-BE49-F238E27FC236}">
                <a16:creationId xmlns:a16="http://schemas.microsoft.com/office/drawing/2014/main" id="{0799CBB5-0E2C-4344-96B8-3F135E8ED7F7}"/>
              </a:ext>
            </a:extLst>
          </p:cNvPr>
          <p:cNvSpPr>
            <a:spLocks noGrp="1"/>
          </p:cNvSpPr>
          <p:nvPr>
            <p:ph type="title"/>
          </p:nvPr>
        </p:nvSpPr>
        <p:spPr/>
        <p:txBody>
          <a:bodyPr/>
          <a:lstStyle/>
          <a:p>
            <a:r>
              <a:rPr lang="nb-NO" dirty="0"/>
              <a:t>Sikkerhet i DNAet vårt (Bouvet interne)</a:t>
            </a:r>
          </a:p>
        </p:txBody>
      </p:sp>
    </p:spTree>
    <p:extLst>
      <p:ext uri="{BB962C8B-B14F-4D97-AF65-F5344CB8AC3E}">
        <p14:creationId xmlns:p14="http://schemas.microsoft.com/office/powerpoint/2010/main" val="116362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Lagvis sikkerhet</a:t>
            </a:r>
          </a:p>
          <a:p>
            <a:r>
              <a:rPr lang="nb-NO" dirty="0"/>
              <a:t>Zero Trust </a:t>
            </a:r>
            <a:r>
              <a:rPr lang="nb-NO" dirty="0" err="1"/>
              <a:t>model</a:t>
            </a:r>
            <a:endParaRPr lang="nb-NO" dirty="0"/>
          </a:p>
          <a:p>
            <a:r>
              <a:rPr lang="nb-NO" dirty="0"/>
              <a:t>Hva ønsker man å beskytte?</a:t>
            </a:r>
          </a:p>
          <a:p>
            <a:pPr lvl="1"/>
            <a:r>
              <a:rPr lang="nb-NO" dirty="0"/>
              <a:t>Data/informasjon</a:t>
            </a:r>
          </a:p>
          <a:p>
            <a:r>
              <a:rPr lang="nb-NO" dirty="0"/>
              <a:t>Delt ansvar</a:t>
            </a:r>
          </a:p>
          <a:p>
            <a:pPr lvl="1"/>
            <a:r>
              <a:rPr lang="nb-NO" dirty="0"/>
              <a:t>Hva tar </a:t>
            </a:r>
            <a:r>
              <a:rPr lang="nb-NO" dirty="0" err="1"/>
              <a:t>Azure</a:t>
            </a:r>
            <a:r>
              <a:rPr lang="nb-NO" dirty="0"/>
              <a:t> ansvar for?</a:t>
            </a:r>
          </a:p>
          <a:p>
            <a:pPr lvl="1"/>
            <a:r>
              <a:rPr lang="nb-NO" dirty="0"/>
              <a:t>Hva har du ansvar for?</a:t>
            </a:r>
          </a:p>
          <a:p>
            <a:pPr lvl="1"/>
            <a:r>
              <a:rPr lang="nb-NO" dirty="0" err="1"/>
              <a:t>PaaS</a:t>
            </a:r>
            <a:r>
              <a:rPr lang="nb-NO" dirty="0"/>
              <a:t>, </a:t>
            </a:r>
            <a:r>
              <a:rPr lang="nb-NO" dirty="0" err="1"/>
              <a:t>SaaS</a:t>
            </a:r>
            <a:r>
              <a:rPr lang="nb-NO" dirty="0"/>
              <a:t> eller </a:t>
            </a:r>
            <a:r>
              <a:rPr lang="nb-NO" dirty="0" err="1"/>
              <a:t>IaaS</a:t>
            </a:r>
            <a:endParaRPr lang="nb-NO" dirty="0"/>
          </a:p>
          <a:p>
            <a:r>
              <a:rPr lang="nb-NO" dirty="0"/>
              <a:t>SSO</a:t>
            </a:r>
          </a:p>
          <a:p>
            <a:pPr lvl="1"/>
            <a:r>
              <a:rPr lang="nb-NO" dirty="0"/>
              <a:t>Færre brukere, mer sikkert?</a:t>
            </a:r>
          </a:p>
          <a:p>
            <a:pPr lvl="1"/>
            <a:endParaRPr lang="nb-NO" dirty="0"/>
          </a:p>
        </p:txBody>
      </p:sp>
      <p:sp>
        <p:nvSpPr>
          <p:cNvPr id="3" name="Title 2"/>
          <p:cNvSpPr>
            <a:spLocks noGrp="1"/>
          </p:cNvSpPr>
          <p:nvPr>
            <p:ph type="title"/>
          </p:nvPr>
        </p:nvSpPr>
        <p:spPr/>
        <p:txBody>
          <a:bodyPr/>
          <a:lstStyle/>
          <a:p>
            <a:r>
              <a:rPr lang="nb-NO" dirty="0"/>
              <a:t>Sikkerhet i Azure</a:t>
            </a:r>
          </a:p>
        </p:txBody>
      </p:sp>
    </p:spTree>
    <p:extLst>
      <p:ext uri="{BB962C8B-B14F-4D97-AF65-F5344CB8AC3E}">
        <p14:creationId xmlns:p14="http://schemas.microsoft.com/office/powerpoint/2010/main" val="89922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CE435-C5D1-40E1-97F2-37D2F5337578}"/>
              </a:ext>
            </a:extLst>
          </p:cNvPr>
          <p:cNvSpPr>
            <a:spLocks noGrp="1"/>
          </p:cNvSpPr>
          <p:nvPr>
            <p:ph idx="1"/>
          </p:nvPr>
        </p:nvSpPr>
        <p:spPr/>
        <p:txBody>
          <a:bodyPr/>
          <a:lstStyle/>
          <a:p>
            <a:r>
              <a:rPr lang="nb-NO" dirty="0"/>
              <a:t>Physical Security (Fysisk sikring)</a:t>
            </a:r>
          </a:p>
          <a:p>
            <a:r>
              <a:rPr lang="nb-NO" dirty="0"/>
              <a:t>Identity and Access (identitet og tilgangskontroll)</a:t>
            </a:r>
          </a:p>
          <a:p>
            <a:pPr lvl="1"/>
            <a:r>
              <a:rPr lang="nb-NO" dirty="0"/>
              <a:t>Azure Active Directory</a:t>
            </a:r>
          </a:p>
          <a:p>
            <a:r>
              <a:rPr lang="nb-NO" dirty="0"/>
              <a:t>Perimeter (</a:t>
            </a:r>
            <a:r>
              <a:rPr lang="nb-NO" dirty="0" err="1"/>
              <a:t>Firewalls</a:t>
            </a:r>
            <a:r>
              <a:rPr lang="nb-NO" dirty="0"/>
              <a:t> </a:t>
            </a:r>
            <a:r>
              <a:rPr lang="nb-NO" dirty="0" err="1"/>
              <a:t>etc</a:t>
            </a:r>
            <a:r>
              <a:rPr lang="nb-NO" dirty="0"/>
              <a:t>).</a:t>
            </a:r>
          </a:p>
          <a:p>
            <a:r>
              <a:rPr lang="nb-NO" dirty="0"/>
              <a:t>Network</a:t>
            </a:r>
          </a:p>
          <a:p>
            <a:pPr lvl="1"/>
            <a:r>
              <a:rPr lang="nb-NO" dirty="0"/>
              <a:t>Virtuelle nettverk </a:t>
            </a:r>
          </a:p>
          <a:p>
            <a:r>
              <a:rPr lang="nb-NO" dirty="0" err="1"/>
              <a:t>Compute</a:t>
            </a:r>
            <a:endParaRPr lang="nb-NO" dirty="0"/>
          </a:p>
          <a:p>
            <a:r>
              <a:rPr lang="nb-NO" dirty="0"/>
              <a:t>Application</a:t>
            </a:r>
          </a:p>
          <a:p>
            <a:r>
              <a:rPr lang="nb-NO" dirty="0"/>
              <a:t>Data</a:t>
            </a:r>
          </a:p>
          <a:p>
            <a:pPr lvl="1"/>
            <a:r>
              <a:rPr lang="nb-NO" dirty="0"/>
              <a:t>Encryption</a:t>
            </a:r>
          </a:p>
          <a:p>
            <a:endParaRPr lang="nb-NO" dirty="0"/>
          </a:p>
        </p:txBody>
      </p:sp>
      <p:sp>
        <p:nvSpPr>
          <p:cNvPr id="3" name="Title 2">
            <a:extLst>
              <a:ext uri="{FF2B5EF4-FFF2-40B4-BE49-F238E27FC236}">
                <a16:creationId xmlns:a16="http://schemas.microsoft.com/office/drawing/2014/main" id="{523C3B3E-20C9-4888-92A2-6E738103DCEF}"/>
              </a:ext>
            </a:extLst>
          </p:cNvPr>
          <p:cNvSpPr>
            <a:spLocks noGrp="1"/>
          </p:cNvSpPr>
          <p:nvPr>
            <p:ph type="title"/>
          </p:nvPr>
        </p:nvSpPr>
        <p:spPr/>
        <p:txBody>
          <a:bodyPr/>
          <a:lstStyle/>
          <a:p>
            <a:r>
              <a:rPr lang="nb-NO" dirty="0"/>
              <a:t>Defence in depth - Lagvis sikkerhet</a:t>
            </a:r>
          </a:p>
        </p:txBody>
      </p:sp>
      <p:pic>
        <p:nvPicPr>
          <p:cNvPr id="5" name="Picture 4">
            <a:extLst>
              <a:ext uri="{FF2B5EF4-FFF2-40B4-BE49-F238E27FC236}">
                <a16:creationId xmlns:a16="http://schemas.microsoft.com/office/drawing/2014/main" id="{21ED9DDF-2408-4050-A273-A58701AB0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446" y="3004457"/>
            <a:ext cx="2809133" cy="2288351"/>
          </a:xfrm>
          <a:prstGeom prst="rect">
            <a:avLst/>
          </a:prstGeom>
        </p:spPr>
      </p:pic>
    </p:spTree>
    <p:extLst>
      <p:ext uri="{BB962C8B-B14F-4D97-AF65-F5344CB8AC3E}">
        <p14:creationId xmlns:p14="http://schemas.microsoft.com/office/powerpoint/2010/main" val="344163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6454E-924F-4205-B381-547460A34916}"/>
              </a:ext>
            </a:extLst>
          </p:cNvPr>
          <p:cNvSpPr>
            <a:spLocks noGrp="1"/>
          </p:cNvSpPr>
          <p:nvPr>
            <p:ph type="title"/>
          </p:nvPr>
        </p:nvSpPr>
        <p:spPr/>
        <p:txBody>
          <a:bodyPr/>
          <a:lstStyle/>
          <a:p>
            <a:r>
              <a:rPr lang="nb-NO" dirty="0"/>
              <a:t>Delt ansvar.</a:t>
            </a:r>
          </a:p>
        </p:txBody>
      </p:sp>
      <p:pic>
        <p:nvPicPr>
          <p:cNvPr id="5" name="Content Placeholder 4" descr="A screenshot of a cell phone&#10;&#10;Description automatically generated">
            <a:extLst>
              <a:ext uri="{FF2B5EF4-FFF2-40B4-BE49-F238E27FC236}">
                <a16:creationId xmlns:a16="http://schemas.microsoft.com/office/drawing/2014/main" id="{DB784447-069E-40B2-A426-53EB360E4C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8138" y="1825625"/>
            <a:ext cx="3209925" cy="4010025"/>
          </a:xfrm>
        </p:spPr>
      </p:pic>
      <p:sp>
        <p:nvSpPr>
          <p:cNvPr id="2" name="Content Placeholder 1">
            <a:extLst>
              <a:ext uri="{FF2B5EF4-FFF2-40B4-BE49-F238E27FC236}">
                <a16:creationId xmlns:a16="http://schemas.microsoft.com/office/drawing/2014/main" id="{32E9A007-E535-454D-98C0-DB315BCEB216}"/>
              </a:ext>
            </a:extLst>
          </p:cNvPr>
          <p:cNvSpPr>
            <a:spLocks noGrp="1"/>
          </p:cNvSpPr>
          <p:nvPr>
            <p:ph idx="13"/>
          </p:nvPr>
        </p:nvSpPr>
        <p:spPr/>
        <p:txBody>
          <a:bodyPr/>
          <a:lstStyle/>
          <a:p>
            <a:r>
              <a:rPr lang="nb-NO" dirty="0"/>
              <a:t>Microsoft ansvar vs. vårt ansvar </a:t>
            </a:r>
          </a:p>
          <a:p>
            <a:r>
              <a:rPr lang="nb-NO" dirty="0"/>
              <a:t>Selv om Microsoft er en sikker plattform, så er det ikke vanskelig å lage et system i skyen som ikke er sikkert.</a:t>
            </a:r>
          </a:p>
          <a:p>
            <a:r>
              <a:rPr lang="nb-NO" dirty="0"/>
              <a:t>Hvis man ønsker å sikre dataene sine, så må man gjøre en jobb uansett om det er </a:t>
            </a:r>
            <a:r>
              <a:rPr lang="nb-NO" dirty="0" err="1"/>
              <a:t>SaaS</a:t>
            </a:r>
            <a:r>
              <a:rPr lang="nb-NO" dirty="0"/>
              <a:t>, </a:t>
            </a:r>
            <a:r>
              <a:rPr lang="nb-NO" dirty="0" err="1"/>
              <a:t>PaaS</a:t>
            </a:r>
            <a:r>
              <a:rPr lang="nb-NO" dirty="0"/>
              <a:t>, </a:t>
            </a:r>
            <a:r>
              <a:rPr lang="nb-NO" dirty="0" err="1"/>
              <a:t>IaaS</a:t>
            </a:r>
            <a:r>
              <a:rPr lang="nb-NO" dirty="0"/>
              <a:t>, men hvor mye kommer an på hvilken løsning man velger</a:t>
            </a:r>
          </a:p>
          <a:p>
            <a:endParaRPr lang="nb-NO" dirty="0"/>
          </a:p>
        </p:txBody>
      </p:sp>
    </p:spTree>
    <p:extLst>
      <p:ext uri="{BB962C8B-B14F-4D97-AF65-F5344CB8AC3E}">
        <p14:creationId xmlns:p14="http://schemas.microsoft.com/office/powerpoint/2010/main" val="289203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C2A59F-0F2D-472D-B779-1AEF06956744}"/>
              </a:ext>
            </a:extLst>
          </p:cNvPr>
          <p:cNvSpPr>
            <a:spLocks noGrp="1"/>
          </p:cNvSpPr>
          <p:nvPr>
            <p:ph idx="1"/>
          </p:nvPr>
        </p:nvSpPr>
        <p:spPr/>
        <p:txBody>
          <a:bodyPr/>
          <a:lstStyle/>
          <a:p>
            <a:r>
              <a:rPr lang="nb-NO" dirty="0"/>
              <a:t>Påse at kryptering er påslått både for ..</a:t>
            </a:r>
          </a:p>
          <a:p>
            <a:pPr lvl="1"/>
            <a:r>
              <a:rPr lang="nb-NO" dirty="0"/>
              <a:t>Lagrede data (encryption at rest)</a:t>
            </a:r>
          </a:p>
          <a:p>
            <a:pPr lvl="1"/>
            <a:r>
              <a:rPr lang="nb-NO" dirty="0"/>
              <a:t>Data i transport (encryption in transit)</a:t>
            </a:r>
          </a:p>
          <a:p>
            <a:r>
              <a:rPr lang="nb-NO" dirty="0"/>
              <a:t>Ikke gi mere tilganger enn strengt nødvendig (</a:t>
            </a:r>
            <a:r>
              <a:rPr lang="nb-NO" dirty="0" err="1"/>
              <a:t>Least</a:t>
            </a:r>
            <a:r>
              <a:rPr lang="nb-NO" dirty="0"/>
              <a:t> </a:t>
            </a:r>
            <a:r>
              <a:rPr lang="nb-NO" dirty="0" err="1"/>
              <a:t>Privilege</a:t>
            </a:r>
            <a:r>
              <a:rPr lang="nb-NO" dirty="0"/>
              <a:t>)</a:t>
            </a:r>
          </a:p>
          <a:p>
            <a:r>
              <a:rPr lang="nb-NO" dirty="0"/>
              <a:t>Kreve autentisering mot alle endepunkt (Zero Trust)</a:t>
            </a:r>
          </a:p>
          <a:p>
            <a:r>
              <a:rPr lang="nb-NO" dirty="0"/>
              <a:t>Ikke eksponere flere endepunkter enn nødvendig</a:t>
            </a:r>
          </a:p>
          <a:p>
            <a:r>
              <a:rPr lang="nb-NO" dirty="0"/>
              <a:t>Følge gode prinsipper for sikker utvikling:</a:t>
            </a:r>
          </a:p>
          <a:p>
            <a:pPr lvl="1"/>
            <a:r>
              <a:rPr lang="nb-NO" dirty="0"/>
              <a:t>Gode prinsipper for websikkerhet (OWASP top 10)</a:t>
            </a:r>
          </a:p>
          <a:p>
            <a:pPr lvl="1"/>
            <a:r>
              <a:rPr lang="nb-NO" dirty="0"/>
              <a:t>Holde biblioteker sikre og oppdaterte (nuget, npm </a:t>
            </a:r>
            <a:r>
              <a:rPr lang="nb-NO" dirty="0" err="1"/>
              <a:t>etc</a:t>
            </a:r>
            <a:r>
              <a:rPr lang="nb-NO" dirty="0"/>
              <a:t>)</a:t>
            </a:r>
          </a:p>
          <a:p>
            <a:pPr lvl="1"/>
            <a:r>
              <a:rPr lang="nb-NO" dirty="0"/>
              <a:t>Sikre passord, </a:t>
            </a:r>
            <a:r>
              <a:rPr lang="nb-NO" dirty="0" err="1"/>
              <a:t>connectionstrings</a:t>
            </a:r>
            <a:r>
              <a:rPr lang="nb-NO" dirty="0"/>
              <a:t> </a:t>
            </a:r>
            <a:r>
              <a:rPr lang="nb-NO" dirty="0" err="1"/>
              <a:t>etc</a:t>
            </a:r>
            <a:r>
              <a:rPr lang="nb-NO" dirty="0"/>
              <a:t> for </a:t>
            </a:r>
            <a:r>
              <a:rPr lang="nb-NO" dirty="0" err="1"/>
              <a:t>uvedkommede</a:t>
            </a:r>
            <a:r>
              <a:rPr lang="nb-NO" dirty="0"/>
              <a:t>.</a:t>
            </a:r>
          </a:p>
          <a:p>
            <a:pPr lvl="1"/>
            <a:r>
              <a:rPr lang="nb-NO" dirty="0"/>
              <a:t>Sikkerhetskrav, trusselmodellering, DevSecOps osv.</a:t>
            </a:r>
          </a:p>
          <a:p>
            <a:pPr lvl="1"/>
            <a:r>
              <a:rPr lang="nb-NO" dirty="0"/>
              <a:t>…</a:t>
            </a:r>
          </a:p>
        </p:txBody>
      </p:sp>
      <p:sp>
        <p:nvSpPr>
          <p:cNvPr id="3" name="Title 2">
            <a:extLst>
              <a:ext uri="{FF2B5EF4-FFF2-40B4-BE49-F238E27FC236}">
                <a16:creationId xmlns:a16="http://schemas.microsoft.com/office/drawing/2014/main" id="{B52EA130-61A8-472B-BB96-7A427FC83EF1}"/>
              </a:ext>
            </a:extLst>
          </p:cNvPr>
          <p:cNvSpPr>
            <a:spLocks noGrp="1"/>
          </p:cNvSpPr>
          <p:nvPr>
            <p:ph type="title"/>
          </p:nvPr>
        </p:nvSpPr>
        <p:spPr/>
        <p:txBody>
          <a:bodyPr/>
          <a:lstStyle/>
          <a:p>
            <a:r>
              <a:rPr lang="nb-NO" dirty="0"/>
              <a:t>Fortsatt vårt ansvar å..  (eksempler)</a:t>
            </a:r>
          </a:p>
        </p:txBody>
      </p:sp>
    </p:spTree>
    <p:extLst>
      <p:ext uri="{BB962C8B-B14F-4D97-AF65-F5344CB8AC3E}">
        <p14:creationId xmlns:p14="http://schemas.microsoft.com/office/powerpoint/2010/main" val="3567370827"/>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3CE5A03C88D04F8FE0CC8617320B29" ma:contentTypeVersion="2" ma:contentTypeDescription="Create a new document." ma:contentTypeScope="" ma:versionID="23c508fadb5761cd27fdc7efc393bb78">
  <xsd:schema xmlns:xsd="http://www.w3.org/2001/XMLSchema" xmlns:xs="http://www.w3.org/2001/XMLSchema" xmlns:p="http://schemas.microsoft.com/office/2006/metadata/properties" xmlns:ns2="323bcd62-7d27-4513-9df1-9bc20f03554b" targetNamespace="http://schemas.microsoft.com/office/2006/metadata/properties" ma:root="true" ma:fieldsID="4120a6a9df7c81c23a4d646d2ccf1355" ns2:_="">
    <xsd:import namespace="323bcd62-7d27-4513-9df1-9bc20f0355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bcd62-7d27-4513-9df1-9bc20f0355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CB842-18D5-4EEF-9009-B0CAFCE7AC3E}">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323bcd62-7d27-4513-9df1-9bc20f03554b"/>
    <ds:schemaRef ds:uri="http://www.w3.org/XML/1998/namespace"/>
  </ds:schemaRefs>
</ds:datastoreItem>
</file>

<file path=customXml/itemProps2.xml><?xml version="1.0" encoding="utf-8"?>
<ds:datastoreItem xmlns:ds="http://schemas.openxmlformats.org/officeDocument/2006/customXml" ds:itemID="{0377EA4A-9170-43AD-A052-6EABC948F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bcd62-7d27-4513-9df1-9bc20f035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82CC63-55FC-4D22-9ED3-DB88AF622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2284</TotalTime>
  <Words>1318</Words>
  <Application>Microsoft Office PowerPoint</Application>
  <PresentationFormat>Widescreen</PresentationFormat>
  <Paragraphs>247</Paragraphs>
  <Slides>25</Slides>
  <Notes>16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25</vt:i4>
      </vt:variant>
    </vt:vector>
  </HeadingPairs>
  <TitlesOfParts>
    <vt:vector size="34" baseType="lpstr">
      <vt:lpstr>Arial</vt:lpstr>
      <vt:lpstr>Calibri</vt:lpstr>
      <vt:lpstr>Calibri Light</vt:lpstr>
      <vt:lpstr>Courier New</vt:lpstr>
      <vt:lpstr>Georgia</vt:lpstr>
      <vt:lpstr>Wingdings</vt:lpstr>
      <vt:lpstr>Forside</vt:lpstr>
      <vt:lpstr>Innhold</vt:lpstr>
      <vt:lpstr>Prosess</vt:lpstr>
      <vt:lpstr>PowerPoint Presentation</vt:lpstr>
      <vt:lpstr>Azureskolen – Workshop #3</vt:lpstr>
      <vt:lpstr>Azureskolen Workshop – Foreløpig plan</vt:lpstr>
      <vt:lpstr>Dagens workshop</vt:lpstr>
      <vt:lpstr>Sikkerhet i DNAet vårt (Bouvet interne)</vt:lpstr>
      <vt:lpstr>Sikkerhet i Azure</vt:lpstr>
      <vt:lpstr>Defence in depth - Lagvis sikkerhet</vt:lpstr>
      <vt:lpstr>Delt ansvar.</vt:lpstr>
      <vt:lpstr>Fortsatt vårt ansvar å..  (eksempler)</vt:lpstr>
      <vt:lpstr>Azure Security Center</vt:lpstr>
      <vt:lpstr>Azure Security Center</vt:lpstr>
      <vt:lpstr>Azure Security Center</vt:lpstr>
      <vt:lpstr>Bilde-applikasjonen </vt:lpstr>
      <vt:lpstr>Bildeapplikasjonen</vt:lpstr>
      <vt:lpstr>Leksjon 1</vt:lpstr>
      <vt:lpstr>Azure AD</vt:lpstr>
      <vt:lpstr>Azure AD</vt:lpstr>
      <vt:lpstr>Authentication &amp; authorization</vt:lpstr>
      <vt:lpstr>Azure AD – App Registrations</vt:lpstr>
      <vt:lpstr>Azure AD - Applikasjoner</vt:lpstr>
      <vt:lpstr>Leksjon 2.</vt:lpstr>
      <vt:lpstr>Infrastruktur sikkerhet</vt:lpstr>
      <vt:lpstr>Bildeapplikasjonen med VNET/NSG</vt:lpstr>
      <vt:lpstr>Leksjon 2.</vt:lpstr>
      <vt:lpstr>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Håvard Engum</cp:lastModifiedBy>
  <cp:revision>130</cp:revision>
  <dcterms:created xsi:type="dcterms:W3CDTF">2018-11-13T16:59:11Z</dcterms:created>
  <dcterms:modified xsi:type="dcterms:W3CDTF">2020-02-26T14:57:14Z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0x0101005D3CE5A03C88D04F8FE0CC8617320B29</vt:lpwstr>
  </property>
  <property fmtid="{D5CDD505-2E9C-101B-9397-08002B2CF9AE}" pid="3" name="_dlc_DocIdItemGuid">
    <vt:lpwstr>86852120-cc66-4c0f-8b63-a8fb53c60303</vt:lpwstr>
  </property>
</Properties>
</file>