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2"/>
  </p:notesMasterIdLst>
  <p:handoutMasterIdLst>
    <p:handoutMasterId r:id="rId33"/>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297" r:id="rId23"/>
    <p:sldId id="296" r:id="rId24"/>
    <p:sldId id="295" r:id="rId25"/>
    <p:sldId id="298" r:id="rId26"/>
    <p:sldId id="280" r:id="rId27"/>
    <p:sldId id="287" r:id="rId28"/>
    <p:sldId id="307" r:id="rId29"/>
    <p:sldId id="308" r:id="rId30"/>
    <p:sldId id="286" r:id="rId3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3" autoAdjust="0"/>
    <p:restoredTop sz="64004" autoAdjust="0"/>
  </p:normalViewPr>
  <p:slideViewPr>
    <p:cSldViewPr snapToGrid="0" showGuides="1">
      <p:cViewPr>
        <p:scale>
          <a:sx n="50" d="100"/>
          <a:sy n="50" d="100"/>
        </p:scale>
        <p:origin x="1476" y="-138"/>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26.02.2020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26.02.2020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Gå til siden og gjennomgå litt hva de skal gjøre.</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54099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a:p>
            <a:r>
              <a:rPr lang="nb-NO" dirty="0"/>
              <a:t>Eksempler på ditt ansvar er:</a:t>
            </a:r>
          </a:p>
          <a:p>
            <a:r>
              <a:rPr lang="nb-NO" dirty="0"/>
              <a:t>- </a:t>
            </a:r>
          </a:p>
          <a:p>
            <a:pPr marL="171450" indent="-171450">
              <a:buFontTx/>
              <a:buChar char="-"/>
            </a:pPr>
            <a:r>
              <a:rPr lang="nb-NO" dirty="0"/>
              <a:t>Ikke gi flere tilganger til brukere enn strengt tatt </a:t>
            </a:r>
          </a:p>
          <a:p>
            <a:pPr marL="171450" indent="-171450">
              <a:buFontTx/>
              <a:buChar char="-"/>
            </a:pPr>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Listen er eksempler, men ikke utømmende.</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hjelp </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Azure Security Center så får man en score som </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Dersom man trykker inn på f.eks. Compute vil man se hvilke sårbarheter som er.</a:t>
            </a:r>
          </a:p>
          <a:p>
            <a:endParaRPr lang="nb-NO" dirty="0"/>
          </a:p>
          <a:p>
            <a:r>
              <a:rPr lang="nb-NO" dirty="0"/>
              <a:t>Quick fix man kan trykke på – NB, dersom man gjør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Gå til siden og gjennomgå litt hva de skal gjøre.</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1"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3"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Bonu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endParaRPr lang="nb-NO" dirty="0"/>
          </a:p>
          <a:p>
            <a:r>
              <a:rPr lang="nb-NO" dirty="0"/>
              <a:t>Sikkerhetsscore og compliance</a:t>
            </a:r>
          </a:p>
          <a:p>
            <a:endParaRPr lang="nb-NO" dirty="0"/>
          </a:p>
          <a:p>
            <a:r>
              <a:rPr lang="nb-NO" dirty="0"/>
              <a:t>Overvåking av tjenester (Standard)</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dirty="0"/>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dirty="0"/>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681" y="3384103"/>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286469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635621" y="3829980"/>
            <a:ext cx="2580079" cy="646331"/>
          </a:xfrm>
          <a:prstGeom prst="rect">
            <a:avLst/>
          </a:prstGeom>
          <a:noFill/>
        </p:spPr>
        <p:txBody>
          <a:bodyPr wrap="square" rtlCol="0">
            <a:spAutoFit/>
          </a:bodyPr>
          <a:lstStyle/>
          <a:p>
            <a:r>
              <a:rPr lang="nb-NO" dirty="0"/>
              <a:t>Logging / Monitorering</a:t>
            </a:r>
          </a:p>
          <a:p>
            <a:r>
              <a:rPr lang="nb-NO"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102819"/>
            <a:ext cx="835399" cy="2812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615553"/>
          </a:xfrm>
          <a:prstGeom prst="rect">
            <a:avLst/>
          </a:prstGeom>
          <a:noFill/>
        </p:spPr>
        <p:txBody>
          <a:bodyPr wrap="square" rtlCol="0">
            <a:spAutoFit/>
          </a:bodyPr>
          <a:lstStyle/>
          <a:p>
            <a:r>
              <a:rPr lang="nb-NO" sz="1600" dirty="0"/>
              <a:t>«VM» (App Service </a:t>
            </a:r>
            <a:r>
              <a:rPr lang="nb-NO" dirty="0"/>
              <a:t>Plan</a:t>
            </a:r>
            <a:r>
              <a:rPr lang="nb-NO" sz="1600" dirty="0"/>
              <a:t>)</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702686" y="2218363"/>
            <a:ext cx="1892120" cy="646331"/>
          </a:xfrm>
          <a:prstGeom prst="rect">
            <a:avLst/>
          </a:prstGeom>
          <a:noFill/>
        </p:spPr>
        <p:txBody>
          <a:bodyPr wrap="square" rtlCol="0">
            <a:spAutoFit/>
          </a:bodyPr>
          <a:lstStyle/>
          <a:p>
            <a:r>
              <a:rPr lang="nb-NO"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340944"/>
            <a:ext cx="0" cy="179003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102819"/>
            <a:ext cx="1962458" cy="2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615553"/>
          </a:xfrm>
          <a:prstGeom prst="rect">
            <a:avLst/>
          </a:prstGeom>
          <a:noFill/>
        </p:spPr>
        <p:txBody>
          <a:bodyPr wrap="square" rtlCol="0">
            <a:spAutoFit/>
          </a:bodyPr>
          <a:lstStyle/>
          <a:p>
            <a:r>
              <a:rPr lang="nb-NO" sz="1600" dirty="0"/>
              <a:t>Bilder</a:t>
            </a:r>
          </a:p>
          <a:p>
            <a:r>
              <a:rPr lang="nb-NO" sz="1600" dirty="0"/>
              <a:t>(Blob </a:t>
            </a:r>
            <a:r>
              <a:rPr lang="nb-NO" dirty="0"/>
              <a:t>Storage</a:t>
            </a:r>
            <a:r>
              <a:rPr lang="nb-NO" sz="1600" dirty="0"/>
              <a:t>)</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2800" dirty="0">
                <a:hlinkClick r:id="rId3"/>
              </a:rPr>
              <a:t>https://github.com/bouvet/azure-workshops/tree/master/Workshop_3/Leksjon_1</a:t>
            </a:r>
            <a:endParaRPr lang="nb-NO" sz="2800" dirty="0"/>
          </a:p>
          <a:p>
            <a:pPr marL="0" indent="0">
              <a:buNone/>
            </a:pPr>
            <a:endParaRPr lang="nb-NO" sz="2800" dirty="0"/>
          </a:p>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Priviligued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nb-NO" b="1" dirty="0"/>
              <a:t>User principal </a:t>
            </a:r>
            <a:r>
              <a:rPr lang="nb-NO" dirty="0"/>
              <a:t>– vanlige brukere</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b="1" dirty="0"/>
              <a:t>Managed Identity Service</a:t>
            </a:r>
            <a:r>
              <a:rPr lang="en-US" dirty="0"/>
              <a:t> (MSI) – </a:t>
            </a:r>
            <a:r>
              <a:rPr lang="en-US" dirty="0" err="1"/>
              <a:t>automatisk</a:t>
            </a:r>
            <a:r>
              <a:rPr lang="en-US" dirty="0"/>
              <a:t> </a:t>
            </a:r>
            <a:r>
              <a:rPr lang="en-US" dirty="0" err="1"/>
              <a:t>opprettede</a:t>
            </a:r>
            <a:r>
              <a:rPr lang="en-US" dirty="0"/>
              <a:t> </a:t>
            </a:r>
            <a:r>
              <a:rPr lang="en-US" dirty="0" err="1"/>
              <a:t>bruker</a:t>
            </a:r>
            <a:r>
              <a:rPr lang="en-US" dirty="0"/>
              <a:t> </a:t>
            </a:r>
            <a:r>
              <a:rPr lang="en-US" dirty="0" err="1"/>
              <a:t>mellom</a:t>
            </a:r>
            <a:r>
              <a:rPr lang="en-US" dirty="0"/>
              <a:t> </a:t>
            </a:r>
            <a:r>
              <a:rPr lang="en-US" dirty="0" err="1"/>
              <a:t>tjenester</a:t>
            </a:r>
            <a:r>
              <a:rPr lang="en-US" dirty="0"/>
              <a:t> </a:t>
            </a:r>
            <a:r>
              <a:rPr lang="en-US" dirty="0" err="1"/>
              <a:t>i</a:t>
            </a:r>
            <a:r>
              <a:rPr lang="en-US" dirty="0"/>
              <a:t> Azure.</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  (påbygg for identity på OAuth2)</a:t>
            </a:r>
          </a:p>
          <a:p>
            <a:pPr lvl="1"/>
            <a:r>
              <a:rPr lang="nb-NO" dirty="0"/>
              <a:t>SAML</a:t>
            </a:r>
          </a:p>
          <a:p>
            <a:r>
              <a:rPr lang="nb-NO" dirty="0"/>
              <a:t>Kan hente ut Access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dirty="0"/>
          </a:p>
          <a:p>
            <a:r>
              <a:rPr lang="nb-NO" dirty="0"/>
              <a:t>For å kunne autentisere mot en applikasjon (webside app etc),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dirty="0"/>
          </a:p>
          <a:p>
            <a:r>
              <a:rPr lang="nb-NO" dirty="0"/>
              <a:t>Kan gi tilgang til brukere registrert:</a:t>
            </a:r>
          </a:p>
          <a:p>
            <a:pPr lvl="1"/>
            <a:r>
              <a:rPr lang="nb-NO" dirty="0"/>
              <a:t>Som er I egen tenant (single-tenant)</a:t>
            </a:r>
          </a:p>
          <a:p>
            <a:pPr lvl="1"/>
            <a:r>
              <a:rPr lang="nb-NO" dirty="0"/>
              <a:t>I andre tenants (multi-tenant)</a:t>
            </a:r>
          </a:p>
          <a:p>
            <a:pPr marL="0" indent="0">
              <a:buNone/>
            </a:pPr>
            <a:endParaRPr lang="nb-NO" dirty="0"/>
          </a:p>
          <a:p>
            <a:r>
              <a:rPr lang="nb-NO" dirty="0"/>
              <a:t>Dersom du ønsker at eksterne brukere skal ha tilgang må du bruke Azure AD B2C.</a:t>
            </a:r>
          </a:p>
          <a:p>
            <a:pPr lvl="1"/>
            <a:r>
              <a:rPr lang="nb-NO" dirty="0"/>
              <a:t>CIAM (customer identity access management)</a:t>
            </a:r>
          </a:p>
          <a:p>
            <a:pPr lvl="1"/>
            <a:r>
              <a:rPr lang="nb-NO" dirty="0"/>
              <a:t>Støtter mange identity providers:</a:t>
            </a:r>
          </a:p>
          <a:p>
            <a:pPr lvl="2"/>
            <a:r>
              <a:rPr lang="nb-NO" dirty="0"/>
              <a:t>Facebook</a:t>
            </a:r>
          </a:p>
          <a:p>
            <a:pPr lvl="2"/>
            <a:r>
              <a:rPr lang="nb-NO" dirty="0"/>
              <a:t>Google</a:t>
            </a:r>
          </a:p>
          <a:p>
            <a:pPr lvl="2"/>
            <a:r>
              <a:rPr lang="nb-NO" dirty="0"/>
              <a:t>…</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dirty="0"/>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https://github.com/bouvet/azure-workshops/tree/master/Workshop_3/Leksjon_2</a:t>
            </a:r>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26078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a:p>
            <a:pPr lvl="1"/>
            <a:endParaRPr lang="nb-NO" dirty="0"/>
          </a:p>
          <a:p>
            <a:pPr lvl="1"/>
            <a:endParaRPr lang="nb-NO" dirty="0"/>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6" y="294290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220" y="3591855"/>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589191" y="4127711"/>
            <a:ext cx="2273811" cy="584775"/>
          </a:xfrm>
          <a:prstGeom prst="rect">
            <a:avLst/>
          </a:prstGeom>
          <a:noFill/>
        </p:spPr>
        <p:txBody>
          <a:bodyPr wrap="square" rtlCol="0">
            <a:spAutoFit/>
          </a:bodyPr>
          <a:lstStyle/>
          <a:p>
            <a:r>
              <a:rPr lang="nb-NO" sz="1600" dirty="0"/>
              <a:t>Logging / Monitorering</a:t>
            </a:r>
          </a:p>
          <a:p>
            <a:r>
              <a:rPr lang="nb-NO" sz="16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6" y="3181029"/>
            <a:ext cx="733060" cy="467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2287053" cy="338554"/>
          </a:xfrm>
          <a:prstGeom prst="rect">
            <a:avLst/>
          </a:prstGeom>
          <a:noFill/>
        </p:spPr>
        <p:txBody>
          <a:bodyPr wrap="square" rtlCol="0">
            <a:spAutoFit/>
          </a:bodyPr>
          <a:lstStyle/>
          <a:p>
            <a:r>
              <a:rPr lang="nb-NO" sz="16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221966"/>
            <a:ext cx="1892120" cy="584775"/>
          </a:xfrm>
          <a:prstGeom prst="rect">
            <a:avLst/>
          </a:prstGeom>
          <a:noFill/>
        </p:spPr>
        <p:txBody>
          <a:bodyPr wrap="square" rtlCol="0">
            <a:spAutoFit/>
          </a:bodyPr>
          <a:lstStyle/>
          <a:p>
            <a:r>
              <a:rPr lang="nb-NO" sz="16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1" y="3419154"/>
            <a:ext cx="1" cy="17118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009345" y="3181029"/>
            <a:ext cx="2273811" cy="41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584775"/>
          </a:xfrm>
          <a:prstGeom prst="rect">
            <a:avLst/>
          </a:prstGeom>
          <a:noFill/>
        </p:spPr>
        <p:txBody>
          <a:bodyPr wrap="square" rtlCol="0">
            <a:spAutoFit/>
          </a:bodyPr>
          <a:lstStyle/>
          <a:p>
            <a:r>
              <a:rPr lang="nb-NO" sz="1600" dirty="0"/>
              <a:t>Bilder</a:t>
            </a:r>
          </a:p>
          <a:p>
            <a:r>
              <a:rPr lang="nb-NO" sz="1600" dirty="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https://github.com/bouvet/azure-workshops/tree/master/Workshop_3/Leksjon_3</a:t>
            </a:r>
            <a:endParaRPr lang="nb-NO" dirty="0"/>
          </a:p>
          <a:p>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1052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r>
              <a:rPr lang="nb-NO" dirty="0">
                <a:hlinkClick r:id="rId3"/>
              </a:rPr>
              <a:t>https://github.com/bouvet/azure-workshops/tree/master/Workshop_3/Leksjon_Bonus</a:t>
            </a:r>
            <a:endParaRPr lang="nb-NO" dirty="0"/>
          </a:p>
          <a:p>
            <a:endParaRPr lang="nb-NO" dirty="0"/>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Bonusleksjon</a:t>
            </a:r>
          </a:p>
        </p:txBody>
      </p:sp>
      <p:sp>
        <p:nvSpPr>
          <p:cNvPr id="4" name="Title 2">
            <a:extLst>
              <a:ext uri="{FF2B5EF4-FFF2-40B4-BE49-F238E27FC236}">
                <a16:creationId xmlns:a16="http://schemas.microsoft.com/office/drawing/2014/main" id="{94875B85-CB34-4527-B504-D044E1406EEA}"/>
              </a:ext>
            </a:extLst>
          </p:cNvPr>
          <p:cNvSpPr txBox="1">
            <a:spLocks/>
          </p:cNvSpPr>
          <p:nvPr/>
        </p:nvSpPr>
        <p:spPr>
          <a:xfrm>
            <a:off x="-4240449" y="1690688"/>
            <a:ext cx="10078991" cy="1325563"/>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nb-NO"/>
              <a:t>Bonusleksjon</a:t>
            </a:r>
            <a:endParaRPr lang="nb-NO" dirty="0"/>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r>
              <a:rPr lang="nb-NO" dirty="0"/>
              <a:t>Leksjon 3: Azure Security Center (2)</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Directory</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sikkert.</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dirty="0"/>
              <a:t>Påse at kryptering er påslått både for ..</a:t>
            </a:r>
          </a:p>
          <a:p>
            <a:pPr lvl="1"/>
            <a:r>
              <a:rPr lang="nb-NO" dirty="0"/>
              <a:t>Lagrede data (encryption at rest)</a:t>
            </a:r>
          </a:p>
          <a:p>
            <a:pPr lvl="1"/>
            <a:r>
              <a:rPr lang="nb-NO" dirty="0"/>
              <a:t>Data i transport (encryption in transit)</a:t>
            </a:r>
          </a:p>
          <a:p>
            <a:r>
              <a:rPr lang="nb-NO" dirty="0"/>
              <a:t>Ikke gi mere tilganger enn strengt nødvendig (</a:t>
            </a:r>
            <a:r>
              <a:rPr lang="nb-NO" dirty="0" err="1"/>
              <a:t>Least</a:t>
            </a:r>
            <a:r>
              <a:rPr lang="nb-NO" dirty="0"/>
              <a:t> </a:t>
            </a:r>
            <a:r>
              <a:rPr lang="nb-NO" dirty="0" err="1"/>
              <a:t>Privilege</a:t>
            </a:r>
            <a:r>
              <a:rPr lang="nb-NO" dirty="0"/>
              <a:t>)</a:t>
            </a:r>
          </a:p>
          <a:p>
            <a:r>
              <a:rPr lang="nb-NO" dirty="0"/>
              <a:t>Kreve autentisering mot alle endepunkt (Zero Trust)</a:t>
            </a:r>
          </a:p>
          <a:p>
            <a:r>
              <a:rPr lang="nb-NO" dirty="0"/>
              <a:t>Ikke eksponere flere endepunkter enn nødvendig</a:t>
            </a:r>
          </a:p>
          <a:p>
            <a:r>
              <a:rPr lang="nb-NO" dirty="0"/>
              <a:t>Følge gode prinsipper for sikker utvikling:</a:t>
            </a:r>
          </a:p>
          <a:p>
            <a:pPr lvl="1"/>
            <a:r>
              <a:rPr lang="nb-NO" dirty="0"/>
              <a:t>Gode prinsipper for websikkerhet (OWASP top 10)</a:t>
            </a:r>
          </a:p>
          <a:p>
            <a:pPr lvl="1"/>
            <a:r>
              <a:rPr lang="nb-NO" dirty="0"/>
              <a:t>Holde biblioteker sikre og oppdaterte (nuget, npm </a:t>
            </a:r>
            <a:r>
              <a:rPr lang="nb-NO" dirty="0" err="1"/>
              <a:t>etc</a:t>
            </a:r>
            <a:r>
              <a:rPr lang="nb-NO" dirty="0"/>
              <a:t>)</a:t>
            </a:r>
          </a:p>
          <a:p>
            <a:pPr lvl="1"/>
            <a:r>
              <a:rPr lang="nb-NO" dirty="0"/>
              <a:t>Sikre passord, </a:t>
            </a:r>
            <a:r>
              <a:rPr lang="nb-NO" dirty="0" err="1"/>
              <a:t>connectionstrings</a:t>
            </a:r>
            <a:r>
              <a:rPr lang="nb-NO" dirty="0"/>
              <a:t> </a:t>
            </a:r>
            <a:r>
              <a:rPr lang="nb-NO" dirty="0" err="1"/>
              <a:t>etc</a:t>
            </a:r>
            <a:r>
              <a:rPr lang="nb-NO" dirty="0"/>
              <a:t> for </a:t>
            </a:r>
            <a:r>
              <a:rPr lang="nb-NO" dirty="0" err="1"/>
              <a:t>uvedkommede</a:t>
            </a:r>
            <a:r>
              <a:rPr lang="nb-NO" dirty="0"/>
              <a:t>.</a:t>
            </a:r>
          </a:p>
          <a:p>
            <a:pPr lvl="1"/>
            <a:r>
              <a:rPr lang="nb-NO" dirty="0"/>
              <a:t>Sikkerhetskrav, trusselmodellering, DevSecOps osv.</a:t>
            </a:r>
          </a:p>
          <a:p>
            <a:pPr lvl="1"/>
            <a:r>
              <a:rPr lang="nb-NO" dirty="0"/>
              <a:t>…</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dirty="0"/>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CB842-18D5-4EEF-9009-B0CAFCE7AC3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323bcd62-7d27-4513-9df1-9bc20f03554b"/>
    <ds:schemaRef ds:uri="http://www.w3.org/XML/1998/namespace"/>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2257</TotalTime>
  <Words>1318</Words>
  <Application>Microsoft Office PowerPoint</Application>
  <PresentationFormat>Widescreen</PresentationFormat>
  <Paragraphs>246</Paragraphs>
  <Slides>25</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Leksjon 1</vt:lpstr>
      <vt:lpstr>Azure AD</vt:lpstr>
      <vt:lpstr>Azure AD</vt:lpstr>
      <vt:lpstr>Authentication &amp; authorization</vt:lpstr>
      <vt:lpstr>Azure AD – App Registrations</vt:lpstr>
      <vt:lpstr>Azure AD - Applikasjoner</vt:lpstr>
      <vt:lpstr>Leksjon 2.</vt:lpstr>
      <vt:lpstr>Infrastruktur sikkerhet</vt:lpstr>
      <vt:lpstr>Bildeapplikasjonen med VNET/NSG</vt:lpstr>
      <vt:lpstr>Leksjon 2.</vt:lpstr>
      <vt:lpstr>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127</cp:revision>
  <dcterms:created xsi:type="dcterms:W3CDTF">2018-11-13T16:59:11Z</dcterms:created>
  <dcterms:modified xsi:type="dcterms:W3CDTF">2020-02-26T14:27:56Z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