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26"/>
  </p:notesMasterIdLst>
  <p:handoutMasterIdLst>
    <p:handoutMasterId r:id="rId27"/>
  </p:handoutMasterIdLst>
  <p:sldIdLst>
    <p:sldId id="256" r:id="rId7"/>
    <p:sldId id="257" r:id="rId8"/>
    <p:sldId id="259" r:id="rId9"/>
    <p:sldId id="260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64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70" d="100"/>
          <a:sy n="70" d="100"/>
        </p:scale>
        <p:origin x="215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16.01.2019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16.01.2019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er grunnen til at vi</a:t>
            </a:r>
            <a:r>
              <a:rPr lang="nb-NO" baseline="0" dirty="0"/>
              <a:t> gjør det vi gjør? </a:t>
            </a:r>
          </a:p>
          <a:p>
            <a:r>
              <a:rPr lang="nb-NO" baseline="0" dirty="0"/>
              <a:t>Klarer vi å si noe generelt om hva det er vi gjør for kundene våre?</a:t>
            </a:r>
          </a:p>
          <a:p>
            <a:endParaRPr lang="nb-NO" baseline="0" dirty="0"/>
          </a:p>
          <a:p>
            <a:endParaRPr lang="nb-NO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68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 oss</a:t>
            </a:r>
            <a:r>
              <a:rPr lang="nb-NO" baseline="0" dirty="0"/>
              <a:t> si at målet med det vi jobber med er å skape verdi.</a:t>
            </a:r>
          </a:p>
          <a:p>
            <a:r>
              <a:rPr lang="nb-NO" baseline="0" dirty="0"/>
              <a:t>Hva vil det si? Når skaper vi verdi med </a:t>
            </a:r>
            <a:r>
              <a:rPr lang="nb-NO" baseline="0" dirty="0" err="1"/>
              <a:t>software</a:t>
            </a:r>
            <a:r>
              <a:rPr lang="nb-NO" baseline="0" dirty="0"/>
              <a:t>, som konsulenter?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55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87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591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03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Feedback</a:t>
            </a:r>
          </a:p>
        </p:txBody>
      </p:sp>
      <p:pic>
        <p:nvPicPr>
          <p:cNvPr id="4" name="Bilde 6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999" y="1690688"/>
            <a:ext cx="4702590" cy="1590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803" y="3816625"/>
            <a:ext cx="10942983" cy="172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nb-NO" sz="4000" dirty="0">
                <a:solidFill>
                  <a:schemeClr val="tx1"/>
                </a:solidFill>
              </a:rPr>
              <a:t>«Technology </a:t>
            </a:r>
            <a:r>
              <a:rPr lang="nb-NO" sz="4000" dirty="0" err="1">
                <a:solidFill>
                  <a:schemeClr val="tx1"/>
                </a:solidFill>
              </a:rPr>
              <a:t>can</a:t>
            </a:r>
            <a:r>
              <a:rPr lang="nb-NO" sz="4000" dirty="0">
                <a:solidFill>
                  <a:schemeClr val="tx1"/>
                </a:solidFill>
              </a:rPr>
              <a:t> be </a:t>
            </a:r>
            <a:r>
              <a:rPr lang="nb-NO" sz="4000" dirty="0" err="1">
                <a:solidFill>
                  <a:schemeClr val="tx1"/>
                </a:solidFill>
              </a:rPr>
              <a:t>beneficial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and </a:t>
            </a:r>
            <a:r>
              <a:rPr lang="nb-NO" sz="4000" dirty="0" err="1">
                <a:solidFill>
                  <a:schemeClr val="tx1"/>
                </a:solidFill>
              </a:rPr>
              <a:t>only</a:t>
            </a:r>
            <a:r>
              <a:rPr lang="nb-NO" sz="4000" dirty="0">
                <a:solidFill>
                  <a:schemeClr val="tx1"/>
                </a:solidFill>
              </a:rPr>
              <a:t> </a:t>
            </a:r>
            <a:r>
              <a:rPr lang="nb-NO" sz="4000" dirty="0" err="1">
                <a:solidFill>
                  <a:schemeClr val="tx1"/>
                </a:solidFill>
              </a:rPr>
              <a:t>if</a:t>
            </a:r>
            <a:r>
              <a:rPr lang="nb-NO" sz="4000" dirty="0">
                <a:solidFill>
                  <a:schemeClr val="tx1"/>
                </a:solidFill>
              </a:rPr>
              <a:t> it </a:t>
            </a:r>
            <a:r>
              <a:rPr lang="nb-NO" sz="4000" dirty="0" err="1">
                <a:solidFill>
                  <a:schemeClr val="tx1"/>
                </a:solidFill>
              </a:rPr>
              <a:t>deminishes</a:t>
            </a:r>
            <a:r>
              <a:rPr lang="nb-NO" sz="4000" dirty="0">
                <a:solidFill>
                  <a:schemeClr val="tx1"/>
                </a:solidFill>
              </a:rPr>
              <a:t> a </a:t>
            </a:r>
            <a:r>
              <a:rPr lang="nb-NO" sz="4000" dirty="0" err="1">
                <a:solidFill>
                  <a:schemeClr val="tx1"/>
                </a:solidFill>
              </a:rPr>
              <a:t>limitation</a:t>
            </a:r>
            <a:r>
              <a:rPr lang="nb-NO" sz="4000" dirty="0">
                <a:solidFill>
                  <a:schemeClr val="tx1"/>
                </a:solidFill>
              </a:rPr>
              <a:t>» - Dr. </a:t>
            </a:r>
            <a:r>
              <a:rPr lang="nb-NO" sz="4000" dirty="0" err="1">
                <a:solidFill>
                  <a:schemeClr val="tx1"/>
                </a:solidFill>
              </a:rPr>
              <a:t>Eliyahu</a:t>
            </a:r>
            <a:r>
              <a:rPr lang="nb-NO" sz="4000" dirty="0">
                <a:solidFill>
                  <a:schemeClr val="tx1"/>
                </a:solidFill>
              </a:rPr>
              <a:t> M. Goldratt</a:t>
            </a:r>
          </a:p>
        </p:txBody>
      </p:sp>
    </p:spTree>
    <p:extLst>
      <p:ext uri="{BB962C8B-B14F-4D97-AF65-F5344CB8AC3E}">
        <p14:creationId xmlns:p14="http://schemas.microsoft.com/office/powerpoint/2010/main" val="28760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 og eksperimentering</a:t>
            </a:r>
          </a:p>
        </p:txBody>
      </p:sp>
      <p:pic>
        <p:nvPicPr>
          <p:cNvPr id="4" name="Bild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83" y="2248778"/>
            <a:ext cx="6019224" cy="20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Flyt</a:t>
            </a:r>
          </a:p>
          <a:p>
            <a:r>
              <a:rPr lang="nb-NO" dirty="0"/>
              <a:t>Feedback</a:t>
            </a:r>
          </a:p>
          <a:p>
            <a:r>
              <a:rPr lang="nb-NO" dirty="0"/>
              <a:t>Kontinuerlig læring og eksperimentering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4800" y="394942"/>
            <a:ext cx="10078991" cy="1325563"/>
          </a:xfrm>
        </p:spPr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393476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nb-NO" dirty="0"/>
              <a:t>Delivery pipeline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Infrastructure</a:t>
            </a:r>
            <a:r>
              <a:rPr lang="nb-NO" dirty="0"/>
              <a:t> as </a:t>
            </a:r>
            <a:r>
              <a:rPr lang="nb-NO" dirty="0" err="1"/>
              <a:t>code</a:t>
            </a:r>
            <a:r>
              <a:rPr lang="nb-NO" dirty="0"/>
              <a:t> </a:t>
            </a:r>
          </a:p>
          <a:p>
            <a:pPr>
              <a:lnSpc>
                <a:spcPct val="250000"/>
              </a:lnSpc>
            </a:pPr>
            <a:r>
              <a:rPr lang="nb-NO" dirty="0" err="1"/>
              <a:t>Monitorering</a:t>
            </a:r>
            <a:r>
              <a:rPr lang="nb-NO" dirty="0"/>
              <a:t>/Telemetri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 #2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860236" y="2335695"/>
            <a:ext cx="675860" cy="121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5844209" y="2680372"/>
            <a:ext cx="255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Flyt og feedback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541524" y="3871290"/>
            <a:ext cx="587067" cy="8001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5426105" y="4058339"/>
            <a:ext cx="344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Feedback og læring</a:t>
            </a:r>
          </a:p>
        </p:txBody>
      </p:sp>
    </p:spTree>
    <p:extLst>
      <p:ext uri="{BB962C8B-B14F-4D97-AF65-F5344CB8AC3E}">
        <p14:creationId xmlns:p14="http://schemas.microsoft.com/office/powerpoint/2010/main" val="339796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78FD0-E258-4A30-9BA6-C3ADB80A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TFS Online -&gt; Visual Studio Team Services -&gt; Azure DevOps</a:t>
            </a:r>
          </a:p>
          <a:p>
            <a:endParaRPr lang="nb-NO" dirty="0"/>
          </a:p>
          <a:p>
            <a:r>
              <a:rPr lang="nb-NO" dirty="0"/>
              <a:t>Eget produkt, ikke en del av Azure</a:t>
            </a:r>
          </a:p>
          <a:p>
            <a:endParaRPr lang="nb-NO" dirty="0"/>
          </a:p>
          <a:p>
            <a:r>
              <a:rPr lang="nb-NO" dirty="0"/>
              <a:t>Nærere og nærere knyttet til Azure</a:t>
            </a:r>
          </a:p>
          <a:p>
            <a:endParaRPr lang="nb-NO" dirty="0"/>
          </a:p>
          <a:p>
            <a:r>
              <a:rPr lang="nb-NO" dirty="0"/>
              <a:t>Skytjeneste, men kommer også som On-Premise løsning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318DEF-109E-4E73-A9A9-EAD2DD87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07646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00DE8-44F3-48A3-BBC9-63173A6C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Forutsigbarhet</a:t>
            </a:r>
          </a:p>
          <a:p>
            <a:endParaRPr lang="nb-NO" dirty="0"/>
          </a:p>
          <a:p>
            <a:r>
              <a:rPr lang="nb-NO" dirty="0"/>
              <a:t>Mulighet til å opprette konsistente miljøer</a:t>
            </a:r>
          </a:p>
          <a:p>
            <a:endParaRPr lang="nb-NO" dirty="0"/>
          </a:p>
          <a:p>
            <a:r>
              <a:rPr lang="nb-NO" dirty="0"/>
              <a:t>God dokumentasjon av infrastrukturen.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B6ACF-EB8D-4510-A862-5848A88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Infrastructure</a:t>
            </a:r>
            <a:r>
              <a:rPr lang="nb-NO" dirty="0"/>
              <a:t> as Code</a:t>
            </a:r>
          </a:p>
        </p:txBody>
      </p:sp>
    </p:spTree>
    <p:extLst>
      <p:ext uri="{BB962C8B-B14F-4D97-AF65-F5344CB8AC3E}">
        <p14:creationId xmlns:p14="http://schemas.microsoft.com/office/powerpoint/2010/main" val="275071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783B1B-5095-4966-B826-4F54146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37" y="1841211"/>
            <a:ext cx="8382613" cy="4351338"/>
          </a:xfrm>
        </p:spPr>
        <p:txBody>
          <a:bodyPr/>
          <a:lstStyle/>
          <a:p>
            <a:r>
              <a:rPr lang="nb-NO" dirty="0"/>
              <a:t>Deklarativ beskrivelse av infrastruktur i Azure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JSON-struktur</a:t>
            </a:r>
          </a:p>
          <a:p>
            <a:endParaRPr lang="nb-NO" dirty="0"/>
          </a:p>
          <a:p>
            <a:r>
              <a:rPr lang="nb-NO" dirty="0"/>
              <a:t>Filer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azuredeploy.json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azuredeploy.parameters.json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moduser:</a:t>
            </a:r>
          </a:p>
          <a:p>
            <a:pPr lvl="1"/>
            <a:r>
              <a:rPr lang="nb-NO" dirty="0"/>
              <a:t>Inkrementell – oppretter kun det som er endret</a:t>
            </a:r>
          </a:p>
          <a:p>
            <a:pPr lvl="1"/>
            <a:r>
              <a:rPr lang="nb-NO" dirty="0"/>
              <a:t>Komplett – sletter alt og oppretter alt på nytt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5BAEB-1545-45BA-9496-F3F45C1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18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7ACE07-237C-4EEF-A335-325E5DEA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"$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"contentVersion": "",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"parameters":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"variables": { },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"functions":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"resources": [ ],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"outputs": { } </a:t>
            </a:r>
          </a:p>
          <a:p>
            <a:pPr marL="0" indent="0">
              <a:buNone/>
            </a:pP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b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000" dirty="0">
                <a:cs typeface="Courier New" panose="02070309020205020404" pitchFamily="49" charset="0"/>
                <a:hlinkClick r:id="rId2"/>
              </a:rPr>
              <a:t>https://docs.microsoft.com/en-us/azure/azure-resource-manager/resource-group-authoring-templates</a:t>
            </a:r>
            <a:endParaRPr lang="nb-NO" sz="2000" dirty="0">
              <a:cs typeface="Courier New" panose="02070309020205020404" pitchFamily="49" charset="0"/>
            </a:endParaRPr>
          </a:p>
          <a:p>
            <a:endParaRPr lang="nb-NO" sz="20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727E1-176E-4A6B-8896-92949B4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struktur </a:t>
            </a:r>
          </a:p>
        </p:txBody>
      </p:sp>
    </p:spTree>
    <p:extLst>
      <p:ext uri="{BB962C8B-B14F-4D97-AF65-F5344CB8AC3E}">
        <p14:creationId xmlns:p14="http://schemas.microsoft.com/office/powerpoint/2010/main" val="106030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CC7AD5-9759-4794-8447-7D74D11A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https://github.com/Azure/azure-quickstart-templates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109DB-F753-405D-BE67-C0E56871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ressurser</a:t>
            </a:r>
          </a:p>
        </p:txBody>
      </p:sp>
    </p:spTree>
    <p:extLst>
      <p:ext uri="{BB962C8B-B14F-4D97-AF65-F5344CB8AC3E}">
        <p14:creationId xmlns:p14="http://schemas.microsoft.com/office/powerpoint/2010/main" val="7264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b="1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Workshop #3</a:t>
            </a:r>
          </a:p>
          <a:p>
            <a:pPr lvl="1"/>
            <a:r>
              <a:rPr lang="nb-NO" dirty="0"/>
              <a:t>TBD (Hot tips: Serverless)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</a:t>
            </a:r>
            <a:r>
              <a:rPr lang="nb-NO" dirty="0" err="1"/>
              <a:t>DevOps</a:t>
            </a:r>
            <a:endParaRPr lang="nb-NO" dirty="0"/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Infrastructure as Code: ARM-templates</a:t>
            </a:r>
          </a:p>
          <a:p>
            <a:r>
              <a:rPr lang="nb-NO" dirty="0"/>
              <a:t>Leksjon 3 : </a:t>
            </a:r>
            <a:r>
              <a:rPr lang="nb-NO" dirty="0" err="1"/>
              <a:t>Monitorering</a:t>
            </a:r>
            <a:r>
              <a:rPr lang="nb-NO" dirty="0"/>
              <a:t> og telemetri: Application Insights</a:t>
            </a:r>
          </a:p>
          <a:p>
            <a:r>
              <a:rPr lang="nb-NO" dirty="0"/>
              <a:t>Bonus-leksjon: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lager vi </a:t>
            </a:r>
            <a:r>
              <a:rPr lang="nb-NO" dirty="0" err="1"/>
              <a:t>software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66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Skape verdi</a:t>
            </a:r>
          </a:p>
        </p:txBody>
      </p:sp>
    </p:spTree>
    <p:extLst>
      <p:ext uri="{BB962C8B-B14F-4D97-AF65-F5344CB8AC3E}">
        <p14:creationId xmlns:p14="http://schemas.microsoft.com/office/powerpoint/2010/main" val="11197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Verdi skapes først når kode er i </a:t>
            </a:r>
            <a:r>
              <a:rPr lang="nb-NO" dirty="0" err="1"/>
              <a:t>prod</a:t>
            </a:r>
            <a:endParaRPr lang="nb-NO" dirty="0"/>
          </a:p>
        </p:txBody>
      </p:sp>
      <p:pic>
        <p:nvPicPr>
          <p:cNvPr id="2050" name="Picture 2" descr="Bilderesultat for kan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00" y="3233525"/>
            <a:ext cx="7318511" cy="352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15939" y="2295939"/>
            <a:ext cx="227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/>
              <a:t>Verdi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61852" y="3061252"/>
            <a:ext cx="2136913" cy="1769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1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samlebegrep for kultur, prosess og verktøy for å kontinuerlig forbedre måten vi gjør om ideer til programvare som skaper verdi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DevOps</a:t>
            </a:r>
            <a:r>
              <a:rPr lang="nb-NO" dirty="0"/>
              <a:t> er..</a:t>
            </a:r>
          </a:p>
        </p:txBody>
      </p:sp>
    </p:spTree>
    <p:extLst>
      <p:ext uri="{BB962C8B-B14F-4D97-AF65-F5344CB8AC3E}">
        <p14:creationId xmlns:p14="http://schemas.microsoft.com/office/powerpoint/2010/main" val="9899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definerer «flyt» som et systems evne til å gjøre om behov til gevinst</a:t>
            </a:r>
          </a:p>
          <a:p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	</a:t>
            </a:r>
          </a:p>
        </p:txBody>
      </p:sp>
      <p:pic>
        <p:nvPicPr>
          <p:cNvPr id="5" name="Bilde 5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57" y="3278170"/>
            <a:ext cx="6061476" cy="14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551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1067</TotalTime>
  <Words>351</Words>
  <Application>Microsoft Office PowerPoint</Application>
  <PresentationFormat>Widescreen</PresentationFormat>
  <Paragraphs>94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#2</vt:lpstr>
      <vt:lpstr>Azureskolen Workshop – Foreløpig plan</vt:lpstr>
      <vt:lpstr>Dagens workshop</vt:lpstr>
      <vt:lpstr>Hvorfor lager vi software?</vt:lpstr>
      <vt:lpstr>Skape verdi</vt:lpstr>
      <vt:lpstr>Verdi skapes først når kode er i prod</vt:lpstr>
      <vt:lpstr>DevOps er..</vt:lpstr>
      <vt:lpstr>Flyt </vt:lpstr>
      <vt:lpstr>Feedback</vt:lpstr>
      <vt:lpstr>Læring og eksperimentering</vt:lpstr>
      <vt:lpstr>DevOps er..</vt:lpstr>
      <vt:lpstr>Workshop #2</vt:lpstr>
      <vt:lpstr>Azure DevOps</vt:lpstr>
      <vt:lpstr>PowerPoint Presentation</vt:lpstr>
      <vt:lpstr>Infrastructure as Code</vt:lpstr>
      <vt:lpstr>ARM-templates</vt:lpstr>
      <vt:lpstr>ARM-templates struktur </vt:lpstr>
      <vt:lpstr>ARM-templates ressurser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Håvard Engum</cp:lastModifiedBy>
  <cp:revision>15</cp:revision>
  <dcterms:created xsi:type="dcterms:W3CDTF">2018-11-13T16:59:11Z</dcterms:created>
  <dcterms:modified xsi:type="dcterms:W3CDTF">2019-01-17T08:03:29Z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