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35"/>
  </p:notesMasterIdLst>
  <p:handoutMasterIdLst>
    <p:handoutMasterId r:id="rId36"/>
  </p:handoutMasterIdLst>
  <p:sldIdLst>
    <p:sldId id="256" r:id="rId7"/>
    <p:sldId id="257" r:id="rId8"/>
    <p:sldId id="258" r:id="rId9"/>
    <p:sldId id="263" r:id="rId10"/>
    <p:sldId id="259" r:id="rId11"/>
    <p:sldId id="267" r:id="rId12"/>
    <p:sldId id="262" r:id="rId13"/>
    <p:sldId id="261" r:id="rId14"/>
    <p:sldId id="269" r:id="rId15"/>
    <p:sldId id="265" r:id="rId16"/>
    <p:sldId id="266" r:id="rId17"/>
    <p:sldId id="274" r:id="rId18"/>
    <p:sldId id="275" r:id="rId19"/>
    <p:sldId id="280" r:id="rId20"/>
    <p:sldId id="260" r:id="rId21"/>
    <p:sldId id="271" r:id="rId22"/>
    <p:sldId id="272" r:id="rId23"/>
    <p:sldId id="283" r:id="rId24"/>
    <p:sldId id="285" r:id="rId25"/>
    <p:sldId id="273" r:id="rId26"/>
    <p:sldId id="278" r:id="rId27"/>
    <p:sldId id="277" r:id="rId28"/>
    <p:sldId id="279" r:id="rId29"/>
    <p:sldId id="270" r:id="rId30"/>
    <p:sldId id="268" r:id="rId31"/>
    <p:sldId id="281" r:id="rId32"/>
    <p:sldId id="282" r:id="rId33"/>
    <p:sldId id="286" r:id="rId3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9" autoAdjust="0"/>
    <p:restoredTop sz="62887" autoAdjust="0"/>
  </p:normalViewPr>
  <p:slideViewPr>
    <p:cSldViewPr snapToGrid="0" showGuides="1">
      <p:cViewPr varScale="1">
        <p:scale>
          <a:sx n="79" d="100"/>
          <a:sy n="79" d="100"/>
        </p:scale>
        <p:origin x="151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08.10.2018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08.10.2018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9714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del ting er ikke tilgjengelig i portalen.</a:t>
            </a:r>
          </a:p>
          <a:p>
            <a:endParaRPr lang="nb-NO" dirty="0"/>
          </a:p>
          <a:p>
            <a:r>
              <a:rPr lang="nb-NO" dirty="0"/>
              <a:t>Finnes også.</a:t>
            </a:r>
          </a:p>
          <a:p>
            <a:endParaRPr lang="nb-NO" dirty="0"/>
          </a:p>
          <a:p>
            <a:r>
              <a:rPr lang="nb-NO" dirty="0"/>
              <a:t>ARM </a:t>
            </a:r>
            <a:r>
              <a:rPr lang="nb-NO" dirty="0" err="1"/>
              <a:t>templates</a:t>
            </a:r>
            <a:r>
              <a:rPr lang="nb-NO" dirty="0"/>
              <a:t>. Egner seg veldig godt.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50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6251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1151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389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Web </a:t>
            </a:r>
            <a:r>
              <a:rPr lang="nb-NO" dirty="0" err="1"/>
              <a:t>Apps</a:t>
            </a:r>
            <a:r>
              <a:rPr lang="nb-NO" dirty="0"/>
              <a:t> demo:</a:t>
            </a:r>
          </a:p>
          <a:p>
            <a:pPr marL="171450" indent="-171450">
              <a:buFontTx/>
              <a:buChar char="-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5951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288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Fullt mulig å installere</a:t>
            </a:r>
          </a:p>
          <a:p>
            <a:r>
              <a:rPr lang="nb-NO" dirty="0"/>
              <a:t>Azure SQL Database</a:t>
            </a:r>
          </a:p>
          <a:p>
            <a:pPr marL="171450" indent="-171450">
              <a:buFontTx/>
              <a:buChar char="-"/>
            </a:pPr>
            <a:r>
              <a:rPr lang="nb-NO" dirty="0"/>
              <a:t>Tjeneste: Alt inkludert  </a:t>
            </a:r>
          </a:p>
          <a:p>
            <a:pPr marL="171450" indent="-171450">
              <a:buFontTx/>
              <a:buChar char="-"/>
            </a:pPr>
            <a:r>
              <a:rPr lang="nb-NO" dirty="0"/>
              <a:t>Ytelse måles i DTU (Data Transfer Units)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Mangler noen </a:t>
            </a:r>
            <a:r>
              <a:rPr lang="nb-NO" dirty="0" err="1"/>
              <a:t>features</a:t>
            </a:r>
            <a:r>
              <a:rPr lang="nb-NO" dirty="0"/>
              <a:t> fra vanlig.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 kan også kjøre opp en vm og </a:t>
            </a:r>
            <a:r>
              <a:rPr lang="nb-NO" dirty="0" err="1"/>
              <a:t>instllaere</a:t>
            </a:r>
            <a:r>
              <a:rPr lang="nb-NO" dirty="0"/>
              <a:t> </a:t>
            </a:r>
            <a:r>
              <a:rPr lang="nb-NO" dirty="0" err="1"/>
              <a:t>sql</a:t>
            </a:r>
            <a:r>
              <a:rPr lang="nb-NO" dirty="0"/>
              <a:t> server. Men da må man ha egen lisens, og man må.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r>
              <a:rPr lang="nb-NO" dirty="0"/>
              <a:t>Cosmos DB:</a:t>
            </a:r>
          </a:p>
          <a:p>
            <a:pPr marL="171450" indent="-171450">
              <a:buFontTx/>
              <a:buChar char="-"/>
            </a:pPr>
            <a:r>
              <a:rPr lang="nb-NO" dirty="0"/>
              <a:t>Mult</a:t>
            </a:r>
          </a:p>
          <a:p>
            <a:pPr marL="0" indent="0">
              <a:buFontTx/>
              <a:buNone/>
            </a:pPr>
            <a:r>
              <a:rPr lang="nb-NO" dirty="0"/>
              <a:t>- Satses mye på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6437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Blobs</a:t>
            </a:r>
            <a:r>
              <a:rPr lang="nb-NO" dirty="0"/>
              <a:t>- virtuell katalogstruktur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3116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SAS-tokens: Key-</a:t>
            </a:r>
            <a:r>
              <a:rPr lang="nb-NO" dirty="0" err="1"/>
              <a:t>Valet</a:t>
            </a:r>
            <a:r>
              <a:rPr lang="nb-NO" dirty="0"/>
              <a:t> </a:t>
            </a:r>
            <a:r>
              <a:rPr lang="nb-NO" dirty="0" err="1"/>
              <a:t>pattern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988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Eksempel: haveibeenpwd.com fra Troy Hunt blir brukt til dette: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990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32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396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Avhenger hvor mye 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Eksempler: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SAAS: Office 365</a:t>
            </a:r>
          </a:p>
          <a:p>
            <a:pPr marL="171450" indent="-171450">
              <a:buFontTx/>
              <a:buChar char="-"/>
            </a:pPr>
            <a:r>
              <a:rPr lang="nb-NO" dirty="0"/>
              <a:t>PAAS: Azure Web Sites</a:t>
            </a:r>
          </a:p>
          <a:p>
            <a:pPr marL="171450" indent="-171450">
              <a:buFontTx/>
              <a:buChar char="-"/>
            </a:pPr>
            <a:r>
              <a:rPr lang="nb-NO" dirty="0"/>
              <a:t>IAAS: </a:t>
            </a:r>
            <a:r>
              <a:rPr lang="nb-NO" dirty="0" err="1"/>
              <a:t>VM’er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30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West Europe (Nederland) eller North Europe (Irland) mest aktuelle for oss, snart Norge.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b-NO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Speedtest: 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71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RBAC</a:t>
            </a:r>
          </a:p>
          <a:p>
            <a:r>
              <a:rPr lang="nb-NO" dirty="0" err="1"/>
              <a:t>Owner</a:t>
            </a:r>
            <a:r>
              <a:rPr lang="nb-NO" dirty="0"/>
              <a:t> – Alle rettigheter</a:t>
            </a:r>
          </a:p>
          <a:p>
            <a:r>
              <a:rPr lang="nb-NO" dirty="0" err="1"/>
              <a:t>Contributer</a:t>
            </a:r>
            <a:r>
              <a:rPr lang="nb-NO" dirty="0"/>
              <a:t> – Alle rettigheter bortsett fra å </a:t>
            </a:r>
          </a:p>
          <a:p>
            <a:endParaRPr lang="nb-NO" dirty="0"/>
          </a:p>
          <a:p>
            <a:r>
              <a:rPr lang="nb-NO" dirty="0"/>
              <a:t>- Blir arvet.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691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Utrolig mange tjenester.</a:t>
            </a:r>
          </a:p>
          <a:p>
            <a:r>
              <a:rPr lang="nb-NO" dirty="0"/>
              <a:t>Pushes ut forandringer hele tiden.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755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Tjenester som man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983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Gir kun tilbake </a:t>
            </a:r>
            <a:r>
              <a:rPr lang="nb-NO" dirty="0" err="1"/>
              <a:t>credits</a:t>
            </a:r>
            <a:r>
              <a:rPr lang="nb-NO" dirty="0"/>
              <a:t> – ikke hva det faktiske tapet har blitt påført. 4</a:t>
            </a:r>
          </a:p>
          <a:p>
            <a:r>
              <a:rPr lang="nb-NO" dirty="0"/>
              <a:t>Ingen automatikk i at man får tilbake. Må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73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servic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cs.microsoft.com/en-us/azure/azure-subscription-service-limits" TargetMode="External"/><Relationship Id="rId4" Type="http://schemas.openxmlformats.org/officeDocument/2006/relationships/hyperlink" Target="https://azure.microsoft.com/en-us/solutions/architectur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nb-no/pricing/calculato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upport/legal/sla/summar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global-infrastructure/regi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azurespeed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A37AA-EFA3-487A-A004-AB180106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https://azure.microsoft.com/en/services/</a:t>
            </a:r>
            <a:endParaRPr lang="nb-NO" dirty="0"/>
          </a:p>
          <a:p>
            <a:endParaRPr lang="nb-NO" dirty="0"/>
          </a:p>
          <a:p>
            <a:r>
              <a:rPr lang="nb-NO" dirty="0"/>
              <a:t>Architecture </a:t>
            </a:r>
            <a:r>
              <a:rPr lang="nb-NO" dirty="0" err="1"/>
              <a:t>BluePrints</a:t>
            </a:r>
            <a:r>
              <a:rPr lang="nb-NO" dirty="0"/>
              <a:t>: </a:t>
            </a:r>
            <a:r>
              <a:rPr lang="nb-NO" dirty="0">
                <a:hlinkClick r:id="rId4"/>
              </a:rPr>
              <a:t>https://azure.microsoft.com/en-us/solutions/architecture/</a:t>
            </a:r>
            <a:endParaRPr lang="nb-NO" dirty="0"/>
          </a:p>
          <a:p>
            <a:endParaRPr lang="nb-NO" dirty="0"/>
          </a:p>
          <a:p>
            <a:r>
              <a:rPr lang="nb-NO" dirty="0"/>
              <a:t>Limits tjenester: </a:t>
            </a:r>
            <a:r>
              <a:rPr lang="nb-NO" dirty="0">
                <a:hlinkClick r:id="rId5"/>
              </a:rPr>
              <a:t>https://docs.microsoft.com/en-us/azure/azure-subscription-service-limits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651512-0DFA-46A3-9C21-A7FA499D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58057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betaler man for?</a:t>
            </a:r>
          </a:p>
          <a:p>
            <a:endParaRPr lang="nb-NO" dirty="0"/>
          </a:p>
          <a:p>
            <a:r>
              <a:rPr lang="nb-NO" dirty="0"/>
              <a:t>Inkludert i prisen:</a:t>
            </a:r>
          </a:p>
          <a:p>
            <a:pPr lvl="1"/>
            <a:r>
              <a:rPr lang="nb-NO" dirty="0"/>
              <a:t>Hardware</a:t>
            </a:r>
          </a:p>
          <a:p>
            <a:pPr lvl="1"/>
            <a:r>
              <a:rPr lang="nb-NO" dirty="0"/>
              <a:t>Lisens-kost (*)</a:t>
            </a:r>
          </a:p>
          <a:p>
            <a:pPr lvl="1"/>
            <a:r>
              <a:rPr lang="nb-NO" dirty="0" err="1"/>
              <a:t>Patching</a:t>
            </a:r>
            <a:r>
              <a:rPr lang="nb-NO" dirty="0"/>
              <a:t> av OS og rammeverk.</a:t>
            </a:r>
          </a:p>
          <a:p>
            <a:pPr lvl="1"/>
            <a:r>
              <a:rPr lang="nb-NO" dirty="0"/>
              <a:t>Strøm</a:t>
            </a:r>
          </a:p>
          <a:p>
            <a:pPr lvl="1"/>
            <a:endParaRPr lang="nb-NO" dirty="0"/>
          </a:p>
          <a:p>
            <a:r>
              <a:rPr lang="nb-NO" dirty="0"/>
              <a:t>Kalkulator: </a:t>
            </a:r>
            <a:r>
              <a:rPr lang="nb-NO" dirty="0">
                <a:hlinkClick r:id="rId3"/>
              </a:rPr>
              <a:t>https://azure.microsoft.com/nb-no/pricing/calculator/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Kostnader – Hva betaler man for</a:t>
            </a:r>
          </a:p>
        </p:txBody>
      </p:sp>
    </p:spTree>
    <p:extLst>
      <p:ext uri="{BB962C8B-B14F-4D97-AF65-F5344CB8AC3E}">
        <p14:creationId xmlns:p14="http://schemas.microsoft.com/office/powerpoint/2010/main" val="109251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E65C8-D75D-4051-B1E4-C380D788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93" y="1825625"/>
            <a:ext cx="8309164" cy="43513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AD943C-6AAE-4D14-9EE3-8D083E52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Azure.. </a:t>
            </a:r>
            <a:r>
              <a:rPr lang="nb-NO" dirty="0" err="1"/>
              <a:t>ouch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8318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A3E4C6-D04A-4C44-8B2D-BED5E949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Forskjellige tjenester har forskjellig SLA.</a:t>
            </a:r>
          </a:p>
          <a:p>
            <a:r>
              <a:rPr lang="nb-NO" dirty="0"/>
              <a:t>Forskjellige pris-nivåer (tiers) har ofte forskjellig SLA.</a:t>
            </a:r>
          </a:p>
          <a:p>
            <a:r>
              <a:rPr lang="nb-NO" dirty="0">
                <a:hlinkClick r:id="rId3"/>
              </a:rPr>
              <a:t>https://azure.microsoft.com/en-us/support/legal/sla/summary/</a:t>
            </a:r>
            <a:endParaRPr lang="nb-NO" dirty="0"/>
          </a:p>
          <a:p>
            <a:r>
              <a:rPr lang="nb-NO" dirty="0"/>
              <a:t>Eksempel:</a:t>
            </a:r>
          </a:p>
          <a:p>
            <a:pPr lvl="1"/>
            <a:r>
              <a:rPr lang="nb-NO" dirty="0"/>
              <a:t>99.9% = ~43 minutter per måned  (Azure AD)</a:t>
            </a:r>
          </a:p>
          <a:p>
            <a:pPr lvl="1"/>
            <a:r>
              <a:rPr lang="nb-NO" dirty="0"/>
              <a:t>99.95% = ~22 minutter per måned  (</a:t>
            </a:r>
            <a:r>
              <a:rPr lang="nb-NO" dirty="0" err="1"/>
              <a:t>App</a:t>
            </a:r>
            <a:r>
              <a:rPr lang="nb-NO" dirty="0"/>
              <a:t> Service med 2 instanser)</a:t>
            </a:r>
          </a:p>
          <a:p>
            <a:pPr lvl="1"/>
            <a:endParaRPr lang="nb-NO" dirty="0"/>
          </a:p>
          <a:p>
            <a:r>
              <a:rPr lang="nb-NO" dirty="0" err="1"/>
              <a:t>Aggregate</a:t>
            </a:r>
            <a:r>
              <a:rPr lang="nb-NO" dirty="0"/>
              <a:t> SLA: Service1 SLA + Service2 SLA =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33F175-86FF-42F8-B419-44C3D44C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 Level Agreement (SLA)</a:t>
            </a:r>
          </a:p>
        </p:txBody>
      </p:sp>
    </p:spTree>
    <p:extLst>
      <p:ext uri="{BB962C8B-B14F-4D97-AF65-F5344CB8AC3E}">
        <p14:creationId xmlns:p14="http://schemas.microsoft.com/office/powerpoint/2010/main" val="269839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50B00E-4D8B-48FB-99D9-366288CE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Portalen:</a:t>
            </a:r>
          </a:p>
          <a:p>
            <a:pPr lvl="1"/>
            <a:r>
              <a:rPr lang="nb-NO" dirty="0" err="1"/>
              <a:t>Pek&amp;Klikk</a:t>
            </a:r>
            <a:endParaRPr lang="nb-NO" dirty="0"/>
          </a:p>
          <a:p>
            <a:r>
              <a:rPr lang="nb-NO" dirty="0" err="1"/>
              <a:t>Powershell</a:t>
            </a:r>
            <a:endParaRPr lang="nb-NO" dirty="0"/>
          </a:p>
          <a:p>
            <a:pPr lvl="1"/>
            <a:r>
              <a:rPr lang="nb-NO" dirty="0"/>
              <a:t>Også tilgjengelig i Azure Shell (portalen)</a:t>
            </a:r>
          </a:p>
          <a:p>
            <a:r>
              <a:rPr lang="nb-NO" dirty="0"/>
              <a:t>Azure CLI</a:t>
            </a:r>
          </a:p>
          <a:p>
            <a:pPr lvl="1"/>
            <a:r>
              <a:rPr lang="nb-NO" dirty="0"/>
              <a:t>Kommandolinjebasert – Kryss-</a:t>
            </a:r>
            <a:r>
              <a:rPr lang="nb-NO" dirty="0" err="1"/>
              <a:t>platform</a:t>
            </a:r>
            <a:r>
              <a:rPr lang="nb-NO" dirty="0"/>
              <a:t>. </a:t>
            </a:r>
          </a:p>
          <a:p>
            <a:pPr lvl="1"/>
            <a:r>
              <a:rPr lang="nb-NO" dirty="0"/>
              <a:t>Tilgjengelig </a:t>
            </a:r>
          </a:p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Deklarativt</a:t>
            </a:r>
          </a:p>
          <a:p>
            <a:pPr lvl="1"/>
            <a:r>
              <a:rPr lang="nb-NO" dirty="0"/>
              <a:t>Inkrementell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29BD5-5596-42B5-91B3-8E6E373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Opprettelse av ressurser i Azure. </a:t>
            </a:r>
          </a:p>
        </p:txBody>
      </p:sp>
    </p:spTree>
    <p:extLst>
      <p:ext uri="{BB962C8B-B14F-4D97-AF65-F5344CB8AC3E}">
        <p14:creationId xmlns:p14="http://schemas.microsoft.com/office/powerpoint/2010/main" val="263285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1EB419-4FF8-40A0-8AA9-4F643B8F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clone</a:t>
            </a:r>
            <a:r>
              <a:rPr lang="nb-NO" dirty="0"/>
              <a:t> https://github.com/bouvet/azure-workshops.git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6E8AF-1C3A-47EF-B8C2-A833D9C9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Over to </a:t>
            </a:r>
            <a:r>
              <a:rPr lang="nb-NO" dirty="0" err="1"/>
              <a:t>you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31010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9D624-3443-479E-AFA2-BE106EBC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17674"/>
            <a:ext cx="8382613" cy="4351338"/>
          </a:xfrm>
        </p:spPr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Services: </a:t>
            </a:r>
          </a:p>
          <a:p>
            <a:pPr lvl="1"/>
            <a:r>
              <a:rPr lang="nb-NO" dirty="0"/>
              <a:t>Web </a:t>
            </a:r>
            <a:r>
              <a:rPr lang="nb-NO" dirty="0" err="1"/>
              <a:t>Apps</a:t>
            </a:r>
            <a:endParaRPr lang="nb-NO" dirty="0"/>
          </a:p>
          <a:p>
            <a:pPr lvl="1"/>
            <a:r>
              <a:rPr lang="nb-NO" dirty="0"/>
              <a:t>Web </a:t>
            </a:r>
            <a:r>
              <a:rPr lang="nb-NO" dirty="0" err="1"/>
              <a:t>Apps</a:t>
            </a:r>
            <a:r>
              <a:rPr lang="nb-NO" dirty="0"/>
              <a:t> for Containers</a:t>
            </a:r>
          </a:p>
          <a:p>
            <a:pPr lvl="1"/>
            <a:r>
              <a:rPr lang="nb-NO" dirty="0"/>
              <a:t>API </a:t>
            </a:r>
            <a:r>
              <a:rPr lang="nb-NO" dirty="0" err="1"/>
              <a:t>Apps</a:t>
            </a:r>
            <a:endParaRPr lang="nb-NO" dirty="0"/>
          </a:p>
          <a:p>
            <a:pPr lvl="1"/>
            <a:r>
              <a:rPr lang="nb-NO" dirty="0"/>
              <a:t>Mobile </a:t>
            </a:r>
            <a:r>
              <a:rPr lang="nb-NO" dirty="0" err="1"/>
              <a:t>Apps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En av de mest brukte tjenestene i Azure</a:t>
            </a:r>
          </a:p>
          <a:p>
            <a:r>
              <a:rPr lang="nb-NO" dirty="0"/>
              <a:t>Skalering / </a:t>
            </a:r>
            <a:r>
              <a:rPr lang="nb-NO" dirty="0" err="1"/>
              <a:t>Autoskalering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A148B9-0E75-4745-AA12-FFFC9740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95959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0B91A4-AB72-4A94-BC5E-92A57CF7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AA3A3-966B-4BDB-B4EE-93F148EB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6AD60E4-ECC6-44CD-B7AB-E6B940B5FFBE}"/>
              </a:ext>
            </a:extLst>
          </p:cNvPr>
          <p:cNvSpPr>
            <a:spLocks noGrp="1"/>
          </p:cNvSpPr>
          <p:nvPr/>
        </p:nvSpPr>
        <p:spPr>
          <a:xfrm>
            <a:off x="151218" y="234809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App Service Plans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2197E-E804-4311-9D8A-C85CFCDBD9BE}"/>
              </a:ext>
            </a:extLst>
          </p:cNvPr>
          <p:cNvSpPr/>
          <p:nvPr/>
        </p:nvSpPr>
        <p:spPr>
          <a:xfrm>
            <a:off x="3607874" y="1183006"/>
            <a:ext cx="4429866" cy="54401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6D362-37E7-4F1F-984D-C7FDFD8274B3}"/>
              </a:ext>
            </a:extLst>
          </p:cNvPr>
          <p:cNvSpPr/>
          <p:nvPr/>
        </p:nvSpPr>
        <p:spPr>
          <a:xfrm>
            <a:off x="3763308" y="1649307"/>
            <a:ext cx="4118998" cy="48184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077F1A0D-4FC6-4BBB-B768-C5FF0C1CA3B5}"/>
              </a:ext>
            </a:extLst>
          </p:cNvPr>
          <p:cNvSpPr/>
          <p:nvPr/>
        </p:nvSpPr>
        <p:spPr>
          <a:xfrm>
            <a:off x="3996459" y="2115609"/>
            <a:ext cx="3730413" cy="4118998"/>
          </a:xfrm>
          <a:prstGeom prst="roundRect">
            <a:avLst>
              <a:gd name="adj" fmla="val 2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B7806-9C6D-43C1-B984-3810409B9ECB}"/>
              </a:ext>
            </a:extLst>
          </p:cNvPr>
          <p:cNvSpPr txBox="1"/>
          <p:nvPr/>
        </p:nvSpPr>
        <p:spPr>
          <a:xfrm>
            <a:off x="4151892" y="2193326"/>
            <a:ext cx="138686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Resource Group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E8978232-7D8B-46CD-A204-A665D9321C0D}"/>
              </a:ext>
            </a:extLst>
          </p:cNvPr>
          <p:cNvSpPr/>
          <p:nvPr/>
        </p:nvSpPr>
        <p:spPr>
          <a:xfrm>
            <a:off x="4229609" y="2581911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5594A-725E-4C99-BB61-8A7C9A260556}"/>
              </a:ext>
            </a:extLst>
          </p:cNvPr>
          <p:cNvSpPr txBox="1"/>
          <p:nvPr/>
        </p:nvSpPr>
        <p:spPr>
          <a:xfrm>
            <a:off x="4307327" y="2737345"/>
            <a:ext cx="157481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F3A652-506D-4B9C-AA0E-90584EE8F4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312593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E2337C-B4BB-4F87-A175-6D192756831D}"/>
              </a:ext>
            </a:extLst>
          </p:cNvPr>
          <p:cNvSpPr txBox="1"/>
          <p:nvPr/>
        </p:nvSpPr>
        <p:spPr>
          <a:xfrm>
            <a:off x="4618194" y="3669948"/>
            <a:ext cx="837731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C6AC4F-570C-4730-9A2C-992E9AEB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22" y="3130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1991C-52A6-4532-AA06-7C2972EC10F8}"/>
              </a:ext>
            </a:extLst>
          </p:cNvPr>
          <p:cNvSpPr txBox="1"/>
          <p:nvPr/>
        </p:nvSpPr>
        <p:spPr>
          <a:xfrm>
            <a:off x="5621348" y="3674438"/>
            <a:ext cx="524503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API A</a:t>
            </a:r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4D0DBA7B-41C6-4412-9855-911A34B736C2}"/>
              </a:ext>
            </a:extLst>
          </p:cNvPr>
          <p:cNvSpPr/>
          <p:nvPr/>
        </p:nvSpPr>
        <p:spPr>
          <a:xfrm>
            <a:off x="4229609" y="4369400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7E619-3C65-4B7E-8F37-0091E370757B}"/>
              </a:ext>
            </a:extLst>
          </p:cNvPr>
          <p:cNvSpPr txBox="1"/>
          <p:nvPr/>
        </p:nvSpPr>
        <p:spPr>
          <a:xfrm>
            <a:off x="4307326" y="4524835"/>
            <a:ext cx="1569911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D06977-3340-4BCF-A05A-E89A9CC4C9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4913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2573C2-4190-47E2-B573-62647FDC700F}"/>
              </a:ext>
            </a:extLst>
          </p:cNvPr>
          <p:cNvSpPr txBox="1"/>
          <p:nvPr/>
        </p:nvSpPr>
        <p:spPr>
          <a:xfrm>
            <a:off x="4618194" y="5457438"/>
            <a:ext cx="824456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A4709-5B75-4681-AB02-9D9D7745EBF4}"/>
              </a:ext>
            </a:extLst>
          </p:cNvPr>
          <p:cNvSpPr txBox="1"/>
          <p:nvPr/>
        </p:nvSpPr>
        <p:spPr>
          <a:xfrm>
            <a:off x="3841025" y="1727025"/>
            <a:ext cx="1681807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Datacenter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236C5-35A3-4C9B-A424-3A744EBD8C4F}"/>
              </a:ext>
            </a:extLst>
          </p:cNvPr>
          <p:cNvSpPr txBox="1"/>
          <p:nvPr/>
        </p:nvSpPr>
        <p:spPr>
          <a:xfrm>
            <a:off x="6172533" y="2581911"/>
            <a:ext cx="1188584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Standard Tier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70D5B-6DCC-4F8F-9670-A90C282968CB}"/>
              </a:ext>
            </a:extLst>
          </p:cNvPr>
          <p:cNvSpPr txBox="1"/>
          <p:nvPr/>
        </p:nvSpPr>
        <p:spPr>
          <a:xfrm>
            <a:off x="6495041" y="4369401"/>
            <a:ext cx="847867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Free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9097F7-E3D6-424E-84D9-47F196B699C8}"/>
              </a:ext>
            </a:extLst>
          </p:cNvPr>
          <p:cNvSpPr txBox="1"/>
          <p:nvPr/>
        </p:nvSpPr>
        <p:spPr>
          <a:xfrm>
            <a:off x="3607874" y="1260723"/>
            <a:ext cx="1705082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Azure Subscription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98AD9-B05C-4FBB-A46F-D8DFAA779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88" y="357668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723D0C-2F32-48AE-825B-AF498157F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7" y="536953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84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F0381-E333-4403-8E3A-447DFAB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49" y="1817674"/>
            <a:ext cx="8382613" cy="4351338"/>
          </a:xfrm>
        </p:spPr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  <a:p>
            <a:pPr lvl="1"/>
            <a:r>
              <a:rPr lang="nb-NO" dirty="0"/>
              <a:t>Tenk på det som VM</a:t>
            </a:r>
          </a:p>
          <a:p>
            <a:pPr lvl="1"/>
            <a:r>
              <a:rPr lang="nb-NO" dirty="0"/>
              <a:t>Kan putte flere </a:t>
            </a:r>
            <a:r>
              <a:rPr lang="nb-NO" dirty="0" err="1"/>
              <a:t>Apps</a:t>
            </a:r>
            <a:r>
              <a:rPr lang="nb-NO" dirty="0"/>
              <a:t> på samme Service Plan.</a:t>
            </a:r>
          </a:p>
          <a:p>
            <a:pPr lvl="1"/>
            <a:r>
              <a:rPr lang="nb-NO" dirty="0"/>
              <a:t>Man skalerer </a:t>
            </a:r>
            <a:r>
              <a:rPr lang="nb-NO" dirty="0" err="1"/>
              <a:t>App</a:t>
            </a:r>
            <a:r>
              <a:rPr lang="nb-NO" dirty="0"/>
              <a:t> Service Plan (ikke </a:t>
            </a:r>
            <a:r>
              <a:rPr lang="nb-NO" dirty="0" err="1"/>
              <a:t>Apps</a:t>
            </a:r>
            <a:r>
              <a:rPr lang="nb-NO" dirty="0"/>
              <a:t>).</a:t>
            </a:r>
          </a:p>
          <a:p>
            <a:endParaRPr lang="nb-NO" dirty="0"/>
          </a:p>
          <a:p>
            <a:r>
              <a:rPr lang="nb-NO" dirty="0"/>
              <a:t>Kan ikke bruke </a:t>
            </a:r>
            <a:r>
              <a:rPr lang="nb-NO" dirty="0" err="1"/>
              <a:t>App</a:t>
            </a:r>
            <a:r>
              <a:rPr lang="nb-NO" dirty="0"/>
              <a:t> Service hvis man kjører «sære» ting.</a:t>
            </a:r>
          </a:p>
          <a:p>
            <a:pPr lvl="1"/>
            <a:r>
              <a:rPr lang="nb-NO" dirty="0"/>
              <a:t>Kan ikke installere drivere, COM-objekter etc. på maskinen -&gt; VM løsningen.	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Kan kjøre i et egen isolert miljø: </a:t>
            </a:r>
            <a:r>
              <a:rPr lang="nb-NO" dirty="0" err="1"/>
              <a:t>App</a:t>
            </a:r>
            <a:r>
              <a:rPr lang="nb-NO" dirty="0"/>
              <a:t> Service Environment (ASE)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544C7F-1E8B-4AB8-A89E-0E1BBC05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</p:txBody>
      </p:sp>
    </p:spTree>
    <p:extLst>
      <p:ext uri="{BB962C8B-B14F-4D97-AF65-F5344CB8AC3E}">
        <p14:creationId xmlns:p14="http://schemas.microsoft.com/office/powerpoint/2010/main" val="1923570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43EF0-28B5-4B4C-B457-228A74A9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Støtte for flere programmeringsspråk </a:t>
            </a:r>
          </a:p>
          <a:p>
            <a:pPr lvl="1"/>
            <a:r>
              <a:rPr lang="nb-NO" dirty="0"/>
              <a:t>.NET</a:t>
            </a:r>
          </a:p>
          <a:p>
            <a:pPr lvl="1"/>
            <a:r>
              <a:rPr lang="nb-NO" dirty="0"/>
              <a:t>Python</a:t>
            </a:r>
          </a:p>
          <a:p>
            <a:pPr lvl="1"/>
            <a:r>
              <a:rPr lang="nb-NO" dirty="0"/>
              <a:t>Node.JS</a:t>
            </a:r>
          </a:p>
          <a:p>
            <a:r>
              <a:rPr lang="nb-NO" dirty="0" err="1"/>
              <a:t>Features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Slots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9FBB2-5FB2-406C-A4E8-B7F106A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Apps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109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7F63-6E65-4EE8-89C6-C2D4FBC1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8DB09-162B-4410-BBC5-519080BEA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The Basics – en introduksjon</a:t>
            </a:r>
          </a:p>
        </p:txBody>
      </p:sp>
    </p:spTree>
    <p:extLst>
      <p:ext uri="{BB962C8B-B14F-4D97-AF65-F5344CB8AC3E}">
        <p14:creationId xmlns:p14="http://schemas.microsoft.com/office/powerpoint/2010/main" val="17767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03F87C-38F4-44C8-ADEC-4C9CAB1A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1A20A2-D44C-4984-9C77-6E47414B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Sammenligning – </a:t>
            </a:r>
            <a:r>
              <a:rPr lang="nb-NO" dirty="0" err="1"/>
              <a:t>App</a:t>
            </a:r>
            <a:r>
              <a:rPr lang="nb-NO" dirty="0"/>
              <a:t> Service Plans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CFA2441-7CC3-429A-8B08-88E874E03ED1}"/>
              </a:ext>
            </a:extLst>
          </p:cNvPr>
          <p:cNvSpPr>
            <a:spLocks noGrp="1"/>
          </p:cNvSpPr>
          <p:nvPr/>
        </p:nvSpPr>
        <p:spPr>
          <a:xfrm>
            <a:off x="151218" y="108632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0766ED58-11DF-4C63-9EF6-6C60B06F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48" y="2804954"/>
            <a:ext cx="9779136" cy="2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80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B7E498-3C4D-40F4-9886-096A6156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7F895-AE5B-489F-851C-DF70FA1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 - Demo</a:t>
            </a:r>
          </a:p>
        </p:txBody>
      </p:sp>
    </p:spTree>
    <p:extLst>
      <p:ext uri="{BB962C8B-B14F-4D97-AF65-F5344CB8AC3E}">
        <p14:creationId xmlns:p14="http://schemas.microsoft.com/office/powerpoint/2010/main" val="2537136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9401F-EEF2-4234-884F-6B9F884F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Tjeneste </a:t>
            </a:r>
          </a:p>
          <a:p>
            <a:r>
              <a:rPr lang="nb-NO" dirty="0"/>
              <a:t>Sikker lagring av </a:t>
            </a:r>
            <a:r>
              <a:rPr lang="nb-NO" dirty="0" err="1"/>
              <a:t>secrets</a:t>
            </a:r>
            <a:r>
              <a:rPr lang="nb-NO" dirty="0"/>
              <a:t> (f.eks. passord) og sertifikater i Azure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Demo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3484C-440F-4FA5-8833-85E89A9F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KeyVault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131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A05E5-BB1E-4E59-B3A6-80507411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AE5D29-1F11-4D5C-A83E-B7CDA2A2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Vault</a:t>
            </a:r>
            <a:r>
              <a:rPr lang="nb-NO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607609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0908C-9173-4AFD-8FE0-364E1E34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Azure SQL Database</a:t>
            </a:r>
          </a:p>
          <a:p>
            <a:pPr lvl="1"/>
            <a:r>
              <a:rPr lang="nb-NO" dirty="0"/>
              <a:t>SQL Server som tjeneste i skyen (*)</a:t>
            </a:r>
          </a:p>
          <a:p>
            <a:r>
              <a:rPr lang="nb-NO" dirty="0"/>
              <a:t>Cosmos DB</a:t>
            </a:r>
          </a:p>
          <a:p>
            <a:pPr lvl="1"/>
            <a:r>
              <a:rPr lang="nb-NO" dirty="0"/>
              <a:t>No-SQL-database</a:t>
            </a:r>
          </a:p>
          <a:p>
            <a:pPr lvl="1"/>
            <a:r>
              <a:rPr lang="nb-NO" dirty="0"/>
              <a:t>Global skalering.</a:t>
            </a:r>
          </a:p>
          <a:p>
            <a:pPr lvl="1"/>
            <a:r>
              <a:rPr lang="nb-NO" dirty="0"/>
              <a:t>Tilbyr forskjellige </a:t>
            </a:r>
            <a:r>
              <a:rPr lang="nb-NO" dirty="0" err="1"/>
              <a:t>APIer</a:t>
            </a:r>
            <a:r>
              <a:rPr lang="nb-NO" dirty="0"/>
              <a:t>: </a:t>
            </a:r>
            <a:r>
              <a:rPr lang="nb-NO" dirty="0" err="1"/>
              <a:t>DocumentDB</a:t>
            </a:r>
            <a:r>
              <a:rPr lang="nb-NO" dirty="0"/>
              <a:t> API </a:t>
            </a:r>
            <a:r>
              <a:rPr lang="nb-NO" dirty="0" err="1"/>
              <a:t>Sql</a:t>
            </a:r>
            <a:r>
              <a:rPr lang="nb-NO" dirty="0"/>
              <a:t> API, </a:t>
            </a:r>
            <a:r>
              <a:rPr lang="nb-NO" dirty="0" err="1"/>
              <a:t>Table</a:t>
            </a:r>
            <a:r>
              <a:rPr lang="nb-NO" dirty="0"/>
              <a:t> Storage API</a:t>
            </a:r>
          </a:p>
          <a:p>
            <a:r>
              <a:rPr lang="nb-NO" dirty="0"/>
              <a:t>Azure Storage</a:t>
            </a:r>
          </a:p>
          <a:p>
            <a:r>
              <a:rPr lang="nb-NO" dirty="0" err="1"/>
              <a:t>MySql</a:t>
            </a:r>
            <a:r>
              <a:rPr lang="nb-NO" dirty="0"/>
              <a:t>, </a:t>
            </a:r>
            <a:r>
              <a:rPr lang="nb-NO" dirty="0" err="1"/>
              <a:t>PostgreSQL</a:t>
            </a:r>
            <a:r>
              <a:rPr lang="nb-NO" dirty="0"/>
              <a:t> ++</a:t>
            </a:r>
          </a:p>
          <a:p>
            <a:pPr marL="357187" lvl="1" indent="0">
              <a:buNone/>
            </a:pPr>
            <a:endParaRPr lang="nb-NO" dirty="0"/>
          </a:p>
          <a:p>
            <a:r>
              <a:rPr lang="nb-NO" dirty="0" err="1"/>
              <a:t>Polyglot</a:t>
            </a:r>
            <a:r>
              <a:rPr lang="nb-NO" dirty="0"/>
              <a:t> </a:t>
            </a:r>
            <a:r>
              <a:rPr lang="nb-NO" dirty="0" err="1"/>
              <a:t>storage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43F29-E495-45DA-8818-6E3C14AA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Lagring i Azure</a:t>
            </a:r>
          </a:p>
        </p:txBody>
      </p:sp>
    </p:spTree>
    <p:extLst>
      <p:ext uri="{BB962C8B-B14F-4D97-AF65-F5344CB8AC3E}">
        <p14:creationId xmlns:p14="http://schemas.microsoft.com/office/powerpoint/2010/main" val="2592611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881E36-17DD-47AC-9D31-D92677B3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Storage </a:t>
            </a:r>
            <a:r>
              <a:rPr lang="nb-NO" dirty="0" err="1"/>
              <a:t>Account</a:t>
            </a:r>
            <a:r>
              <a:rPr lang="nb-NO" dirty="0"/>
              <a:t> kan inneholde</a:t>
            </a:r>
          </a:p>
          <a:p>
            <a:pPr lvl="1"/>
            <a:r>
              <a:rPr lang="nb-NO" dirty="0" err="1"/>
              <a:t>Tables</a:t>
            </a:r>
            <a:endParaRPr lang="nb-NO" dirty="0"/>
          </a:p>
          <a:p>
            <a:pPr lvl="1"/>
            <a:r>
              <a:rPr lang="nb-NO" dirty="0" err="1"/>
              <a:t>Blobs</a:t>
            </a:r>
            <a:endParaRPr lang="nb-NO" dirty="0"/>
          </a:p>
          <a:p>
            <a:pPr lvl="1"/>
            <a:r>
              <a:rPr lang="nb-NO" dirty="0"/>
              <a:t>Files		</a:t>
            </a:r>
          </a:p>
          <a:p>
            <a:pPr lvl="1"/>
            <a:r>
              <a:rPr lang="nb-NO" dirty="0"/>
              <a:t>Queues</a:t>
            </a:r>
          </a:p>
          <a:p>
            <a:r>
              <a:rPr lang="nb-NO" dirty="0" err="1"/>
              <a:t>Backup</a:t>
            </a:r>
            <a:endParaRPr lang="nb-NO" dirty="0"/>
          </a:p>
          <a:p>
            <a:pPr lvl="1"/>
            <a:r>
              <a:rPr lang="nb-NO" dirty="0"/>
              <a:t>LRS, GRS</a:t>
            </a:r>
          </a:p>
          <a:p>
            <a:pPr lvl="1"/>
            <a:r>
              <a:rPr lang="nb-NO" dirty="0"/>
              <a:t>Ingen konvensjonell </a:t>
            </a:r>
            <a:r>
              <a:rPr lang="nb-NO" dirty="0" err="1"/>
              <a:t>backup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44980B-3341-43C3-A0A1-B3BFA412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01878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B297BF-582A-46FF-8394-92F3E72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Lagrer filer i Containere i en Storage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/>
              <a:t>Virtuell katalogstruktur</a:t>
            </a:r>
          </a:p>
          <a:p>
            <a:endParaRPr lang="nb-NO" dirty="0"/>
          </a:p>
          <a:p>
            <a:r>
              <a:rPr lang="nb-NO" dirty="0"/>
              <a:t>Støtte for SAS-tokens:</a:t>
            </a:r>
          </a:p>
          <a:p>
            <a:pPr lvl="1"/>
            <a:r>
              <a:rPr lang="nb-NO" dirty="0" err="1"/>
              <a:t>Shared</a:t>
            </a:r>
            <a:r>
              <a:rPr lang="nb-NO" dirty="0"/>
              <a:t>-Access </a:t>
            </a:r>
            <a:r>
              <a:rPr lang="nb-NO" dirty="0" err="1"/>
              <a:t>Signature</a:t>
            </a:r>
            <a:r>
              <a:rPr lang="nb-NO" dirty="0"/>
              <a:t> – gir </a:t>
            </a:r>
          </a:p>
          <a:p>
            <a:pPr lvl="1"/>
            <a:r>
              <a:rPr lang="nb-NO" dirty="0"/>
              <a:t>Eneste måten å dele </a:t>
            </a:r>
            <a:r>
              <a:rPr lang="nb-NO" dirty="0" err="1"/>
              <a:t>blobs</a:t>
            </a:r>
            <a:r>
              <a:rPr lang="nb-NO" dirty="0"/>
              <a:t> på uten å gi vekk </a:t>
            </a:r>
            <a:r>
              <a:rPr lang="nb-NO" dirty="0" err="1"/>
              <a:t>Account-key</a:t>
            </a:r>
            <a:r>
              <a:rPr lang="nb-NO" dirty="0"/>
              <a:t> eller gjøre de fullt </a:t>
            </a:r>
            <a:r>
              <a:rPr lang="nb-NO" dirty="0" err="1"/>
              <a:t>public</a:t>
            </a:r>
            <a:endParaRPr lang="nb-NO" dirty="0"/>
          </a:p>
          <a:p>
            <a:pPr lvl="1"/>
            <a:r>
              <a:rPr lang="nb-NO" dirty="0"/>
              <a:t>Read-Write-</a:t>
            </a:r>
            <a:r>
              <a:rPr lang="nb-NO" dirty="0" err="1"/>
              <a:t>Delete</a:t>
            </a:r>
            <a:r>
              <a:rPr lang="nb-NO" dirty="0"/>
              <a:t>-List</a:t>
            </a:r>
          </a:p>
          <a:p>
            <a:pPr lvl="1"/>
            <a:r>
              <a:rPr lang="nb-NO" dirty="0"/>
              <a:t>Gyldig fra-til</a:t>
            </a:r>
          </a:p>
          <a:p>
            <a:pPr lvl="1"/>
            <a:r>
              <a:rPr lang="nb-NO" dirty="0"/>
              <a:t>IP-restriksjoner </a:t>
            </a:r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7AEFC3-3D48-4189-ABC2-65C8CD28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Blobs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8552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D7126-09B8-439E-9A87-0615A359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NoSQL</a:t>
            </a:r>
            <a:r>
              <a:rPr lang="nb-NO" dirty="0"/>
              <a:t>  - No </a:t>
            </a:r>
            <a:r>
              <a:rPr lang="nb-NO" dirty="0" err="1"/>
              <a:t>Schema</a:t>
            </a:r>
            <a:r>
              <a:rPr lang="nb-NO" dirty="0"/>
              <a:t>.</a:t>
            </a:r>
          </a:p>
          <a:p>
            <a:r>
              <a:rPr lang="nb-NO" dirty="0"/>
              <a:t>Ingen relasjoner mellom tabellene.</a:t>
            </a:r>
          </a:p>
          <a:p>
            <a:r>
              <a:rPr lang="nb-NO" dirty="0" err="1"/>
              <a:t>PartitionKey</a:t>
            </a:r>
            <a:r>
              <a:rPr lang="nb-NO" dirty="0"/>
              <a:t> og </a:t>
            </a:r>
            <a:r>
              <a:rPr lang="nb-NO" dirty="0" err="1"/>
              <a:t>RowKey</a:t>
            </a:r>
            <a:r>
              <a:rPr lang="nb-NO" dirty="0"/>
              <a:t> eneste indekserte kolonner.</a:t>
            </a:r>
          </a:p>
          <a:p>
            <a:r>
              <a:rPr lang="nb-NO" dirty="0" err="1"/>
              <a:t>PartitionKey</a:t>
            </a:r>
            <a:r>
              <a:rPr lang="nb-NO" dirty="0"/>
              <a:t> viktig for skalering.</a:t>
            </a:r>
          </a:p>
          <a:p>
            <a:r>
              <a:rPr lang="nb-NO" dirty="0"/>
              <a:t>Hvis brukt riktig, veldig kjapt og rimelig.</a:t>
            </a:r>
          </a:p>
          <a:p>
            <a:pPr marL="357187" lvl="1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39BD5-2FC2-4EC3-ABFF-042605F3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Tables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224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DEA3-4405-4C73-BC1B-0B697CA9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D8D6-0722-4559-B467-00605CFF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Azure Storage</a:t>
            </a:r>
          </a:p>
        </p:txBody>
      </p:sp>
    </p:spTree>
    <p:extLst>
      <p:ext uri="{BB962C8B-B14F-4D97-AF65-F5344CB8AC3E}">
        <p14:creationId xmlns:p14="http://schemas.microsoft.com/office/powerpoint/2010/main" val="409224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 err="1"/>
              <a:t>App</a:t>
            </a:r>
            <a:r>
              <a:rPr lang="nb-NO" dirty="0"/>
              <a:t> Service, Azure Storage, Key </a:t>
            </a:r>
            <a:r>
              <a:rPr lang="nb-NO" dirty="0" err="1"/>
              <a:t>Vault</a:t>
            </a:r>
            <a:endParaRPr lang="nb-NO" dirty="0"/>
          </a:p>
          <a:p>
            <a:r>
              <a:rPr lang="nb-NO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#3…</a:t>
            </a:r>
          </a:p>
          <a:p>
            <a:pPr lvl="1"/>
            <a:r>
              <a:rPr lang="nb-NO" dirty="0"/>
              <a:t>TBD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66758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Azure</a:t>
            </a:r>
          </a:p>
          <a:p>
            <a:r>
              <a:rPr lang="nb-NO" dirty="0"/>
              <a:t>Kostnader</a:t>
            </a:r>
          </a:p>
          <a:p>
            <a:r>
              <a:rPr lang="nb-NO" dirty="0"/>
              <a:t>Leksjon 1  </a:t>
            </a:r>
          </a:p>
          <a:p>
            <a:r>
              <a:rPr lang="nb-NO" dirty="0"/>
              <a:t>Storage</a:t>
            </a:r>
          </a:p>
          <a:p>
            <a:r>
              <a:rPr lang="nb-NO" dirty="0"/>
              <a:t>Eksempel applikasjon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11249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Kostnad</a:t>
            </a:r>
          </a:p>
          <a:p>
            <a:r>
              <a:rPr lang="nb-NO" dirty="0"/>
              <a:t>Dynamisk skalering</a:t>
            </a:r>
          </a:p>
          <a:p>
            <a:pPr lvl="1"/>
            <a:r>
              <a:rPr lang="nb-NO" dirty="0"/>
              <a:t>Ingen </a:t>
            </a:r>
            <a:r>
              <a:rPr lang="nb-NO" dirty="0" err="1"/>
              <a:t>upfront</a:t>
            </a:r>
            <a:r>
              <a:rPr lang="nb-NO" dirty="0"/>
              <a:t> kjøp av HW.</a:t>
            </a:r>
          </a:p>
          <a:p>
            <a:r>
              <a:rPr lang="nb-NO" dirty="0"/>
              <a:t>Fart og fleksibilitet</a:t>
            </a:r>
          </a:p>
          <a:p>
            <a:pPr lvl="1"/>
            <a:r>
              <a:rPr lang="nb-NO" dirty="0"/>
              <a:t>Opprett ressurser i løpet av minutter/sekunder.</a:t>
            </a:r>
          </a:p>
          <a:p>
            <a:r>
              <a:rPr lang="nb-NO" dirty="0"/>
              <a:t>Sikkerhet</a:t>
            </a:r>
          </a:p>
          <a:p>
            <a:pPr lvl="1"/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– Hvorfor?</a:t>
            </a:r>
          </a:p>
        </p:txBody>
      </p:sp>
    </p:spTree>
    <p:extLst>
      <p:ext uri="{BB962C8B-B14F-4D97-AF65-F5344CB8AC3E}">
        <p14:creationId xmlns:p14="http://schemas.microsoft.com/office/powerpoint/2010/main" val="167048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7D4B20-90CC-438B-BDF4-78779292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8033A0-BA62-43E0-8C96-DBD0F4D2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(Bilde av datasenter)</a:t>
            </a:r>
          </a:p>
        </p:txBody>
      </p:sp>
    </p:spTree>
    <p:extLst>
      <p:ext uri="{BB962C8B-B14F-4D97-AF65-F5344CB8AC3E}">
        <p14:creationId xmlns:p14="http://schemas.microsoft.com/office/powerpoint/2010/main" val="243431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4B7A1-39A4-4082-B89F-2E395E96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1644084"/>
            <a:ext cx="8741481" cy="484879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52D01F-4255-4CCF-9D52-807D973A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614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C0CDED-6319-40C0-B2F4-7087E4F0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Per nå: 54 antall regioner.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>
                <a:hlinkClick r:id="rId3"/>
              </a:rPr>
              <a:t>Oversikt: https://azure.microsoft.com/en/global-infrastructure/regions/</a:t>
            </a:r>
            <a:endParaRPr lang="nb-NO" dirty="0"/>
          </a:p>
          <a:p>
            <a:r>
              <a:rPr lang="nb-NO" dirty="0"/>
              <a:t>Speedtest: </a:t>
            </a:r>
            <a:r>
              <a:rPr lang="nb-NO" dirty="0">
                <a:hlinkClick r:id="rId4"/>
              </a:rPr>
              <a:t>http://www.azurespeed.com/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FFC08-ED5C-47A8-97A9-C98B9239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Regioner</a:t>
            </a:r>
          </a:p>
        </p:txBody>
      </p:sp>
    </p:spTree>
    <p:extLst>
      <p:ext uri="{BB962C8B-B14F-4D97-AF65-F5344CB8AC3E}">
        <p14:creationId xmlns:p14="http://schemas.microsoft.com/office/powerpoint/2010/main" val="222255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D9C6B-D087-4D41-9CDA-F894580E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03241-4113-4696-9B74-89A08D77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BD5933A1-CABC-48AC-BBE9-DD758D19C0B0}"/>
              </a:ext>
            </a:extLst>
          </p:cNvPr>
          <p:cNvSpPr/>
          <p:nvPr/>
        </p:nvSpPr>
        <p:spPr bwMode="auto">
          <a:xfrm>
            <a:off x="418643" y="1113236"/>
            <a:ext cx="10757098" cy="5376994"/>
          </a:xfrm>
          <a:prstGeom prst="roundRect">
            <a:avLst>
              <a:gd name="adj" fmla="val 5315"/>
            </a:avLst>
          </a:prstGeom>
          <a:solidFill>
            <a:schemeClr val="bg2">
              <a:lumMod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F61EE-C2D1-4C42-8024-4ADEC2076ED4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836A8-3367-4734-BAC6-EFA117E3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1" y="1187938"/>
            <a:ext cx="10084779" cy="52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88096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323bcd62-7d27-4513-9df1-9bc20f03554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2014</TotalTime>
  <Words>829</Words>
  <Application>Microsoft Office PowerPoint</Application>
  <PresentationFormat>Widescreen</PresentationFormat>
  <Paragraphs>230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Georgia</vt:lpstr>
      <vt:lpstr>Segoe UI</vt:lpstr>
      <vt:lpstr>Wingdings</vt:lpstr>
      <vt:lpstr>Forside</vt:lpstr>
      <vt:lpstr>Innhold</vt:lpstr>
      <vt:lpstr>Prosess</vt:lpstr>
      <vt:lpstr>PowerPoint Presentation</vt:lpstr>
      <vt:lpstr>Azureskolen – Workshop #1</vt:lpstr>
      <vt:lpstr>Azureskolen Workshop – Foreløpig plan</vt:lpstr>
      <vt:lpstr>Dagens workshop</vt:lpstr>
      <vt:lpstr>Azure – Hvorfor?</vt:lpstr>
      <vt:lpstr>(Bilde av datasenter)</vt:lpstr>
      <vt:lpstr>PowerPoint Presentation</vt:lpstr>
      <vt:lpstr>Regioner</vt:lpstr>
      <vt:lpstr>PowerPoint Presentation</vt:lpstr>
      <vt:lpstr>Services</vt:lpstr>
      <vt:lpstr>Kostnader – Hva betaler man for</vt:lpstr>
      <vt:lpstr>Azure.. ouch..</vt:lpstr>
      <vt:lpstr>Service Level Agreement (SLA)</vt:lpstr>
      <vt:lpstr>Opprettelse av ressurser i Azure. </vt:lpstr>
      <vt:lpstr>Over to you..</vt:lpstr>
      <vt:lpstr>App Services</vt:lpstr>
      <vt:lpstr>PowerPoint Presentation</vt:lpstr>
      <vt:lpstr>App Service Plan:</vt:lpstr>
      <vt:lpstr>Web Apps</vt:lpstr>
      <vt:lpstr>Sammenligning – App Service Plans</vt:lpstr>
      <vt:lpstr>App Service Plan - Demo</vt:lpstr>
      <vt:lpstr>KeyVault</vt:lpstr>
      <vt:lpstr>Key Vault Demo</vt:lpstr>
      <vt:lpstr>Lagring i Azure</vt:lpstr>
      <vt:lpstr>Azure Storage</vt:lpstr>
      <vt:lpstr>Azure Blobs</vt:lpstr>
      <vt:lpstr>Azure Tables</vt:lpstr>
      <vt:lpstr>Demo Azure 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Håvard Engum</dc:creator>
  <cp:lastModifiedBy>Håvard Engum</cp:lastModifiedBy>
  <cp:revision>52</cp:revision>
  <dcterms:created xsi:type="dcterms:W3CDTF">2018-08-28T16:17:30Z</dcterms:created>
  <dcterms:modified xsi:type="dcterms:W3CDTF">2018-10-08T17:49:46Z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