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6"/>
  </p:notesMasterIdLst>
  <p:handoutMasterIdLst>
    <p:handoutMasterId r:id="rId37"/>
  </p:handoutMasterIdLst>
  <p:sldIdLst>
    <p:sldId id="256" r:id="rId7"/>
    <p:sldId id="257" r:id="rId8"/>
    <p:sldId id="258" r:id="rId9"/>
    <p:sldId id="263" r:id="rId10"/>
    <p:sldId id="267" r:id="rId11"/>
    <p:sldId id="259" r:id="rId12"/>
    <p:sldId id="262" r:id="rId13"/>
    <p:sldId id="261" r:id="rId14"/>
    <p:sldId id="269" r:id="rId15"/>
    <p:sldId id="265" r:id="rId16"/>
    <p:sldId id="266" r:id="rId17"/>
    <p:sldId id="274" r:id="rId18"/>
    <p:sldId id="275" r:id="rId19"/>
    <p:sldId id="280" r:id="rId20"/>
    <p:sldId id="260" r:id="rId21"/>
    <p:sldId id="271" r:id="rId22"/>
    <p:sldId id="287" r:id="rId23"/>
    <p:sldId id="272" r:id="rId24"/>
    <p:sldId id="283" r:id="rId25"/>
    <p:sldId id="285" r:id="rId26"/>
    <p:sldId id="273" r:id="rId27"/>
    <p:sldId id="278" r:id="rId28"/>
    <p:sldId id="277" r:id="rId29"/>
    <p:sldId id="279" r:id="rId30"/>
    <p:sldId id="270" r:id="rId31"/>
    <p:sldId id="268" r:id="rId32"/>
    <p:sldId id="281" r:id="rId33"/>
    <p:sldId id="282" r:id="rId34"/>
    <p:sldId id="286" r:id="rId3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9" autoAdjust="0"/>
    <p:restoredTop sz="62699" autoAdjust="0"/>
  </p:normalViewPr>
  <p:slideViewPr>
    <p:cSldViewPr snapToGrid="0" showGuides="1">
      <p:cViewPr varScale="1">
        <p:scale>
          <a:sx n="79" d="100"/>
          <a:sy n="79" d="100"/>
        </p:scale>
        <p:origin x="151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08.10.2018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08.10.2018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7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del ting er ikke tilgjengelig i portalen.</a:t>
            </a:r>
          </a:p>
          <a:p>
            <a:endParaRPr lang="nb-NO" dirty="0"/>
          </a:p>
          <a:p>
            <a:r>
              <a:rPr lang="nb-NO" dirty="0"/>
              <a:t>Finnes også.</a:t>
            </a:r>
          </a:p>
          <a:p>
            <a:endParaRPr lang="nb-NO" dirty="0"/>
          </a:p>
          <a:p>
            <a:r>
              <a:rPr lang="nb-NO" dirty="0"/>
              <a:t>ARM </a:t>
            </a:r>
            <a:r>
              <a:rPr lang="nb-NO" dirty="0" err="1"/>
              <a:t>templates</a:t>
            </a:r>
            <a:r>
              <a:rPr lang="nb-NO" dirty="0"/>
              <a:t>. Egner seg veldig godt.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50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25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791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151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89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demo:</a:t>
            </a:r>
          </a:p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95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288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0" indent="0">
              <a:buFontTx/>
              <a:buNone/>
            </a:pPr>
            <a:r>
              <a:rPr lang="nb-NO" dirty="0"/>
              <a:t>- Satses mye på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Blobs</a:t>
            </a:r>
            <a:r>
              <a:rPr lang="nb-NO" dirty="0"/>
              <a:t>- virtuell katalogstruktur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116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SAS-tokens: Key-</a:t>
            </a:r>
            <a:r>
              <a:rPr lang="nb-NO" dirty="0" err="1"/>
              <a:t>Valet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88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Eksempel: haveibeenpwd.com fra Troy Hunt blir brukt til dette: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990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RBAC</a:t>
            </a:r>
          </a:p>
          <a:p>
            <a:r>
              <a:rPr lang="nb-NO" dirty="0" err="1"/>
              <a:t>Owner</a:t>
            </a:r>
            <a:r>
              <a:rPr lang="nb-NO" dirty="0"/>
              <a:t> – Alle rettigheter</a:t>
            </a:r>
          </a:p>
          <a:p>
            <a:r>
              <a:rPr lang="nb-NO" dirty="0" err="1"/>
              <a:t>Contributer</a:t>
            </a:r>
            <a:r>
              <a:rPr lang="nb-NO" dirty="0"/>
              <a:t> – Alle rettigheter bortsett fra å </a:t>
            </a:r>
          </a:p>
          <a:p>
            <a:endParaRPr lang="nb-NO" dirty="0"/>
          </a:p>
          <a:p>
            <a:r>
              <a:rPr lang="nb-NO" dirty="0"/>
              <a:t>- Blir arvet.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Utrolig mange tjenester.</a:t>
            </a:r>
          </a:p>
          <a:p>
            <a:r>
              <a:rPr lang="nb-NO" dirty="0"/>
              <a:t>Pushes ut forandringer hele tiden.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75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Tjenester som 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Gir kun tilbake </a:t>
            </a:r>
            <a:r>
              <a:rPr lang="nb-NO" dirty="0" err="1"/>
              <a:t>credits</a:t>
            </a:r>
            <a:r>
              <a:rPr lang="nb-NO" dirty="0"/>
              <a:t> – ikke hva det faktiske tapet har blitt påført. 4</a:t>
            </a:r>
          </a:p>
          <a:p>
            <a:r>
              <a:rPr lang="nb-NO" dirty="0"/>
              <a:t>Ingen automatikk i at man får tilbake. Må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servi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microsoft.com/en-us/azure/azure-subscription-service-limits" TargetMode="External"/><Relationship Id="rId4" Type="http://schemas.openxmlformats.org/officeDocument/2006/relationships/hyperlink" Target="https://azure.microsoft.com/en-us/solutions/architectur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https://azure.microsoft.com/en/services/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Architecture </a:t>
            </a:r>
            <a:r>
              <a:rPr lang="nb-NO" dirty="0" err="1"/>
              <a:t>BluePrints</a:t>
            </a:r>
            <a:r>
              <a:rPr lang="nb-NO" dirty="0"/>
              <a:t>: </a:t>
            </a:r>
            <a:r>
              <a:rPr lang="nb-NO" dirty="0">
                <a:hlinkClick r:id="rId4"/>
              </a:rPr>
              <a:t>https://azure.microsoft.com/en-us/solutions/architecture/</a:t>
            </a:r>
            <a:endParaRPr lang="nb-NO" dirty="0"/>
          </a:p>
          <a:p>
            <a:endParaRPr lang="nb-NO" dirty="0"/>
          </a:p>
          <a:p>
            <a:r>
              <a:rPr lang="nb-NO" dirty="0"/>
              <a:t>Limits tjenester: </a:t>
            </a:r>
            <a:r>
              <a:rPr lang="nb-NO" dirty="0">
                <a:hlinkClick r:id="rId5"/>
              </a:rPr>
              <a:t>https://docs.microsoft.com/en-us/azure/azure-subscription-service-limits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betaler man for?</a:t>
            </a:r>
          </a:p>
          <a:p>
            <a:endParaRPr lang="nb-NO" dirty="0"/>
          </a:p>
          <a:p>
            <a:r>
              <a:rPr lang="nb-NO" dirty="0"/>
              <a:t>Inkludert i prisen:</a:t>
            </a:r>
          </a:p>
          <a:p>
            <a:pPr lvl="1"/>
            <a:r>
              <a:rPr lang="nb-NO" dirty="0"/>
              <a:t>Hardware</a:t>
            </a:r>
          </a:p>
          <a:p>
            <a:pPr lvl="1"/>
            <a:r>
              <a:rPr lang="nb-NO" dirty="0"/>
              <a:t>Lisens-kost (*)</a:t>
            </a:r>
          </a:p>
          <a:p>
            <a:pPr lvl="1"/>
            <a:r>
              <a:rPr lang="nb-NO" dirty="0"/>
              <a:t>Administrasjon</a:t>
            </a:r>
          </a:p>
          <a:p>
            <a:pPr lvl="1"/>
            <a:r>
              <a:rPr lang="nb-NO" dirty="0" err="1"/>
              <a:t>Patching</a:t>
            </a:r>
            <a:r>
              <a:rPr lang="nb-NO" dirty="0"/>
              <a:t> av OS og rammeverk.</a:t>
            </a:r>
          </a:p>
          <a:p>
            <a:pPr lvl="1"/>
            <a:r>
              <a:rPr lang="nb-NO" dirty="0"/>
              <a:t>Strøm</a:t>
            </a:r>
          </a:p>
          <a:p>
            <a:pPr lvl="1"/>
            <a:endParaRPr lang="nb-NO" dirty="0"/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 – Hva betaler man for?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E65C8-D75D-4051-B1E4-C380D788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3" y="1825625"/>
            <a:ext cx="8309164" cy="43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AD943C-6AAE-4D14-9EE3-8D083E5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Azure.. </a:t>
            </a:r>
            <a:r>
              <a:rPr lang="nb-NO" dirty="0" err="1"/>
              <a:t>ouch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318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A3E4C6-D04A-4C44-8B2D-BED5E949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Forskjellige tjenester har forskjellig SLA.</a:t>
            </a:r>
          </a:p>
          <a:p>
            <a:r>
              <a:rPr lang="nb-NO" dirty="0"/>
              <a:t>Forskjellige pris-nivåer (tiers) har ofte forskjellig SLA.</a:t>
            </a:r>
          </a:p>
          <a:p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99.9% = ~43 minutter per måned  (Azure AD)</a:t>
            </a:r>
          </a:p>
          <a:p>
            <a:pPr lvl="1"/>
            <a:r>
              <a:rPr lang="nb-NO" dirty="0"/>
              <a:t>99.95% = ~22 minutter per måned  (</a:t>
            </a:r>
            <a:r>
              <a:rPr lang="nb-NO" dirty="0" err="1"/>
              <a:t>App</a:t>
            </a:r>
            <a:r>
              <a:rPr lang="nb-NO" dirty="0"/>
              <a:t> Service med 2 instanser)</a:t>
            </a:r>
          </a:p>
          <a:p>
            <a:pPr lvl="1"/>
            <a:endParaRPr lang="nb-NO" dirty="0"/>
          </a:p>
          <a:p>
            <a:r>
              <a:rPr lang="nb-NO" dirty="0" err="1"/>
              <a:t>Aggregate</a:t>
            </a:r>
            <a:r>
              <a:rPr lang="nb-NO" dirty="0"/>
              <a:t> SLA: Service1 SLA + Service2 SLA =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F175-86FF-42F8-B419-44C3D4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 Level Agreement (SLA)</a:t>
            </a:r>
          </a:p>
        </p:txBody>
      </p:sp>
    </p:spTree>
    <p:extLst>
      <p:ext uri="{BB962C8B-B14F-4D97-AF65-F5344CB8AC3E}">
        <p14:creationId xmlns:p14="http://schemas.microsoft.com/office/powerpoint/2010/main" val="26983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0B00E-4D8B-48FB-99D9-366288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Portalen:</a:t>
            </a:r>
          </a:p>
          <a:p>
            <a:pPr lvl="1"/>
            <a:r>
              <a:rPr lang="nb-NO" dirty="0" err="1"/>
              <a:t>Pek&amp;Klikk</a:t>
            </a:r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pPr lvl="1"/>
            <a:r>
              <a:rPr lang="nb-NO" dirty="0"/>
              <a:t>Også tilgjengelig i Azure Shell (portalen)</a:t>
            </a:r>
          </a:p>
          <a:p>
            <a:r>
              <a:rPr lang="nb-NO" dirty="0"/>
              <a:t>Azure CLI</a:t>
            </a:r>
          </a:p>
          <a:p>
            <a:pPr lvl="1"/>
            <a:r>
              <a:rPr lang="nb-NO" dirty="0"/>
              <a:t>Kommandolinjebasert – Kryss-</a:t>
            </a:r>
            <a:r>
              <a:rPr lang="nb-NO" dirty="0" err="1"/>
              <a:t>platform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Tilgjengelig </a:t>
            </a:r>
          </a:p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Deklarativt</a:t>
            </a:r>
          </a:p>
          <a:p>
            <a:pPr lvl="1"/>
            <a:r>
              <a:rPr lang="nb-NO" dirty="0"/>
              <a:t>Inkrementell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9BD5-5596-42B5-91B3-8E6E373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ressurser i Azure. </a:t>
            </a:r>
          </a:p>
        </p:txBody>
      </p:sp>
    </p:spTree>
    <p:extLst>
      <p:ext uri="{BB962C8B-B14F-4D97-AF65-F5344CB8AC3E}">
        <p14:creationId xmlns:p14="http://schemas.microsoft.com/office/powerpoint/2010/main" val="263285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https://github.com/bouvet/azure-workshops.git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 to </a:t>
            </a:r>
            <a:r>
              <a:rPr lang="nb-NO" dirty="0" err="1"/>
              <a:t>you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7674"/>
            <a:ext cx="8382613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Services: </a:t>
            </a:r>
          </a:p>
          <a:p>
            <a:pPr lvl="1"/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  <a:p>
            <a:pPr lvl="1"/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for Containers</a:t>
            </a:r>
          </a:p>
          <a:p>
            <a:pPr lvl="1"/>
            <a:r>
              <a:rPr lang="nb-NO" dirty="0"/>
              <a:t>API </a:t>
            </a:r>
            <a:r>
              <a:rPr lang="nb-NO" dirty="0" err="1"/>
              <a:t>Apps</a:t>
            </a:r>
            <a:endParaRPr lang="nb-NO" dirty="0"/>
          </a:p>
          <a:p>
            <a:pPr lvl="1"/>
            <a:r>
              <a:rPr lang="nb-NO" dirty="0"/>
              <a:t>Mobile </a:t>
            </a:r>
            <a:r>
              <a:rPr lang="nb-NO" dirty="0" err="1"/>
              <a:t>Apps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En av de mest brukte tjenestene i Azure</a:t>
            </a:r>
          </a:p>
          <a:p>
            <a:r>
              <a:rPr lang="nb-NO" dirty="0"/>
              <a:t>Skalering / </a:t>
            </a:r>
            <a:r>
              <a:rPr lang="nb-NO" dirty="0" err="1"/>
              <a:t>Autoskalering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B1D3B7-63CD-4089-BB6F-25AF28CF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0857C-9023-4443-81BC-93CCEC41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FEC6D-052E-4F1D-91A7-DADDF4EDF226}"/>
              </a:ext>
            </a:extLst>
          </p:cNvPr>
          <p:cNvCxnSpPr/>
          <p:nvPr/>
        </p:nvCxnSpPr>
        <p:spPr>
          <a:xfrm>
            <a:off x="8604989" y="3208850"/>
            <a:ext cx="48229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25BD24D-44DB-47A8-AC05-86CC4C05326D}"/>
              </a:ext>
            </a:extLst>
          </p:cNvPr>
          <p:cNvSpPr txBox="1">
            <a:spLocks/>
          </p:cNvSpPr>
          <p:nvPr/>
        </p:nvSpPr>
        <p:spPr>
          <a:xfrm>
            <a:off x="865" y="77993"/>
            <a:ext cx="12190271" cy="569890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rgbClr val="00B0F0"/>
                </a:solidFill>
              </a:rPr>
              <a:t>Azure App Continuum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65864-813B-4086-A931-0D025B8BF8E8}"/>
              </a:ext>
            </a:extLst>
          </p:cNvPr>
          <p:cNvSpPr/>
          <p:nvPr/>
        </p:nvSpPr>
        <p:spPr>
          <a:xfrm>
            <a:off x="701708" y="654972"/>
            <a:ext cx="10796783" cy="14510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60163-CE06-4B3F-B923-6F1519E13C1C}"/>
              </a:ext>
            </a:extLst>
          </p:cNvPr>
          <p:cNvSpPr/>
          <p:nvPr/>
        </p:nvSpPr>
        <p:spPr>
          <a:xfrm>
            <a:off x="701709" y="5930703"/>
            <a:ext cx="10796783" cy="663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Microsoft Azure Regions</a:t>
            </a:r>
          </a:p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(azure.microsoft.com/regions)</a:t>
            </a:r>
          </a:p>
        </p:txBody>
      </p:sp>
      <p:sp>
        <p:nvSpPr>
          <p:cNvPr id="8" name="Down Arrow 65">
            <a:extLst>
              <a:ext uri="{FF2B5EF4-FFF2-40B4-BE49-F238E27FC236}">
                <a16:creationId xmlns:a16="http://schemas.microsoft.com/office/drawing/2014/main" id="{2D2F50E4-C5B0-4CDE-84E5-DC3F5E46EDA8}"/>
              </a:ext>
            </a:extLst>
          </p:cNvPr>
          <p:cNvSpPr/>
          <p:nvPr/>
        </p:nvSpPr>
        <p:spPr>
          <a:xfrm>
            <a:off x="611673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own Arrow 66">
            <a:extLst>
              <a:ext uri="{FF2B5EF4-FFF2-40B4-BE49-F238E27FC236}">
                <a16:creationId xmlns:a16="http://schemas.microsoft.com/office/drawing/2014/main" id="{A777914C-38B2-489C-8FB7-95BD3088D8AD}"/>
              </a:ext>
            </a:extLst>
          </p:cNvPr>
          <p:cNvSpPr/>
          <p:nvPr/>
        </p:nvSpPr>
        <p:spPr>
          <a:xfrm>
            <a:off x="11226990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Down Arrow 12">
            <a:extLst>
              <a:ext uri="{FF2B5EF4-FFF2-40B4-BE49-F238E27FC236}">
                <a16:creationId xmlns:a16="http://schemas.microsoft.com/office/drawing/2014/main" id="{FD41B180-2FE1-4890-9458-F479514184FE}"/>
              </a:ext>
            </a:extLst>
          </p:cNvPr>
          <p:cNvSpPr/>
          <p:nvPr/>
        </p:nvSpPr>
        <p:spPr>
          <a:xfrm>
            <a:off x="1480725" y="2282882"/>
            <a:ext cx="731417" cy="77262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89CDBE-0F55-47F9-A639-C00C52A4F720}"/>
              </a:ext>
            </a:extLst>
          </p:cNvPr>
          <p:cNvGrpSpPr/>
          <p:nvPr/>
        </p:nvGrpSpPr>
        <p:grpSpPr>
          <a:xfrm>
            <a:off x="1160158" y="3097388"/>
            <a:ext cx="1445518" cy="1789343"/>
            <a:chOff x="1205346" y="3686333"/>
            <a:chExt cx="989213" cy="17960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2A51A6-58D6-434A-8D9C-146EF3CCF14A}"/>
                </a:ext>
              </a:extLst>
            </p:cNvPr>
            <p:cNvSpPr/>
            <p:nvPr/>
          </p:nvSpPr>
          <p:spPr>
            <a:xfrm>
              <a:off x="1205346" y="3686333"/>
              <a:ext cx="989213" cy="17960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32722-46ED-4EE8-849B-4B2BCF51DCB2}"/>
                </a:ext>
              </a:extLst>
            </p:cNvPr>
            <p:cNvSpPr/>
            <p:nvPr/>
          </p:nvSpPr>
          <p:spPr>
            <a:xfrm>
              <a:off x="1251241" y="4172356"/>
              <a:ext cx="893768" cy="1248749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EC003-8682-4C16-9C88-BF1E10DD7E0B}"/>
              </a:ext>
            </a:extLst>
          </p:cNvPr>
          <p:cNvGrpSpPr/>
          <p:nvPr/>
        </p:nvGrpSpPr>
        <p:grpSpPr>
          <a:xfrm>
            <a:off x="2919079" y="3094115"/>
            <a:ext cx="1451328" cy="1789344"/>
            <a:chOff x="2301550" y="3686333"/>
            <a:chExt cx="993190" cy="1796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62F54F-1BA1-43BD-A49E-9A8301384553}"/>
                </a:ext>
              </a:extLst>
            </p:cNvPr>
            <p:cNvSpPr/>
            <p:nvPr/>
          </p:nvSpPr>
          <p:spPr>
            <a:xfrm>
              <a:off x="2301550" y="3686333"/>
              <a:ext cx="993190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94AD48-963B-4B9F-B4A5-353B00A3F5EE}"/>
                </a:ext>
              </a:extLst>
            </p:cNvPr>
            <p:cNvSpPr/>
            <p:nvPr/>
          </p:nvSpPr>
          <p:spPr>
            <a:xfrm>
              <a:off x="2352851" y="4172356"/>
              <a:ext cx="892339" cy="124874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Cloud scale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Microservices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74CAE-11E9-4C40-B832-2B34A741ADF6}"/>
              </a:ext>
            </a:extLst>
          </p:cNvPr>
          <p:cNvGrpSpPr/>
          <p:nvPr/>
        </p:nvGrpSpPr>
        <p:grpSpPr>
          <a:xfrm>
            <a:off x="4788448" y="3094115"/>
            <a:ext cx="1927222" cy="1789344"/>
            <a:chOff x="3405455" y="3686332"/>
            <a:chExt cx="1047398" cy="17960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B94677-EA98-4D9A-9FAC-5DEDF4ED7807}"/>
                </a:ext>
              </a:extLst>
            </p:cNvPr>
            <p:cNvSpPr/>
            <p:nvPr/>
          </p:nvSpPr>
          <p:spPr>
            <a:xfrm>
              <a:off x="3405455" y="3686332"/>
              <a:ext cx="1047398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Azure Web/API/Mobile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350ABC-940E-4F9F-ADE9-2C616F57F6A2}"/>
                </a:ext>
              </a:extLst>
            </p:cNvPr>
            <p:cNvSpPr/>
            <p:nvPr/>
          </p:nvSpPr>
          <p:spPr>
            <a:xfrm>
              <a:off x="3448399" y="4804321"/>
              <a:ext cx="960796" cy="6167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PaaS Web/API/mobile back-ends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Left-Right Arrow 43">
            <a:extLst>
              <a:ext uri="{FF2B5EF4-FFF2-40B4-BE49-F238E27FC236}">
                <a16:creationId xmlns:a16="http://schemas.microsoft.com/office/drawing/2014/main" id="{64B10AEC-B41E-4D91-AF16-31E46B9EBB39}"/>
              </a:ext>
            </a:extLst>
          </p:cNvPr>
          <p:cNvSpPr/>
          <p:nvPr/>
        </p:nvSpPr>
        <p:spPr>
          <a:xfrm>
            <a:off x="1087544" y="5327924"/>
            <a:ext cx="9983917" cy="564692"/>
          </a:xfrm>
          <a:prstGeom prst="leftRightArrow">
            <a:avLst>
              <a:gd name="adj1" fmla="val 58317"/>
              <a:gd name="adj2" fmla="val 527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Control/Responsibility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           			Standardization/Productivity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1AE801-225F-4C2D-9AF1-21B1DFA6B242}"/>
              </a:ext>
            </a:extLst>
          </p:cNvPr>
          <p:cNvGrpSpPr/>
          <p:nvPr/>
        </p:nvGrpSpPr>
        <p:grpSpPr>
          <a:xfrm>
            <a:off x="8278395" y="3094120"/>
            <a:ext cx="1361220" cy="1789339"/>
            <a:chOff x="6613779" y="3693309"/>
            <a:chExt cx="982280" cy="17898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3C190-7FE9-4D35-A0D2-28880B40F0A2}"/>
                </a:ext>
              </a:extLst>
            </p:cNvPr>
            <p:cNvSpPr/>
            <p:nvPr/>
          </p:nvSpPr>
          <p:spPr>
            <a:xfrm>
              <a:off x="6613779" y="3693309"/>
              <a:ext cx="982280" cy="17898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Logic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D5A8D1-D319-429E-8C76-AFEABE929B61}"/>
                </a:ext>
              </a:extLst>
            </p:cNvPr>
            <p:cNvSpPr/>
            <p:nvPr/>
          </p:nvSpPr>
          <p:spPr>
            <a:xfrm>
              <a:off x="6645910" y="4195691"/>
              <a:ext cx="917688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Orchestration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API/workflow driven apps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9B3246-43F2-4430-A327-3CD92B3869B8}"/>
              </a:ext>
            </a:extLst>
          </p:cNvPr>
          <p:cNvGrpSpPr/>
          <p:nvPr/>
        </p:nvGrpSpPr>
        <p:grpSpPr>
          <a:xfrm>
            <a:off x="9694887" y="3095937"/>
            <a:ext cx="1418720" cy="1790791"/>
            <a:chOff x="9964916" y="3691856"/>
            <a:chExt cx="1196850" cy="1791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7105D9-53C5-4D41-A3C4-A47B1C4D5570}"/>
                </a:ext>
              </a:extLst>
            </p:cNvPr>
            <p:cNvSpPr/>
            <p:nvPr/>
          </p:nvSpPr>
          <p:spPr>
            <a:xfrm>
              <a:off x="9964916" y="3691856"/>
              <a:ext cx="1196850" cy="179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Function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7713A4-51F6-4862-9624-AA8E494E18D9}"/>
                </a:ext>
              </a:extLst>
            </p:cNvPr>
            <p:cNvSpPr/>
            <p:nvPr/>
          </p:nvSpPr>
          <p:spPr>
            <a:xfrm>
              <a:off x="10037801" y="4195691"/>
              <a:ext cx="1081805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Serverless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Apps</a:t>
              </a:r>
            </a:p>
          </p:txBody>
        </p:sp>
      </p:grpSp>
      <p:sp>
        <p:nvSpPr>
          <p:cNvPr id="27" name="Down Arrow 70">
            <a:extLst>
              <a:ext uri="{FF2B5EF4-FFF2-40B4-BE49-F238E27FC236}">
                <a16:creationId xmlns:a16="http://schemas.microsoft.com/office/drawing/2014/main" id="{FC9CD02A-B8FE-4355-8B08-494A65EEC7B3}"/>
              </a:ext>
            </a:extLst>
          </p:cNvPr>
          <p:cNvSpPr/>
          <p:nvPr/>
        </p:nvSpPr>
        <p:spPr>
          <a:xfrm>
            <a:off x="5382200" y="2272961"/>
            <a:ext cx="731417" cy="77927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Down Arrow 71">
            <a:extLst>
              <a:ext uri="{FF2B5EF4-FFF2-40B4-BE49-F238E27FC236}">
                <a16:creationId xmlns:a16="http://schemas.microsoft.com/office/drawing/2014/main" id="{AE423949-0021-446D-918F-1C5EEB85782A}"/>
              </a:ext>
            </a:extLst>
          </p:cNvPr>
          <p:cNvSpPr/>
          <p:nvPr/>
        </p:nvSpPr>
        <p:spPr>
          <a:xfrm>
            <a:off x="9302655" y="2270132"/>
            <a:ext cx="731417" cy="77883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5595D8A-2789-4201-84C3-CD8DCDAE7F8F}"/>
              </a:ext>
            </a:extLst>
          </p:cNvPr>
          <p:cNvSpPr txBox="1">
            <a:spLocks/>
          </p:cNvSpPr>
          <p:nvPr/>
        </p:nvSpPr>
        <p:spPr>
          <a:xfrm>
            <a:off x="864" y="6494104"/>
            <a:ext cx="12190272" cy="466671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00" normalizeH="0" baseline="0" noProof="0" dirty="0">
                <a:ln w="3175"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azure.microsoft.com/overview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FF2AA-C874-480E-A09D-0B6DD942E420}"/>
              </a:ext>
            </a:extLst>
          </p:cNvPr>
          <p:cNvSpPr/>
          <p:nvPr/>
        </p:nvSpPr>
        <p:spPr>
          <a:xfrm>
            <a:off x="8278395" y="4867573"/>
            <a:ext cx="2835212" cy="43941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Serverless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 PaaS</a:t>
            </a:r>
          </a:p>
        </p:txBody>
      </p:sp>
      <p:sp>
        <p:nvSpPr>
          <p:cNvPr id="31" name="Down Arrow 12">
            <a:extLst>
              <a:ext uri="{FF2B5EF4-FFF2-40B4-BE49-F238E27FC236}">
                <a16:creationId xmlns:a16="http://schemas.microsoft.com/office/drawing/2014/main" id="{55C6E6CE-4D62-437A-B498-323EAF589B8D}"/>
              </a:ext>
            </a:extLst>
          </p:cNvPr>
          <p:cNvSpPr/>
          <p:nvPr/>
        </p:nvSpPr>
        <p:spPr>
          <a:xfrm>
            <a:off x="3231770" y="2240929"/>
            <a:ext cx="731417" cy="81130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162F37-38AE-4F5F-9830-B155D3F1A553}"/>
              </a:ext>
            </a:extLst>
          </p:cNvPr>
          <p:cNvSpPr/>
          <p:nvPr/>
        </p:nvSpPr>
        <p:spPr>
          <a:xfrm>
            <a:off x="864637" y="1843659"/>
            <a:ext cx="10475167" cy="6300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06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API </a:t>
            </a:r>
            <a:r>
              <a:rPr lang="en-US" b="1" kern="0" dirty="0">
                <a:solidFill>
                  <a:srgbClr val="FFFFFF"/>
                </a:solidFill>
              </a:rPr>
              <a:t>Façade</a:t>
            </a:r>
            <a:br>
              <a:rPr lang="en-US" b="1" kern="0" dirty="0">
                <a:solidFill>
                  <a:srgbClr val="FFFFFF"/>
                </a:solidFill>
              </a:rPr>
            </a:br>
            <a:r>
              <a:rPr lang="en-US" sz="1200" kern="0" dirty="0">
                <a:solidFill>
                  <a:srgbClr val="FFFFFF"/>
                </a:solidFill>
              </a:rPr>
              <a:t>Documentation, Rate Limiting, Dev Portal, Analytics, Security, Packaging, …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A702F-F094-4A91-88D2-190B8B3B122B}"/>
              </a:ext>
            </a:extLst>
          </p:cNvPr>
          <p:cNvSpPr/>
          <p:nvPr/>
        </p:nvSpPr>
        <p:spPr>
          <a:xfrm>
            <a:off x="3777842" y="817182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Web sites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BFB3F-3553-4062-905B-65D231AE29BA}"/>
              </a:ext>
            </a:extLst>
          </p:cNvPr>
          <p:cNvSpPr/>
          <p:nvPr/>
        </p:nvSpPr>
        <p:spPr>
          <a:xfrm>
            <a:off x="5982977" y="814795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Mobile back-ends</a:t>
            </a:r>
          </a:p>
        </p:txBody>
      </p:sp>
      <p:sp>
        <p:nvSpPr>
          <p:cNvPr id="35" name="Down Arrow 70">
            <a:extLst>
              <a:ext uri="{FF2B5EF4-FFF2-40B4-BE49-F238E27FC236}">
                <a16:creationId xmlns:a16="http://schemas.microsoft.com/office/drawing/2014/main" id="{56DB7C8B-162E-487D-81C2-11D72BAC97D7}"/>
              </a:ext>
            </a:extLst>
          </p:cNvPr>
          <p:cNvSpPr/>
          <p:nvPr/>
        </p:nvSpPr>
        <p:spPr>
          <a:xfrm>
            <a:off x="4422739" y="11884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Down Arrow 70">
            <a:extLst>
              <a:ext uri="{FF2B5EF4-FFF2-40B4-BE49-F238E27FC236}">
                <a16:creationId xmlns:a16="http://schemas.microsoft.com/office/drawing/2014/main" id="{585BFB6B-C791-452B-9C86-DB3FB9FECEC9}"/>
              </a:ext>
            </a:extLst>
          </p:cNvPr>
          <p:cNvSpPr/>
          <p:nvPr/>
        </p:nvSpPr>
        <p:spPr>
          <a:xfrm>
            <a:off x="6693894" y="11593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17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F0381-E333-4403-8E3A-447DFAB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49" y="1817674"/>
            <a:ext cx="8382613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  <a:p>
            <a:pPr lvl="1"/>
            <a:r>
              <a:rPr lang="nb-NO" dirty="0"/>
              <a:t>Sikker </a:t>
            </a:r>
            <a:r>
              <a:rPr lang="nb-NO" dirty="0" err="1"/>
              <a:t>sandbox</a:t>
            </a:r>
            <a:r>
              <a:rPr lang="nb-NO" dirty="0"/>
              <a:t> som separeres fra andre. </a:t>
            </a:r>
          </a:p>
          <a:p>
            <a:pPr lvl="1"/>
            <a:r>
              <a:rPr lang="nb-NO" dirty="0"/>
              <a:t>Sikrer et minimum av ressurser</a:t>
            </a:r>
          </a:p>
          <a:p>
            <a:pPr lvl="1"/>
            <a:r>
              <a:rPr lang="nb-NO" dirty="0"/>
              <a:t>Kan putte flere </a:t>
            </a:r>
            <a:r>
              <a:rPr lang="nb-NO" dirty="0" err="1"/>
              <a:t>Apps</a:t>
            </a:r>
            <a:r>
              <a:rPr lang="nb-NO" dirty="0"/>
              <a:t> på samme Service Plan.</a:t>
            </a:r>
          </a:p>
          <a:p>
            <a:pPr lvl="1"/>
            <a:r>
              <a:rPr lang="nb-NO" dirty="0"/>
              <a:t>Man skalerer </a:t>
            </a:r>
            <a:r>
              <a:rPr lang="nb-NO" dirty="0" err="1"/>
              <a:t>App</a:t>
            </a:r>
            <a:r>
              <a:rPr lang="nb-NO" dirty="0"/>
              <a:t> Service Plan (ikke </a:t>
            </a:r>
            <a:r>
              <a:rPr lang="nb-NO" dirty="0" err="1"/>
              <a:t>Apps</a:t>
            </a:r>
            <a:r>
              <a:rPr lang="nb-NO" dirty="0"/>
              <a:t>).</a:t>
            </a:r>
          </a:p>
          <a:p>
            <a:r>
              <a:rPr lang="nb-NO" dirty="0"/>
              <a:t>Kan ikke bruke </a:t>
            </a:r>
            <a:r>
              <a:rPr lang="nb-NO" dirty="0" err="1"/>
              <a:t>App</a:t>
            </a:r>
            <a:r>
              <a:rPr lang="nb-NO" dirty="0"/>
              <a:t> Service hvis man kjører «sære» ting.</a:t>
            </a:r>
          </a:p>
          <a:p>
            <a:pPr lvl="1"/>
            <a:r>
              <a:rPr lang="nb-NO" dirty="0"/>
              <a:t>Kan ikke installere drivere, COM-objekter etc. på maskinen -&gt; VM løsningen.	</a:t>
            </a:r>
          </a:p>
          <a:p>
            <a:pPr lvl="1"/>
            <a:r>
              <a:rPr lang="nb-NO" dirty="0"/>
              <a:t>Kan ikke skrive til </a:t>
            </a:r>
            <a:r>
              <a:rPr lang="nb-NO" dirty="0" err="1"/>
              <a:t>registry</a:t>
            </a:r>
            <a:r>
              <a:rPr lang="nb-NO" dirty="0"/>
              <a:t>, aksessere </a:t>
            </a:r>
            <a:r>
              <a:rPr lang="nb-NO" dirty="0" err="1"/>
              <a:t>Event</a:t>
            </a:r>
            <a:r>
              <a:rPr lang="nb-NO" dirty="0"/>
              <a:t> Loge </a:t>
            </a:r>
            <a:r>
              <a:rPr lang="nb-NO" dirty="0" err="1"/>
              <a:t>tc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Kan kjøre i et egen isolert miljø: </a:t>
            </a:r>
            <a:r>
              <a:rPr lang="nb-NO" dirty="0" err="1"/>
              <a:t>App</a:t>
            </a:r>
            <a:r>
              <a:rPr lang="nb-NO" dirty="0"/>
              <a:t> Service Environment (ASE)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44C7F-1E8B-4AB8-A89E-0E1BBC0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</p:txBody>
      </p:sp>
    </p:spTree>
    <p:extLst>
      <p:ext uri="{BB962C8B-B14F-4D97-AF65-F5344CB8AC3E}">
        <p14:creationId xmlns:p14="http://schemas.microsoft.com/office/powerpoint/2010/main" val="192357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 – en introduksjon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F0-28B5-4B4C-B457-228A74A9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for flere programmeringsspråk </a:t>
            </a:r>
          </a:p>
          <a:p>
            <a:pPr lvl="1"/>
            <a:r>
              <a:rPr lang="nb-NO" dirty="0"/>
              <a:t>.NET</a:t>
            </a:r>
          </a:p>
          <a:p>
            <a:pPr lvl="1"/>
            <a:r>
              <a:rPr lang="nb-NO" dirty="0"/>
              <a:t>Python</a:t>
            </a:r>
          </a:p>
          <a:p>
            <a:pPr lvl="1"/>
            <a:r>
              <a:rPr lang="nb-NO" dirty="0"/>
              <a:t>Node.JS</a:t>
            </a:r>
          </a:p>
          <a:p>
            <a:r>
              <a:rPr lang="nb-NO" dirty="0" err="1"/>
              <a:t>Features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Slots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9FBB2-5FB2-406C-A4E8-B7F106A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109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3F87C-38F4-44C8-ADEC-4C9CAB1A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A20A2-D44C-4984-9C77-6E47414B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Sammenligning – </a:t>
            </a:r>
            <a:r>
              <a:rPr lang="nb-NO" dirty="0" err="1"/>
              <a:t>App</a:t>
            </a:r>
            <a:r>
              <a:rPr lang="nb-NO" dirty="0"/>
              <a:t> Service Plans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CFA2441-7CC3-429A-8B08-88E874E03ED1}"/>
              </a:ext>
            </a:extLst>
          </p:cNvPr>
          <p:cNvSpPr>
            <a:spLocks noGrp="1"/>
          </p:cNvSpPr>
          <p:nvPr/>
        </p:nvSpPr>
        <p:spPr>
          <a:xfrm>
            <a:off x="151218" y="108632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766ED58-11DF-4C63-9EF6-6C60B06F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48" y="2804954"/>
            <a:ext cx="9779136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0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7E498-3C4D-40F4-9886-096A6156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7F895-AE5B-489F-851C-DF70FA1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 - Demo</a:t>
            </a:r>
          </a:p>
        </p:txBody>
      </p:sp>
    </p:spTree>
    <p:extLst>
      <p:ext uri="{BB962C8B-B14F-4D97-AF65-F5344CB8AC3E}">
        <p14:creationId xmlns:p14="http://schemas.microsoft.com/office/powerpoint/2010/main" val="253713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9401F-EEF2-4234-884F-6B9F884F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Tjeneste </a:t>
            </a:r>
          </a:p>
          <a:p>
            <a:r>
              <a:rPr lang="nb-NO" dirty="0"/>
              <a:t>Sikker lagring av </a:t>
            </a:r>
            <a:r>
              <a:rPr lang="nb-NO" dirty="0" err="1"/>
              <a:t>secrets</a:t>
            </a:r>
            <a:r>
              <a:rPr lang="nb-NO" dirty="0"/>
              <a:t> (f.eks. passord) og sertifikater i Azure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Demo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3484C-440F-4FA5-8833-85E89A9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KeyVault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317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05E5-BB1E-4E59-B3A6-8050741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E5D29-1F11-4D5C-A83E-B7CDA2A2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r>
              <a:rPr lang="nb-NO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607609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som tjeneste i skyen (*)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Global skalering.</a:t>
            </a:r>
          </a:p>
          <a:p>
            <a:pPr lvl="1"/>
            <a:r>
              <a:rPr lang="nb-NO" dirty="0"/>
              <a:t>Tilbyr forskjellige </a:t>
            </a:r>
            <a:r>
              <a:rPr lang="nb-NO" dirty="0" err="1"/>
              <a:t>APIer</a:t>
            </a:r>
            <a:r>
              <a:rPr lang="nb-NO" dirty="0"/>
              <a:t>: </a:t>
            </a:r>
            <a:r>
              <a:rPr lang="nb-NO" dirty="0" err="1"/>
              <a:t>DocumentDB</a:t>
            </a:r>
            <a:r>
              <a:rPr lang="nb-NO" dirty="0"/>
              <a:t> API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r>
              <a:rPr lang="nb-NO" dirty="0" err="1"/>
              <a:t>MySql</a:t>
            </a:r>
            <a:r>
              <a:rPr lang="nb-NO" dirty="0"/>
              <a:t>, </a:t>
            </a:r>
            <a:r>
              <a:rPr lang="nb-NO" dirty="0" err="1"/>
              <a:t>PostgreSQL</a:t>
            </a:r>
            <a:r>
              <a:rPr lang="nb-NO" dirty="0"/>
              <a:t> ++</a:t>
            </a:r>
          </a:p>
          <a:p>
            <a:pPr marL="357187" lvl="1" indent="0">
              <a:buNone/>
            </a:pPr>
            <a:endParaRPr lang="nb-NO" dirty="0"/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Storage </a:t>
            </a:r>
            <a:r>
              <a:rPr lang="nb-NO" dirty="0" err="1"/>
              <a:t>Account</a:t>
            </a:r>
            <a:r>
              <a:rPr lang="nb-NO" dirty="0"/>
              <a:t> kan inneholde</a:t>
            </a:r>
          </a:p>
          <a:p>
            <a:pPr lvl="1"/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Files		</a:t>
            </a:r>
          </a:p>
          <a:p>
            <a:pPr lvl="1"/>
            <a:r>
              <a:rPr lang="nb-NO" dirty="0"/>
              <a:t>Queues</a:t>
            </a:r>
          </a:p>
          <a:p>
            <a:r>
              <a:rPr lang="nb-NO" dirty="0" err="1"/>
              <a:t>Backup</a:t>
            </a:r>
            <a:endParaRPr lang="nb-NO" dirty="0"/>
          </a:p>
          <a:p>
            <a:pPr lvl="1"/>
            <a:r>
              <a:rPr lang="nb-NO" dirty="0"/>
              <a:t>LRS, GRS</a:t>
            </a:r>
          </a:p>
          <a:p>
            <a:pPr lvl="1"/>
            <a:r>
              <a:rPr lang="nb-NO" dirty="0"/>
              <a:t>Ingen konvensjonell </a:t>
            </a:r>
            <a:r>
              <a:rPr lang="nb-NO" dirty="0" err="1"/>
              <a:t>backup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97BF-582A-46FF-8394-92F3E72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Lagrer filer i Containere i en Storage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/>
              <a:t>Virtuell katalogstruktur</a:t>
            </a:r>
          </a:p>
          <a:p>
            <a:endParaRPr lang="nb-NO" dirty="0"/>
          </a:p>
          <a:p>
            <a:r>
              <a:rPr lang="nb-NO" dirty="0"/>
              <a:t>Støtte for SAS-tokens:</a:t>
            </a:r>
          </a:p>
          <a:p>
            <a:pPr lvl="1"/>
            <a:r>
              <a:rPr lang="nb-NO" dirty="0" err="1"/>
              <a:t>Shared</a:t>
            </a:r>
            <a:r>
              <a:rPr lang="nb-NO" dirty="0"/>
              <a:t>-Access </a:t>
            </a:r>
            <a:r>
              <a:rPr lang="nb-NO" dirty="0" err="1"/>
              <a:t>Signature</a:t>
            </a:r>
            <a:r>
              <a:rPr lang="nb-NO" dirty="0"/>
              <a:t> – gir </a:t>
            </a:r>
          </a:p>
          <a:p>
            <a:pPr lvl="1"/>
            <a:r>
              <a:rPr lang="nb-NO" dirty="0"/>
              <a:t>Eneste måten å dele </a:t>
            </a:r>
            <a:r>
              <a:rPr lang="nb-NO" dirty="0" err="1"/>
              <a:t>blobs</a:t>
            </a:r>
            <a:r>
              <a:rPr lang="nb-NO" dirty="0"/>
              <a:t> på uten å gi vekk </a:t>
            </a:r>
            <a:r>
              <a:rPr lang="nb-NO" dirty="0" err="1"/>
              <a:t>Account-key</a:t>
            </a:r>
            <a:r>
              <a:rPr lang="nb-NO" dirty="0"/>
              <a:t> eller gjøre de fullt </a:t>
            </a:r>
            <a:r>
              <a:rPr lang="nb-NO" dirty="0" err="1"/>
              <a:t>public</a:t>
            </a:r>
            <a:endParaRPr lang="nb-NO" dirty="0"/>
          </a:p>
          <a:p>
            <a:pPr lvl="1"/>
            <a:r>
              <a:rPr lang="nb-NO" dirty="0"/>
              <a:t>Read-Write-</a:t>
            </a:r>
            <a:r>
              <a:rPr lang="nb-NO" dirty="0" err="1"/>
              <a:t>Delete</a:t>
            </a:r>
            <a:r>
              <a:rPr lang="nb-NO" dirty="0"/>
              <a:t>-List</a:t>
            </a:r>
          </a:p>
          <a:p>
            <a:pPr lvl="1"/>
            <a:r>
              <a:rPr lang="nb-NO" dirty="0"/>
              <a:t>Gyldig fra-til</a:t>
            </a:r>
          </a:p>
          <a:p>
            <a:pPr lvl="1"/>
            <a:r>
              <a:rPr lang="nb-NO" dirty="0"/>
              <a:t>IP-restriksjoner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AEFC3-3D48-4189-ABC2-65C8CD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Blobs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8552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D7126-09B8-439E-9A87-0615A35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  - No </a:t>
            </a:r>
            <a:r>
              <a:rPr lang="nb-NO" dirty="0" err="1"/>
              <a:t>Schema</a:t>
            </a:r>
            <a:r>
              <a:rPr lang="nb-NO" dirty="0"/>
              <a:t>.</a:t>
            </a:r>
          </a:p>
          <a:p>
            <a:r>
              <a:rPr lang="nb-NO" dirty="0"/>
              <a:t>Ingen relasjoner mellom tabellene.</a:t>
            </a:r>
          </a:p>
          <a:p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eneste indekserte kolonner.</a:t>
            </a:r>
          </a:p>
          <a:p>
            <a:r>
              <a:rPr lang="nb-NO" dirty="0" err="1"/>
              <a:t>PartitionKey</a:t>
            </a:r>
            <a:r>
              <a:rPr lang="nb-NO" dirty="0"/>
              <a:t> viktig for skalering.</a:t>
            </a:r>
          </a:p>
          <a:p>
            <a:r>
              <a:rPr lang="nb-NO" dirty="0"/>
              <a:t>Hvis brukt riktig, veldig kjapt og rimelig.</a:t>
            </a:r>
          </a:p>
          <a:p>
            <a:pPr marL="357187" lvl="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39BD5-2FC2-4EC3-ABFF-042605F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22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DEA3-4405-4C73-BC1B-0B697CA9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D8D6-0722-4559-B467-00605CF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409224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 err="1"/>
              <a:t>App</a:t>
            </a:r>
            <a:r>
              <a:rPr lang="nb-NO" dirty="0"/>
              <a:t> Service, Azure Storage, Key </a:t>
            </a:r>
            <a:r>
              <a:rPr lang="nb-NO" dirty="0" err="1"/>
              <a:t>Vault</a:t>
            </a:r>
            <a:endParaRPr lang="nb-NO" dirty="0"/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#3…</a:t>
            </a:r>
          </a:p>
          <a:p>
            <a:pPr lvl="1"/>
            <a:r>
              <a:rPr lang="nb-NO" dirty="0"/>
              <a:t>TBD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Kostnader</a:t>
            </a:r>
          </a:p>
          <a:p>
            <a:r>
              <a:rPr lang="nb-NO" dirty="0" err="1"/>
              <a:t>App</a:t>
            </a:r>
            <a:endParaRPr lang="nb-NO" dirty="0"/>
          </a:p>
          <a:p>
            <a:r>
              <a:rPr lang="nb-NO" dirty="0"/>
              <a:t>Leksjon 1 : </a:t>
            </a:r>
          </a:p>
          <a:p>
            <a:r>
              <a:rPr lang="nb-NO" dirty="0"/>
              <a:t>Leksjon 2 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9B05A-3316-4475-A77D-B144DAD27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096294"/>
            <a:ext cx="7334250" cy="3810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r>
              <a:rPr lang="nb-NO" dirty="0"/>
              <a:t>Dynamisk skalering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upfront</a:t>
            </a:r>
            <a:r>
              <a:rPr lang="nb-NO" dirty="0"/>
              <a:t> kjøp av HW.</a:t>
            </a:r>
          </a:p>
          <a:p>
            <a:r>
              <a:rPr lang="nb-NO" dirty="0"/>
              <a:t>Fart og fleksibilitet</a:t>
            </a:r>
          </a:p>
          <a:p>
            <a:pPr lvl="1"/>
            <a:r>
              <a:rPr lang="nb-NO" dirty="0"/>
              <a:t>Opprett ressurser i løpet av minutter/sekunder.</a:t>
            </a:r>
          </a:p>
          <a:p>
            <a:r>
              <a:rPr lang="nb-NO" dirty="0"/>
              <a:t>Sikkerhet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Antall regioner: 54</a:t>
            </a:r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Speedtest: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  <a:p>
            <a:r>
              <a:rPr lang="nb-NO" dirty="0"/>
              <a:t>West/North Europe – Snart 2 i Norge (øst + vest)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2031</TotalTime>
  <Words>915</Words>
  <Application>Microsoft Office PowerPoint</Application>
  <PresentationFormat>Widescreen</PresentationFormat>
  <Paragraphs>262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Georgia</vt:lpstr>
      <vt:lpstr>Segoe UI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Azure</vt:lpstr>
      <vt:lpstr>Azure – Hvorfor?</vt:lpstr>
      <vt:lpstr>PowerPoint Presentation</vt:lpstr>
      <vt:lpstr>Regioner</vt:lpstr>
      <vt:lpstr>PowerPoint Presentation</vt:lpstr>
      <vt:lpstr>Services</vt:lpstr>
      <vt:lpstr>Kostnader – Hva betaler man for?</vt:lpstr>
      <vt:lpstr>Azure.. ouch..</vt:lpstr>
      <vt:lpstr>Service Level Agreement (SLA)</vt:lpstr>
      <vt:lpstr>Opprettelse av ressurser i Azure. </vt:lpstr>
      <vt:lpstr>Over to you..</vt:lpstr>
      <vt:lpstr>App Services</vt:lpstr>
      <vt:lpstr>PowerPoint Presentation</vt:lpstr>
      <vt:lpstr>PowerPoint Presentation</vt:lpstr>
      <vt:lpstr>App Service Plan:</vt:lpstr>
      <vt:lpstr>Web Apps</vt:lpstr>
      <vt:lpstr>Sammenligning – App Service Plans</vt:lpstr>
      <vt:lpstr>App Service Plan - Demo</vt:lpstr>
      <vt:lpstr>KeyVault</vt:lpstr>
      <vt:lpstr>Key Vault Demo</vt:lpstr>
      <vt:lpstr>Lagring i Azure</vt:lpstr>
      <vt:lpstr>Azure Storage</vt:lpstr>
      <vt:lpstr>Azure Blobs</vt:lpstr>
      <vt:lpstr>Azure Tables</vt:lpstr>
      <vt:lpstr>Demo Azure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Håvard Engum</cp:lastModifiedBy>
  <cp:revision>55</cp:revision>
  <dcterms:created xsi:type="dcterms:W3CDTF">2018-08-28T16:17:30Z</dcterms:created>
  <dcterms:modified xsi:type="dcterms:W3CDTF">2018-10-08T19:58:09Z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