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4"/>
  </p:notesMasterIdLst>
  <p:handoutMasterIdLst>
    <p:handoutMasterId r:id="rId25"/>
  </p:handoutMasterIdLst>
  <p:sldIdLst>
    <p:sldId id="256" r:id="rId7"/>
    <p:sldId id="257" r:id="rId8"/>
    <p:sldId id="259" r:id="rId9"/>
    <p:sldId id="260" r:id="rId10"/>
    <p:sldId id="284" r:id="rId11"/>
    <p:sldId id="291" r:id="rId12"/>
    <p:sldId id="294" r:id="rId13"/>
    <p:sldId id="290" r:id="rId14"/>
    <p:sldId id="292" r:id="rId15"/>
    <p:sldId id="275" r:id="rId16"/>
    <p:sldId id="288" r:id="rId17"/>
    <p:sldId id="297" r:id="rId18"/>
    <p:sldId id="296" r:id="rId19"/>
    <p:sldId id="295" r:id="rId20"/>
    <p:sldId id="280" r:id="rId21"/>
    <p:sldId id="287" r:id="rId22"/>
    <p:sldId id="286" r:id="rId2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4004" autoAdjust="0"/>
  </p:normalViewPr>
  <p:slideViewPr>
    <p:cSldViewPr snapToGrid="0" showGuides="1">
      <p:cViewPr varScale="1">
        <p:scale>
          <a:sx n="43" d="100"/>
          <a:sy n="43" d="100"/>
        </p:scale>
        <p:origin x="1566" y="2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21.01.2020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21.01.2020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r>
              <a:rPr lang="nb-NO" dirty="0"/>
              <a:t>- </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 litt i Azure Security Center i Portalen.</a:t>
            </a:r>
          </a:p>
          <a:p>
            <a:endParaRPr lang="nb-NO" dirty="0"/>
          </a:p>
          <a:p>
            <a:r>
              <a:rPr lang="nb-NO" dirty="0"/>
              <a:t>Analyserer enorme mender data/signaler. </a:t>
            </a:r>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Demo:</a:t>
            </a:r>
          </a:p>
          <a:p>
            <a:r>
              <a:rPr lang="nb-NO" dirty="0"/>
              <a:t>- Vis litt om YAML.</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51812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a:t>
            </a:r>
          </a:p>
        </p:txBody>
      </p:sp>
      <p:sp>
        <p:nvSpPr>
          <p:cNvPr id="4" name="Slide Number Placeholder 3"/>
          <p:cNvSpPr>
            <a:spLocks noGrp="1"/>
          </p:cNvSpPr>
          <p:nvPr>
            <p:ph type="sldNum" sz="quarter" idx="5"/>
          </p:nvPr>
        </p:nvSpPr>
        <p:spPr/>
        <p:txBody>
          <a:bodyPr/>
          <a:lstStyle/>
          <a:p>
            <a:fld id="{180377DB-C4B0-49B2-8838-0F01BA83B7C4}" type="slidenum">
              <a:rPr lang="nb-NO" smtClean="0"/>
              <a:t>14</a:t>
            </a:fld>
            <a:endParaRPr lang="nb-NO"/>
          </a:p>
        </p:txBody>
      </p:sp>
    </p:spTree>
    <p:extLst>
      <p:ext uri="{BB962C8B-B14F-4D97-AF65-F5344CB8AC3E}">
        <p14:creationId xmlns:p14="http://schemas.microsoft.com/office/powerpoint/2010/main" val="1111845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a:p>
            <a:pPr marL="0" indent="0">
              <a:buNone/>
            </a:pPr>
            <a:endParaRPr lang="nb-NO" sz="4400" dirty="0"/>
          </a:p>
          <a:p>
            <a:pPr marL="0" indent="0">
              <a:buNone/>
            </a:pPr>
            <a:endParaRPr lang="nb-NO" sz="4400" dirty="0"/>
          </a:p>
          <a:p>
            <a:pPr marL="0" indent="0">
              <a:buNone/>
            </a:pPr>
            <a:r>
              <a:rPr lang="nb-NO" sz="4400" dirty="0"/>
              <a:t>Google: Azureskolen </a:t>
            </a:r>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Et brukernavn/passord for on-</a:t>
            </a:r>
            <a:r>
              <a:rPr lang="nb-NO" dirty="0" err="1"/>
              <a:t>premise</a:t>
            </a:r>
            <a:r>
              <a:rPr lang="nb-NO" dirty="0"/>
              <a:t>/sky</a:t>
            </a:r>
          </a:p>
          <a:p>
            <a:pPr lvl="1"/>
            <a:r>
              <a:rPr lang="nb-NO" dirty="0"/>
              <a:t>Pålogging domene</a:t>
            </a:r>
          </a:p>
          <a:p>
            <a:pPr lvl="1"/>
            <a:r>
              <a:rPr lang="nb-NO" dirty="0"/>
              <a:t>Alle applikasjoner (Intranet/Office 365)</a:t>
            </a:r>
          </a:p>
          <a:p>
            <a:pPr lvl="1"/>
            <a:r>
              <a:rPr lang="nb-NO" dirty="0" err="1"/>
              <a:t>Devicer</a:t>
            </a:r>
            <a:endParaRPr lang="nb-NO" dirty="0"/>
          </a:p>
          <a:p>
            <a:r>
              <a:rPr lang="nb-NO" dirty="0" err="1"/>
              <a:t>Authentication</a:t>
            </a:r>
            <a:endParaRPr lang="nb-NO" dirty="0"/>
          </a:p>
          <a:p>
            <a:pPr lvl="1"/>
            <a:r>
              <a:rPr lang="nb-NO" dirty="0"/>
              <a:t>Multi-factor Authentication (MFA)</a:t>
            </a:r>
          </a:p>
          <a:p>
            <a:pPr lvl="1"/>
            <a:r>
              <a:rPr lang="nb-NO" dirty="0"/>
              <a:t>Støtte for single-</a:t>
            </a:r>
            <a:r>
              <a:rPr lang="nb-NO" dirty="0" err="1"/>
              <a:t>sign</a:t>
            </a:r>
            <a:r>
              <a:rPr lang="nb-NO" dirty="0"/>
              <a:t>-</a:t>
            </a:r>
            <a:r>
              <a:rPr lang="nb-NO" dirty="0" err="1"/>
              <a:t>on</a:t>
            </a:r>
            <a:r>
              <a:rPr lang="nb-NO" dirty="0"/>
              <a:t> (SSO)</a:t>
            </a:r>
          </a:p>
          <a:p>
            <a:r>
              <a:rPr lang="nb-NO" dirty="0"/>
              <a:t>Mange Premium-funksjoner:</a:t>
            </a:r>
          </a:p>
          <a:p>
            <a:pPr lvl="1"/>
            <a:r>
              <a:rPr lang="nb-NO" dirty="0"/>
              <a:t>Privilgued Identity Management</a:t>
            </a:r>
          </a:p>
          <a:p>
            <a:pPr lvl="1"/>
            <a:r>
              <a:rPr lang="nb-NO" dirty="0"/>
              <a:t>Identity Protection</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pic>
        <p:nvPicPr>
          <p:cNvPr id="1026" name="Picture 2" descr="Bilderesultat for azure ad">
            <a:extLst>
              <a:ext uri="{FF2B5EF4-FFF2-40B4-BE49-F238E27FC236}">
                <a16:creationId xmlns:a16="http://schemas.microsoft.com/office/drawing/2014/main" id="{070440E0-3319-46AB-8EFA-E02E4294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928" y="2440503"/>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Subscriptions og Azure AD</a:t>
            </a:r>
          </a:p>
          <a:p>
            <a:pPr lvl="1"/>
            <a:r>
              <a:rPr lang="nb-NO" dirty="0"/>
              <a:t>Azure AD kan </a:t>
            </a:r>
            <a:r>
              <a:rPr lang="nb-NO" dirty="0" err="1"/>
              <a:t>truste</a:t>
            </a:r>
            <a:r>
              <a:rPr lang="nb-NO" dirty="0"/>
              <a:t> mange </a:t>
            </a:r>
            <a:r>
              <a:rPr lang="nb-NO" dirty="0" err="1"/>
              <a:t>subscriptions</a:t>
            </a:r>
            <a:endParaRPr lang="nb-NO" dirty="0"/>
          </a:p>
          <a:p>
            <a:pPr lvl="1"/>
            <a:r>
              <a:rPr lang="nb-NO" dirty="0"/>
              <a:t>Et </a:t>
            </a:r>
            <a:r>
              <a:rPr lang="nb-NO" dirty="0" err="1"/>
              <a:t>subscription</a:t>
            </a:r>
            <a:r>
              <a:rPr lang="nb-NO" dirty="0"/>
              <a:t> kan bare </a:t>
            </a:r>
            <a:r>
              <a:rPr lang="nb-NO" dirty="0" err="1"/>
              <a:t>truste</a:t>
            </a:r>
            <a:r>
              <a:rPr lang="nb-NO" dirty="0"/>
              <a:t> et AD.</a:t>
            </a:r>
          </a:p>
          <a:p>
            <a:pPr lvl="1"/>
            <a:endParaRPr lang="nb-NO" dirty="0"/>
          </a:p>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dirty="0"/>
              <a:t>Managed Identity Service (MSI)</a:t>
            </a:r>
          </a:p>
          <a:p>
            <a:pPr lvl="1"/>
            <a:endParaRPr lang="en-US" dirty="0"/>
          </a:p>
          <a:p>
            <a:r>
              <a:rPr lang="nb-NO" dirty="0" err="1"/>
              <a:t>Role-based</a:t>
            </a:r>
            <a:r>
              <a:rPr lang="nb-NO" dirty="0"/>
              <a:t> </a:t>
            </a:r>
            <a:r>
              <a:rPr lang="nb-NO" dirty="0" err="1"/>
              <a:t>access</a:t>
            </a:r>
            <a:r>
              <a:rPr lang="nb-NO" dirty="0"/>
              <a:t> </a:t>
            </a:r>
            <a:r>
              <a:rPr lang="nb-NO" dirty="0" err="1"/>
              <a:t>control</a:t>
            </a:r>
            <a:r>
              <a:rPr lang="nb-NO" dirty="0"/>
              <a:t> (RBAC)</a:t>
            </a:r>
          </a:p>
          <a:p>
            <a:pPr lvl="1"/>
            <a:r>
              <a:rPr lang="nb-NO" dirty="0"/>
              <a:t>Hierarkisk rolle-basert tilgangskontroll</a:t>
            </a:r>
          </a:p>
          <a:p>
            <a:pPr lvl="1"/>
            <a:endParaRPr lang="nb-NO" dirty="0"/>
          </a:p>
          <a:p>
            <a:endParaRPr lang="en-US" dirty="0"/>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pic>
        <p:nvPicPr>
          <p:cNvPr id="5" name="Picture 4">
            <a:extLst>
              <a:ext uri="{FF2B5EF4-FFF2-40B4-BE49-F238E27FC236}">
                <a16:creationId xmlns:a16="http://schemas.microsoft.com/office/drawing/2014/main" id="{408A91C4-2C6D-44C7-BE12-7DD567CD1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835" y="3547696"/>
            <a:ext cx="2381582" cy="2629267"/>
          </a:xfrm>
          <a:prstGeom prst="rect">
            <a:avLst/>
          </a:prstGeom>
        </p:spPr>
      </p:pic>
    </p:spTree>
    <p:extLst>
      <p:ext uri="{BB962C8B-B14F-4D97-AF65-F5344CB8AC3E}">
        <p14:creationId xmlns:p14="http://schemas.microsoft.com/office/powerpoint/2010/main" val="315237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Autentisere (hvem er brukeren)</a:t>
            </a:r>
          </a:p>
          <a:p>
            <a:endParaRPr lang="nb-NO" dirty="0"/>
          </a:p>
          <a:p>
            <a:r>
              <a:rPr lang="nb-NO" dirty="0"/>
              <a:t>Autorisere (skal denne brukeren ha tilgang)</a:t>
            </a:r>
          </a:p>
          <a:p>
            <a:endParaRPr lang="nb-NO" dirty="0"/>
          </a:p>
          <a:p>
            <a:r>
              <a:rPr lang="nb-NO" dirty="0"/>
              <a:t>Azure AD støtter mange protokoller for autentisering</a:t>
            </a:r>
          </a:p>
          <a:p>
            <a:pPr lvl="1"/>
            <a:r>
              <a:rPr lang="nb-NO" dirty="0"/>
              <a:t>OAuth2 </a:t>
            </a:r>
          </a:p>
          <a:p>
            <a:pPr lvl="1"/>
            <a:r>
              <a:rPr lang="nb-NO" dirty="0"/>
              <a:t>Open ID Connect</a:t>
            </a:r>
          </a:p>
          <a:p>
            <a:pPr lvl="1"/>
            <a:endParaRPr lang="nb-NO" dirty="0"/>
          </a:p>
          <a:p>
            <a:r>
              <a:rPr lang="nb-NO" dirty="0"/>
              <a:t>Kan hente ut Token for å aksessere andre tjenester.</a:t>
            </a:r>
          </a:p>
          <a:p>
            <a:pPr lvl="1"/>
            <a:r>
              <a:rPr lang="nb-NO" dirty="0"/>
              <a:t>Eks: MS Graph, Storage </a:t>
            </a:r>
            <a:r>
              <a:rPr lang="nb-NO" dirty="0" err="1"/>
              <a:t>Account</a:t>
            </a:r>
            <a:endParaRPr lang="nb-NO" dirty="0"/>
          </a:p>
          <a:p>
            <a:pPr lvl="1"/>
            <a:endParaRPr lang="nb-NO" dirty="0"/>
          </a:p>
          <a:p>
            <a:endParaRPr lang="nb-NO" dirty="0"/>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r>
              <a:rPr lang="nb-NO" dirty="0"/>
              <a:t>For å kunne autentisere mot en applikasjon, må den være registrert i AD.</a:t>
            </a:r>
          </a:p>
          <a:p>
            <a:pPr marL="0" indent="0">
              <a:buNone/>
            </a:pPr>
            <a:endParaRPr lang="nb-NO" dirty="0"/>
          </a:p>
          <a:p>
            <a:r>
              <a:rPr lang="nb-NO" dirty="0"/>
              <a:t>Ting man må registrere</a:t>
            </a:r>
          </a:p>
          <a:p>
            <a:pPr lvl="1"/>
            <a:r>
              <a:rPr lang="nb-NO" dirty="0" err="1"/>
              <a:t>ClientId</a:t>
            </a:r>
            <a:endParaRPr lang="nb-NO" dirty="0"/>
          </a:p>
          <a:p>
            <a:pPr lvl="1"/>
            <a:r>
              <a:rPr lang="nb-NO" dirty="0" err="1"/>
              <a:t>TenantID</a:t>
            </a:r>
            <a:r>
              <a:rPr lang="nb-NO" dirty="0"/>
              <a:t>/</a:t>
            </a:r>
            <a:r>
              <a:rPr lang="nb-NO" dirty="0" err="1"/>
              <a:t>DirectoryID</a:t>
            </a:r>
            <a:endParaRPr lang="nb-NO" dirty="0"/>
          </a:p>
          <a:p>
            <a:pPr lvl="1"/>
            <a:r>
              <a:rPr lang="nb-NO" dirty="0" err="1"/>
              <a:t>Sign-on</a:t>
            </a:r>
            <a:r>
              <a:rPr lang="nb-NO" dirty="0"/>
              <a:t> og </a:t>
            </a:r>
            <a:r>
              <a:rPr lang="nb-NO" dirty="0" err="1"/>
              <a:t>Sign-out</a:t>
            </a:r>
            <a:r>
              <a:rPr lang="nb-NO" dirty="0"/>
              <a:t> URL</a:t>
            </a:r>
          </a:p>
          <a:p>
            <a:pPr lvl="1"/>
            <a:endParaRPr lang="nb-NO" dirty="0"/>
          </a:p>
          <a:p>
            <a:r>
              <a:rPr lang="nb-NO" dirty="0"/>
              <a:t>Kan registrere tilganger (scopes) som brukeren aktivt må godkjenne at applikasjonen skal ha tilgang til.</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virtuelle nettverk mellom applikasjoner og tjenester</a:t>
            </a:r>
          </a:p>
          <a:p>
            <a:pPr lvl="1"/>
            <a:endParaRPr lang="nb-NO" dirty="0"/>
          </a:p>
          <a:p>
            <a:pPr lvl="1"/>
            <a:endParaRPr lang="nb-NO" dirty="0"/>
          </a:p>
          <a:p>
            <a:r>
              <a:rPr lang="nb-NO" dirty="0"/>
              <a:t>NSG (Network Security Group)</a:t>
            </a:r>
          </a:p>
          <a:p>
            <a:pPr lvl="1"/>
            <a:r>
              <a:rPr lang="nb-NO" dirty="0"/>
              <a:t>Brukes til å sette </a:t>
            </a:r>
            <a:r>
              <a:rPr lang="nb-NO" dirty="0" err="1"/>
              <a:t>policies</a:t>
            </a:r>
            <a:r>
              <a:rPr lang="nb-NO" dirty="0"/>
              <a:t> for virtuelle nettverk eller applikasjoner/virtuelle maskiner.</a:t>
            </a:r>
          </a:p>
          <a:p>
            <a:pPr lvl="1"/>
            <a:r>
              <a:rPr lang="nb-NO" dirty="0"/>
              <a:t>Kan hindre tilganger til tjenester man ikke ønsker at skal være tilgjengelig over internett.</a:t>
            </a:r>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pic>
        <p:nvPicPr>
          <p:cNvPr id="5" name="Picture 4">
            <a:extLst>
              <a:ext uri="{FF2B5EF4-FFF2-40B4-BE49-F238E27FC236}">
                <a16:creationId xmlns:a16="http://schemas.microsoft.com/office/drawing/2014/main" id="{F84C29E7-44E6-493B-8920-8877EDD9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413" y="1825625"/>
            <a:ext cx="2140095" cy="1097725"/>
          </a:xfrm>
          <a:prstGeom prst="rect">
            <a:avLst/>
          </a:prstGeom>
        </p:spPr>
      </p:pic>
      <p:pic>
        <p:nvPicPr>
          <p:cNvPr id="7" name="Picture 6">
            <a:extLst>
              <a:ext uri="{FF2B5EF4-FFF2-40B4-BE49-F238E27FC236}">
                <a16:creationId xmlns:a16="http://schemas.microsoft.com/office/drawing/2014/main" id="{2E186C1B-E985-4A61-B32E-5E424E09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780" y="3545976"/>
            <a:ext cx="1417910" cy="1417910"/>
          </a:xfrm>
          <a:prstGeom prst="rect">
            <a:avLst/>
          </a:prstGeom>
        </p:spPr>
      </p:pic>
    </p:spTree>
    <p:extLst>
      <p:ext uri="{BB962C8B-B14F-4D97-AF65-F5344CB8AC3E}">
        <p14:creationId xmlns:p14="http://schemas.microsoft.com/office/powerpoint/2010/main" val="245034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a:t>Azure DevOps</a:t>
            </a:r>
          </a:p>
          <a:p>
            <a:pPr lvl="2"/>
            <a:r>
              <a:rPr lang="nb-NO" dirty="0" err="1"/>
              <a:t>Continuous</a:t>
            </a:r>
            <a:r>
              <a:rPr lang="nb-NO" dirty="0"/>
              <a:t> Delivery pipeline</a:t>
            </a:r>
          </a:p>
          <a:p>
            <a:pPr lvl="1"/>
            <a:r>
              <a:rPr lang="nb-NO" sz="1800" dirty="0"/>
              <a:t>ARM-templates / Infrastructure as Code</a:t>
            </a:r>
          </a:p>
          <a:p>
            <a:pPr lvl="1"/>
            <a:r>
              <a:rPr lang="nb-NO" sz="1800" dirty="0"/>
              <a:t>Application Insights</a:t>
            </a:r>
          </a:p>
          <a:p>
            <a:endParaRPr lang="nb-NO" dirty="0"/>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dirty="0"/>
              <a:t>Workshop #3</a:t>
            </a:r>
          </a:p>
          <a:p>
            <a:pPr lvl="1"/>
            <a:r>
              <a:rPr lang="nb-NO" sz="1800" dirty="0"/>
              <a:t>Introduksjon til </a:t>
            </a:r>
            <a:r>
              <a:rPr lang="nb-NO" sz="1800" dirty="0" err="1"/>
              <a:t>sikkerthet</a:t>
            </a:r>
            <a:r>
              <a:rPr lang="nb-NO" sz="1800" dirty="0"/>
              <a: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TBD</a:t>
            </a:r>
          </a:p>
          <a:p>
            <a:endParaRPr lang="nb-NO" dirty="0"/>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Forberedelse, SAS-tokens og Azure Security Center</a:t>
            </a:r>
          </a:p>
          <a:p>
            <a:endParaRPr lang="nb-NO" dirty="0"/>
          </a:p>
          <a:p>
            <a:r>
              <a:rPr lang="nb-NO" dirty="0"/>
              <a:t>Azure Active Directory</a:t>
            </a:r>
          </a:p>
          <a:p>
            <a:pPr lvl="1"/>
            <a:endParaRPr lang="nb-NO" dirty="0"/>
          </a:p>
          <a:p>
            <a:r>
              <a:rPr lang="nb-NO" dirty="0"/>
              <a:t>Leksjon 2: Azure AD og autentisering/autorisasjon</a:t>
            </a:r>
          </a:p>
          <a:p>
            <a:endParaRPr lang="nb-NO" dirty="0"/>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err="1"/>
              <a:t>Compute</a:t>
            </a:r>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pic>
        <p:nvPicPr>
          <p:cNvPr id="5" name="Picture 4">
            <a:extLst>
              <a:ext uri="{FF2B5EF4-FFF2-40B4-BE49-F238E27FC236}">
                <a16:creationId xmlns:a16="http://schemas.microsoft.com/office/drawing/2014/main" id="{21ED9DDF-2408-4050-A273-A58701AB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3004457"/>
            <a:ext cx="2809133" cy="2288351"/>
          </a:xfrm>
          <a:prstGeom prst="rect">
            <a:avLst/>
          </a:prstGeom>
        </p:spPr>
      </p:pic>
    </p:spTree>
    <p:extLst>
      <p:ext uri="{BB962C8B-B14F-4D97-AF65-F5344CB8AC3E}">
        <p14:creationId xmlns:p14="http://schemas.microsoft.com/office/powerpoint/2010/main" val="34416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err="1"/>
              <a:t>Monitoring</a:t>
            </a:r>
            <a:r>
              <a:rPr lang="nb-NO" dirty="0"/>
              <a:t> service for sikkerhet</a:t>
            </a:r>
          </a:p>
          <a:p>
            <a:endParaRPr lang="nb-NO" dirty="0"/>
          </a:p>
          <a:p>
            <a:r>
              <a:rPr lang="nb-NO" dirty="0"/>
              <a:t>Anbefalinger: scanner tjenester for å finne usikker konfigurasjon </a:t>
            </a:r>
          </a:p>
          <a:p>
            <a:r>
              <a:rPr lang="nb-NO" dirty="0"/>
              <a:t>Overvåking av tjenester (Standard)</a:t>
            </a:r>
          </a:p>
          <a:p>
            <a:r>
              <a:rPr lang="nb-NO" dirty="0"/>
              <a:t>Sikkerhetsscore og compliance</a:t>
            </a:r>
          </a:p>
          <a:p>
            <a:r>
              <a:rPr lang="nb-NO" dirty="0"/>
              <a:t>To prisnivåer</a:t>
            </a:r>
          </a:p>
          <a:p>
            <a:pPr lvl="1"/>
            <a:r>
              <a:rPr lang="nb-NO" dirty="0" err="1"/>
              <a:t>Free</a:t>
            </a:r>
            <a:r>
              <a:rPr lang="nb-NO" dirty="0"/>
              <a:t> tier: Tilbyr anbefalinger </a:t>
            </a:r>
          </a:p>
          <a:p>
            <a:pPr lvl="1"/>
            <a:r>
              <a:rPr lang="nb-NO" dirty="0"/>
              <a:t>Standard tier: Tilbyr alle tjenester som overvåkning av tjenester</a:t>
            </a:r>
          </a:p>
          <a:p>
            <a:endParaRPr lang="nb-NO" dirty="0"/>
          </a:p>
          <a:p>
            <a:pPr marL="0" indent="0">
              <a:buNone/>
            </a:pPr>
            <a:endParaRPr lang="nb-NO" dirty="0"/>
          </a:p>
          <a:p>
            <a:endParaRPr lang="nb-NO" dirty="0"/>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pic>
        <p:nvPicPr>
          <p:cNvPr id="2050" name="Picture 2" descr="Bilderesultat for azure security center">
            <a:extLst>
              <a:ext uri="{FF2B5EF4-FFF2-40B4-BE49-F238E27FC236}">
                <a16:creationId xmlns:a16="http://schemas.microsoft.com/office/drawing/2014/main" id="{78200B77-F882-4721-B5FB-EE76BBDD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2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r>
              <a:rPr lang="nb-NO" dirty="0">
                <a:hlinkClick r:id="rId2"/>
              </a:rPr>
              <a:t>https://minside.bouvet.no/bouvet-alle/meg-som-ansatt/sikkerhet-i-dna-et-vart</a:t>
            </a:r>
            <a:endParaRPr lang="nb-NO" dirty="0"/>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 (Bouvet interne)</a:t>
            </a:r>
          </a:p>
        </p:txBody>
      </p:sp>
    </p:spTree>
    <p:extLst>
      <p:ext uri="{BB962C8B-B14F-4D97-AF65-F5344CB8AC3E}">
        <p14:creationId xmlns:p14="http://schemas.microsoft.com/office/powerpoint/2010/main" val="1163624278"/>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2038</TotalTime>
  <Words>914</Words>
  <Application>Microsoft Office PowerPoint</Application>
  <PresentationFormat>Widescreen</PresentationFormat>
  <Paragraphs>182</Paragraphs>
  <Slides>17</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Defence in depth - Lagvis sikkerhet</vt:lpstr>
      <vt:lpstr>Delt ansvar.</vt:lpstr>
      <vt:lpstr>Azure Security Center</vt:lpstr>
      <vt:lpstr>Nyttige lenker (Bouvet interne)</vt:lpstr>
      <vt:lpstr>Demo og leksjon 1</vt:lpstr>
      <vt:lpstr>Azure AD</vt:lpstr>
      <vt:lpstr>Azure AD</vt:lpstr>
      <vt:lpstr>Authentication &amp; authorization</vt:lpstr>
      <vt:lpstr>Azure AD – App Registrations</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88</cp:revision>
  <dcterms:created xsi:type="dcterms:W3CDTF">2018-11-13T16:59:11Z</dcterms:created>
  <dcterms:modified xsi:type="dcterms:W3CDTF">2020-01-21T14:37:52Z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