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31"/>
  </p:notesMasterIdLst>
  <p:handoutMasterIdLst>
    <p:handoutMasterId r:id="rId32"/>
  </p:handoutMasterIdLst>
  <p:sldIdLst>
    <p:sldId id="256" r:id="rId7"/>
    <p:sldId id="257" r:id="rId8"/>
    <p:sldId id="259" r:id="rId9"/>
    <p:sldId id="260" r:id="rId10"/>
    <p:sldId id="292" r:id="rId11"/>
    <p:sldId id="284" r:id="rId12"/>
    <p:sldId id="291" r:id="rId13"/>
    <p:sldId id="294" r:id="rId14"/>
    <p:sldId id="306" r:id="rId15"/>
    <p:sldId id="290" r:id="rId16"/>
    <p:sldId id="302" r:id="rId17"/>
    <p:sldId id="303" r:id="rId18"/>
    <p:sldId id="304" r:id="rId19"/>
    <p:sldId id="305" r:id="rId20"/>
    <p:sldId id="275" r:id="rId21"/>
    <p:sldId id="288" r:id="rId22"/>
    <p:sldId id="297" r:id="rId23"/>
    <p:sldId id="296" r:id="rId24"/>
    <p:sldId id="295" r:id="rId25"/>
    <p:sldId id="298" r:id="rId26"/>
    <p:sldId id="280" r:id="rId27"/>
    <p:sldId id="287" r:id="rId28"/>
    <p:sldId id="307" r:id="rId29"/>
    <p:sldId id="286" r:id="rId3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23" autoAdjust="0"/>
    <p:restoredTop sz="64004" autoAdjust="0"/>
  </p:normalViewPr>
  <p:slideViewPr>
    <p:cSldViewPr snapToGrid="0" showGuides="1">
      <p:cViewPr varScale="1">
        <p:scale>
          <a:sx n="104" d="100"/>
          <a:sy n="104" d="100"/>
        </p:scale>
        <p:origin x="2118" y="96"/>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18.02.2020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18.02.2020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skal ikke gå inn på Service Prinsipals eller Managed Identity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3738408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a:t>
            </a:r>
          </a:p>
        </p:txBody>
      </p:sp>
      <p:sp>
        <p:nvSpPr>
          <p:cNvPr id="4" name="Slide Number Placeholder 3"/>
          <p:cNvSpPr>
            <a:spLocks noGrp="1"/>
          </p:cNvSpPr>
          <p:nvPr>
            <p:ph type="sldNum" sz="quarter" idx="5"/>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1111845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Azure AD i portalen:</a:t>
            </a:r>
          </a:p>
          <a:p>
            <a:r>
              <a:rPr lang="nb-NO" dirty="0"/>
              <a:t>- </a:t>
            </a:r>
          </a:p>
        </p:txBody>
      </p:sp>
      <p:sp>
        <p:nvSpPr>
          <p:cNvPr id="4" name="Slide Number Placeholder 3"/>
          <p:cNvSpPr>
            <a:spLocks noGrp="1"/>
          </p:cNvSpPr>
          <p:nvPr>
            <p:ph type="sldNum" sz="quarter" idx="5"/>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a:p>
            <a:r>
              <a:rPr lang="nb-NO" dirty="0"/>
              <a:t>Eksempler på ditt ansvar er:</a:t>
            </a:r>
          </a:p>
          <a:p>
            <a:r>
              <a:rPr lang="nb-NO" dirty="0"/>
              <a:t>- </a:t>
            </a:r>
          </a:p>
          <a:p>
            <a:pPr marL="171450" indent="-171450">
              <a:buFontTx/>
              <a:buChar char="-"/>
            </a:pPr>
            <a:r>
              <a:rPr lang="nb-NO" dirty="0"/>
              <a:t>Ikke gi flere tilganger til brukere enn strengt tatt </a:t>
            </a:r>
          </a:p>
          <a:p>
            <a:pPr marL="171450" indent="-171450">
              <a:buFontTx/>
              <a:buChar char="-"/>
            </a:pPr>
            <a:endParaRPr lang="nb-NO" dirty="0"/>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Listen er eksempler, men ikke utømmende.</a:t>
            </a:r>
          </a:p>
        </p:txBody>
      </p:sp>
      <p:sp>
        <p:nvSpPr>
          <p:cNvPr id="4" name="Slide Number Placeholder 3"/>
          <p:cNvSpPr>
            <a:spLocks noGrp="1"/>
          </p:cNvSpPr>
          <p:nvPr>
            <p:ph type="sldNum" sz="quarter" idx="5"/>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33589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Litt hjelp </a:t>
            </a:r>
          </a:p>
          <a:p>
            <a:endParaRPr lang="nb-NO" dirty="0"/>
          </a:p>
          <a:p>
            <a:r>
              <a:rPr lang="nb-NO" dirty="0"/>
              <a:t>Vis litt i Azure Security Center i Portalen.</a:t>
            </a:r>
          </a:p>
          <a:p>
            <a:endParaRPr lang="nb-NO" dirty="0"/>
          </a:p>
          <a:p>
            <a:r>
              <a:rPr lang="nb-NO" dirty="0"/>
              <a:t>Analyserer enorme mender data/signaler. </a:t>
            </a:r>
          </a:p>
        </p:txBody>
      </p:sp>
      <p:sp>
        <p:nvSpPr>
          <p:cNvPr id="4" name="Slide Number Placehold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I Azure Security Center så får man</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269725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Dersom man trykker inn på f.eks. Compute vil man se hvilke sårbarheter som er.</a:t>
            </a:r>
          </a:p>
          <a:p>
            <a:endParaRPr lang="nb-NO" dirty="0"/>
          </a:p>
          <a:p>
            <a:r>
              <a:rPr lang="nb-NO" dirty="0"/>
              <a:t>Quick fix man kan trykke på – NB, dersom man gjør </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236457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Demo:</a:t>
            </a:r>
          </a:p>
          <a:p>
            <a:r>
              <a:rPr lang="nb-NO" dirty="0"/>
              <a:t>- Vis litt om YAML.</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518123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0.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8.svg"/><Relationship Id="rId5" Type="http://schemas.openxmlformats.org/officeDocument/2006/relationships/image" Target="../media/image18.sv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2.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err="1"/>
              <a:t>Monitoring</a:t>
            </a:r>
            <a:r>
              <a:rPr lang="nb-NO" dirty="0"/>
              <a:t> service for sikkerhet</a:t>
            </a:r>
          </a:p>
          <a:p>
            <a:endParaRPr lang="nb-NO" dirty="0"/>
          </a:p>
          <a:p>
            <a:r>
              <a:rPr lang="nb-NO" dirty="0"/>
              <a:t>Anbefalinger: scanner tjenester for å finne usikker konfigurasjon </a:t>
            </a:r>
          </a:p>
          <a:p>
            <a:r>
              <a:rPr lang="nb-NO" dirty="0"/>
              <a:t>Sikkerhetsscore og compliance</a:t>
            </a:r>
          </a:p>
          <a:p>
            <a:r>
              <a:rPr lang="nb-NO" dirty="0"/>
              <a:t>Overvåking av tjenester (Standard)</a:t>
            </a:r>
          </a:p>
          <a:p>
            <a:r>
              <a:rPr lang="nb-NO" dirty="0"/>
              <a:t>To prisnivåer</a:t>
            </a:r>
          </a:p>
          <a:p>
            <a:pPr lvl="1"/>
            <a:r>
              <a:rPr lang="nb-NO" dirty="0" err="1"/>
              <a:t>Free</a:t>
            </a:r>
            <a:r>
              <a:rPr lang="nb-NO" dirty="0"/>
              <a:t> tier: Tilbyr anbefalinger </a:t>
            </a:r>
          </a:p>
          <a:p>
            <a:pPr lvl="1"/>
            <a:r>
              <a:rPr lang="nb-NO" dirty="0"/>
              <a:t>Standard tier: Tilbyr alle tjenester som overvåkning av tjenester</a:t>
            </a:r>
          </a:p>
          <a:p>
            <a:endParaRPr lang="nb-NO" dirty="0"/>
          </a:p>
          <a:p>
            <a:pPr marL="0" indent="0">
              <a:buNone/>
            </a:pPr>
            <a:endParaRPr lang="nb-NO" dirty="0"/>
          </a:p>
          <a:p>
            <a:endParaRPr lang="nb-NO" dirty="0"/>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pic>
        <p:nvPicPr>
          <p:cNvPr id="2050" name="Picture 2" descr="Bilderesultat for azure security center">
            <a:extLst>
              <a:ext uri="{FF2B5EF4-FFF2-40B4-BE49-F238E27FC236}">
                <a16:creationId xmlns:a16="http://schemas.microsoft.com/office/drawing/2014/main" id="{78200B77-F882-4721-B5FB-EE76BBDDE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921"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6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76DEF7-B070-49C8-96B9-DCF0578EB128}"/>
              </a:ext>
            </a:extLst>
          </p:cNvPr>
          <p:cNvSpPr>
            <a:spLocks noGrp="1"/>
          </p:cNvSpPr>
          <p:nvPr>
            <p:ph type="title"/>
          </p:nvPr>
        </p:nvSpPr>
        <p:spPr>
          <a:xfrm>
            <a:off x="1234800" y="365126"/>
            <a:ext cx="10078991" cy="1119982"/>
          </a:xfrm>
        </p:spPr>
        <p:txBody>
          <a:bodyPr/>
          <a:lstStyle/>
          <a:p>
            <a:r>
              <a:rPr lang="nb-NO" dirty="0"/>
              <a:t>Azure Security Center</a:t>
            </a:r>
          </a:p>
        </p:txBody>
      </p:sp>
      <p:pic>
        <p:nvPicPr>
          <p:cNvPr id="4" name="Picture 3">
            <a:extLst>
              <a:ext uri="{FF2B5EF4-FFF2-40B4-BE49-F238E27FC236}">
                <a16:creationId xmlns:a16="http://schemas.microsoft.com/office/drawing/2014/main" id="{F04E0A26-8C88-4AB3-9EEE-DDD88D616CD9}"/>
              </a:ext>
            </a:extLst>
          </p:cNvPr>
          <p:cNvPicPr>
            <a:picLocks noChangeAspect="1"/>
          </p:cNvPicPr>
          <p:nvPr/>
        </p:nvPicPr>
        <p:blipFill>
          <a:blip r:embed="rId3"/>
          <a:stretch>
            <a:fillRect/>
          </a:stretch>
        </p:blipFill>
        <p:spPr>
          <a:xfrm>
            <a:off x="1234800" y="1485107"/>
            <a:ext cx="7158656" cy="5032374"/>
          </a:xfrm>
          <a:prstGeom prst="rect">
            <a:avLst/>
          </a:prstGeom>
        </p:spPr>
      </p:pic>
    </p:spTree>
    <p:extLst>
      <p:ext uri="{BB962C8B-B14F-4D97-AF65-F5344CB8AC3E}">
        <p14:creationId xmlns:p14="http://schemas.microsoft.com/office/powerpoint/2010/main" val="392899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9A3B32-F5A6-403A-BD67-91A3DF434CFB}"/>
              </a:ext>
            </a:extLst>
          </p:cNvPr>
          <p:cNvPicPr>
            <a:picLocks noGrp="1" noChangeAspect="1"/>
          </p:cNvPicPr>
          <p:nvPr>
            <p:ph idx="1"/>
          </p:nvPr>
        </p:nvPicPr>
        <p:blipFill>
          <a:blip r:embed="rId3"/>
          <a:stretch>
            <a:fillRect/>
          </a:stretch>
        </p:blipFill>
        <p:spPr>
          <a:xfrm>
            <a:off x="1235075" y="1923621"/>
            <a:ext cx="8382000" cy="4155345"/>
          </a:xfrm>
          <a:prstGeom prst="rect">
            <a:avLst/>
          </a:prstGeom>
        </p:spPr>
      </p:pic>
      <p:sp>
        <p:nvSpPr>
          <p:cNvPr id="3" name="Title 2">
            <a:extLst>
              <a:ext uri="{FF2B5EF4-FFF2-40B4-BE49-F238E27FC236}">
                <a16:creationId xmlns:a16="http://schemas.microsoft.com/office/drawing/2014/main" id="{ADD3268A-655D-4820-8D79-0D25EF247E34}"/>
              </a:ext>
            </a:extLst>
          </p:cNvPr>
          <p:cNvSpPr>
            <a:spLocks noGrp="1"/>
          </p:cNvSpPr>
          <p:nvPr>
            <p:ph type="title"/>
          </p:nvPr>
        </p:nvSpPr>
        <p:spPr/>
        <p:txBody>
          <a:bodyPr/>
          <a:lstStyle/>
          <a:p>
            <a:r>
              <a:rPr lang="nb-NO" dirty="0"/>
              <a:t>Azure Security Center</a:t>
            </a:r>
          </a:p>
        </p:txBody>
      </p:sp>
    </p:spTree>
    <p:extLst>
      <p:ext uri="{BB962C8B-B14F-4D97-AF65-F5344CB8AC3E}">
        <p14:creationId xmlns:p14="http://schemas.microsoft.com/office/powerpoint/2010/main" val="183756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5B8E5A-8E72-405C-895A-A01DE7EFEC97}"/>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86E35D39-2591-47A9-8520-8892ECEB37A5}"/>
              </a:ext>
            </a:extLst>
          </p:cNvPr>
          <p:cNvSpPr>
            <a:spLocks noGrp="1"/>
          </p:cNvSpPr>
          <p:nvPr>
            <p:ph type="title"/>
          </p:nvPr>
        </p:nvSpPr>
        <p:spPr/>
        <p:txBody>
          <a:bodyPr/>
          <a:lstStyle/>
          <a:p>
            <a:r>
              <a:rPr lang="nb-NO" dirty="0"/>
              <a:t>Bilde-applikasjonen </a:t>
            </a:r>
          </a:p>
        </p:txBody>
      </p:sp>
      <p:pic>
        <p:nvPicPr>
          <p:cNvPr id="4" name="Picture 3">
            <a:extLst>
              <a:ext uri="{FF2B5EF4-FFF2-40B4-BE49-F238E27FC236}">
                <a16:creationId xmlns:a16="http://schemas.microsoft.com/office/drawing/2014/main" id="{9E555A9B-7745-4BC2-9F47-EB95DBCC63CA}"/>
              </a:ext>
            </a:extLst>
          </p:cNvPr>
          <p:cNvPicPr>
            <a:picLocks noChangeAspect="1"/>
          </p:cNvPicPr>
          <p:nvPr/>
        </p:nvPicPr>
        <p:blipFill>
          <a:blip r:embed="rId2"/>
          <a:stretch>
            <a:fillRect/>
          </a:stretch>
        </p:blipFill>
        <p:spPr>
          <a:xfrm>
            <a:off x="1425287" y="1738313"/>
            <a:ext cx="8953500" cy="4438650"/>
          </a:xfrm>
          <a:prstGeom prst="rect">
            <a:avLst/>
          </a:prstGeom>
        </p:spPr>
      </p:pic>
    </p:spTree>
    <p:extLst>
      <p:ext uri="{BB962C8B-B14F-4D97-AF65-F5344CB8AC3E}">
        <p14:creationId xmlns:p14="http://schemas.microsoft.com/office/powerpoint/2010/main" val="346501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dirty="0"/>
              <a:t>Bildeapplikasjonen</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4341" y="3648898"/>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157" y="3091075"/>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2574" y="3351434"/>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1771220" y="3829980"/>
            <a:ext cx="1444480" cy="400110"/>
          </a:xfrm>
          <a:prstGeom prst="rect">
            <a:avLst/>
          </a:prstGeom>
          <a:noFill/>
        </p:spPr>
        <p:txBody>
          <a:bodyPr wrap="square" rtlCol="0">
            <a:spAutoFit/>
          </a:bodyPr>
          <a:lstStyle/>
          <a:p>
            <a:r>
              <a:rPr lang="nb-NO" sz="1000" dirty="0"/>
              <a:t>Logging / Monitorering</a:t>
            </a:r>
          </a:p>
          <a:p>
            <a:r>
              <a:rPr lang="nb-NO" sz="1000" dirty="0"/>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7" y="3329200"/>
            <a:ext cx="733059" cy="3196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1561749" cy="246221"/>
          </a:xfrm>
          <a:prstGeom prst="rect">
            <a:avLst/>
          </a:prstGeom>
          <a:noFill/>
        </p:spPr>
        <p:txBody>
          <a:bodyPr wrap="square" rtlCol="0">
            <a:spAutoFit/>
          </a:bodyPr>
          <a:lstStyle/>
          <a:p>
            <a:r>
              <a:rPr lang="nb-NO" sz="1000" dirty="0"/>
              <a:t>«VM» (App Service Plan)</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668267" y="2704449"/>
            <a:ext cx="1892120" cy="246221"/>
          </a:xfrm>
          <a:prstGeom prst="rect">
            <a:avLst/>
          </a:prstGeom>
          <a:noFill/>
        </p:spPr>
        <p:txBody>
          <a:bodyPr wrap="square" rtlCol="0">
            <a:spAutoFit/>
          </a:bodyPr>
          <a:lstStyle/>
          <a:p>
            <a:r>
              <a:rPr lang="nb-NO" sz="1000" dirty="0"/>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2" y="3567325"/>
            <a:ext cx="0" cy="1563655"/>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320699" y="3329200"/>
            <a:ext cx="1962458" cy="22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400110"/>
          </a:xfrm>
          <a:prstGeom prst="rect">
            <a:avLst/>
          </a:prstGeom>
          <a:noFill/>
        </p:spPr>
        <p:txBody>
          <a:bodyPr wrap="square" rtlCol="0">
            <a:spAutoFit/>
          </a:bodyPr>
          <a:lstStyle/>
          <a:p>
            <a:r>
              <a:rPr lang="nb-NO" sz="1000" dirty="0"/>
              <a:t>Bilder</a:t>
            </a:r>
          </a:p>
          <a:p>
            <a:r>
              <a:rPr lang="nb-NO" sz="1000" dirty="0"/>
              <a:t>(Blob Storage )</a:t>
            </a:r>
          </a:p>
        </p:txBody>
      </p:sp>
    </p:spTree>
    <p:extLst>
      <p:ext uri="{BB962C8B-B14F-4D97-AF65-F5344CB8AC3E}">
        <p14:creationId xmlns:p14="http://schemas.microsoft.com/office/powerpoint/2010/main" val="167692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a:p>
            <a:pPr marL="0" indent="0">
              <a:buNone/>
            </a:pPr>
            <a:endParaRPr lang="nb-NO" sz="4400" dirty="0"/>
          </a:p>
          <a:p>
            <a:pPr marL="0" indent="0">
              <a:buNone/>
            </a:pPr>
            <a:endParaRPr lang="nb-NO" sz="4400" dirty="0"/>
          </a:p>
          <a:p>
            <a:pPr marL="0" indent="0">
              <a:buNone/>
            </a:pPr>
            <a:endParaRPr lang="nb-NO" sz="4400" dirty="0"/>
          </a:p>
          <a:p>
            <a:pPr marL="0" indent="0">
              <a:buNone/>
            </a:pPr>
            <a:endParaRPr lang="nb-NO" sz="4400" dirty="0"/>
          </a:p>
          <a:p>
            <a:pPr marL="0" indent="0">
              <a:buNone/>
            </a:pPr>
            <a:r>
              <a:rPr lang="nb-NO" sz="4400" dirty="0"/>
              <a:t>Google: Azureskolen </a:t>
            </a:r>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Identity as a Service</a:t>
            </a:r>
          </a:p>
          <a:p>
            <a:r>
              <a:rPr lang="nb-NO" dirty="0"/>
              <a:t>Et brukernavn/passord for on-</a:t>
            </a:r>
            <a:r>
              <a:rPr lang="nb-NO" dirty="0" err="1"/>
              <a:t>premise</a:t>
            </a:r>
            <a:r>
              <a:rPr lang="nb-NO" dirty="0"/>
              <a:t>/sky</a:t>
            </a:r>
          </a:p>
          <a:p>
            <a:pPr lvl="1"/>
            <a:r>
              <a:rPr lang="nb-NO" dirty="0"/>
              <a:t>Pålogging domene</a:t>
            </a:r>
          </a:p>
          <a:p>
            <a:pPr lvl="1"/>
            <a:r>
              <a:rPr lang="nb-NO" dirty="0"/>
              <a:t>Alle applikasjoner (Intranet/Office 365)</a:t>
            </a:r>
          </a:p>
          <a:p>
            <a:pPr lvl="1"/>
            <a:r>
              <a:rPr lang="nb-NO" dirty="0" err="1"/>
              <a:t>Devicer</a:t>
            </a:r>
            <a:endParaRPr lang="nb-NO" dirty="0"/>
          </a:p>
          <a:p>
            <a:r>
              <a:rPr lang="nb-NO" dirty="0" err="1"/>
              <a:t>Authentication</a:t>
            </a:r>
            <a:endParaRPr lang="nb-NO" dirty="0"/>
          </a:p>
          <a:p>
            <a:pPr lvl="1"/>
            <a:r>
              <a:rPr lang="nb-NO" dirty="0"/>
              <a:t>Multi-factor Authentication (MFA)</a:t>
            </a:r>
          </a:p>
          <a:p>
            <a:pPr lvl="1"/>
            <a:r>
              <a:rPr lang="nb-NO" dirty="0"/>
              <a:t>Støtte for single-</a:t>
            </a:r>
            <a:r>
              <a:rPr lang="nb-NO" dirty="0" err="1"/>
              <a:t>sign</a:t>
            </a:r>
            <a:r>
              <a:rPr lang="nb-NO" dirty="0"/>
              <a:t>-</a:t>
            </a:r>
            <a:r>
              <a:rPr lang="nb-NO" dirty="0" err="1"/>
              <a:t>on</a:t>
            </a:r>
            <a:r>
              <a:rPr lang="nb-NO" dirty="0"/>
              <a:t> (SSO)</a:t>
            </a:r>
          </a:p>
          <a:p>
            <a:r>
              <a:rPr lang="nb-NO" dirty="0"/>
              <a:t>Mange Premium-funksjoner:</a:t>
            </a:r>
          </a:p>
          <a:p>
            <a:pPr lvl="1"/>
            <a:r>
              <a:rPr lang="nb-NO" dirty="0"/>
              <a:t>Priviligued Identity Management</a:t>
            </a:r>
          </a:p>
          <a:p>
            <a:pPr lvl="1"/>
            <a:r>
              <a:rPr lang="nb-NO" dirty="0"/>
              <a:t>Identity Protection</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pic>
        <p:nvPicPr>
          <p:cNvPr id="1026" name="Picture 2" descr="Bilderesultat for azure ad">
            <a:extLst>
              <a:ext uri="{FF2B5EF4-FFF2-40B4-BE49-F238E27FC236}">
                <a16:creationId xmlns:a16="http://schemas.microsoft.com/office/drawing/2014/main" id="{070440E0-3319-46AB-8EFA-E02E42947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928" y="2440503"/>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Subscriptions og Azure AD</a:t>
            </a:r>
          </a:p>
          <a:p>
            <a:pPr lvl="1"/>
            <a:r>
              <a:rPr lang="nb-NO" dirty="0"/>
              <a:t>Azure AD kan </a:t>
            </a:r>
            <a:r>
              <a:rPr lang="nb-NO" dirty="0" err="1"/>
              <a:t>truste</a:t>
            </a:r>
            <a:r>
              <a:rPr lang="nb-NO" dirty="0"/>
              <a:t> mange </a:t>
            </a:r>
            <a:r>
              <a:rPr lang="nb-NO" dirty="0" err="1"/>
              <a:t>subscriptions</a:t>
            </a:r>
            <a:endParaRPr lang="nb-NO" dirty="0"/>
          </a:p>
          <a:p>
            <a:pPr lvl="1"/>
            <a:r>
              <a:rPr lang="nb-NO" dirty="0"/>
              <a:t>Et </a:t>
            </a:r>
            <a:r>
              <a:rPr lang="nb-NO" dirty="0" err="1"/>
              <a:t>subscription</a:t>
            </a:r>
            <a:r>
              <a:rPr lang="nb-NO" dirty="0"/>
              <a:t> kan bare </a:t>
            </a:r>
            <a:r>
              <a:rPr lang="nb-NO" dirty="0" err="1"/>
              <a:t>truste</a:t>
            </a:r>
            <a:r>
              <a:rPr lang="nb-NO" dirty="0"/>
              <a:t> et AD.</a:t>
            </a:r>
          </a:p>
          <a:p>
            <a:pPr lvl="1"/>
            <a:endParaRPr lang="nb-NO" dirty="0"/>
          </a:p>
          <a:p>
            <a:r>
              <a:rPr lang="nb-NO" dirty="0"/>
              <a:t>Identitet for tjenester</a:t>
            </a:r>
          </a:p>
          <a:p>
            <a:pPr lvl="1"/>
            <a:r>
              <a:rPr lang="nb-NO" b="1" dirty="0"/>
              <a:t>User principal </a:t>
            </a:r>
            <a:r>
              <a:rPr lang="nb-NO" dirty="0"/>
              <a:t>– vanlige brukere</a:t>
            </a:r>
          </a:p>
          <a:p>
            <a:pPr lvl="1"/>
            <a:r>
              <a:rPr lang="en-US" dirty="0"/>
              <a:t>A </a:t>
            </a:r>
            <a:r>
              <a:rPr lang="en-US" b="1" dirty="0"/>
              <a:t>service principal</a:t>
            </a:r>
            <a:r>
              <a:rPr lang="en-US" dirty="0"/>
              <a:t> is an identity that is used by a service or application. And like other identities, it can be assigned roles.</a:t>
            </a:r>
          </a:p>
          <a:p>
            <a:pPr lvl="1"/>
            <a:r>
              <a:rPr lang="en-US" b="1" dirty="0"/>
              <a:t>Managed Identity Service</a:t>
            </a:r>
            <a:r>
              <a:rPr lang="en-US" dirty="0"/>
              <a:t> (MSI) – </a:t>
            </a:r>
            <a:r>
              <a:rPr lang="en-US" dirty="0" err="1"/>
              <a:t>automatisk</a:t>
            </a:r>
            <a:r>
              <a:rPr lang="en-US" dirty="0"/>
              <a:t> </a:t>
            </a:r>
            <a:r>
              <a:rPr lang="en-US" dirty="0" err="1"/>
              <a:t>opprettede</a:t>
            </a:r>
            <a:r>
              <a:rPr lang="en-US" dirty="0"/>
              <a:t> </a:t>
            </a:r>
            <a:r>
              <a:rPr lang="en-US" dirty="0" err="1"/>
              <a:t>bruker</a:t>
            </a:r>
            <a:r>
              <a:rPr lang="en-US" dirty="0"/>
              <a:t> </a:t>
            </a:r>
            <a:r>
              <a:rPr lang="en-US" dirty="0" err="1"/>
              <a:t>mellom</a:t>
            </a:r>
            <a:r>
              <a:rPr lang="en-US" dirty="0"/>
              <a:t> </a:t>
            </a:r>
            <a:r>
              <a:rPr lang="en-US" dirty="0" err="1"/>
              <a:t>tjenester</a:t>
            </a:r>
            <a:r>
              <a:rPr lang="en-US" dirty="0"/>
              <a:t> </a:t>
            </a:r>
            <a:r>
              <a:rPr lang="en-US" dirty="0" err="1"/>
              <a:t>i</a:t>
            </a:r>
            <a:r>
              <a:rPr lang="en-US" dirty="0"/>
              <a:t> Azure.</a:t>
            </a:r>
          </a:p>
          <a:p>
            <a:pPr lvl="1"/>
            <a:endParaRPr lang="en-US" dirty="0"/>
          </a:p>
          <a:p>
            <a:r>
              <a:rPr lang="nb-NO" dirty="0" err="1"/>
              <a:t>Role-based</a:t>
            </a:r>
            <a:r>
              <a:rPr lang="nb-NO" dirty="0"/>
              <a:t> </a:t>
            </a:r>
            <a:r>
              <a:rPr lang="nb-NO" dirty="0" err="1"/>
              <a:t>access</a:t>
            </a:r>
            <a:r>
              <a:rPr lang="nb-NO" dirty="0"/>
              <a:t> </a:t>
            </a:r>
            <a:r>
              <a:rPr lang="nb-NO" dirty="0" err="1"/>
              <a:t>control</a:t>
            </a:r>
            <a:r>
              <a:rPr lang="nb-NO" dirty="0"/>
              <a:t> (RBAC)</a:t>
            </a:r>
          </a:p>
          <a:p>
            <a:pPr lvl="1"/>
            <a:r>
              <a:rPr lang="nb-NO" dirty="0"/>
              <a:t>Hierarkisk rolle-basert tilgangskontroll</a:t>
            </a:r>
          </a:p>
          <a:p>
            <a:pPr lvl="1"/>
            <a:endParaRPr lang="nb-NO" dirty="0"/>
          </a:p>
          <a:p>
            <a:endParaRPr lang="en-US" dirty="0"/>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pic>
        <p:nvPicPr>
          <p:cNvPr id="5" name="Picture 4">
            <a:extLst>
              <a:ext uri="{FF2B5EF4-FFF2-40B4-BE49-F238E27FC236}">
                <a16:creationId xmlns:a16="http://schemas.microsoft.com/office/drawing/2014/main" id="{408A91C4-2C6D-44C7-BE12-7DD567CD1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835" y="3547696"/>
            <a:ext cx="2381582" cy="2629267"/>
          </a:xfrm>
          <a:prstGeom prst="rect">
            <a:avLst/>
          </a:prstGeom>
        </p:spPr>
      </p:pic>
    </p:spTree>
    <p:extLst>
      <p:ext uri="{BB962C8B-B14F-4D97-AF65-F5344CB8AC3E}">
        <p14:creationId xmlns:p14="http://schemas.microsoft.com/office/powerpoint/2010/main" val="315237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r>
              <a:rPr lang="nb-NO" dirty="0"/>
              <a:t>Autentisere (hvem er brukeren)</a:t>
            </a:r>
          </a:p>
          <a:p>
            <a:endParaRPr lang="nb-NO" dirty="0"/>
          </a:p>
          <a:p>
            <a:r>
              <a:rPr lang="nb-NO" dirty="0"/>
              <a:t>Autorisere (skal denne brukeren ha tilgang)</a:t>
            </a:r>
          </a:p>
          <a:p>
            <a:endParaRPr lang="nb-NO" dirty="0"/>
          </a:p>
          <a:p>
            <a:r>
              <a:rPr lang="nb-NO" dirty="0"/>
              <a:t>Azure AD støtter mange protokoller for autentisering</a:t>
            </a:r>
          </a:p>
          <a:p>
            <a:pPr lvl="1"/>
            <a:r>
              <a:rPr lang="nb-NO" dirty="0"/>
              <a:t>OAuth2 </a:t>
            </a:r>
          </a:p>
          <a:p>
            <a:pPr lvl="1"/>
            <a:r>
              <a:rPr lang="nb-NO" dirty="0"/>
              <a:t>Open ID Connect  (påbygg for identity på OAuth2)</a:t>
            </a:r>
          </a:p>
          <a:p>
            <a:pPr lvl="1"/>
            <a:r>
              <a:rPr lang="nb-NO" dirty="0"/>
              <a:t>SAML</a:t>
            </a:r>
          </a:p>
          <a:p>
            <a:r>
              <a:rPr lang="nb-NO" dirty="0"/>
              <a:t>Kan hente ut Access Token for å aksessere andre tjenester.</a:t>
            </a:r>
          </a:p>
          <a:p>
            <a:pPr lvl="1"/>
            <a:r>
              <a:rPr lang="nb-NO" dirty="0"/>
              <a:t>Eks: MS Graph, Storage </a:t>
            </a:r>
            <a:r>
              <a:rPr lang="nb-NO" dirty="0" err="1"/>
              <a:t>Account</a:t>
            </a:r>
            <a:endParaRPr lang="nb-NO" dirty="0"/>
          </a:p>
          <a:p>
            <a:pPr lvl="1"/>
            <a:endParaRPr lang="nb-NO" dirty="0"/>
          </a:p>
          <a:p>
            <a:endParaRPr lang="nb-NO" dirty="0"/>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dirty="0"/>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endParaRPr lang="nb-NO" dirty="0"/>
          </a:p>
          <a:p>
            <a:r>
              <a:rPr lang="nb-NO" dirty="0"/>
              <a:t>For å kunne autentisere mot en applikasjon (webside app etc), må den være registrert i AD.</a:t>
            </a:r>
          </a:p>
          <a:p>
            <a:pPr marL="0" indent="0">
              <a:buNone/>
            </a:pPr>
            <a:endParaRPr lang="nb-NO" dirty="0"/>
          </a:p>
          <a:p>
            <a:r>
              <a:rPr lang="nb-NO" dirty="0"/>
              <a:t>Ting man må registrere</a:t>
            </a:r>
          </a:p>
          <a:p>
            <a:pPr lvl="1"/>
            <a:r>
              <a:rPr lang="nb-NO" dirty="0" err="1"/>
              <a:t>ClientId</a:t>
            </a:r>
            <a:endParaRPr lang="nb-NO" dirty="0"/>
          </a:p>
          <a:p>
            <a:pPr lvl="1"/>
            <a:r>
              <a:rPr lang="nb-NO" dirty="0" err="1"/>
              <a:t>TenantID</a:t>
            </a:r>
            <a:r>
              <a:rPr lang="nb-NO" dirty="0"/>
              <a:t>/</a:t>
            </a:r>
            <a:r>
              <a:rPr lang="nb-NO" dirty="0" err="1"/>
              <a:t>DirectoryID</a:t>
            </a:r>
            <a:endParaRPr lang="nb-NO" dirty="0"/>
          </a:p>
          <a:p>
            <a:pPr lvl="1"/>
            <a:r>
              <a:rPr lang="nb-NO" dirty="0" err="1"/>
              <a:t>Sign-on</a:t>
            </a:r>
            <a:r>
              <a:rPr lang="nb-NO" dirty="0"/>
              <a:t> og </a:t>
            </a:r>
            <a:r>
              <a:rPr lang="nb-NO" dirty="0" err="1"/>
              <a:t>Sign-out</a:t>
            </a:r>
            <a:r>
              <a:rPr lang="nb-NO" dirty="0"/>
              <a:t> URL</a:t>
            </a:r>
          </a:p>
          <a:p>
            <a:pPr lvl="1"/>
            <a:endParaRPr lang="nb-NO" dirty="0"/>
          </a:p>
          <a:p>
            <a:r>
              <a:rPr lang="nb-NO" dirty="0"/>
              <a:t>Kan registrere tilganger (scopes) som brukeren aktivt må godkjenne at applikasjonen skal ha tilgang til.</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1988F-5C5A-4303-B139-34CB15C079E7}"/>
              </a:ext>
            </a:extLst>
          </p:cNvPr>
          <p:cNvSpPr>
            <a:spLocks noGrp="1"/>
          </p:cNvSpPr>
          <p:nvPr>
            <p:ph idx="1"/>
          </p:nvPr>
        </p:nvSpPr>
        <p:spPr/>
        <p:txBody>
          <a:bodyPr/>
          <a:lstStyle/>
          <a:p>
            <a:endParaRPr lang="nb-NO" dirty="0"/>
          </a:p>
          <a:p>
            <a:r>
              <a:rPr lang="nb-NO" dirty="0"/>
              <a:t>Kan gi tilgang til brukere registrert:</a:t>
            </a:r>
          </a:p>
          <a:p>
            <a:pPr lvl="1"/>
            <a:r>
              <a:rPr lang="nb-NO" dirty="0"/>
              <a:t>Som er I egen tenant (single-tenant)</a:t>
            </a:r>
          </a:p>
          <a:p>
            <a:pPr lvl="1"/>
            <a:r>
              <a:rPr lang="nb-NO" dirty="0"/>
              <a:t>I andre tenants (multi-tenant)</a:t>
            </a:r>
          </a:p>
          <a:p>
            <a:pPr lvl="1"/>
            <a:endParaRPr lang="nb-NO" dirty="0"/>
          </a:p>
          <a:p>
            <a:endParaRPr lang="nb-NO" dirty="0"/>
          </a:p>
          <a:p>
            <a:endParaRPr lang="nb-NO" dirty="0"/>
          </a:p>
          <a:p>
            <a:r>
              <a:rPr lang="nb-NO" dirty="0"/>
              <a:t>Dersom du ønsker at eksterne brukere skal ha tilgang må du bruke Azure AD B2C.</a:t>
            </a:r>
          </a:p>
          <a:p>
            <a:pPr lvl="1"/>
            <a:r>
              <a:rPr lang="nb-NO" dirty="0"/>
              <a:t>CIAM (customer identity access management)</a:t>
            </a:r>
          </a:p>
          <a:p>
            <a:pPr lvl="1"/>
            <a:r>
              <a:rPr lang="nb-NO" dirty="0"/>
              <a:t>Støtter mange identity providers:</a:t>
            </a:r>
          </a:p>
          <a:p>
            <a:pPr lvl="2"/>
            <a:r>
              <a:rPr lang="nb-NO" dirty="0"/>
              <a:t>Facebook</a:t>
            </a:r>
          </a:p>
          <a:p>
            <a:pPr lvl="2"/>
            <a:r>
              <a:rPr lang="nb-NO" dirty="0"/>
              <a:t>Google</a:t>
            </a:r>
          </a:p>
        </p:txBody>
      </p:sp>
      <p:sp>
        <p:nvSpPr>
          <p:cNvPr id="3" name="Title 2">
            <a:extLst>
              <a:ext uri="{FF2B5EF4-FFF2-40B4-BE49-F238E27FC236}">
                <a16:creationId xmlns:a16="http://schemas.microsoft.com/office/drawing/2014/main" id="{509EF17A-0D6D-45E3-B951-B540A11D860D}"/>
              </a:ext>
            </a:extLst>
          </p:cNvPr>
          <p:cNvSpPr>
            <a:spLocks noGrp="1"/>
          </p:cNvSpPr>
          <p:nvPr>
            <p:ph type="title"/>
          </p:nvPr>
        </p:nvSpPr>
        <p:spPr/>
        <p:txBody>
          <a:bodyPr/>
          <a:lstStyle/>
          <a:p>
            <a:r>
              <a:rPr lang="nb-NO" dirty="0"/>
              <a:t>Azure AD - Applikasjoner</a:t>
            </a:r>
          </a:p>
        </p:txBody>
      </p:sp>
    </p:spTree>
    <p:extLst>
      <p:ext uri="{BB962C8B-B14F-4D97-AF65-F5344CB8AC3E}">
        <p14:creationId xmlns:p14="http://schemas.microsoft.com/office/powerpoint/2010/main" val="210123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dirty="0"/>
              <a:t>VNET (Virtual Network)</a:t>
            </a:r>
          </a:p>
          <a:p>
            <a:pPr lvl="1"/>
            <a:r>
              <a:rPr lang="nb-NO" dirty="0"/>
              <a:t>Brukes for å lage virtuelle nettverk mellom applikasjoner og tjenester</a:t>
            </a:r>
          </a:p>
          <a:p>
            <a:pPr lvl="1"/>
            <a:endParaRPr lang="nb-NO" dirty="0"/>
          </a:p>
          <a:p>
            <a:r>
              <a:rPr lang="nb-NO" dirty="0"/>
              <a:t>NSG (Network Security Group)</a:t>
            </a:r>
          </a:p>
          <a:p>
            <a:pPr lvl="1"/>
            <a:r>
              <a:rPr lang="nb-NO" dirty="0"/>
              <a:t>Brukes til å sette </a:t>
            </a:r>
            <a:r>
              <a:rPr lang="nb-NO" dirty="0" err="1"/>
              <a:t>policies</a:t>
            </a:r>
            <a:r>
              <a:rPr lang="nb-NO" dirty="0"/>
              <a:t> for virtuelle nettverk eller applikasjoner/virtuelle maskiner.</a:t>
            </a:r>
          </a:p>
          <a:p>
            <a:pPr lvl="1"/>
            <a:r>
              <a:rPr lang="nb-NO" dirty="0"/>
              <a:t>Kan hindre tilganger til tjenester man ikke ønsker at skal være tilgjengelig over internett.</a:t>
            </a:r>
          </a:p>
          <a:p>
            <a:pPr lvl="1"/>
            <a:endParaRPr lang="nb-NO" dirty="0"/>
          </a:p>
          <a:p>
            <a:r>
              <a:rPr lang="nb-NO" dirty="0"/>
              <a:t>Service Endpoints</a:t>
            </a:r>
          </a:p>
          <a:p>
            <a:pPr lvl="1"/>
            <a:r>
              <a:rPr lang="nb-NO" dirty="0"/>
              <a:t>Kan gjøre Azure PaaS-tjenester (eks. storage account) kun tilgjengelig for et VNet</a:t>
            </a:r>
          </a:p>
          <a:p>
            <a:pPr lvl="1"/>
            <a:endParaRPr lang="nb-NO" dirty="0"/>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pic>
        <p:nvPicPr>
          <p:cNvPr id="5" name="Picture 4">
            <a:extLst>
              <a:ext uri="{FF2B5EF4-FFF2-40B4-BE49-F238E27FC236}">
                <a16:creationId xmlns:a16="http://schemas.microsoft.com/office/drawing/2014/main" id="{F84C29E7-44E6-493B-8920-8877EDD9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413" y="1825625"/>
            <a:ext cx="2140095" cy="1097725"/>
          </a:xfrm>
          <a:prstGeom prst="rect">
            <a:avLst/>
          </a:prstGeom>
        </p:spPr>
      </p:pic>
      <p:pic>
        <p:nvPicPr>
          <p:cNvPr id="7" name="Picture 6">
            <a:extLst>
              <a:ext uri="{FF2B5EF4-FFF2-40B4-BE49-F238E27FC236}">
                <a16:creationId xmlns:a16="http://schemas.microsoft.com/office/drawing/2014/main" id="{2E186C1B-E985-4A61-B32E-5E424E099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780" y="3545976"/>
            <a:ext cx="1417910" cy="1417910"/>
          </a:xfrm>
          <a:prstGeom prst="rect">
            <a:avLst/>
          </a:prstGeom>
        </p:spPr>
      </p:pic>
    </p:spTree>
    <p:extLst>
      <p:ext uri="{BB962C8B-B14F-4D97-AF65-F5344CB8AC3E}">
        <p14:creationId xmlns:p14="http://schemas.microsoft.com/office/powerpoint/2010/main" val="2450348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FC131D-CFC1-4CAE-9147-4A22FBFFEC81}"/>
              </a:ext>
            </a:extLst>
          </p:cNvPr>
          <p:cNvSpPr/>
          <p:nvPr/>
        </p:nvSpPr>
        <p:spPr>
          <a:xfrm>
            <a:off x="3163536" y="4671370"/>
            <a:ext cx="2715491" cy="1871475"/>
          </a:xfrm>
          <a:prstGeom prst="round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nb-NO"/>
          </a:p>
        </p:txBody>
      </p:sp>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dirty="0"/>
              <a:t>Bildeapplikasjonen med VNET/NSG</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4341" y="3648898"/>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157" y="3091075"/>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2574" y="3351434"/>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1771220" y="3829980"/>
            <a:ext cx="1444480" cy="400110"/>
          </a:xfrm>
          <a:prstGeom prst="rect">
            <a:avLst/>
          </a:prstGeom>
          <a:noFill/>
        </p:spPr>
        <p:txBody>
          <a:bodyPr wrap="square" rtlCol="0">
            <a:spAutoFit/>
          </a:bodyPr>
          <a:lstStyle/>
          <a:p>
            <a:r>
              <a:rPr lang="nb-NO" sz="1000" dirty="0"/>
              <a:t>Logging / Monitorering</a:t>
            </a:r>
          </a:p>
          <a:p>
            <a:r>
              <a:rPr lang="nb-NO" sz="1000" dirty="0"/>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7" y="3329200"/>
            <a:ext cx="733059" cy="3196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1561749" cy="246221"/>
          </a:xfrm>
          <a:prstGeom prst="rect">
            <a:avLst/>
          </a:prstGeom>
          <a:noFill/>
        </p:spPr>
        <p:txBody>
          <a:bodyPr wrap="square" rtlCol="0">
            <a:spAutoFit/>
          </a:bodyPr>
          <a:lstStyle/>
          <a:p>
            <a:r>
              <a:rPr lang="nb-NO" sz="1000" dirty="0"/>
              <a:t>«VM» (App Service Plan)</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668267" y="2704449"/>
            <a:ext cx="1892120" cy="246221"/>
          </a:xfrm>
          <a:prstGeom prst="rect">
            <a:avLst/>
          </a:prstGeom>
          <a:noFill/>
        </p:spPr>
        <p:txBody>
          <a:bodyPr wrap="square" rtlCol="0">
            <a:spAutoFit/>
          </a:bodyPr>
          <a:lstStyle/>
          <a:p>
            <a:r>
              <a:rPr lang="nb-NO" sz="1000" dirty="0"/>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2" y="3567325"/>
            <a:ext cx="0" cy="1563655"/>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320699" y="3329200"/>
            <a:ext cx="1962458" cy="22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400110"/>
          </a:xfrm>
          <a:prstGeom prst="rect">
            <a:avLst/>
          </a:prstGeom>
          <a:noFill/>
        </p:spPr>
        <p:txBody>
          <a:bodyPr wrap="square" rtlCol="0">
            <a:spAutoFit/>
          </a:bodyPr>
          <a:lstStyle/>
          <a:p>
            <a:r>
              <a:rPr lang="nb-NO" sz="1000" dirty="0"/>
              <a:t>Bilder</a:t>
            </a:r>
          </a:p>
          <a:p>
            <a:r>
              <a:rPr lang="nb-NO" sz="1000" dirty="0"/>
              <a:t>(Blob Storage )</a:t>
            </a:r>
          </a:p>
        </p:txBody>
      </p:sp>
      <p:pic>
        <p:nvPicPr>
          <p:cNvPr id="8" name="Graphic 7">
            <a:extLst>
              <a:ext uri="{FF2B5EF4-FFF2-40B4-BE49-F238E27FC236}">
                <a16:creationId xmlns:a16="http://schemas.microsoft.com/office/drawing/2014/main" id="{E9F6AB5E-395D-4BE7-BAFB-C6D5BADE651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54340" y="4646053"/>
            <a:ext cx="476250" cy="476250"/>
          </a:xfrm>
          <a:prstGeom prst="rect">
            <a:avLst/>
          </a:prstGeom>
        </p:spPr>
      </p:pic>
      <p:pic>
        <p:nvPicPr>
          <p:cNvPr id="11" name="Graphic 10">
            <a:extLst>
              <a:ext uri="{FF2B5EF4-FFF2-40B4-BE49-F238E27FC236}">
                <a16:creationId xmlns:a16="http://schemas.microsoft.com/office/drawing/2014/main" id="{805DF316-D9CA-486C-AC2A-187B6828BD8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54340" y="5946238"/>
            <a:ext cx="476250" cy="476250"/>
          </a:xfrm>
          <a:prstGeom prst="rect">
            <a:avLst/>
          </a:prstGeom>
        </p:spPr>
      </p:pic>
    </p:spTree>
    <p:extLst>
      <p:ext uri="{BB962C8B-B14F-4D97-AF65-F5344CB8AC3E}">
        <p14:creationId xmlns:p14="http://schemas.microsoft.com/office/powerpoint/2010/main" val="320401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r>
              <a:rPr lang="nb-NO" dirty="0"/>
              <a:t>Legge til et </a:t>
            </a:r>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a:t>Azure DevOps</a:t>
            </a:r>
          </a:p>
          <a:p>
            <a:pPr lvl="2"/>
            <a:r>
              <a:rPr lang="nb-NO" dirty="0" err="1"/>
              <a:t>Continuous</a:t>
            </a:r>
            <a:r>
              <a:rPr lang="nb-NO" dirty="0"/>
              <a:t> Delivery pipeline</a:t>
            </a:r>
          </a:p>
          <a:p>
            <a:pPr lvl="1"/>
            <a:r>
              <a:rPr lang="nb-NO" sz="1800" dirty="0"/>
              <a:t>ARM-templates / Infrastructure as Code</a:t>
            </a:r>
          </a:p>
          <a:p>
            <a:pPr lvl="1"/>
            <a:r>
              <a:rPr lang="nb-NO" sz="1800" dirty="0"/>
              <a:t>Application Insights</a:t>
            </a:r>
          </a:p>
          <a:p>
            <a:endParaRPr lang="nb-NO" dirty="0"/>
          </a:p>
        </p:txBody>
      </p:sp>
      <p:sp>
        <p:nvSpPr>
          <p:cNvPr id="2" name="Content Placeholder 1">
            <a:extLst>
              <a:ext uri="{FF2B5EF4-FFF2-40B4-BE49-F238E27FC236}">
                <a16:creationId xmlns:a16="http://schemas.microsoft.com/office/drawing/2014/main" id="{ED08FDE6-A50F-49EC-8CB9-01843AC8700E}"/>
              </a:ext>
            </a:extLst>
          </p:cNvPr>
          <p:cNvSpPr>
            <a:spLocks noGrp="1"/>
          </p:cNvSpPr>
          <p:nvPr>
            <p:ph idx="13"/>
          </p:nvPr>
        </p:nvSpPr>
        <p:spPr/>
        <p:txBody>
          <a:bodyPr/>
          <a:lstStyle/>
          <a:p>
            <a:r>
              <a:rPr lang="nb-NO" sz="2200" b="1" dirty="0"/>
              <a:t>Workshop #3</a:t>
            </a:r>
          </a:p>
          <a:p>
            <a:pPr lvl="1"/>
            <a:r>
              <a:rPr lang="nb-NO" sz="1800" dirty="0"/>
              <a:t>Introduksjon til </a:t>
            </a:r>
            <a:r>
              <a:rPr lang="nb-NO" sz="1800" dirty="0" err="1"/>
              <a:t>sikkerthet</a:t>
            </a:r>
            <a:r>
              <a:rPr lang="nb-NO" sz="1800" dirty="0"/>
              <a: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TBD</a:t>
            </a:r>
          </a:p>
          <a:p>
            <a:endParaRPr lang="nb-NO" dirty="0"/>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Forberedelse, SAS-tokens og Azure Security Center</a:t>
            </a:r>
          </a:p>
          <a:p>
            <a:endParaRPr lang="nb-NO" dirty="0"/>
          </a:p>
          <a:p>
            <a:r>
              <a:rPr lang="nb-NO" dirty="0"/>
              <a:t>Azure Active Directory</a:t>
            </a:r>
          </a:p>
          <a:p>
            <a:pPr lvl="1"/>
            <a:endParaRPr lang="nb-NO" dirty="0"/>
          </a:p>
          <a:p>
            <a:r>
              <a:rPr lang="nb-NO" dirty="0"/>
              <a:t>Leksjon 2: Azure AD og autentisering/autorisasjon</a:t>
            </a:r>
          </a:p>
          <a:p>
            <a:endParaRPr lang="nb-NO" dirty="0"/>
          </a:p>
          <a:p>
            <a:r>
              <a:rPr lang="nb-NO" dirty="0"/>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pPr marL="0" indent="0">
              <a:buNone/>
            </a:pPr>
            <a:endParaRPr lang="nb-NO" dirty="0">
              <a:hlinkClick r:id="rId2"/>
            </a:endParaRPr>
          </a:p>
          <a:p>
            <a:r>
              <a:rPr lang="nb-NO" dirty="0">
                <a:hlinkClick r:id="rId2"/>
              </a:rPr>
              <a:t>https://minside.bouvet.no/bouvet-alle/meg-som-ansatt/sikkerhet-i-dna-et-vart</a:t>
            </a:r>
            <a:endParaRPr lang="nb-NO" dirty="0"/>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Sikkerhet i DNAet vårt (Bouvet interne)</a:t>
            </a:r>
          </a:p>
        </p:txBody>
      </p:sp>
    </p:spTree>
    <p:extLst>
      <p:ext uri="{BB962C8B-B14F-4D97-AF65-F5344CB8AC3E}">
        <p14:creationId xmlns:p14="http://schemas.microsoft.com/office/powerpoint/2010/main" val="116362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err="1"/>
              <a:t>Compute</a:t>
            </a:r>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pic>
        <p:nvPicPr>
          <p:cNvPr id="5" name="Picture 4">
            <a:extLst>
              <a:ext uri="{FF2B5EF4-FFF2-40B4-BE49-F238E27FC236}">
                <a16:creationId xmlns:a16="http://schemas.microsoft.com/office/drawing/2014/main" id="{21ED9DDF-2408-4050-A273-A58701AB0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46" y="3004457"/>
            <a:ext cx="2809133" cy="2288351"/>
          </a:xfrm>
          <a:prstGeom prst="rect">
            <a:avLst/>
          </a:prstGeom>
        </p:spPr>
      </p:pic>
    </p:spTree>
    <p:extLst>
      <p:ext uri="{BB962C8B-B14F-4D97-AF65-F5344CB8AC3E}">
        <p14:creationId xmlns:p14="http://schemas.microsoft.com/office/powerpoint/2010/main" val="344163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138" y="1825625"/>
            <a:ext cx="3209925" cy="4010025"/>
          </a:xfrm>
        </p:spPr>
      </p:pic>
      <p:sp>
        <p:nvSpPr>
          <p:cNvPr id="2" name="Content Placeholder 1">
            <a:extLst>
              <a:ext uri="{FF2B5EF4-FFF2-40B4-BE49-F238E27FC236}">
                <a16:creationId xmlns:a16="http://schemas.microsoft.com/office/drawing/2014/main" id="{32E9A007-E535-454D-98C0-DB315BCEB216}"/>
              </a:ext>
            </a:extLst>
          </p:cNvPr>
          <p:cNvSpPr>
            <a:spLocks noGrp="1"/>
          </p:cNvSpPr>
          <p:nvPr>
            <p:ph idx="13"/>
          </p:nvPr>
        </p:nvSpPr>
        <p:spPr/>
        <p:txBody>
          <a:bodyPr/>
          <a:lstStyle/>
          <a:p>
            <a:r>
              <a:rPr lang="nb-NO" dirty="0"/>
              <a:t>Microsoft ansvar vs. vårt ansvar </a:t>
            </a:r>
          </a:p>
          <a:p>
            <a:r>
              <a:rPr lang="nb-NO" dirty="0"/>
              <a:t>Selv om Microsoft er en sikker plattform, så er det ikke vanskelig å lage et system i skyen som ikke er sikker.</a:t>
            </a:r>
          </a:p>
          <a:p>
            <a:r>
              <a:rPr lang="nb-NO" dirty="0"/>
              <a:t>Hvis man ønsker å sikre dataene sine, så må man gjøre en jobb uansett om det er </a:t>
            </a:r>
            <a:r>
              <a:rPr lang="nb-NO" dirty="0" err="1"/>
              <a:t>SaaS</a:t>
            </a:r>
            <a:r>
              <a:rPr lang="nb-NO" dirty="0"/>
              <a:t>, </a:t>
            </a:r>
            <a:r>
              <a:rPr lang="nb-NO" dirty="0" err="1"/>
              <a:t>PaaS</a:t>
            </a:r>
            <a:r>
              <a:rPr lang="nb-NO" dirty="0"/>
              <a:t>, </a:t>
            </a:r>
            <a:r>
              <a:rPr lang="nb-NO" dirty="0" err="1"/>
              <a:t>IaaS</a:t>
            </a:r>
            <a:r>
              <a:rPr lang="nb-NO" dirty="0"/>
              <a:t>, men hvor mye kommer an på hvilken løsning man velger</a:t>
            </a:r>
          </a:p>
          <a:p>
            <a:endParaRPr lang="nb-NO" dirty="0"/>
          </a:p>
        </p:txBody>
      </p:sp>
    </p:spTree>
    <p:extLst>
      <p:ext uri="{BB962C8B-B14F-4D97-AF65-F5344CB8AC3E}">
        <p14:creationId xmlns:p14="http://schemas.microsoft.com/office/powerpoint/2010/main" val="289203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C2A59F-0F2D-472D-B779-1AEF06956744}"/>
              </a:ext>
            </a:extLst>
          </p:cNvPr>
          <p:cNvSpPr>
            <a:spLocks noGrp="1"/>
          </p:cNvSpPr>
          <p:nvPr>
            <p:ph idx="1"/>
          </p:nvPr>
        </p:nvSpPr>
        <p:spPr/>
        <p:txBody>
          <a:bodyPr/>
          <a:lstStyle/>
          <a:p>
            <a:r>
              <a:rPr lang="nb-NO" dirty="0"/>
              <a:t>Påse at kryptering er påslått både for ..</a:t>
            </a:r>
          </a:p>
          <a:p>
            <a:pPr lvl="1"/>
            <a:r>
              <a:rPr lang="nb-NO" dirty="0"/>
              <a:t>Lagrede data (encryption at rest)</a:t>
            </a:r>
          </a:p>
          <a:p>
            <a:pPr lvl="1"/>
            <a:r>
              <a:rPr lang="nb-NO" dirty="0"/>
              <a:t>Data i transport (encryption in transit)</a:t>
            </a:r>
          </a:p>
          <a:p>
            <a:r>
              <a:rPr lang="nb-NO" dirty="0"/>
              <a:t>Ikke gi mere tilganger enn strengt nødvendig (Least Priviligue)</a:t>
            </a:r>
          </a:p>
          <a:p>
            <a:r>
              <a:rPr lang="nb-NO" dirty="0"/>
              <a:t>Kreve autentisering mot alle endepunkt (Zero Trust)</a:t>
            </a:r>
          </a:p>
          <a:p>
            <a:r>
              <a:rPr lang="nb-NO" dirty="0"/>
              <a:t>Ikke eksponere flere endepunkter enn nødvendig</a:t>
            </a:r>
          </a:p>
          <a:p>
            <a:r>
              <a:rPr lang="nb-NO" dirty="0"/>
              <a:t>Følge gode prinsipper for sikker utvikling:</a:t>
            </a:r>
          </a:p>
          <a:p>
            <a:pPr lvl="1"/>
            <a:r>
              <a:rPr lang="nb-NO" dirty="0"/>
              <a:t>Gode prinsipper for websikkerhet (OWASP top 10)</a:t>
            </a:r>
          </a:p>
          <a:p>
            <a:pPr lvl="1"/>
            <a:r>
              <a:rPr lang="nb-NO" dirty="0"/>
              <a:t>Holde biblioteker oppdaterte (nuget, npm etc)</a:t>
            </a:r>
          </a:p>
          <a:p>
            <a:pPr lvl="1"/>
            <a:r>
              <a:rPr lang="nb-NO" dirty="0"/>
              <a:t>Sikkerhetskrav, trusselmodellering, DevSecOps osv.</a:t>
            </a:r>
          </a:p>
        </p:txBody>
      </p:sp>
      <p:sp>
        <p:nvSpPr>
          <p:cNvPr id="3" name="Title 2">
            <a:extLst>
              <a:ext uri="{FF2B5EF4-FFF2-40B4-BE49-F238E27FC236}">
                <a16:creationId xmlns:a16="http://schemas.microsoft.com/office/drawing/2014/main" id="{B52EA130-61A8-472B-BB96-7A427FC83EF1}"/>
              </a:ext>
            </a:extLst>
          </p:cNvPr>
          <p:cNvSpPr>
            <a:spLocks noGrp="1"/>
          </p:cNvSpPr>
          <p:nvPr>
            <p:ph type="title"/>
          </p:nvPr>
        </p:nvSpPr>
        <p:spPr/>
        <p:txBody>
          <a:bodyPr/>
          <a:lstStyle/>
          <a:p>
            <a:r>
              <a:rPr lang="nb-NO" dirty="0"/>
              <a:t>Fortsatt vårt ansvar å..  (eksempler)</a:t>
            </a:r>
          </a:p>
        </p:txBody>
      </p:sp>
    </p:spTree>
    <p:extLst>
      <p:ext uri="{BB962C8B-B14F-4D97-AF65-F5344CB8AC3E}">
        <p14:creationId xmlns:p14="http://schemas.microsoft.com/office/powerpoint/2010/main" val="3567370827"/>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2240</TotalTime>
  <Words>1239</Words>
  <Application>Microsoft Office PowerPoint</Application>
  <PresentationFormat>Widescreen</PresentationFormat>
  <Paragraphs>245</Paragraphs>
  <Slides>24</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24</vt:i4>
      </vt:variant>
    </vt:vector>
  </HeadingPairs>
  <TitlesOfParts>
    <vt:vector size="33"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Sikkerhet i DNAet vårt (Bouvet interne)</vt:lpstr>
      <vt:lpstr>Sikkert i Azure</vt:lpstr>
      <vt:lpstr>Defence in depth - Lagvis sikkerhet</vt:lpstr>
      <vt:lpstr>Delt ansvar.</vt:lpstr>
      <vt:lpstr>Fortsatt vårt ansvar å..  (eksempler)</vt:lpstr>
      <vt:lpstr>Azure Security Center</vt:lpstr>
      <vt:lpstr>Azure Security Center</vt:lpstr>
      <vt:lpstr>Azure Security Center</vt:lpstr>
      <vt:lpstr>Bilde-applikasjonen </vt:lpstr>
      <vt:lpstr>Bildeapplikasjonen</vt:lpstr>
      <vt:lpstr>Demo og leksjon 1</vt:lpstr>
      <vt:lpstr>Azure AD</vt:lpstr>
      <vt:lpstr>Azure AD</vt:lpstr>
      <vt:lpstr>Authentication &amp; authorization</vt:lpstr>
      <vt:lpstr>Azure AD – App Registrations</vt:lpstr>
      <vt:lpstr>Azure AD - Applikasjoner</vt:lpstr>
      <vt:lpstr>Demo og Leksjon 2.</vt:lpstr>
      <vt:lpstr>Infrastruktur sikkerhet</vt:lpstr>
      <vt:lpstr>Bildeapplikasjonen med VNET/NSG</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112</cp:revision>
  <dcterms:created xsi:type="dcterms:W3CDTF">2018-11-13T16:59:11Z</dcterms:created>
  <dcterms:modified xsi:type="dcterms:W3CDTF">2020-02-18T14:55:42Z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