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2"/>
  </p:notesMasterIdLst>
  <p:handoutMasterIdLst>
    <p:handoutMasterId r:id="rId33"/>
  </p:handoutMasterIdLst>
  <p:sldIdLst>
    <p:sldId id="256" r:id="rId7"/>
    <p:sldId id="257" r:id="rId8"/>
    <p:sldId id="259" r:id="rId9"/>
    <p:sldId id="260" r:id="rId10"/>
    <p:sldId id="292" r:id="rId11"/>
    <p:sldId id="284" r:id="rId12"/>
    <p:sldId id="291" r:id="rId13"/>
    <p:sldId id="294" r:id="rId14"/>
    <p:sldId id="306" r:id="rId15"/>
    <p:sldId id="290" r:id="rId16"/>
    <p:sldId id="302" r:id="rId17"/>
    <p:sldId id="303" r:id="rId18"/>
    <p:sldId id="304" r:id="rId19"/>
    <p:sldId id="305" r:id="rId20"/>
    <p:sldId id="275" r:id="rId21"/>
    <p:sldId id="288" r:id="rId22"/>
    <p:sldId id="297" r:id="rId23"/>
    <p:sldId id="296" r:id="rId24"/>
    <p:sldId id="295" r:id="rId25"/>
    <p:sldId id="298" r:id="rId26"/>
    <p:sldId id="280" r:id="rId27"/>
    <p:sldId id="287" r:id="rId28"/>
    <p:sldId id="307" r:id="rId29"/>
    <p:sldId id="308" r:id="rId30"/>
    <p:sldId id="286" r:id="rId3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3" autoAdjust="0"/>
    <p:restoredTop sz="64004" autoAdjust="0"/>
  </p:normalViewPr>
  <p:slideViewPr>
    <p:cSldViewPr snapToGrid="0" showGuides="1">
      <p:cViewPr varScale="1">
        <p:scale>
          <a:sx n="40" d="100"/>
          <a:sy n="40" d="100"/>
        </p:scale>
        <p:origin x="1878" y="60"/>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26.02.2020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26.02.2020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eller Managed Identity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a:t>
            </a:r>
          </a:p>
        </p:txBody>
      </p:sp>
      <p:sp>
        <p:nvSpPr>
          <p:cNvPr id="4" name="Slide Number Placehold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11184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Gå til siden og gjennomgå litt hva de skal gjøre.</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540997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a:p>
            <a:r>
              <a:rPr lang="nb-NO" dirty="0"/>
              <a:t>Eksempler på ditt ansvar er:</a:t>
            </a:r>
          </a:p>
          <a:p>
            <a:r>
              <a:rPr lang="nb-NO" dirty="0"/>
              <a:t>- </a:t>
            </a:r>
          </a:p>
          <a:p>
            <a:pPr marL="171450" indent="-171450">
              <a:buFontTx/>
              <a:buChar char="-"/>
            </a:pPr>
            <a:r>
              <a:rPr lang="nb-NO" dirty="0"/>
              <a:t>Ikke gi flere tilganger til brukere enn strengt tatt </a:t>
            </a:r>
          </a:p>
          <a:p>
            <a:pPr marL="171450" indent="-171450">
              <a:buFontTx/>
              <a:buChar char="-"/>
            </a:pPr>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Listen er eksempler, men ikke utømmende.</a:t>
            </a:r>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3589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Litt hjelp </a:t>
            </a:r>
          </a:p>
          <a:p>
            <a:endParaRPr lang="nb-NO" dirty="0"/>
          </a:p>
          <a:p>
            <a:r>
              <a:rPr lang="nb-NO" dirty="0"/>
              <a:t>Analyserer enorme mender data/signaler. </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 Azure Security Center så får man en score som </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269725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Dersom man trykker inn på f.eks. Compute vil man se hvilke sårbarheter som er.</a:t>
            </a:r>
          </a:p>
          <a:p>
            <a:endParaRPr lang="nb-NO" dirty="0"/>
          </a:p>
          <a:p>
            <a:r>
              <a:rPr lang="nb-NO" dirty="0"/>
              <a:t>Quick fix man kan trykke på – NB, dersom man gjør </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236457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Gå til siden og gjennomgå litt hva de skal gjøre.</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51812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1"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2"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3"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Bonu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endParaRPr lang="nb-NO" dirty="0"/>
          </a:p>
          <a:p>
            <a:r>
              <a:rPr lang="nb-NO" dirty="0"/>
              <a:t>Anbefalinger: scanner tjenester for å finne usikker konfigurasjon </a:t>
            </a:r>
          </a:p>
          <a:p>
            <a:endParaRPr lang="nb-NO" dirty="0"/>
          </a:p>
          <a:p>
            <a:r>
              <a:rPr lang="nb-NO" dirty="0"/>
              <a:t>Sikkerhetsscore og compliance</a:t>
            </a:r>
          </a:p>
          <a:p>
            <a:endParaRPr lang="nb-NO" dirty="0"/>
          </a:p>
          <a:p>
            <a:r>
              <a:rPr lang="nb-NO" dirty="0"/>
              <a:t>Overvåking av tjenester (Standard)</a:t>
            </a:r>
          </a:p>
          <a:p>
            <a:r>
              <a:rPr lang="nb-NO" dirty="0"/>
              <a:t>To prisnivåer</a:t>
            </a:r>
          </a:p>
          <a:p>
            <a:pPr lvl="1"/>
            <a:r>
              <a:rPr lang="nb-NO" dirty="0" err="1"/>
              <a:t>Free</a:t>
            </a:r>
            <a:r>
              <a:rPr lang="nb-NO" dirty="0"/>
              <a:t> tier: Tilbyr anbefalinger </a:t>
            </a:r>
          </a:p>
          <a:p>
            <a:pPr lvl="1"/>
            <a:r>
              <a:rPr lang="nb-NO" dirty="0"/>
              <a:t>Standard tier: Tilbyr alle tjenester som overvåkning av tjenester</a:t>
            </a:r>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6DEF7-B070-49C8-96B9-DCF0578EB128}"/>
              </a:ext>
            </a:extLst>
          </p:cNvPr>
          <p:cNvSpPr>
            <a:spLocks noGrp="1"/>
          </p:cNvSpPr>
          <p:nvPr>
            <p:ph type="title"/>
          </p:nvPr>
        </p:nvSpPr>
        <p:spPr>
          <a:xfrm>
            <a:off x="1234800" y="365126"/>
            <a:ext cx="10078991" cy="1119982"/>
          </a:xfrm>
        </p:spPr>
        <p:txBody>
          <a:bodyPr/>
          <a:lstStyle/>
          <a:p>
            <a:r>
              <a:rPr lang="nb-NO" dirty="0"/>
              <a:t>Azure Security Center</a:t>
            </a:r>
          </a:p>
        </p:txBody>
      </p:sp>
      <p:pic>
        <p:nvPicPr>
          <p:cNvPr id="4" name="Picture 3">
            <a:extLst>
              <a:ext uri="{FF2B5EF4-FFF2-40B4-BE49-F238E27FC236}">
                <a16:creationId xmlns:a16="http://schemas.microsoft.com/office/drawing/2014/main" id="{F04E0A26-8C88-4AB3-9EEE-DDD88D616CD9}"/>
              </a:ext>
            </a:extLst>
          </p:cNvPr>
          <p:cNvPicPr>
            <a:picLocks noChangeAspect="1"/>
          </p:cNvPicPr>
          <p:nvPr/>
        </p:nvPicPr>
        <p:blipFill>
          <a:blip r:embed="rId3"/>
          <a:stretch>
            <a:fillRect/>
          </a:stretch>
        </p:blipFill>
        <p:spPr>
          <a:xfrm>
            <a:off x="1234800" y="1485107"/>
            <a:ext cx="7158656" cy="5032374"/>
          </a:xfrm>
          <a:prstGeom prst="rect">
            <a:avLst/>
          </a:prstGeom>
        </p:spPr>
      </p:pic>
    </p:spTree>
    <p:extLst>
      <p:ext uri="{BB962C8B-B14F-4D97-AF65-F5344CB8AC3E}">
        <p14:creationId xmlns:p14="http://schemas.microsoft.com/office/powerpoint/2010/main" val="392899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A3B32-F5A6-403A-BD67-91A3DF434CFB}"/>
              </a:ext>
            </a:extLst>
          </p:cNvPr>
          <p:cNvPicPr>
            <a:picLocks noGrp="1" noChangeAspect="1"/>
          </p:cNvPicPr>
          <p:nvPr>
            <p:ph idx="1"/>
          </p:nvPr>
        </p:nvPicPr>
        <p:blipFill>
          <a:blip r:embed="rId3"/>
          <a:stretch>
            <a:fillRect/>
          </a:stretch>
        </p:blipFill>
        <p:spPr>
          <a:xfrm>
            <a:off x="1235075" y="1923621"/>
            <a:ext cx="8382000" cy="4155345"/>
          </a:xfrm>
          <a:prstGeom prst="rect">
            <a:avLst/>
          </a:prstGeom>
        </p:spPr>
      </p:pic>
      <p:sp>
        <p:nvSpPr>
          <p:cNvPr id="3" name="Title 2">
            <a:extLst>
              <a:ext uri="{FF2B5EF4-FFF2-40B4-BE49-F238E27FC236}">
                <a16:creationId xmlns:a16="http://schemas.microsoft.com/office/drawing/2014/main" id="{ADD3268A-655D-4820-8D79-0D25EF247E34}"/>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8375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B8E5A-8E72-405C-895A-A01DE7EFEC97}"/>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86E35D39-2591-47A9-8520-8892ECEB37A5}"/>
              </a:ext>
            </a:extLst>
          </p:cNvPr>
          <p:cNvSpPr>
            <a:spLocks noGrp="1"/>
          </p:cNvSpPr>
          <p:nvPr>
            <p:ph type="title"/>
          </p:nvPr>
        </p:nvSpPr>
        <p:spPr/>
        <p:txBody>
          <a:bodyPr/>
          <a:lstStyle/>
          <a:p>
            <a:r>
              <a:rPr lang="nb-NO" dirty="0"/>
              <a:t>Bilde-applikasjonen </a:t>
            </a:r>
          </a:p>
        </p:txBody>
      </p:sp>
      <p:pic>
        <p:nvPicPr>
          <p:cNvPr id="4" name="Picture 3">
            <a:extLst>
              <a:ext uri="{FF2B5EF4-FFF2-40B4-BE49-F238E27FC236}">
                <a16:creationId xmlns:a16="http://schemas.microsoft.com/office/drawing/2014/main" id="{9E555A9B-7745-4BC2-9F47-EB95DBCC63CA}"/>
              </a:ext>
            </a:extLst>
          </p:cNvPr>
          <p:cNvPicPr>
            <a:picLocks noChangeAspect="1"/>
          </p:cNvPicPr>
          <p:nvPr/>
        </p:nvPicPr>
        <p:blipFill>
          <a:blip r:embed="rId2"/>
          <a:stretch>
            <a:fillRect/>
          </a:stretch>
        </p:blipFill>
        <p:spPr>
          <a:xfrm>
            <a:off x="1425287" y="1738313"/>
            <a:ext cx="8953500" cy="4438650"/>
          </a:xfrm>
          <a:prstGeom prst="rect">
            <a:avLst/>
          </a:prstGeom>
        </p:spPr>
      </p:pic>
    </p:spTree>
    <p:extLst>
      <p:ext uri="{BB962C8B-B14F-4D97-AF65-F5344CB8AC3E}">
        <p14:creationId xmlns:p14="http://schemas.microsoft.com/office/powerpoint/2010/main" val="34650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681" y="3384103"/>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7" y="286469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2574" y="3351434"/>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635621" y="3829980"/>
            <a:ext cx="2580079" cy="646331"/>
          </a:xfrm>
          <a:prstGeom prst="rect">
            <a:avLst/>
          </a:prstGeom>
          <a:noFill/>
        </p:spPr>
        <p:txBody>
          <a:bodyPr wrap="square" rtlCol="0">
            <a:spAutoFit/>
          </a:bodyPr>
          <a:lstStyle/>
          <a:p>
            <a:r>
              <a:rPr lang="nb-NO" dirty="0"/>
              <a:t>Logging / Monitorering</a:t>
            </a:r>
          </a:p>
          <a:p>
            <a:r>
              <a:rPr lang="nb-NO"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7" y="3102819"/>
            <a:ext cx="835399" cy="2812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1561749" cy="615553"/>
          </a:xfrm>
          <a:prstGeom prst="rect">
            <a:avLst/>
          </a:prstGeom>
          <a:noFill/>
        </p:spPr>
        <p:txBody>
          <a:bodyPr wrap="square" rtlCol="0">
            <a:spAutoFit/>
          </a:bodyPr>
          <a:lstStyle/>
          <a:p>
            <a:r>
              <a:rPr lang="nb-NO" sz="1600" dirty="0"/>
              <a:t>«VM» (App Service </a:t>
            </a:r>
            <a:r>
              <a:rPr lang="nb-NO" dirty="0"/>
              <a:t>Plan</a:t>
            </a:r>
            <a:r>
              <a:rPr lang="nb-NO" sz="1600" dirty="0"/>
              <a:t>)</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702686" y="2218363"/>
            <a:ext cx="1892120" cy="646331"/>
          </a:xfrm>
          <a:prstGeom prst="rect">
            <a:avLst/>
          </a:prstGeom>
          <a:noFill/>
        </p:spPr>
        <p:txBody>
          <a:bodyPr wrap="square" rtlCol="0">
            <a:spAutoFit/>
          </a:bodyPr>
          <a:lstStyle/>
          <a:p>
            <a:r>
              <a:rPr lang="nb-NO"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2" y="3340944"/>
            <a:ext cx="0" cy="179003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320699" y="3102819"/>
            <a:ext cx="1962458" cy="248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615553"/>
          </a:xfrm>
          <a:prstGeom prst="rect">
            <a:avLst/>
          </a:prstGeom>
          <a:noFill/>
        </p:spPr>
        <p:txBody>
          <a:bodyPr wrap="square" rtlCol="0">
            <a:spAutoFit/>
          </a:bodyPr>
          <a:lstStyle/>
          <a:p>
            <a:r>
              <a:rPr lang="nb-NO" sz="1600" dirty="0"/>
              <a:t>Bilder</a:t>
            </a:r>
          </a:p>
          <a:p>
            <a:r>
              <a:rPr lang="nb-NO" sz="1600" dirty="0"/>
              <a:t>(Blob </a:t>
            </a:r>
            <a:r>
              <a:rPr lang="nb-NO" dirty="0"/>
              <a:t>Storage</a:t>
            </a:r>
            <a:r>
              <a:rPr lang="nb-NO" sz="1600" dirty="0"/>
              <a:t>)</a:t>
            </a:r>
          </a:p>
        </p:txBody>
      </p:sp>
    </p:spTree>
    <p:extLst>
      <p:ext uri="{BB962C8B-B14F-4D97-AF65-F5344CB8AC3E}">
        <p14:creationId xmlns:p14="http://schemas.microsoft.com/office/powerpoint/2010/main" val="167692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r>
              <a:rPr lang="nb-NO" sz="2800" dirty="0">
                <a:hlinkClick r:id="rId3"/>
              </a:rPr>
              <a:t>https://github.com/bouvet/azure-workshops/tree/master/Workshop_3/Leksjon_1</a:t>
            </a:r>
            <a:endParaRPr lang="nb-NO" sz="2800" dirty="0"/>
          </a:p>
          <a:p>
            <a:pPr marL="0" indent="0">
              <a:buNone/>
            </a:pPr>
            <a:endParaRPr lang="nb-NO" sz="2800" dirty="0"/>
          </a:p>
          <a:p>
            <a:pPr marL="0" indent="0">
              <a:buNone/>
            </a:pPr>
            <a:endParaRPr lang="nb-NO" sz="4400" dirty="0"/>
          </a:p>
          <a:p>
            <a:pPr marL="0" indent="0">
              <a:buNone/>
            </a:pPr>
            <a:endParaRPr lang="nb-NO" sz="4400" dirty="0"/>
          </a:p>
          <a:p>
            <a:pPr marL="0" indent="0">
              <a:buNone/>
            </a:pPr>
            <a:endParaRPr lang="nb-NO" sz="4400" dirty="0"/>
          </a:p>
          <a:p>
            <a:pPr marL="0" indent="0">
              <a:buNone/>
            </a:pPr>
            <a:r>
              <a:rPr lang="nb-NO" sz="4400" dirty="0"/>
              <a:t>Google: Azureskolen </a:t>
            </a:r>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Leksjon 1</a:t>
            </a:r>
          </a:p>
        </p:txBody>
      </p:sp>
    </p:spTree>
    <p:extLst>
      <p:ext uri="{BB962C8B-B14F-4D97-AF65-F5344CB8AC3E}">
        <p14:creationId xmlns:p14="http://schemas.microsoft.com/office/powerpoint/2010/main" val="224651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Et brukernavn/passord for on-</a:t>
            </a:r>
            <a:r>
              <a:rPr lang="nb-NO" dirty="0" err="1"/>
              <a:t>premise</a:t>
            </a:r>
            <a:r>
              <a:rPr lang="nb-NO" dirty="0"/>
              <a:t>/sky</a:t>
            </a:r>
          </a:p>
          <a:p>
            <a:pPr lvl="1"/>
            <a:r>
              <a:rPr lang="nb-NO" dirty="0"/>
              <a:t>Pålogging domene</a:t>
            </a:r>
          </a:p>
          <a:p>
            <a:pPr lvl="1"/>
            <a:r>
              <a:rPr lang="nb-NO" dirty="0"/>
              <a:t>Alle applikasjoner (Intranet/Office 365)</a:t>
            </a:r>
          </a:p>
          <a:p>
            <a:pPr lvl="1"/>
            <a:r>
              <a:rPr lang="nb-NO" dirty="0" err="1"/>
              <a:t>Devicer</a:t>
            </a:r>
            <a:endParaRPr lang="nb-NO" dirty="0"/>
          </a:p>
          <a:p>
            <a:r>
              <a:rPr lang="nb-NO" dirty="0" err="1"/>
              <a:t>Authentication</a:t>
            </a:r>
            <a:endParaRPr lang="nb-NO" dirty="0"/>
          </a:p>
          <a:p>
            <a:pPr lvl="1"/>
            <a:r>
              <a:rPr lang="nb-NO" dirty="0"/>
              <a:t>Multi-factor Authentication (MFA)</a:t>
            </a:r>
          </a:p>
          <a:p>
            <a:pPr lvl="1"/>
            <a:r>
              <a:rPr lang="nb-NO" dirty="0"/>
              <a:t>Støtte for single-</a:t>
            </a:r>
            <a:r>
              <a:rPr lang="nb-NO" dirty="0" err="1"/>
              <a:t>sign</a:t>
            </a:r>
            <a:r>
              <a:rPr lang="nb-NO" dirty="0"/>
              <a:t>-</a:t>
            </a:r>
            <a:r>
              <a:rPr lang="nb-NO" dirty="0" err="1"/>
              <a:t>on</a:t>
            </a:r>
            <a:r>
              <a:rPr lang="nb-NO" dirty="0"/>
              <a:t> (SSO)</a:t>
            </a:r>
          </a:p>
          <a:p>
            <a:r>
              <a:rPr lang="nb-NO" dirty="0"/>
              <a:t>Mange Premium-funksjoner:</a:t>
            </a:r>
          </a:p>
          <a:p>
            <a:pPr lvl="1"/>
            <a:r>
              <a:rPr lang="nb-NO" dirty="0"/>
              <a:t>Priviligued Identity Management</a:t>
            </a:r>
          </a:p>
          <a:p>
            <a:pPr lvl="1"/>
            <a:r>
              <a:rPr lang="nb-NO" dirty="0"/>
              <a:t>Identity Protection</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Subscriptions og Azure AD</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et AD.</a:t>
            </a:r>
          </a:p>
          <a:p>
            <a:pPr lvl="1"/>
            <a:endParaRPr lang="nb-NO" dirty="0"/>
          </a:p>
          <a:p>
            <a:r>
              <a:rPr lang="nb-NO" dirty="0"/>
              <a:t>Identitet for tjenester</a:t>
            </a:r>
          </a:p>
          <a:p>
            <a:pPr lvl="1"/>
            <a:r>
              <a:rPr lang="nb-NO" b="1" dirty="0"/>
              <a:t>User principal </a:t>
            </a:r>
            <a:r>
              <a:rPr lang="nb-NO" dirty="0"/>
              <a:t>– vanlige brukere</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b="1" dirty="0"/>
              <a:t>Managed Identity Service</a:t>
            </a:r>
            <a:r>
              <a:rPr lang="en-US" dirty="0"/>
              <a:t> (MSI) – </a:t>
            </a:r>
            <a:r>
              <a:rPr lang="en-US" dirty="0" err="1"/>
              <a:t>automatisk</a:t>
            </a:r>
            <a:r>
              <a:rPr lang="en-US" dirty="0"/>
              <a:t> </a:t>
            </a:r>
            <a:r>
              <a:rPr lang="en-US" dirty="0" err="1"/>
              <a:t>opprettede</a:t>
            </a:r>
            <a:r>
              <a:rPr lang="en-US" dirty="0"/>
              <a:t> </a:t>
            </a:r>
            <a:r>
              <a:rPr lang="en-US" dirty="0" err="1"/>
              <a:t>bruker</a:t>
            </a:r>
            <a:r>
              <a:rPr lang="en-US" dirty="0"/>
              <a:t> </a:t>
            </a:r>
            <a:r>
              <a:rPr lang="en-US" dirty="0" err="1"/>
              <a:t>mellom</a:t>
            </a:r>
            <a:r>
              <a:rPr lang="en-US" dirty="0"/>
              <a:t> </a:t>
            </a:r>
            <a:r>
              <a:rPr lang="en-US" dirty="0" err="1"/>
              <a:t>tjenester</a:t>
            </a:r>
            <a:r>
              <a:rPr lang="en-US" dirty="0"/>
              <a:t> </a:t>
            </a:r>
            <a:r>
              <a:rPr lang="en-US" dirty="0" err="1"/>
              <a:t>i</a:t>
            </a:r>
            <a:r>
              <a:rPr lang="en-US" dirty="0"/>
              <a:t> Azure.</a:t>
            </a:r>
          </a:p>
          <a:p>
            <a:pPr lvl="1"/>
            <a:endParaRPr lang="en-US" dirty="0"/>
          </a:p>
          <a:p>
            <a:r>
              <a:rPr lang="nb-NO" dirty="0" err="1"/>
              <a:t>Role-based</a:t>
            </a:r>
            <a:r>
              <a:rPr lang="nb-NO" dirty="0"/>
              <a:t> </a:t>
            </a:r>
            <a:r>
              <a:rPr lang="nb-NO" dirty="0" err="1"/>
              <a:t>access</a:t>
            </a:r>
            <a:r>
              <a:rPr lang="nb-NO" dirty="0"/>
              <a:t> </a:t>
            </a:r>
            <a:r>
              <a:rPr lang="nb-NO" dirty="0" err="1"/>
              <a:t>control</a:t>
            </a:r>
            <a:r>
              <a:rPr lang="nb-NO" dirty="0"/>
              <a:t> (RBAC)</a:t>
            </a:r>
          </a:p>
          <a:p>
            <a:pPr lvl="1"/>
            <a:r>
              <a:rPr lang="nb-NO" dirty="0"/>
              <a:t>Hierarkisk rolle-basert tilgangskontroll</a:t>
            </a:r>
          </a:p>
          <a:p>
            <a:pPr lvl="1"/>
            <a:endParaRPr lang="nb-NO" dirty="0"/>
          </a:p>
          <a:p>
            <a:endParaRPr lang="en-US" dirty="0"/>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35" y="3547696"/>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  (påbygg for identity på OAuth2)</a:t>
            </a:r>
          </a:p>
          <a:p>
            <a:pPr lvl="1"/>
            <a:r>
              <a:rPr lang="nb-NO" dirty="0"/>
              <a:t>SAML</a:t>
            </a:r>
          </a:p>
          <a:p>
            <a:r>
              <a:rPr lang="nb-NO" dirty="0"/>
              <a:t>Kan hente ut Access Token for å aksessere andre tjenester.</a:t>
            </a:r>
          </a:p>
          <a:p>
            <a:pPr lvl="1"/>
            <a:r>
              <a:rPr lang="nb-NO" dirty="0"/>
              <a:t>Eks: MS Graph, Storage </a:t>
            </a:r>
            <a:r>
              <a:rPr lang="nb-NO" dirty="0" err="1"/>
              <a:t>Account</a:t>
            </a:r>
            <a:endParaRPr lang="nb-NO" dirty="0"/>
          </a:p>
          <a:p>
            <a:pPr lvl="1"/>
            <a:endParaRPr lang="nb-NO" dirty="0"/>
          </a:p>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endParaRPr lang="nb-NO" dirty="0"/>
          </a:p>
          <a:p>
            <a:r>
              <a:rPr lang="nb-NO" dirty="0"/>
              <a:t>For å kunne autentisere mot en applikasjon (webside app etc), må den være registrert i AD.</a:t>
            </a:r>
          </a:p>
          <a:p>
            <a:pPr marL="0" indent="0">
              <a:buNone/>
            </a:pPr>
            <a:endParaRPr lang="nb-NO" dirty="0"/>
          </a:p>
          <a:p>
            <a:r>
              <a:rPr lang="nb-NO" dirty="0"/>
              <a:t>Ting man må registrere</a:t>
            </a:r>
          </a:p>
          <a:p>
            <a:pPr lvl="1"/>
            <a:r>
              <a:rPr lang="nb-NO" dirty="0" err="1"/>
              <a:t>ClientId</a:t>
            </a:r>
            <a:endParaRPr lang="nb-NO" dirty="0"/>
          </a:p>
          <a:p>
            <a:pPr lvl="1"/>
            <a:r>
              <a:rPr lang="nb-NO" dirty="0" err="1"/>
              <a:t>TenantID</a:t>
            </a:r>
            <a:r>
              <a:rPr lang="nb-NO" dirty="0"/>
              <a:t>/</a:t>
            </a:r>
            <a:r>
              <a:rPr lang="nb-NO" dirty="0" err="1"/>
              <a:t>DirectoryID</a:t>
            </a:r>
            <a:endParaRPr lang="nb-NO" dirty="0"/>
          </a:p>
          <a:p>
            <a:pPr lvl="1"/>
            <a:r>
              <a:rPr lang="nb-NO" dirty="0" err="1"/>
              <a:t>Sign-on</a:t>
            </a:r>
            <a:r>
              <a:rPr lang="nb-NO" dirty="0"/>
              <a:t> og </a:t>
            </a:r>
            <a:r>
              <a:rPr lang="nb-NO" dirty="0" err="1"/>
              <a:t>Sign-out</a:t>
            </a:r>
            <a:r>
              <a:rPr lang="nb-NO" dirty="0"/>
              <a:t> URL</a:t>
            </a:r>
          </a:p>
          <a:p>
            <a:pPr lvl="1"/>
            <a:endParaRPr lang="nb-NO" dirty="0"/>
          </a:p>
          <a:p>
            <a:r>
              <a:rPr lang="nb-NO" dirty="0"/>
              <a:t>Kan registrere tilganger (scopes) som brukeren aktivt må godkjenne at applikasjonen skal ha tilgang til.</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1988F-5C5A-4303-B139-34CB15C079E7}"/>
              </a:ext>
            </a:extLst>
          </p:cNvPr>
          <p:cNvSpPr>
            <a:spLocks noGrp="1"/>
          </p:cNvSpPr>
          <p:nvPr>
            <p:ph idx="1"/>
          </p:nvPr>
        </p:nvSpPr>
        <p:spPr/>
        <p:txBody>
          <a:bodyPr/>
          <a:lstStyle/>
          <a:p>
            <a:endParaRPr lang="nb-NO" dirty="0"/>
          </a:p>
          <a:p>
            <a:r>
              <a:rPr lang="nb-NO" dirty="0"/>
              <a:t>Kan gi tilgang til brukere registrert:</a:t>
            </a:r>
          </a:p>
          <a:p>
            <a:pPr lvl="1"/>
            <a:r>
              <a:rPr lang="nb-NO" dirty="0"/>
              <a:t>Som er I egen tenant (single-tenant)</a:t>
            </a:r>
          </a:p>
          <a:p>
            <a:pPr lvl="1"/>
            <a:r>
              <a:rPr lang="nb-NO" dirty="0"/>
              <a:t>I andre tenants (multi-tenant)</a:t>
            </a:r>
          </a:p>
          <a:p>
            <a:pPr marL="0" indent="0">
              <a:buNone/>
            </a:pPr>
            <a:endParaRPr lang="nb-NO" dirty="0"/>
          </a:p>
          <a:p>
            <a:r>
              <a:rPr lang="nb-NO" dirty="0"/>
              <a:t>Dersom du ønsker at eksterne brukere skal ha tilgang må du bruke Azure AD B2C.</a:t>
            </a:r>
          </a:p>
          <a:p>
            <a:pPr lvl="1"/>
            <a:r>
              <a:rPr lang="nb-NO" dirty="0"/>
              <a:t>CIAM (customer identity access management)</a:t>
            </a:r>
          </a:p>
          <a:p>
            <a:pPr lvl="1"/>
            <a:r>
              <a:rPr lang="nb-NO" dirty="0"/>
              <a:t>Støtter mange identity providers:</a:t>
            </a:r>
          </a:p>
          <a:p>
            <a:pPr lvl="2"/>
            <a:r>
              <a:rPr lang="nb-NO" dirty="0"/>
              <a:t>Facebook</a:t>
            </a:r>
          </a:p>
          <a:p>
            <a:pPr lvl="2"/>
            <a:r>
              <a:rPr lang="nb-NO" dirty="0"/>
              <a:t>Google</a:t>
            </a:r>
          </a:p>
          <a:p>
            <a:pPr lvl="2"/>
            <a:r>
              <a:rPr lang="nb-NO" dirty="0"/>
              <a:t>…</a:t>
            </a:r>
          </a:p>
        </p:txBody>
      </p:sp>
      <p:sp>
        <p:nvSpPr>
          <p:cNvPr id="3" name="Title 2">
            <a:extLst>
              <a:ext uri="{FF2B5EF4-FFF2-40B4-BE49-F238E27FC236}">
                <a16:creationId xmlns:a16="http://schemas.microsoft.com/office/drawing/2014/main" id="{509EF17A-0D6D-45E3-B951-B540A11D860D}"/>
              </a:ext>
            </a:extLst>
          </p:cNvPr>
          <p:cNvSpPr>
            <a:spLocks noGrp="1"/>
          </p:cNvSpPr>
          <p:nvPr>
            <p:ph type="title"/>
          </p:nvPr>
        </p:nvSpPr>
        <p:spPr/>
        <p:txBody>
          <a:bodyPr/>
          <a:lstStyle/>
          <a:p>
            <a:r>
              <a:rPr lang="nb-NO" dirty="0"/>
              <a:t>Azure AD - Applikasjoner</a:t>
            </a:r>
          </a:p>
        </p:txBody>
      </p:sp>
    </p:spTree>
    <p:extLst>
      <p:ext uri="{BB962C8B-B14F-4D97-AF65-F5344CB8AC3E}">
        <p14:creationId xmlns:p14="http://schemas.microsoft.com/office/powerpoint/2010/main" val="210123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hlinkClick r:id="rId3"/>
              </a:rPr>
              <a:t>https://github.com/bouvet/azure-workshops/tree/master/Workshop_3/Leksjon_2</a:t>
            </a:r>
            <a:endParaRPr lang="nb-NO" dirty="0"/>
          </a:p>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Leksjon 2.</a:t>
            </a:r>
          </a:p>
        </p:txBody>
      </p:sp>
    </p:spTree>
    <p:extLst>
      <p:ext uri="{BB962C8B-B14F-4D97-AF65-F5344CB8AC3E}">
        <p14:creationId xmlns:p14="http://schemas.microsoft.com/office/powerpoint/2010/main" val="260785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a:p>
            <a:pPr lvl="1"/>
            <a:endParaRPr lang="nb-NO" dirty="0"/>
          </a:p>
          <a:p>
            <a:pPr lvl="1"/>
            <a:endParaRPr lang="nb-NO" dirty="0"/>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FC131D-CFC1-4CAE-9147-4A22FBFFEC81}"/>
              </a:ext>
            </a:extLst>
          </p:cNvPr>
          <p:cNvSpPr/>
          <p:nvPr/>
        </p:nvSpPr>
        <p:spPr>
          <a:xfrm>
            <a:off x="3163536" y="4671370"/>
            <a:ext cx="2715491" cy="1871475"/>
          </a:xfrm>
          <a:prstGeom prst="round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nb-NO"/>
          </a:p>
        </p:txBody>
      </p:sp>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 med VNET/NSG</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341" y="3648898"/>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6" y="294290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1220" y="3591855"/>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589191" y="4127711"/>
            <a:ext cx="2273811" cy="584775"/>
          </a:xfrm>
          <a:prstGeom prst="rect">
            <a:avLst/>
          </a:prstGeom>
          <a:noFill/>
        </p:spPr>
        <p:txBody>
          <a:bodyPr wrap="square" rtlCol="0">
            <a:spAutoFit/>
          </a:bodyPr>
          <a:lstStyle/>
          <a:p>
            <a:r>
              <a:rPr lang="nb-NO" sz="1600" dirty="0"/>
              <a:t>Logging / Monitorering</a:t>
            </a:r>
          </a:p>
          <a:p>
            <a:r>
              <a:rPr lang="nb-NO" sz="1600"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6" y="3181029"/>
            <a:ext cx="733060" cy="4678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2287053" cy="338554"/>
          </a:xfrm>
          <a:prstGeom prst="rect">
            <a:avLst/>
          </a:prstGeom>
          <a:noFill/>
        </p:spPr>
        <p:txBody>
          <a:bodyPr wrap="square" rtlCol="0">
            <a:spAutoFit/>
          </a:bodyPr>
          <a:lstStyle/>
          <a:p>
            <a:r>
              <a:rPr lang="nb-NO" sz="1600" dirty="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221966"/>
            <a:ext cx="1892120" cy="584775"/>
          </a:xfrm>
          <a:prstGeom prst="rect">
            <a:avLst/>
          </a:prstGeom>
          <a:noFill/>
        </p:spPr>
        <p:txBody>
          <a:bodyPr wrap="square" rtlCol="0">
            <a:spAutoFit/>
          </a:bodyPr>
          <a:lstStyle/>
          <a:p>
            <a:r>
              <a:rPr lang="nb-NO" sz="1600"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1" y="3419154"/>
            <a:ext cx="1" cy="171182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009345" y="3181029"/>
            <a:ext cx="2273811" cy="410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584775"/>
          </a:xfrm>
          <a:prstGeom prst="rect">
            <a:avLst/>
          </a:prstGeom>
          <a:noFill/>
        </p:spPr>
        <p:txBody>
          <a:bodyPr wrap="square" rtlCol="0">
            <a:spAutoFit/>
          </a:bodyPr>
          <a:lstStyle/>
          <a:p>
            <a:r>
              <a:rPr lang="nb-NO" sz="1600" dirty="0"/>
              <a:t>Bilder</a:t>
            </a:r>
          </a:p>
          <a:p>
            <a:r>
              <a:rPr lang="nb-NO" sz="1600" dirty="0"/>
              <a:t>(Blob Storage )</a:t>
            </a:r>
          </a:p>
        </p:txBody>
      </p:sp>
      <p:pic>
        <p:nvPicPr>
          <p:cNvPr id="8" name="Graphic 7">
            <a:extLst>
              <a:ext uri="{FF2B5EF4-FFF2-40B4-BE49-F238E27FC236}">
                <a16:creationId xmlns:a16="http://schemas.microsoft.com/office/drawing/2014/main" id="{E9F6AB5E-395D-4BE7-BAFB-C6D5BADE65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4340" y="4646053"/>
            <a:ext cx="476250" cy="476250"/>
          </a:xfrm>
          <a:prstGeom prst="rect">
            <a:avLst/>
          </a:prstGeom>
        </p:spPr>
      </p:pic>
      <p:pic>
        <p:nvPicPr>
          <p:cNvPr id="11" name="Graphic 10">
            <a:extLst>
              <a:ext uri="{FF2B5EF4-FFF2-40B4-BE49-F238E27FC236}">
                <a16:creationId xmlns:a16="http://schemas.microsoft.com/office/drawing/2014/main" id="{805DF316-D9CA-486C-AC2A-187B6828BD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4340" y="5946238"/>
            <a:ext cx="476250" cy="476250"/>
          </a:xfrm>
          <a:prstGeom prst="rect">
            <a:avLst/>
          </a:prstGeom>
        </p:spPr>
      </p:pic>
    </p:spTree>
    <p:extLst>
      <p:ext uri="{BB962C8B-B14F-4D97-AF65-F5344CB8AC3E}">
        <p14:creationId xmlns:p14="http://schemas.microsoft.com/office/powerpoint/2010/main" val="320401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hlinkClick r:id="rId3"/>
              </a:rPr>
              <a:t>https://github.com/bouvet/azure-workshops/tree/master/Workshop_3/Leksjon_3</a:t>
            </a:r>
            <a:endParaRPr lang="nb-NO" dirty="0"/>
          </a:p>
          <a:p>
            <a:endParaRPr lang="nb-NO" dirty="0"/>
          </a:p>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Leksjon 2.</a:t>
            </a:r>
          </a:p>
        </p:txBody>
      </p:sp>
    </p:spTree>
    <p:extLst>
      <p:ext uri="{BB962C8B-B14F-4D97-AF65-F5344CB8AC3E}">
        <p14:creationId xmlns:p14="http://schemas.microsoft.com/office/powerpoint/2010/main" val="10524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r>
              <a:rPr lang="nb-NO" dirty="0">
                <a:hlinkClick r:id="rId3"/>
              </a:rPr>
              <a:t>https://github.com/bouvet/azure-workshops/tree/master/Workshop_3/Leksjon_Bonus</a:t>
            </a:r>
            <a:endParaRPr lang="nb-NO" dirty="0"/>
          </a:p>
          <a:p>
            <a:endParaRPr lang="nb-NO" dirty="0"/>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Bonusleksjon</a:t>
            </a:r>
          </a:p>
        </p:txBody>
      </p:sp>
      <p:sp>
        <p:nvSpPr>
          <p:cNvPr id="4" name="Title 2">
            <a:extLst>
              <a:ext uri="{FF2B5EF4-FFF2-40B4-BE49-F238E27FC236}">
                <a16:creationId xmlns:a16="http://schemas.microsoft.com/office/drawing/2014/main" id="{94875B85-CB34-4527-B504-D044E1406EEA}"/>
              </a:ext>
            </a:extLst>
          </p:cNvPr>
          <p:cNvSpPr txBox="1">
            <a:spLocks/>
          </p:cNvSpPr>
          <p:nvPr/>
        </p:nvSpPr>
        <p:spPr>
          <a:xfrm>
            <a:off x="-4240449" y="1690688"/>
            <a:ext cx="10078991" cy="1325563"/>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nb-NO"/>
              <a:t>Bonusleksjon</a:t>
            </a:r>
            <a:endParaRPr lang="nb-NO" dirty="0"/>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Forberedelse, SAS-tokens og Azure Security Center</a:t>
            </a:r>
          </a:p>
          <a:p>
            <a:endParaRPr lang="nb-NO" dirty="0"/>
          </a:p>
          <a:p>
            <a:r>
              <a:rPr lang="nb-NO" dirty="0"/>
              <a:t>Azure Active Directory</a:t>
            </a:r>
          </a:p>
          <a:p>
            <a:pPr lvl="1"/>
            <a:endParaRPr lang="nb-NO" dirty="0"/>
          </a:p>
          <a:p>
            <a:r>
              <a:rPr lang="nb-NO" dirty="0"/>
              <a:t>Leksjon 2: Azure AD og autentisering/autorisasjon</a:t>
            </a:r>
          </a:p>
          <a:p>
            <a:r>
              <a:rPr lang="nb-NO" dirty="0"/>
              <a:t>Leksjon 3: Azure Security Center (2)</a:t>
            </a:r>
          </a:p>
          <a:p>
            <a:endParaRPr lang="nb-NO" dirty="0"/>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Sikkerhet i DNAet vårt (Bouvet interne)</a:t>
            </a:r>
          </a:p>
        </p:txBody>
      </p:sp>
    </p:spTree>
    <p:extLst>
      <p:ext uri="{BB962C8B-B14F-4D97-AF65-F5344CB8AC3E}">
        <p14:creationId xmlns:p14="http://schemas.microsoft.com/office/powerpoint/2010/main" val="11636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a:t>Sikkerhet </a:t>
            </a:r>
            <a:r>
              <a:rPr lang="nb-NO" dirty="0"/>
              <a:t>i Azure</a:t>
            </a:r>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Directory</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sikkert.</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C2A59F-0F2D-472D-B779-1AEF06956744}"/>
              </a:ext>
            </a:extLst>
          </p:cNvPr>
          <p:cNvSpPr>
            <a:spLocks noGrp="1"/>
          </p:cNvSpPr>
          <p:nvPr>
            <p:ph idx="1"/>
          </p:nvPr>
        </p:nvSpPr>
        <p:spPr/>
        <p:txBody>
          <a:bodyPr/>
          <a:lstStyle/>
          <a:p>
            <a:r>
              <a:rPr lang="nb-NO" dirty="0"/>
              <a:t>Påse at kryptering er påslått både for ..</a:t>
            </a:r>
          </a:p>
          <a:p>
            <a:pPr lvl="1"/>
            <a:r>
              <a:rPr lang="nb-NO" dirty="0"/>
              <a:t>Lagrede data (encryption at rest)</a:t>
            </a:r>
          </a:p>
          <a:p>
            <a:pPr lvl="1"/>
            <a:r>
              <a:rPr lang="nb-NO" dirty="0"/>
              <a:t>Data i transport (encryption in transit)</a:t>
            </a:r>
          </a:p>
          <a:p>
            <a:r>
              <a:rPr lang="nb-NO" dirty="0"/>
              <a:t>Ikke gi mere tilganger enn strengt nødvendig (</a:t>
            </a:r>
            <a:r>
              <a:rPr lang="nb-NO" dirty="0" err="1"/>
              <a:t>Least</a:t>
            </a:r>
            <a:r>
              <a:rPr lang="nb-NO" dirty="0"/>
              <a:t> </a:t>
            </a:r>
            <a:r>
              <a:rPr lang="nb-NO" dirty="0" err="1"/>
              <a:t>Privilege</a:t>
            </a:r>
            <a:r>
              <a:rPr lang="nb-NO" dirty="0"/>
              <a:t>)</a:t>
            </a:r>
          </a:p>
          <a:p>
            <a:r>
              <a:rPr lang="nb-NO" dirty="0"/>
              <a:t>Kreve autentisering mot alle endepunkt (Zero Trust)</a:t>
            </a:r>
          </a:p>
          <a:p>
            <a:r>
              <a:rPr lang="nb-NO" dirty="0"/>
              <a:t>Ikke eksponere flere endepunkter enn nødvendig</a:t>
            </a:r>
          </a:p>
          <a:p>
            <a:r>
              <a:rPr lang="nb-NO" dirty="0"/>
              <a:t>Følge gode prinsipper for sikker utvikling:</a:t>
            </a:r>
          </a:p>
          <a:p>
            <a:pPr lvl="1"/>
            <a:r>
              <a:rPr lang="nb-NO" dirty="0"/>
              <a:t>Gode prinsipper for websikkerhet (OWASP top 10)</a:t>
            </a:r>
          </a:p>
          <a:p>
            <a:pPr lvl="1"/>
            <a:r>
              <a:rPr lang="nb-NO" dirty="0"/>
              <a:t>Holde biblioteker sikre og oppdaterte (nuget, npm </a:t>
            </a:r>
            <a:r>
              <a:rPr lang="nb-NO" dirty="0" err="1"/>
              <a:t>etc</a:t>
            </a:r>
            <a:r>
              <a:rPr lang="nb-NO" dirty="0"/>
              <a:t>)</a:t>
            </a:r>
          </a:p>
          <a:p>
            <a:pPr lvl="1"/>
            <a:r>
              <a:rPr lang="nb-NO" dirty="0"/>
              <a:t>Sikre passord, </a:t>
            </a:r>
            <a:r>
              <a:rPr lang="nb-NO" dirty="0" err="1"/>
              <a:t>connectionstrings</a:t>
            </a:r>
            <a:r>
              <a:rPr lang="nb-NO" dirty="0"/>
              <a:t> </a:t>
            </a:r>
            <a:r>
              <a:rPr lang="nb-NO" dirty="0" err="1"/>
              <a:t>etc</a:t>
            </a:r>
            <a:r>
              <a:rPr lang="nb-NO" dirty="0"/>
              <a:t> for </a:t>
            </a:r>
            <a:r>
              <a:rPr lang="nb-NO" dirty="0" err="1"/>
              <a:t>uvedkommede</a:t>
            </a:r>
            <a:r>
              <a:rPr lang="nb-NO" dirty="0"/>
              <a:t>.</a:t>
            </a:r>
          </a:p>
          <a:p>
            <a:pPr lvl="1"/>
            <a:r>
              <a:rPr lang="nb-NO" dirty="0"/>
              <a:t>Sikkerhetskrav, trusselmodellering, DevSecOps osv.</a:t>
            </a:r>
          </a:p>
          <a:p>
            <a:pPr lvl="1"/>
            <a:r>
              <a:rPr lang="nb-NO" dirty="0"/>
              <a:t>…</a:t>
            </a:r>
          </a:p>
        </p:txBody>
      </p:sp>
      <p:sp>
        <p:nvSpPr>
          <p:cNvPr id="3" name="Title 2">
            <a:extLst>
              <a:ext uri="{FF2B5EF4-FFF2-40B4-BE49-F238E27FC236}">
                <a16:creationId xmlns:a16="http://schemas.microsoft.com/office/drawing/2014/main" id="{B52EA130-61A8-472B-BB96-7A427FC83EF1}"/>
              </a:ext>
            </a:extLst>
          </p:cNvPr>
          <p:cNvSpPr>
            <a:spLocks noGrp="1"/>
          </p:cNvSpPr>
          <p:nvPr>
            <p:ph type="title"/>
          </p:nvPr>
        </p:nvSpPr>
        <p:spPr/>
        <p:txBody>
          <a:bodyPr/>
          <a:lstStyle/>
          <a:p>
            <a:r>
              <a:rPr lang="nb-NO" dirty="0"/>
              <a:t>Fortsatt vårt ansvar å..  (eksempler)</a:t>
            </a:r>
          </a:p>
        </p:txBody>
      </p:sp>
    </p:spTree>
    <p:extLst>
      <p:ext uri="{BB962C8B-B14F-4D97-AF65-F5344CB8AC3E}">
        <p14:creationId xmlns:p14="http://schemas.microsoft.com/office/powerpoint/2010/main" val="356737082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323bcd62-7d27-4513-9df1-9bc20f03554b"/>
    <ds:schemaRef ds:uri="http://www.w3.org/XML/1998/namespac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2260</TotalTime>
  <Words>1318</Words>
  <Application>Microsoft Office PowerPoint</Application>
  <PresentationFormat>Widescreen</PresentationFormat>
  <Paragraphs>246</Paragraphs>
  <Slides>25</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Sikkerhet i DNAet vårt (Bouvet interne)</vt:lpstr>
      <vt:lpstr>Sikkerhet i Azure</vt:lpstr>
      <vt:lpstr>Defence in depth - Lagvis sikkerhet</vt:lpstr>
      <vt:lpstr>Delt ansvar.</vt:lpstr>
      <vt:lpstr>Fortsatt vårt ansvar å..  (eksempler)</vt:lpstr>
      <vt:lpstr>Azure Security Center</vt:lpstr>
      <vt:lpstr>Azure Security Center</vt:lpstr>
      <vt:lpstr>Azure Security Center</vt:lpstr>
      <vt:lpstr>Bilde-applikasjonen </vt:lpstr>
      <vt:lpstr>Bildeapplikasjonen</vt:lpstr>
      <vt:lpstr>Leksjon 1</vt:lpstr>
      <vt:lpstr>Azure AD</vt:lpstr>
      <vt:lpstr>Azure AD</vt:lpstr>
      <vt:lpstr>Authentication &amp; authorization</vt:lpstr>
      <vt:lpstr>Azure AD – App Registrations</vt:lpstr>
      <vt:lpstr>Azure AD - Applikasjoner</vt:lpstr>
      <vt:lpstr>Leksjon 2.</vt:lpstr>
      <vt:lpstr>Infrastruktur sikkerhet</vt:lpstr>
      <vt:lpstr>Bildeapplikasjonen med VNET/NSG</vt:lpstr>
      <vt:lpstr>Leksjon 2.</vt:lpstr>
      <vt:lpstr>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128</cp:revision>
  <dcterms:created xsi:type="dcterms:W3CDTF">2018-11-13T16:59:11Z</dcterms:created>
  <dcterms:modified xsi:type="dcterms:W3CDTF">2020-02-26T14:33:27Z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