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96" r:id="rId1"/>
  </p:sldMasterIdLst>
  <p:notesMasterIdLst>
    <p:notesMasterId r:id="rId47"/>
  </p:notesMasterIdLst>
  <p:sldIdLst>
    <p:sldId id="256" r:id="rId2"/>
    <p:sldId id="292" r:id="rId3"/>
    <p:sldId id="282" r:id="rId4"/>
    <p:sldId id="283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291" r:id="rId20"/>
    <p:sldId id="308" r:id="rId21"/>
    <p:sldId id="309" r:id="rId22"/>
    <p:sldId id="310" r:id="rId23"/>
    <p:sldId id="311" r:id="rId24"/>
    <p:sldId id="312" r:id="rId25"/>
    <p:sldId id="314" r:id="rId26"/>
    <p:sldId id="287" r:id="rId27"/>
    <p:sldId id="315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1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20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C2ACB-A947-439F-8E63-DA925C93846B}" type="datetimeFigureOut">
              <a:rPr lang="en-US" smtClean="0"/>
              <a:pPr/>
              <a:t>06/06/21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031C-B53C-4161-AE6C-AB4ED2036B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C8C-6C9D-4A28-AFDB-16087ABAE77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B8CB-6892-472D-BBAC-25A180339011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467B-ECC9-4FBC-ADE2-A4E895F2DA98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483-4B30-4E79-A6DA-D1F8ED226649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A0A1-E247-48E6-A112-D6034584420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1BE019E-923C-4EB7-B0D2-1E45C09FA186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CFD5-B30E-45A8-AEF1-30761CB710F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2538-13E0-442E-9A79-1676F8E5977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6419-BE85-4DC8-9A6D-53950C3830A3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EBF-4F54-495F-B280-F2EE7259CD48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1C4D3D-DC57-4BA4-8DF7-FEBA3657973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F4D8DDB-C1C3-4FBF-92E7-C13346A9DFBA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EA7B8A-E73B-450D-AC03-73C981629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8077200" cy="152391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COVENANT UNIVERSITY</a:t>
            </a:r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en-US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"/>
            <a:ext cx="2579790" cy="1066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2590800"/>
            <a:ext cx="8534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Course Title: Applied Computer Programming II</a:t>
            </a:r>
          </a:p>
          <a:p>
            <a:pPr algn="ctr"/>
            <a:r>
              <a:rPr lang="en-US" sz="3200" b="1" dirty="0" smtClean="0"/>
              <a:t>Course Code: GEC 225</a:t>
            </a:r>
          </a:p>
          <a:p>
            <a:pPr algn="ctr"/>
            <a:r>
              <a:rPr lang="en-US" sz="3200" b="1" dirty="0" smtClean="0"/>
              <a:t>Omega Semester</a:t>
            </a:r>
          </a:p>
          <a:p>
            <a:pPr algn="ctr"/>
            <a:r>
              <a:rPr lang="en-US" sz="3200" b="1" dirty="0" smtClean="0"/>
              <a:t>2020/2021</a:t>
            </a:r>
          </a:p>
          <a:p>
            <a:pPr algn="ctr"/>
            <a:r>
              <a:rPr lang="en-US" sz="3200" b="1" dirty="0" smtClean="0"/>
              <a:t>Lecturers: Prof. E. Adetiba, Mrs Temitope Takpor, Engr. (Mrs) A.H. Ifijeh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Decision Making in C: </a:t>
            </a:r>
            <a:r>
              <a:rPr lang="en-US" sz="3600" dirty="0" smtClean="0">
                <a:solidFill>
                  <a:srgbClr val="FF0000"/>
                </a:solidFill>
              </a:rPr>
              <a:t>If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Monday, 7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Example Program for If Statement in C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lvl="0" indent="0">
              <a:buNone/>
            </a:pPr>
            <a:r>
              <a:rPr lang="en-US" sz="2400" dirty="0" smtClean="0"/>
              <a:t>2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main()</a:t>
            </a:r>
          </a:p>
          <a:p>
            <a:pPr marL="0" lvl="0" indent="0">
              <a:buNone/>
            </a:pPr>
            <a:r>
              <a:rPr lang="en-US" sz="2400" dirty="0"/>
              <a:t>2 </a:t>
            </a:r>
            <a:r>
              <a:rPr lang="en-US" sz="2400" dirty="0" smtClean="0"/>
              <a:t> {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3 </a:t>
            </a:r>
            <a:r>
              <a:rPr lang="en-US" sz="2400" dirty="0" smtClean="0"/>
              <a:t>	int </a:t>
            </a:r>
            <a:r>
              <a:rPr lang="en-US" sz="2400" dirty="0"/>
              <a:t>m=40,n=40;</a:t>
            </a:r>
          </a:p>
          <a:p>
            <a:pPr marL="0" lvl="0" indent="0">
              <a:buNone/>
            </a:pPr>
            <a:r>
              <a:rPr lang="en-US" sz="2400" dirty="0"/>
              <a:t>4 </a:t>
            </a:r>
            <a:r>
              <a:rPr lang="en-US" sz="2400" dirty="0" smtClean="0"/>
              <a:t>	if </a:t>
            </a:r>
            <a:r>
              <a:rPr lang="en-US" sz="2400" dirty="0"/>
              <a:t>(m == n)</a:t>
            </a:r>
          </a:p>
          <a:p>
            <a:pPr marL="0" lvl="0" indent="0">
              <a:buNone/>
            </a:pPr>
            <a:r>
              <a:rPr lang="en-US" sz="2400" dirty="0"/>
              <a:t>5 </a:t>
            </a:r>
            <a:r>
              <a:rPr lang="en-US" sz="2400" dirty="0" smtClean="0"/>
              <a:t>	{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6 </a:t>
            </a:r>
            <a:r>
              <a:rPr lang="en-US" sz="2400" dirty="0" smtClean="0"/>
              <a:t>	printf</a:t>
            </a:r>
            <a:r>
              <a:rPr lang="en-US" sz="2400" dirty="0"/>
              <a:t>("m and n are equal");</a:t>
            </a:r>
          </a:p>
          <a:p>
            <a:pPr marL="0" lvl="0" indent="0">
              <a:buNone/>
            </a:pPr>
            <a:r>
              <a:rPr lang="en-US" sz="2400" dirty="0"/>
              <a:t>7 </a:t>
            </a:r>
            <a:r>
              <a:rPr lang="en-US" sz="2400" dirty="0" smtClean="0"/>
              <a:t>	}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8 </a:t>
            </a:r>
            <a:r>
              <a:rPr lang="en-US" sz="2400" dirty="0" smtClean="0"/>
              <a:t>}</a:t>
            </a:r>
          </a:p>
          <a:p>
            <a:pPr marL="0" lvl="0" indent="0" algn="ctr">
              <a:buNone/>
            </a:pPr>
            <a:r>
              <a:rPr lang="en-US" sz="2400" b="1" dirty="0" smtClean="0"/>
              <a:t>OUTPUT: m and n are equal</a:t>
            </a:r>
            <a:endParaRPr lang="en-US" sz="2400" b="1" dirty="0"/>
          </a:p>
          <a:p>
            <a:pPr marL="0" lv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48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95" y="2962870"/>
            <a:ext cx="85344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1.2 </a:t>
            </a:r>
            <a:r>
              <a:rPr lang="en-US" sz="4400" b="1" dirty="0" smtClean="0"/>
              <a:t>If…Else Statement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76639" y="2221468"/>
            <a:ext cx="3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Decision Making in C: </a:t>
            </a:r>
            <a:r>
              <a:rPr lang="en-US" sz="3600" dirty="0" smtClean="0">
                <a:solidFill>
                  <a:srgbClr val="FF0000"/>
                </a:solidFill>
              </a:rPr>
              <a:t>If…Else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/>
              <a:t>In </a:t>
            </a:r>
            <a:r>
              <a:rPr lang="en-US" sz="3200" dirty="0">
                <a:solidFill>
                  <a:srgbClr val="FF0000"/>
                </a:solidFill>
              </a:rPr>
              <a:t>if else </a:t>
            </a:r>
            <a:r>
              <a:rPr lang="en-US" sz="3200" dirty="0"/>
              <a:t>control </a:t>
            </a:r>
            <a:r>
              <a:rPr lang="en-US" sz="3200" dirty="0" smtClean="0"/>
              <a:t>statement,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group </a:t>
            </a:r>
            <a:r>
              <a:rPr lang="en-US" sz="3200" dirty="0">
                <a:solidFill>
                  <a:srgbClr val="FF0000"/>
                </a:solidFill>
              </a:rPr>
              <a:t>of statements are </a:t>
            </a:r>
            <a:r>
              <a:rPr lang="en-US" sz="3200" dirty="0" smtClean="0">
                <a:solidFill>
                  <a:srgbClr val="FF0000"/>
                </a:solidFill>
              </a:rPr>
              <a:t>executed when </a:t>
            </a:r>
            <a:r>
              <a:rPr lang="en-US" sz="3200" dirty="0">
                <a:solidFill>
                  <a:srgbClr val="FF0000"/>
                </a:solidFill>
              </a:rPr>
              <a:t>condition is </a:t>
            </a:r>
            <a:r>
              <a:rPr lang="en-US" sz="3200" dirty="0" smtClean="0">
                <a:solidFill>
                  <a:srgbClr val="FF0000"/>
                </a:solidFill>
              </a:rPr>
              <a:t>true.</a:t>
            </a:r>
          </a:p>
          <a:p>
            <a:pPr lvl="1"/>
            <a:r>
              <a:rPr lang="en-US" sz="3200" dirty="0" smtClean="0"/>
              <a:t>However, </a:t>
            </a:r>
            <a:r>
              <a:rPr lang="en-US" sz="3200" dirty="0" smtClean="0">
                <a:solidFill>
                  <a:srgbClr val="FF0000"/>
                </a:solidFill>
              </a:rPr>
              <a:t>If condition is false</a:t>
            </a:r>
            <a:r>
              <a:rPr lang="en-US" sz="3200" dirty="0" smtClean="0"/>
              <a:t>, then </a:t>
            </a:r>
            <a:r>
              <a:rPr lang="en-US" sz="3200" dirty="0" smtClean="0">
                <a:solidFill>
                  <a:srgbClr val="FF0000"/>
                </a:solidFill>
              </a:rPr>
              <a:t>else </a:t>
            </a:r>
            <a:r>
              <a:rPr lang="en-US" sz="3200" dirty="0">
                <a:solidFill>
                  <a:srgbClr val="FF0000"/>
                </a:solidFill>
              </a:rPr>
              <a:t>part </a:t>
            </a:r>
            <a:r>
              <a:rPr lang="en-US" sz="3200" dirty="0" smtClean="0">
                <a:solidFill>
                  <a:srgbClr val="FF0000"/>
                </a:solidFill>
              </a:rPr>
              <a:t>of the statements </a:t>
            </a:r>
            <a:r>
              <a:rPr lang="en-US" sz="3200" dirty="0">
                <a:solidFill>
                  <a:srgbClr val="FF0000"/>
                </a:solidFill>
              </a:rPr>
              <a:t>are executed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96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Decision Making in C: </a:t>
            </a:r>
            <a:r>
              <a:rPr lang="en-US" sz="3600" dirty="0" smtClean="0">
                <a:solidFill>
                  <a:srgbClr val="FF0000"/>
                </a:solidFill>
              </a:rPr>
              <a:t>If…Else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410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The Ternary Operator  </a:t>
            </a:r>
            <a:r>
              <a:rPr lang="en-US" sz="2400" b="1" dirty="0"/>
              <a:t>? : </a:t>
            </a:r>
          </a:p>
          <a:p>
            <a:pPr marL="0" lv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Exp1 </a:t>
            </a:r>
            <a:r>
              <a:rPr lang="en-US" sz="2400" dirty="0">
                <a:solidFill>
                  <a:srgbClr val="FF0000"/>
                </a:solidFill>
              </a:rPr>
              <a:t>? Exp2 : Exp3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/>
              <a:t>Where</a:t>
            </a:r>
            <a:r>
              <a:rPr lang="en-US" sz="2400" dirty="0"/>
              <a:t>: </a:t>
            </a:r>
            <a:r>
              <a:rPr lang="en-US" sz="2400" b="1" dirty="0"/>
              <a:t>Exp1</a:t>
            </a:r>
            <a:r>
              <a:rPr lang="en-US" sz="2400" dirty="0"/>
              <a:t>, </a:t>
            </a:r>
            <a:r>
              <a:rPr lang="en-US" sz="2400" b="1" dirty="0"/>
              <a:t>Exp2</a:t>
            </a:r>
            <a:r>
              <a:rPr lang="en-US" sz="2400" dirty="0"/>
              <a:t>, and </a:t>
            </a:r>
            <a:r>
              <a:rPr lang="en-US" sz="2400" b="1" dirty="0"/>
              <a:t>Exp3</a:t>
            </a:r>
            <a:r>
              <a:rPr lang="en-US" sz="2400" dirty="0"/>
              <a:t> are expressions</a:t>
            </a:r>
            <a:r>
              <a:rPr lang="en-US" sz="2400" dirty="0" smtClean="0"/>
              <a:t>.</a:t>
            </a:r>
          </a:p>
          <a:p>
            <a:pPr>
              <a:buFont typeface="Wingdings" charset="2"/>
              <a:buChar char="²"/>
            </a:pPr>
            <a:r>
              <a:rPr lang="en-US" sz="2400" dirty="0">
                <a:solidFill>
                  <a:srgbClr val="000000"/>
                </a:solidFill>
              </a:rPr>
              <a:t>It can be read as </a:t>
            </a:r>
            <a:r>
              <a:rPr lang="mr-IN" sz="2400" dirty="0">
                <a:solidFill>
                  <a:srgbClr val="000000"/>
                </a:solidFill>
              </a:rPr>
              <a:t>–</a:t>
            </a:r>
            <a:r>
              <a:rPr lang="en-US" sz="2400" dirty="0">
                <a:solidFill>
                  <a:srgbClr val="000000"/>
                </a:solidFill>
              </a:rPr>
              <a:t> If </a:t>
            </a:r>
            <a:r>
              <a:rPr lang="en-US" sz="2400" b="1" dirty="0">
                <a:solidFill>
                  <a:srgbClr val="000000"/>
                </a:solidFill>
              </a:rPr>
              <a:t>Exp1</a:t>
            </a:r>
            <a:r>
              <a:rPr lang="en-US" sz="2400" dirty="0">
                <a:solidFill>
                  <a:srgbClr val="000000"/>
                </a:solidFill>
              </a:rPr>
              <a:t> then </a:t>
            </a:r>
            <a:r>
              <a:rPr lang="en-US" sz="2400" b="1" dirty="0">
                <a:solidFill>
                  <a:srgbClr val="000000"/>
                </a:solidFill>
              </a:rPr>
              <a:t>Exp2</a:t>
            </a:r>
            <a:r>
              <a:rPr lang="en-US" sz="2400" dirty="0">
                <a:solidFill>
                  <a:srgbClr val="000000"/>
                </a:solidFill>
              </a:rPr>
              <a:t> otherwise </a:t>
            </a:r>
            <a:r>
              <a:rPr lang="en-US" sz="2400" b="1" dirty="0" smtClean="0">
                <a:solidFill>
                  <a:srgbClr val="000000"/>
                </a:solidFill>
              </a:rPr>
              <a:t>Exp3</a:t>
            </a:r>
            <a:endParaRPr lang="en-US" sz="2400" dirty="0"/>
          </a:p>
          <a:p>
            <a:pPr>
              <a:buFont typeface="Wingdings" charset="2"/>
              <a:buChar char="²"/>
            </a:pPr>
            <a:r>
              <a:rPr lang="en-US" sz="2400" dirty="0" smtClean="0">
                <a:solidFill>
                  <a:srgbClr val="FF0000"/>
                </a:solidFill>
              </a:rPr>
              <a:t>The outcome of the the expression </a:t>
            </a:r>
            <a:r>
              <a:rPr lang="en-US" sz="2400" dirty="0">
                <a:solidFill>
                  <a:srgbClr val="FF0000"/>
                </a:solidFill>
              </a:rPr>
              <a:t>is determined </a:t>
            </a:r>
            <a:r>
              <a:rPr lang="en-US" sz="2400" dirty="0" smtClean="0">
                <a:solidFill>
                  <a:srgbClr val="FF0000"/>
                </a:solidFill>
              </a:rPr>
              <a:t>by: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</a:rPr>
              <a:t>Exp1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evaluated. If it is true, then </a:t>
            </a:r>
            <a:r>
              <a:rPr lang="en-US" sz="2400" b="1" dirty="0">
                <a:solidFill>
                  <a:srgbClr val="000000"/>
                </a:solidFill>
              </a:rPr>
              <a:t>Exp2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becomes the result.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If </a:t>
            </a:r>
            <a:r>
              <a:rPr lang="en-US" sz="2400" b="1" dirty="0" smtClean="0">
                <a:solidFill>
                  <a:srgbClr val="000000"/>
                </a:solidFill>
              </a:rPr>
              <a:t>Exp1</a:t>
            </a:r>
            <a:r>
              <a:rPr lang="en-US" sz="2400" dirty="0" smtClean="0">
                <a:solidFill>
                  <a:srgbClr val="000000"/>
                </a:solidFill>
              </a:rPr>
              <a:t> is false, then </a:t>
            </a:r>
            <a:r>
              <a:rPr lang="en-US" sz="2400" b="1" dirty="0" smtClean="0">
                <a:solidFill>
                  <a:srgbClr val="000000"/>
                </a:solidFill>
              </a:rPr>
              <a:t>Exp3</a:t>
            </a:r>
            <a:r>
              <a:rPr lang="en-US" sz="2400" dirty="0" smtClean="0">
                <a:solidFill>
                  <a:srgbClr val="000000"/>
                </a:solidFill>
              </a:rPr>
              <a:t> becomes the result.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E.g.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 == 4? 1:0 // Evaluate  0 since 6 is not equal to 5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Interpret the following?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6&gt;=4?1:0 // </a:t>
            </a:r>
          </a:p>
          <a:p>
            <a:pPr marL="274320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274320" lvl="1" indent="0">
              <a:buNone/>
            </a:pPr>
            <a:endParaRPr lang="en-US" sz="27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 Program for </a:t>
            </a:r>
            <a:r>
              <a:rPr lang="en-US" sz="3600" dirty="0" smtClean="0">
                <a:solidFill>
                  <a:srgbClr val="FF0000"/>
                </a:solidFill>
              </a:rPr>
              <a:t>If…Else Statement </a:t>
            </a:r>
            <a:r>
              <a:rPr lang="en-US" sz="3600" dirty="0"/>
              <a:t>in 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527048"/>
            <a:ext cx="4919472" cy="4572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2700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OUTPUT: m and </a:t>
            </a:r>
            <a:r>
              <a:rPr lang="en-US" b="1" dirty="0" smtClean="0"/>
              <a:t>n are not </a:t>
            </a:r>
            <a:r>
              <a:rPr lang="en-US" b="1" dirty="0" smtClean="0"/>
              <a:t>equal</a:t>
            </a:r>
            <a:endParaRPr lang="en-US" sz="27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429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33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95" y="2962870"/>
            <a:ext cx="85344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1.3 </a:t>
            </a:r>
            <a:r>
              <a:rPr lang="en-US" sz="4400" b="1" dirty="0" smtClean="0"/>
              <a:t>Nested If Statement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1649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Decision Making in C: </a:t>
            </a:r>
            <a:r>
              <a:rPr lang="en-US" sz="3600" dirty="0" smtClean="0">
                <a:solidFill>
                  <a:srgbClr val="FF0000"/>
                </a:solidFill>
              </a:rPr>
              <a:t>Nested If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572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600" dirty="0"/>
              <a:t>In “</a:t>
            </a:r>
            <a:r>
              <a:rPr lang="en-US" sz="3600" dirty="0">
                <a:solidFill>
                  <a:srgbClr val="FF0000"/>
                </a:solidFill>
              </a:rPr>
              <a:t>nested if</a:t>
            </a:r>
            <a:r>
              <a:rPr lang="en-US" sz="3600" dirty="0"/>
              <a:t>” control statement</a:t>
            </a:r>
            <a:r>
              <a:rPr lang="en-US" sz="3600" dirty="0" smtClean="0"/>
              <a:t>:</a:t>
            </a:r>
          </a:p>
          <a:p>
            <a:pPr marL="0" lvl="0" indent="0">
              <a:buNone/>
            </a:pPr>
            <a:r>
              <a:rPr lang="en-US" sz="3600" dirty="0" smtClean="0"/>
              <a:t>• </a:t>
            </a:r>
            <a:r>
              <a:rPr lang="en-US" sz="3600" dirty="0">
                <a:solidFill>
                  <a:srgbClr val="FF0000"/>
                </a:solidFill>
              </a:rPr>
              <a:t>if condition 1 is false, </a:t>
            </a:r>
            <a:r>
              <a:rPr lang="en-US" sz="3600" dirty="0" smtClean="0">
                <a:solidFill>
                  <a:srgbClr val="FF0000"/>
                </a:solidFill>
              </a:rPr>
              <a:t>then condition </a:t>
            </a:r>
            <a:r>
              <a:rPr lang="en-US" sz="3600" dirty="0">
                <a:solidFill>
                  <a:srgbClr val="FF0000"/>
                </a:solidFill>
              </a:rPr>
              <a:t>2 is checked </a:t>
            </a:r>
            <a:r>
              <a:rPr lang="en-US" sz="3600" dirty="0" smtClean="0">
                <a:solidFill>
                  <a:srgbClr val="FF0000"/>
                </a:solidFill>
              </a:rPr>
              <a:t>and statements </a:t>
            </a:r>
            <a:r>
              <a:rPr lang="en-US" sz="3600" dirty="0">
                <a:solidFill>
                  <a:srgbClr val="FF0000"/>
                </a:solidFill>
              </a:rPr>
              <a:t>are executed if it is true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• </a:t>
            </a:r>
            <a:r>
              <a:rPr lang="en-US" sz="3600" dirty="0">
                <a:solidFill>
                  <a:srgbClr val="FF0000"/>
                </a:solidFill>
              </a:rPr>
              <a:t>If condition 2 </a:t>
            </a:r>
            <a:r>
              <a:rPr lang="en-US" sz="3600" dirty="0" smtClean="0">
                <a:solidFill>
                  <a:srgbClr val="FF0000"/>
                </a:solidFill>
              </a:rPr>
              <a:t>is also false, </a:t>
            </a:r>
            <a:r>
              <a:rPr lang="en-US" sz="3600" dirty="0">
                <a:solidFill>
                  <a:srgbClr val="FF0000"/>
                </a:solidFill>
              </a:rPr>
              <a:t>then</a:t>
            </a:r>
          </a:p>
          <a:p>
            <a:pPr marL="0" lv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else part is executed.</a:t>
            </a:r>
          </a:p>
        </p:txBody>
      </p:sp>
    </p:spTree>
    <p:extLst>
      <p:ext uri="{BB962C8B-B14F-4D97-AF65-F5344CB8AC3E}">
        <p14:creationId xmlns:p14="http://schemas.microsoft.com/office/powerpoint/2010/main" val="404113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 Program fo</a:t>
            </a:r>
            <a:r>
              <a:rPr lang="en-US" sz="3600" dirty="0"/>
              <a:t>r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Nested If Statement </a:t>
            </a:r>
            <a:r>
              <a:rPr lang="en-US" sz="3600" dirty="0"/>
              <a:t>in 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5529072" cy="48768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050" dirty="0" smtClean="0"/>
              <a:t>#include&lt;</a:t>
            </a:r>
            <a:r>
              <a:rPr lang="en-US" sz="1050" dirty="0" err="1" smtClean="0"/>
              <a:t>stdio.h</a:t>
            </a:r>
            <a:r>
              <a:rPr lang="en-US" sz="1050" dirty="0" smtClean="0"/>
              <a:t>&gt;</a:t>
            </a:r>
          </a:p>
          <a:p>
            <a:pPr marL="0" lvl="0" indent="0">
              <a:buNone/>
            </a:pPr>
            <a:r>
              <a:rPr lang="en-US" sz="1050" dirty="0" smtClean="0"/>
              <a:t>#include&lt;</a:t>
            </a:r>
            <a:r>
              <a:rPr lang="en-US" sz="1050" dirty="0" err="1" smtClean="0"/>
              <a:t>conio.h</a:t>
            </a:r>
            <a:r>
              <a:rPr lang="en-US" sz="1050" dirty="0" smtClean="0"/>
              <a:t>&gt;</a:t>
            </a:r>
          </a:p>
          <a:p>
            <a:pPr marL="0" lvl="0" indent="0">
              <a:buNone/>
            </a:pPr>
            <a:r>
              <a:rPr lang="en-US" sz="1050" dirty="0" smtClean="0"/>
              <a:t>void main()</a:t>
            </a:r>
          </a:p>
          <a:p>
            <a:pPr marL="0" lvl="0" indent="0">
              <a:buNone/>
            </a:pPr>
            <a:r>
              <a:rPr lang="en-US" sz="1050" dirty="0" smtClean="0"/>
              <a:t>{</a:t>
            </a:r>
          </a:p>
          <a:p>
            <a:pPr marL="0" lvl="0" indent="0">
              <a:buNone/>
            </a:pPr>
            <a:r>
              <a:rPr lang="en-US" sz="1050" dirty="0"/>
              <a:t>i</a:t>
            </a:r>
            <a:r>
              <a:rPr lang="en-US" sz="1050" dirty="0" smtClean="0"/>
              <a:t>nt a;</a:t>
            </a:r>
          </a:p>
          <a:p>
            <a:pPr marL="0" lvl="0" indent="0">
              <a:buNone/>
            </a:pPr>
            <a:r>
              <a:rPr lang="en-US" sz="1050" dirty="0" smtClean="0"/>
              <a:t>printf (“enter a number”);</a:t>
            </a:r>
          </a:p>
          <a:p>
            <a:pPr marL="0" lvl="0" indent="0">
              <a:buNone/>
            </a:pPr>
            <a:r>
              <a:rPr lang="en-US" sz="1050" dirty="0" smtClean="0"/>
              <a:t> scanf(“%d”,&amp;a);</a:t>
            </a:r>
          </a:p>
          <a:p>
            <a:pPr marL="0" lvl="0" indent="0">
              <a:buNone/>
            </a:pPr>
            <a:r>
              <a:rPr lang="en-US" sz="1050" dirty="0" smtClean="0"/>
              <a:t>if(a%5==</a:t>
            </a:r>
            <a:r>
              <a:rPr lang="en-US" sz="1050" dirty="0"/>
              <a:t>0 </a:t>
            </a:r>
            <a:r>
              <a:rPr lang="en-US" sz="1050" dirty="0" smtClean="0"/>
              <a:t>&amp;&amp; a%8==0)</a:t>
            </a:r>
          </a:p>
          <a:p>
            <a:pPr marL="0" lvl="0" indent="0">
              <a:buNone/>
            </a:pPr>
            <a:r>
              <a:rPr lang="en-US" sz="1050" dirty="0" smtClean="0"/>
              <a:t>{</a:t>
            </a:r>
          </a:p>
          <a:p>
            <a:pPr marL="0" lvl="0" indent="0">
              <a:buNone/>
            </a:pPr>
            <a:r>
              <a:rPr lang="en-US" sz="1050" dirty="0" smtClean="0"/>
              <a:t> printf(“divisible by both 5 and 8”);</a:t>
            </a:r>
          </a:p>
          <a:p>
            <a:pPr marL="0" lvl="0" indent="0">
              <a:buNone/>
            </a:pPr>
            <a:r>
              <a:rPr lang="en-US" sz="1050" dirty="0" smtClean="0"/>
              <a:t>}</a:t>
            </a:r>
          </a:p>
          <a:p>
            <a:pPr marL="0" lvl="0" indent="0">
              <a:buNone/>
            </a:pPr>
            <a:r>
              <a:rPr lang="en-US" sz="1050" dirty="0"/>
              <a:t>e</a:t>
            </a:r>
            <a:r>
              <a:rPr lang="en-US" sz="1050" dirty="0" smtClean="0"/>
              <a:t>lse if(</a:t>
            </a:r>
            <a:r>
              <a:rPr lang="en-US" sz="1050" dirty="0"/>
              <a:t>a%8==00 &amp;&amp; a</a:t>
            </a:r>
            <a:r>
              <a:rPr lang="en-US" sz="1050" dirty="0" smtClean="0"/>
              <a:t>%</a:t>
            </a:r>
            <a:r>
              <a:rPr lang="en-US" sz="1050" dirty="0"/>
              <a:t>5</a:t>
            </a:r>
            <a:r>
              <a:rPr lang="en-US" sz="1050" dirty="0" smtClean="0"/>
              <a:t>!=</a:t>
            </a:r>
            <a:r>
              <a:rPr lang="en-US" sz="1050" dirty="0"/>
              <a:t>0)</a:t>
            </a:r>
            <a:endParaRPr lang="en-US" sz="1050" dirty="0" smtClean="0"/>
          </a:p>
          <a:p>
            <a:pPr marL="0" lvl="0" indent="0">
              <a:buNone/>
            </a:pPr>
            <a:r>
              <a:rPr lang="en-US" sz="1050" dirty="0" smtClean="0"/>
              <a:t>{</a:t>
            </a:r>
          </a:p>
          <a:p>
            <a:pPr marL="0" lvl="0" indent="0">
              <a:buNone/>
            </a:pPr>
            <a:r>
              <a:rPr lang="en-US" sz="1050" dirty="0" smtClean="0"/>
              <a:t> printf(“divisible by 8”);</a:t>
            </a:r>
            <a:endParaRPr lang="en-US" sz="1050" dirty="0"/>
          </a:p>
          <a:p>
            <a:pPr marL="0" lvl="0" indent="0">
              <a:buNone/>
            </a:pPr>
            <a:r>
              <a:rPr lang="en-US" sz="1050" dirty="0" smtClean="0"/>
              <a:t>}</a:t>
            </a:r>
          </a:p>
          <a:p>
            <a:pPr marL="0" lvl="0" indent="0">
              <a:buNone/>
            </a:pPr>
            <a:r>
              <a:rPr lang="en-US" sz="1050" dirty="0" smtClean="0"/>
              <a:t>else if(a%5==</a:t>
            </a:r>
            <a:r>
              <a:rPr lang="en-US" sz="1050" dirty="0"/>
              <a:t>00 &amp;&amp; a%</a:t>
            </a:r>
            <a:r>
              <a:rPr lang="en-US" sz="1050" dirty="0" smtClean="0"/>
              <a:t>8!=</a:t>
            </a:r>
            <a:r>
              <a:rPr lang="en-US" sz="1050" dirty="0"/>
              <a:t>0)</a:t>
            </a:r>
            <a:endParaRPr lang="en-US" sz="1050" dirty="0" smtClean="0"/>
          </a:p>
          <a:p>
            <a:pPr marL="0" lvl="0" indent="0">
              <a:buNone/>
            </a:pPr>
            <a:r>
              <a:rPr lang="en-US" sz="1050" dirty="0"/>
              <a:t>{</a:t>
            </a:r>
          </a:p>
          <a:p>
            <a:pPr marL="0" lvl="0" indent="0">
              <a:buNone/>
            </a:pPr>
            <a:r>
              <a:rPr lang="en-US" sz="1050" dirty="0"/>
              <a:t> printf(“divisible by </a:t>
            </a:r>
            <a:r>
              <a:rPr lang="en-US" sz="1050" dirty="0" smtClean="0"/>
              <a:t>5”);</a:t>
            </a:r>
            <a:endParaRPr lang="en-US" sz="1050" dirty="0"/>
          </a:p>
          <a:p>
            <a:pPr marL="0" lvl="0" indent="0">
              <a:buNone/>
            </a:pPr>
            <a:r>
              <a:rPr lang="en-US" sz="1050" dirty="0"/>
              <a:t>}</a:t>
            </a:r>
          </a:p>
          <a:p>
            <a:pPr marL="0" lvl="0" indent="0">
              <a:buNone/>
            </a:pPr>
            <a:r>
              <a:rPr lang="en-US" sz="1050" dirty="0" smtClean="0"/>
              <a:t>else</a:t>
            </a:r>
          </a:p>
          <a:p>
            <a:pPr marL="0" lvl="0" indent="0">
              <a:buNone/>
            </a:pPr>
            <a:r>
              <a:rPr lang="en-US" sz="1050" dirty="0" smtClean="0"/>
              <a:t>{</a:t>
            </a:r>
          </a:p>
          <a:p>
            <a:pPr marL="0" lv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printf(“</a:t>
            </a:r>
            <a:r>
              <a:rPr lang="en-US" sz="1050" dirty="0"/>
              <a:t>divisible by </a:t>
            </a:r>
            <a:r>
              <a:rPr lang="en-US" sz="1050" dirty="0" smtClean="0"/>
              <a:t>none”);</a:t>
            </a:r>
          </a:p>
          <a:p>
            <a:pPr marL="0" lvl="0" indent="0">
              <a:buNone/>
            </a:pPr>
            <a:r>
              <a:rPr lang="en-US" sz="1050" dirty="0" smtClean="0"/>
              <a:t>}</a:t>
            </a:r>
          </a:p>
          <a:p>
            <a:pPr marL="0" lvl="0" indent="0">
              <a:buNone/>
            </a:pPr>
            <a:r>
              <a:rPr lang="en-US" sz="1050" dirty="0" smtClean="0"/>
              <a:t>getch();</a:t>
            </a:r>
          </a:p>
          <a:p>
            <a:pPr marL="0" lvl="0" indent="0">
              <a:buNone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98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95" y="2962870"/>
            <a:ext cx="85344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Class Exercise 1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37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483-4B30-4E79-A6DA-D1F8ED226649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2057400"/>
            <a:ext cx="8610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5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9295" y="2819400"/>
            <a:ext cx="85344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1.0 Decision Making in 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015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483-4B30-4E79-A6DA-D1F8ED226649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 smtClean="0"/>
              <a:t>(b)</a:t>
            </a:r>
          </a:p>
          <a:p>
            <a:pPr marL="0" lvl="0" indent="0">
              <a:buNone/>
            </a:pPr>
            <a:r>
              <a:rPr lang="en-US" dirty="0" smtClean="0"/>
              <a:t>Write a simple C program to calculate the area of a circle using </a:t>
            </a:r>
          </a:p>
          <a:p>
            <a:pPr marL="0" lvl="0" indent="0" algn="ctr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22482"/>
            <a:ext cx="3219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45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483-4B30-4E79-A6DA-D1F8ED226649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 smtClean="0"/>
              <a:t>(c)</a:t>
            </a:r>
          </a:p>
          <a:p>
            <a:pPr marL="0" lvl="0" indent="0">
              <a:buNone/>
            </a:pPr>
            <a:r>
              <a:rPr lang="en-US" dirty="0" smtClean="0"/>
              <a:t>What is the output of this program? </a:t>
            </a:r>
          </a:p>
          <a:p>
            <a:pPr marL="0" lvl="0" indent="0" algn="ctr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048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92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483-4B30-4E79-A6DA-D1F8ED226649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1660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 smtClean="0"/>
              <a:t>(d)</a:t>
            </a:r>
          </a:p>
          <a:p>
            <a:pPr marL="0" lvl="0" indent="0">
              <a:buNone/>
            </a:pPr>
            <a:r>
              <a:rPr lang="en-US" dirty="0" smtClean="0"/>
              <a:t>What is the output of this program? </a:t>
            </a:r>
          </a:p>
          <a:p>
            <a:pPr marL="0" lvl="0" indent="0" algn="ctr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65532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483-4B30-4E79-A6DA-D1F8ED226649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1660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000" dirty="0" smtClean="0"/>
              <a:t>(e)</a:t>
            </a:r>
          </a:p>
          <a:p>
            <a:pPr marL="0" lvl="0" indent="0">
              <a:buNone/>
            </a:pPr>
            <a:r>
              <a:rPr lang="en-US" sz="2000" dirty="0" smtClean="0"/>
              <a:t>What is the output of this program? </a:t>
            </a:r>
          </a:p>
          <a:p>
            <a:pPr marL="0" lvl="0" indent="0" algn="ctr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/>
          <a:stretch/>
        </p:blipFill>
        <p:spPr bwMode="auto">
          <a:xfrm>
            <a:off x="304800" y="2286000"/>
            <a:ext cx="44287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26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Assignment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5483-4B30-4E79-A6DA-D1F8ED226649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1660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Write C program for the following tasks: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1) Check </a:t>
            </a:r>
            <a:r>
              <a:rPr lang="en-US" dirty="0"/>
              <a:t>Whether an Integer is Prime or Not</a:t>
            </a:r>
          </a:p>
          <a:p>
            <a:pPr marL="0" lvl="0" indent="0">
              <a:buNone/>
            </a:pPr>
            <a:r>
              <a:rPr lang="en-US" dirty="0" smtClean="0"/>
              <a:t>2) Check </a:t>
            </a:r>
            <a:r>
              <a:rPr lang="en-US" dirty="0"/>
              <a:t>Whether a Number is Even or </a:t>
            </a:r>
            <a:r>
              <a:rPr lang="en-US" dirty="0" smtClean="0"/>
              <a:t>Odd</a:t>
            </a:r>
          </a:p>
          <a:p>
            <a:pPr marL="0" lvl="0" indent="0">
              <a:buNone/>
            </a:pPr>
            <a:r>
              <a:rPr lang="en-US" dirty="0" smtClean="0"/>
              <a:t>3) Check </a:t>
            </a:r>
            <a:r>
              <a:rPr lang="en-US" dirty="0"/>
              <a:t>Whether a Character is Vowel or </a:t>
            </a:r>
            <a:r>
              <a:rPr lang="en-US" dirty="0" smtClean="0"/>
              <a:t>consonant</a:t>
            </a:r>
          </a:p>
          <a:p>
            <a:pPr marL="0" lvl="0" indent="0">
              <a:buNone/>
            </a:pPr>
            <a:r>
              <a:rPr lang="en-US" dirty="0"/>
              <a:t>4</a:t>
            </a:r>
            <a:r>
              <a:rPr lang="en-US" dirty="0" smtClean="0"/>
              <a:t>) Check </a:t>
            </a:r>
            <a:r>
              <a:rPr lang="en-US" dirty="0"/>
              <a:t>Whether the Entered Year is Leap Year or</a:t>
            </a:r>
          </a:p>
          <a:p>
            <a:pPr marL="0" lvl="0" indent="0">
              <a:buNone/>
            </a:pPr>
            <a:r>
              <a:rPr lang="en-US" dirty="0" smtClean="0"/>
              <a:t>Not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</a:t>
            </a:r>
            <a:r>
              <a:rPr lang="en-US" dirty="0" smtClean="0"/>
              <a:t>) Check </a:t>
            </a:r>
            <a:r>
              <a:rPr lang="en-US" dirty="0"/>
              <a:t>Whether a Number is Positive or Negative</a:t>
            </a:r>
          </a:p>
          <a:p>
            <a:pPr marL="0" lvl="0" indent="0">
              <a:buNone/>
            </a:pPr>
            <a:r>
              <a:rPr lang="en-US" dirty="0"/>
              <a:t>or Zero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 Assignment 1 (codes and outputs) are to be submitted latest </a:t>
            </a:r>
            <a:r>
              <a:rPr lang="en-US" b="1" dirty="0" smtClean="0">
                <a:solidFill>
                  <a:srgbClr val="FF0000"/>
                </a:solidFill>
              </a:rPr>
              <a:t>by</a:t>
            </a:r>
            <a:r>
              <a:rPr lang="mr-IN" b="1" dirty="0" smtClean="0">
                <a:solidFill>
                  <a:srgbClr val="FF0000"/>
                </a:solidFill>
              </a:rPr>
              <a:t>…</a:t>
            </a:r>
            <a:r>
              <a:rPr lang="en-US" b="1" dirty="0" smtClean="0">
                <a:solidFill>
                  <a:srgbClr val="FF0000"/>
                </a:solidFill>
              </a:rPr>
              <a:t>, 2021 </a:t>
            </a:r>
            <a:r>
              <a:rPr lang="en-US" b="1" dirty="0" smtClean="0">
                <a:solidFill>
                  <a:srgbClr val="FF0000"/>
                </a:solidFill>
              </a:rPr>
              <a:t>on the Moodle Platform.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5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962870"/>
            <a:ext cx="85344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1.4 </a:t>
            </a:r>
            <a:r>
              <a:rPr lang="en-US" sz="4400" b="1" dirty="0" smtClean="0"/>
              <a:t>Case Control Statement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536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 – Case Control Statements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The statements which are used to execute </a:t>
            </a:r>
            <a:r>
              <a:rPr lang="en-US" sz="2800" dirty="0" smtClean="0"/>
              <a:t>only specific block </a:t>
            </a:r>
            <a:r>
              <a:rPr lang="en-US" sz="2800" dirty="0"/>
              <a:t>of statements in a series of blocks </a:t>
            </a:r>
            <a:r>
              <a:rPr lang="en-US" sz="2800" dirty="0" smtClean="0"/>
              <a:t>are called </a:t>
            </a:r>
            <a:r>
              <a:rPr lang="en-US" sz="2800" dirty="0" smtClean="0">
                <a:solidFill>
                  <a:srgbClr val="FF0000"/>
                </a:solidFill>
              </a:rPr>
              <a:t>case </a:t>
            </a:r>
            <a:r>
              <a:rPr lang="en-US" sz="2800" dirty="0">
                <a:solidFill>
                  <a:srgbClr val="FF0000"/>
                </a:solidFill>
              </a:rPr>
              <a:t>control statements</a:t>
            </a:r>
            <a:r>
              <a:rPr lang="en-US" sz="2800" dirty="0" smtClean="0"/>
              <a:t>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There are 4 types of case control statements in C</a:t>
            </a:r>
          </a:p>
          <a:p>
            <a:pPr lvl="0"/>
            <a:r>
              <a:rPr lang="en-US" sz="2800" dirty="0"/>
              <a:t>language.</a:t>
            </a:r>
          </a:p>
          <a:p>
            <a:pPr lvl="0"/>
            <a:r>
              <a:rPr lang="en-US" sz="2800" dirty="0" err="1" smtClean="0"/>
              <a:t>i</a:t>
            </a:r>
            <a:r>
              <a:rPr lang="en-US" sz="2800" dirty="0" smtClean="0"/>
              <a:t>) switch</a:t>
            </a:r>
          </a:p>
          <a:p>
            <a:pPr lvl="0"/>
            <a:r>
              <a:rPr lang="en-US" sz="2800" dirty="0" smtClean="0"/>
              <a:t>ii) break</a:t>
            </a:r>
          </a:p>
          <a:p>
            <a:pPr lvl="0"/>
            <a:r>
              <a:rPr lang="en-US" sz="2800" dirty="0" smtClean="0"/>
              <a:t>iii) continue</a:t>
            </a:r>
          </a:p>
          <a:p>
            <a:pPr lvl="0"/>
            <a:r>
              <a:rPr lang="en-US" sz="2800" dirty="0" smtClean="0"/>
              <a:t>iv) </a:t>
            </a:r>
            <a:r>
              <a:rPr lang="en-US" sz="2800" dirty="0" err="1" smtClean="0"/>
              <a:t>goto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 – Case Control Statements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7" y="1600200"/>
            <a:ext cx="766491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48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1.4.1 Switch Case Statement in C: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1595021"/>
            <a:ext cx="8382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300" dirty="0"/>
              <a:t>Switch case statements are used to </a:t>
            </a:r>
            <a:r>
              <a:rPr lang="en-US" sz="2300" dirty="0">
                <a:solidFill>
                  <a:srgbClr val="FF0000"/>
                </a:solidFill>
              </a:rPr>
              <a:t>execute only specific case</a:t>
            </a:r>
          </a:p>
          <a:p>
            <a:pPr lvl="0"/>
            <a:r>
              <a:rPr lang="en-US" sz="2300" dirty="0">
                <a:solidFill>
                  <a:srgbClr val="FF0000"/>
                </a:solidFill>
              </a:rPr>
              <a:t>statements</a:t>
            </a:r>
            <a:r>
              <a:rPr lang="en-US" sz="2300" dirty="0"/>
              <a:t> based on the switch expression.</a:t>
            </a:r>
          </a:p>
          <a:p>
            <a:pPr lvl="0"/>
            <a:r>
              <a:rPr lang="en-US" sz="2300" dirty="0">
                <a:solidFill>
                  <a:srgbClr val="FF0000"/>
                </a:solidFill>
              </a:rPr>
              <a:t>Syntax for switch case statement.</a:t>
            </a:r>
          </a:p>
          <a:p>
            <a:pPr lvl="0"/>
            <a:r>
              <a:rPr lang="en-US" sz="2300" dirty="0"/>
              <a:t>switch (expression)</a:t>
            </a:r>
          </a:p>
          <a:p>
            <a:pPr lvl="0"/>
            <a:r>
              <a:rPr lang="en-US" sz="2300" dirty="0"/>
              <a:t>{</a:t>
            </a:r>
          </a:p>
          <a:p>
            <a:pPr lvl="0"/>
            <a:r>
              <a:rPr lang="en-US" sz="2300" dirty="0" smtClean="0"/>
              <a:t>	case </a:t>
            </a:r>
            <a:r>
              <a:rPr lang="en-US" sz="2300" dirty="0"/>
              <a:t>label1: statements;</a:t>
            </a:r>
          </a:p>
          <a:p>
            <a:pPr lvl="0"/>
            <a:r>
              <a:rPr lang="en-US" sz="2300" dirty="0" smtClean="0"/>
              <a:t>			break</a:t>
            </a:r>
            <a:r>
              <a:rPr lang="en-US" sz="2300" dirty="0"/>
              <a:t>;</a:t>
            </a:r>
          </a:p>
          <a:p>
            <a:pPr lvl="0"/>
            <a:r>
              <a:rPr lang="en-US" sz="2300" dirty="0" smtClean="0"/>
              <a:t>	case </a:t>
            </a:r>
            <a:r>
              <a:rPr lang="en-US" sz="2300" dirty="0"/>
              <a:t>label2: statements;</a:t>
            </a:r>
          </a:p>
          <a:p>
            <a:pPr lvl="0"/>
            <a:r>
              <a:rPr lang="en-US" sz="2300" dirty="0" smtClean="0"/>
              <a:t>			break</a:t>
            </a:r>
            <a:r>
              <a:rPr lang="en-US" sz="2300" dirty="0"/>
              <a:t>;</a:t>
            </a:r>
          </a:p>
          <a:p>
            <a:pPr lvl="0"/>
            <a:r>
              <a:rPr lang="en-US" sz="2300" dirty="0" smtClean="0"/>
              <a:t>	case </a:t>
            </a:r>
            <a:r>
              <a:rPr lang="en-US" sz="2300" dirty="0"/>
              <a:t>label3: statements;</a:t>
            </a:r>
          </a:p>
          <a:p>
            <a:pPr lvl="0"/>
            <a:r>
              <a:rPr lang="en-US" sz="2300" dirty="0" smtClean="0"/>
              <a:t>			break</a:t>
            </a:r>
            <a:r>
              <a:rPr lang="en-US" sz="2300" dirty="0"/>
              <a:t>;</a:t>
            </a:r>
          </a:p>
          <a:p>
            <a:pPr lvl="0"/>
            <a:r>
              <a:rPr lang="en-US" sz="2300" dirty="0" smtClean="0"/>
              <a:t>	default</a:t>
            </a:r>
            <a:r>
              <a:rPr lang="en-US" sz="2300" dirty="0"/>
              <a:t>: statements;</a:t>
            </a:r>
          </a:p>
          <a:p>
            <a:pPr lvl="0"/>
            <a:r>
              <a:rPr lang="en-US" sz="2300" dirty="0" smtClean="0"/>
              <a:t>		break</a:t>
            </a:r>
            <a:r>
              <a:rPr lang="en-US" sz="2300" dirty="0"/>
              <a:t>;</a:t>
            </a:r>
          </a:p>
          <a:p>
            <a:pPr lvl="0"/>
            <a:r>
              <a:rPr lang="en-US" sz="2300" dirty="0"/>
              <a:t>}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7489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Switch Case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6" t="25142" r="19312" b="6834"/>
          <a:stretch/>
        </p:blipFill>
        <p:spPr bwMode="auto">
          <a:xfrm>
            <a:off x="381000" y="1447800"/>
            <a:ext cx="7162800" cy="527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18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2390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Revision of Programming Steps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7E28-7103-4EB6-BD84-5870D9DE0F96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9416"/>
            <a:ext cx="78486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steps are involved when a </a:t>
            </a:r>
            <a:r>
              <a:rPr lang="en-US" dirty="0"/>
              <a:t>computer </a:t>
            </a:r>
            <a:r>
              <a:rPr lang="en-US" dirty="0" smtClean="0"/>
              <a:t>program is </a:t>
            </a:r>
            <a:r>
              <a:rPr lang="en-US" dirty="0"/>
              <a:t>used to </a:t>
            </a:r>
            <a:r>
              <a:rPr lang="en-US" dirty="0" smtClean="0"/>
              <a:t>solve </a:t>
            </a:r>
            <a:r>
              <a:rPr lang="en-US" dirty="0"/>
              <a:t>a problem.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Analyze </a:t>
            </a:r>
            <a:r>
              <a:rPr lang="en-US" dirty="0"/>
              <a:t>the </a:t>
            </a:r>
            <a:r>
              <a:rPr lang="en-US" dirty="0" smtClean="0"/>
              <a:t>problem</a:t>
            </a:r>
          </a:p>
          <a:p>
            <a:pPr marL="0" indent="0">
              <a:buNone/>
            </a:pPr>
            <a:r>
              <a:rPr lang="en-US" dirty="0" smtClean="0"/>
              <a:t>ii) Identify </a:t>
            </a:r>
            <a:r>
              <a:rPr lang="en-US" dirty="0"/>
              <a:t>the variables </a:t>
            </a:r>
            <a:r>
              <a:rPr lang="en-US" dirty="0" smtClean="0"/>
              <a:t>involved</a:t>
            </a:r>
          </a:p>
          <a:p>
            <a:pPr marL="0" indent="0">
              <a:buNone/>
            </a:pPr>
            <a:r>
              <a:rPr lang="en-US" dirty="0" smtClean="0"/>
              <a:t>iii) Design </a:t>
            </a:r>
            <a:r>
              <a:rPr lang="en-US" dirty="0"/>
              <a:t>the </a:t>
            </a:r>
            <a:r>
              <a:rPr lang="en-US" dirty="0" smtClean="0"/>
              <a:t>solution</a:t>
            </a:r>
          </a:p>
          <a:p>
            <a:pPr marL="0" indent="0">
              <a:buNone/>
            </a:pPr>
            <a:r>
              <a:rPr lang="en-US" dirty="0" smtClean="0"/>
              <a:t>iv) Write </a:t>
            </a:r>
            <a:r>
              <a:rPr lang="en-US" dirty="0"/>
              <a:t>the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r>
              <a:rPr lang="en-US" dirty="0" smtClean="0"/>
              <a:t>v) Enter </a:t>
            </a:r>
            <a:r>
              <a:rPr lang="en-US" dirty="0"/>
              <a:t>it into a </a:t>
            </a:r>
            <a:r>
              <a:rPr lang="en-US" dirty="0" smtClean="0"/>
              <a:t>computer</a:t>
            </a:r>
          </a:p>
          <a:p>
            <a:pPr marL="0" indent="0">
              <a:buNone/>
            </a:pPr>
            <a:r>
              <a:rPr lang="en-US" dirty="0" smtClean="0"/>
              <a:t>vi) Compile </a:t>
            </a:r>
            <a:r>
              <a:rPr lang="en-US" dirty="0"/>
              <a:t>the program and correct </a:t>
            </a:r>
            <a:r>
              <a:rPr lang="en-US" dirty="0" smtClean="0"/>
              <a:t>errors</a:t>
            </a:r>
          </a:p>
          <a:p>
            <a:pPr marL="0" indent="0">
              <a:buNone/>
            </a:pPr>
            <a:r>
              <a:rPr lang="en-US" dirty="0" smtClean="0"/>
              <a:t>vii) Correct </a:t>
            </a:r>
            <a:r>
              <a:rPr lang="en-US" dirty="0"/>
              <a:t>the logical errors if </a:t>
            </a:r>
            <a:r>
              <a:rPr lang="en-US" dirty="0" smtClean="0"/>
              <a:t>any</a:t>
            </a:r>
          </a:p>
          <a:p>
            <a:pPr marL="0" indent="0">
              <a:buNone/>
            </a:pPr>
            <a:r>
              <a:rPr lang="en-US" dirty="0" smtClean="0"/>
              <a:t>viii) Test </a:t>
            </a:r>
            <a:r>
              <a:rPr lang="en-US" dirty="0"/>
              <a:t>the program with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ix) Document </a:t>
            </a:r>
            <a:r>
              <a:rPr lang="en-US" dirty="0"/>
              <a:t>the program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Switch Case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95021"/>
            <a:ext cx="83820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300" b="1" dirty="0"/>
              <a:t>Rules for applying switch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300" dirty="0" smtClean="0"/>
              <a:t>With </a:t>
            </a:r>
            <a:r>
              <a:rPr lang="en-US" sz="2300" dirty="0"/>
              <a:t>switch statement use only byte, short, int, char data </a:t>
            </a:r>
            <a:r>
              <a:rPr lang="en-US" sz="2300" dirty="0" smtClean="0"/>
              <a:t>types.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300" dirty="0" smtClean="0"/>
              <a:t>You </a:t>
            </a:r>
            <a:r>
              <a:rPr lang="en-US" sz="2300" dirty="0"/>
              <a:t>can use any number of case statements within a </a:t>
            </a:r>
            <a:r>
              <a:rPr lang="en-US" sz="2300" dirty="0" smtClean="0"/>
              <a:t>switch.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300" dirty="0" smtClean="0"/>
              <a:t>Value </a:t>
            </a:r>
            <a:r>
              <a:rPr lang="en-US" sz="2300" dirty="0"/>
              <a:t>for a case must be same as the variable in switch</a:t>
            </a:r>
            <a:r>
              <a:rPr lang="en-US" sz="2300" dirty="0" smtClean="0"/>
              <a:t>.</a:t>
            </a:r>
          </a:p>
          <a:p>
            <a:pPr lvl="0"/>
            <a:endParaRPr lang="en-US" sz="2300" dirty="0"/>
          </a:p>
          <a:p>
            <a:pPr lvl="0"/>
            <a:r>
              <a:rPr lang="en-US" sz="2300" b="1" dirty="0"/>
              <a:t>Limitations of switch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300" dirty="0" smtClean="0"/>
              <a:t>Relational operators </a:t>
            </a:r>
            <a:r>
              <a:rPr lang="en-US" sz="2300" dirty="0"/>
              <a:t>cannot be used with switch statement. For</a:t>
            </a:r>
          </a:p>
          <a:p>
            <a:pPr lvl="0"/>
            <a:r>
              <a:rPr lang="en-US" sz="2300" dirty="0"/>
              <a:t>instance</a:t>
            </a:r>
          </a:p>
          <a:p>
            <a:pPr lvl="0"/>
            <a:r>
              <a:rPr lang="en-US" sz="2300" dirty="0" smtClean="0"/>
              <a:t>		</a:t>
            </a:r>
            <a:r>
              <a:rPr lang="en-US" sz="2300" dirty="0" smtClean="0">
                <a:solidFill>
                  <a:srgbClr val="FF0000"/>
                </a:solidFill>
              </a:rPr>
              <a:t>case </a:t>
            </a:r>
            <a:r>
              <a:rPr lang="en-US" sz="2300" dirty="0">
                <a:solidFill>
                  <a:srgbClr val="FF0000"/>
                </a:solidFill>
              </a:rPr>
              <a:t>k&gt;=20: //is not allowed</a:t>
            </a:r>
          </a:p>
          <a:p>
            <a:pPr marL="342900" lvl="0" indent="-342900">
              <a:buFont typeface="Arial"/>
              <a:buChar char="•"/>
            </a:pPr>
            <a:r>
              <a:rPr lang="en-US" sz="2300" dirty="0"/>
              <a:t>Switch case variables can have only int and char data </a:t>
            </a:r>
            <a:r>
              <a:rPr lang="en-US" sz="2300" dirty="0" smtClean="0"/>
              <a:t>types, </a:t>
            </a:r>
            <a:r>
              <a:rPr lang="en-US" sz="2300" dirty="0"/>
              <a:t>s</a:t>
            </a:r>
            <a:r>
              <a:rPr lang="en-US" sz="2300" dirty="0" smtClean="0"/>
              <a:t>o float </a:t>
            </a:r>
            <a:r>
              <a:rPr lang="en-US" sz="2300" dirty="0"/>
              <a:t>data type is not allowed.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20557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Example Program for Switch…Case Statement in C: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15032" r="20347" b="9912"/>
          <a:stretch/>
        </p:blipFill>
        <p:spPr bwMode="auto">
          <a:xfrm>
            <a:off x="685800" y="1064250"/>
            <a:ext cx="7467600" cy="5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57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 Program for Switch…Case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4" t="14489" r="19720" b="7401"/>
          <a:stretch/>
        </p:blipFill>
        <p:spPr bwMode="auto">
          <a:xfrm>
            <a:off x="1154052" y="1524000"/>
            <a:ext cx="692314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39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Switch…Case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95021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>
                <a:solidFill>
                  <a:srgbClr val="FF0000"/>
                </a:solidFill>
              </a:rPr>
              <a:t>Assignment 2</a:t>
            </a:r>
          </a:p>
          <a:p>
            <a:pPr lvl="0" algn="just"/>
            <a:endParaRPr lang="en-US" sz="4000" b="1" dirty="0"/>
          </a:p>
          <a:p>
            <a:pPr lvl="0" algn="just"/>
            <a:r>
              <a:rPr lang="en-US" sz="4000" dirty="0"/>
              <a:t>• </a:t>
            </a:r>
            <a:r>
              <a:rPr lang="en-US" sz="3200" dirty="0" smtClean="0"/>
              <a:t>Develop </a:t>
            </a:r>
            <a:r>
              <a:rPr lang="en-US" sz="3200" dirty="0"/>
              <a:t>a Simple Calculator to </a:t>
            </a:r>
            <a:r>
              <a:rPr lang="en-US" sz="3200" dirty="0" smtClean="0"/>
              <a:t>Add, Subtract</a:t>
            </a:r>
            <a:r>
              <a:rPr lang="en-US" sz="3200" dirty="0"/>
              <a:t>, Multiply or Divide </a:t>
            </a:r>
            <a:r>
              <a:rPr lang="en-US" sz="3200" dirty="0" smtClean="0"/>
              <a:t>any given number using switch</a:t>
            </a:r>
            <a:r>
              <a:rPr lang="en-US" sz="3200" dirty="0"/>
              <a:t>...</a:t>
            </a:r>
            <a:r>
              <a:rPr lang="en-US" sz="3200" dirty="0" smtClean="0"/>
              <a:t>case.</a:t>
            </a:r>
          </a:p>
          <a:p>
            <a:pPr lvl="0" algn="just"/>
            <a:endParaRPr lang="en-US" sz="3200" dirty="0" smtClean="0"/>
          </a:p>
          <a:p>
            <a:pPr algn="just"/>
            <a:r>
              <a:rPr lang="en-US" sz="3200" b="1" dirty="0">
                <a:solidFill>
                  <a:srgbClr val="FF0000"/>
                </a:solidFill>
              </a:rPr>
              <a:t>Note: Assignment </a:t>
            </a:r>
            <a:r>
              <a:rPr lang="en-US" sz="3200" b="1" dirty="0" smtClean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(codes and output) are to be submitted latest by </a:t>
            </a:r>
            <a:r>
              <a:rPr lang="mr-IN" sz="3200" b="1" dirty="0" smtClean="0">
                <a:solidFill>
                  <a:srgbClr val="FF0000"/>
                </a:solidFill>
              </a:rPr>
              <a:t>…</a:t>
            </a:r>
            <a:r>
              <a:rPr lang="en-US" sz="3200" b="1" dirty="0" smtClean="0">
                <a:solidFill>
                  <a:srgbClr val="FF0000"/>
                </a:solidFill>
              </a:rPr>
              <a:t>, 2021 </a:t>
            </a:r>
            <a:r>
              <a:rPr lang="en-US" sz="3200" b="1" dirty="0">
                <a:solidFill>
                  <a:srgbClr val="FF0000"/>
                </a:solidFill>
              </a:rPr>
              <a:t>on the Moodle Platform.</a:t>
            </a:r>
          </a:p>
          <a:p>
            <a:pPr lvl="0" algn="just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8862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1.4.2. Break Statement in 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95021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rgbClr val="FF0000"/>
                </a:solidFill>
              </a:rPr>
              <a:t>Break statement </a:t>
            </a:r>
            <a:r>
              <a:rPr lang="en-US" sz="3600" dirty="0"/>
              <a:t>is used </a:t>
            </a:r>
            <a:r>
              <a:rPr lang="en-US" sz="3600" dirty="0" smtClean="0"/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terminate</a:t>
            </a:r>
            <a:r>
              <a:rPr lang="en-US" sz="3600" dirty="0" smtClean="0"/>
              <a:t> the while </a:t>
            </a:r>
            <a:r>
              <a:rPr lang="en-US" sz="3600" dirty="0"/>
              <a:t>loops, switch case </a:t>
            </a:r>
            <a:r>
              <a:rPr lang="en-US" sz="3600" dirty="0" smtClean="0"/>
              <a:t>and for loops </a:t>
            </a:r>
            <a:r>
              <a:rPr lang="en-US" sz="3600" dirty="0"/>
              <a:t>from the subsequent execution.</a:t>
            </a:r>
          </a:p>
          <a:p>
            <a:pPr lvl="0"/>
            <a:r>
              <a:rPr lang="en-US" sz="3600" dirty="0"/>
              <a:t>• Syntax: break;</a:t>
            </a:r>
            <a:endParaRPr lang="en-US" sz="36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6" t="45336" r="24477" b="9328"/>
          <a:stretch/>
        </p:blipFill>
        <p:spPr bwMode="auto">
          <a:xfrm>
            <a:off x="4572000" y="3352800"/>
            <a:ext cx="353477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43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Break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9" t="26073" r="19967" b="13433"/>
          <a:stretch/>
        </p:blipFill>
        <p:spPr bwMode="auto">
          <a:xfrm>
            <a:off x="719918" y="1600200"/>
            <a:ext cx="7738282" cy="473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2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Break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FF6600"/>
                </a:solidFill>
              </a:rPr>
              <a:t>Class Exercise 2 </a:t>
            </a:r>
          </a:p>
          <a:p>
            <a:pPr lvl="0"/>
            <a:r>
              <a:rPr lang="en-US" sz="2000" dirty="0" smtClean="0"/>
              <a:t>Give the output of this C program</a:t>
            </a:r>
            <a:endParaRPr lang="en-US" sz="2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30084" r="29722" b="9142"/>
          <a:stretch/>
        </p:blipFill>
        <p:spPr bwMode="auto">
          <a:xfrm>
            <a:off x="1295400" y="2363716"/>
            <a:ext cx="6537278" cy="403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39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Break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smtClean="0"/>
              <a:t>Result of Exercise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00" y="2286000"/>
            <a:ext cx="72390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3600" dirty="0"/>
              <a:t>value of a: 10</a:t>
            </a:r>
          </a:p>
          <a:p>
            <a:pPr lvl="0" algn="ctr"/>
            <a:r>
              <a:rPr lang="en-US" sz="3600" dirty="0"/>
              <a:t>value of a: 11</a:t>
            </a:r>
          </a:p>
          <a:p>
            <a:pPr lvl="0" algn="ctr"/>
            <a:r>
              <a:rPr lang="en-US" sz="3600" dirty="0"/>
              <a:t>value of a: 12</a:t>
            </a:r>
          </a:p>
          <a:p>
            <a:pPr lvl="0" algn="ctr"/>
            <a:r>
              <a:rPr lang="en-US" sz="3600" dirty="0"/>
              <a:t>value of a: 13</a:t>
            </a:r>
          </a:p>
          <a:p>
            <a:pPr lvl="0" algn="ctr"/>
            <a:r>
              <a:rPr lang="en-US" sz="3600" dirty="0"/>
              <a:t>value of a: 14</a:t>
            </a:r>
          </a:p>
          <a:p>
            <a:pPr lvl="0" algn="ctr"/>
            <a:r>
              <a:rPr lang="en-US" sz="3600" dirty="0"/>
              <a:t>value of a: 15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889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1.4.3. Continue Statement in 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u="sng" dirty="0" smtClean="0">
                <a:solidFill>
                  <a:srgbClr val="FF0000"/>
                </a:solidFill>
              </a:rPr>
              <a:t>Continue </a:t>
            </a:r>
            <a:r>
              <a:rPr lang="en-US" sz="2800" u="sng" dirty="0">
                <a:solidFill>
                  <a:srgbClr val="FF0000"/>
                </a:solidFill>
              </a:rPr>
              <a:t>statement </a:t>
            </a:r>
            <a:r>
              <a:rPr lang="en-US" sz="2800" dirty="0"/>
              <a:t>is used to continue the next iteration of </a:t>
            </a:r>
            <a:r>
              <a:rPr lang="en-US" sz="2800" dirty="0">
                <a:solidFill>
                  <a:srgbClr val="FF0000"/>
                </a:solidFill>
              </a:rPr>
              <a:t>for</a:t>
            </a:r>
            <a:r>
              <a:rPr lang="en-US" sz="2800" dirty="0"/>
              <a:t> loop, </a:t>
            </a:r>
            <a:r>
              <a:rPr lang="en-US" sz="2800" dirty="0">
                <a:solidFill>
                  <a:srgbClr val="FF0000"/>
                </a:solidFill>
              </a:rPr>
              <a:t>while</a:t>
            </a:r>
            <a:r>
              <a:rPr lang="en-US" sz="2800" dirty="0"/>
              <a:t> loop and </a:t>
            </a:r>
            <a:r>
              <a:rPr lang="en-US" sz="2800" dirty="0">
                <a:solidFill>
                  <a:srgbClr val="FF0000"/>
                </a:solidFill>
              </a:rPr>
              <a:t>do-while</a:t>
            </a:r>
            <a:r>
              <a:rPr lang="en-US" sz="2800" dirty="0"/>
              <a:t> loops. </a:t>
            </a:r>
            <a:endParaRPr lang="en-US" sz="2800" dirty="0" smtClean="0"/>
          </a:p>
          <a:p>
            <a:pPr lvl="0"/>
            <a:r>
              <a:rPr lang="en-US" sz="2800" dirty="0" smtClean="0"/>
              <a:t>Hence</a:t>
            </a:r>
            <a:r>
              <a:rPr lang="en-US" sz="2800" dirty="0"/>
              <a:t>, the remaining statements are skipped within the loop for that particular iteration. </a:t>
            </a:r>
            <a:endParaRPr lang="en-US" sz="2800" dirty="0" smtClean="0"/>
          </a:p>
          <a:p>
            <a:pPr lvl="0"/>
            <a:r>
              <a:rPr lang="en-US" sz="2800" dirty="0" smtClean="0"/>
              <a:t>• </a:t>
            </a:r>
            <a:r>
              <a:rPr lang="en-US" sz="2800" dirty="0"/>
              <a:t>Syntax : continue;</a:t>
            </a:r>
            <a:endParaRPr lang="en-US" sz="2800" b="1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6" t="38545" r="22021" b="11248"/>
          <a:stretch/>
        </p:blipFill>
        <p:spPr bwMode="auto">
          <a:xfrm>
            <a:off x="4603845" y="3657600"/>
            <a:ext cx="3778155" cy="272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90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Continue Statement in C: EXAMPLE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4" t="16435" r="19440" b="17911"/>
          <a:stretch/>
        </p:blipFill>
        <p:spPr bwMode="auto">
          <a:xfrm>
            <a:off x="540177" y="1524000"/>
            <a:ext cx="791802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15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Decision Making in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dirty="0"/>
              <a:t>Decision making is about </a:t>
            </a:r>
            <a:r>
              <a:rPr lang="en-US" sz="3200" dirty="0">
                <a:solidFill>
                  <a:srgbClr val="FF0000"/>
                </a:solidFill>
              </a:rPr>
              <a:t>deciding the </a:t>
            </a:r>
            <a:r>
              <a:rPr lang="en-US" sz="3200" dirty="0" smtClean="0">
                <a:solidFill>
                  <a:srgbClr val="FF0000"/>
                </a:solidFill>
              </a:rPr>
              <a:t>order of </a:t>
            </a:r>
            <a:r>
              <a:rPr lang="en-US" sz="3200" dirty="0">
                <a:solidFill>
                  <a:srgbClr val="FF0000"/>
                </a:solidFill>
              </a:rPr>
              <a:t>execution of statements based on </a:t>
            </a:r>
            <a:r>
              <a:rPr lang="en-US" sz="3200" dirty="0" smtClean="0">
                <a:solidFill>
                  <a:srgbClr val="FF0000"/>
                </a:solidFill>
              </a:rPr>
              <a:t>certain conditions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smtClean="0"/>
              <a:t>repetition of </a:t>
            </a:r>
            <a:r>
              <a:rPr lang="en-US" sz="3200" dirty="0"/>
              <a:t>a group of </a:t>
            </a:r>
            <a:r>
              <a:rPr lang="en-US" sz="3200" dirty="0" smtClean="0"/>
              <a:t>statements until </a:t>
            </a:r>
            <a:r>
              <a:rPr lang="en-US" sz="3200" dirty="0"/>
              <a:t>certain </a:t>
            </a:r>
            <a:r>
              <a:rPr lang="en-US" sz="3200" dirty="0" smtClean="0"/>
              <a:t>specified conditions </a:t>
            </a:r>
            <a:r>
              <a:rPr lang="en-US" sz="3200" dirty="0"/>
              <a:t>are met.</a:t>
            </a:r>
          </a:p>
          <a:p>
            <a:pPr marL="0" lvl="0" indent="0">
              <a:buNone/>
            </a:pPr>
            <a:r>
              <a:rPr lang="en-US" sz="3200" dirty="0"/>
              <a:t>C programming language </a:t>
            </a:r>
            <a:r>
              <a:rPr lang="en-US" sz="3200" dirty="0" smtClean="0"/>
              <a:t>assumes:</a:t>
            </a:r>
          </a:p>
          <a:p>
            <a:r>
              <a:rPr lang="en-US" sz="3200" dirty="0" smtClean="0"/>
              <a:t>any </a:t>
            </a:r>
            <a:r>
              <a:rPr lang="en-US" sz="3200" dirty="0">
                <a:solidFill>
                  <a:srgbClr val="FF0000"/>
                </a:solidFill>
              </a:rPr>
              <a:t>non-zero and non-null values as </a:t>
            </a:r>
            <a:r>
              <a:rPr lang="en-US" sz="3200" dirty="0" smtClean="0">
                <a:solidFill>
                  <a:srgbClr val="FF0000"/>
                </a:solidFill>
              </a:rPr>
              <a:t>true</a:t>
            </a:r>
            <a:r>
              <a:rPr lang="en-US" sz="3200" dirty="0" smtClean="0"/>
              <a:t>,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either </a:t>
            </a:r>
            <a:r>
              <a:rPr lang="en-US" sz="3200" dirty="0">
                <a:solidFill>
                  <a:srgbClr val="FF0000"/>
                </a:solidFill>
              </a:rPr>
              <a:t>zero or null, </a:t>
            </a:r>
            <a:r>
              <a:rPr lang="en-US" sz="3200" dirty="0" smtClean="0"/>
              <a:t>then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is assumed </a:t>
            </a:r>
            <a:r>
              <a:rPr lang="en-US" sz="3200" dirty="0" smtClean="0">
                <a:solidFill>
                  <a:srgbClr val="FF0000"/>
                </a:solidFill>
              </a:rPr>
              <a:t>as false </a:t>
            </a:r>
            <a:r>
              <a:rPr lang="en-US" sz="3200" dirty="0">
                <a:solidFill>
                  <a:srgbClr val="FF0000"/>
                </a:solidFill>
              </a:rPr>
              <a:t>value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Continue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FF6600"/>
                </a:solidFill>
              </a:rPr>
              <a:t>Class Exercise 3</a:t>
            </a:r>
          </a:p>
          <a:p>
            <a:pPr lvl="0"/>
            <a:r>
              <a:rPr lang="en-US" sz="2000" dirty="0" smtClean="0"/>
              <a:t>Give the output of the following program</a:t>
            </a:r>
            <a:endParaRPr lang="en-US" sz="2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22317" r="36535" b="10212"/>
          <a:stretch/>
        </p:blipFill>
        <p:spPr bwMode="auto">
          <a:xfrm>
            <a:off x="1219200" y="2354997"/>
            <a:ext cx="6629400" cy="404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75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Continue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smtClean="0"/>
              <a:t>Output Values for Exercise </a:t>
            </a:r>
            <a:r>
              <a:rPr lang="en-US" sz="2800" b="1" dirty="0"/>
              <a:t>3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800100" y="2209800"/>
            <a:ext cx="72390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2800" dirty="0"/>
              <a:t>value of a: 10</a:t>
            </a:r>
          </a:p>
          <a:p>
            <a:pPr lvl="0" algn="ctr"/>
            <a:r>
              <a:rPr lang="en-US" sz="2800" dirty="0"/>
              <a:t>value of a: 11</a:t>
            </a:r>
          </a:p>
          <a:p>
            <a:pPr lvl="0" algn="ctr"/>
            <a:r>
              <a:rPr lang="en-US" sz="2800" dirty="0"/>
              <a:t>value of a: 12</a:t>
            </a:r>
          </a:p>
          <a:p>
            <a:pPr lvl="0" algn="ctr"/>
            <a:r>
              <a:rPr lang="en-US" sz="2800" dirty="0"/>
              <a:t>value of a: 13</a:t>
            </a:r>
          </a:p>
          <a:p>
            <a:pPr lvl="0" algn="ctr"/>
            <a:r>
              <a:rPr lang="en-US" sz="2800" dirty="0"/>
              <a:t>value of a: 14</a:t>
            </a:r>
          </a:p>
          <a:p>
            <a:pPr lvl="0" algn="ctr"/>
            <a:r>
              <a:rPr lang="en-US" sz="2800" dirty="0"/>
              <a:t>value of a: 16</a:t>
            </a:r>
          </a:p>
          <a:p>
            <a:pPr lvl="0" algn="ctr"/>
            <a:r>
              <a:rPr lang="en-US" sz="2800" dirty="0"/>
              <a:t>value of a: 17</a:t>
            </a:r>
          </a:p>
          <a:p>
            <a:pPr lvl="0" algn="ctr"/>
            <a:r>
              <a:rPr lang="en-US" sz="2800" dirty="0"/>
              <a:t>value of a: 18</a:t>
            </a:r>
          </a:p>
          <a:p>
            <a:pPr lvl="0" algn="ctr"/>
            <a:r>
              <a:rPr lang="en-US" sz="2800" dirty="0"/>
              <a:t>value of a: 19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5444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1.4.4. GOTO Statement in 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</a:rPr>
              <a:t>goto statements </a:t>
            </a:r>
            <a:r>
              <a:rPr lang="en-US" sz="2800" dirty="0"/>
              <a:t>is used to transfer the </a:t>
            </a:r>
            <a:r>
              <a:rPr lang="en-US" sz="2800" dirty="0" smtClean="0"/>
              <a:t>normal flow </a:t>
            </a:r>
            <a:r>
              <a:rPr lang="en-US" sz="2800" dirty="0"/>
              <a:t>of </a:t>
            </a:r>
            <a:r>
              <a:rPr lang="en-US" sz="2800" dirty="0" smtClean="0"/>
              <a:t>a program </a:t>
            </a:r>
            <a:r>
              <a:rPr lang="en-US" sz="2800" dirty="0"/>
              <a:t>to the specified label in </a:t>
            </a:r>
            <a:r>
              <a:rPr lang="en-US" sz="2800" dirty="0" smtClean="0"/>
              <a:t>the program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Syntax for goto statement</a:t>
            </a:r>
          </a:p>
          <a:p>
            <a:pPr lvl="0"/>
            <a:r>
              <a:rPr lang="en-US" sz="2800" dirty="0"/>
              <a:t>{</a:t>
            </a:r>
          </a:p>
          <a:p>
            <a:pPr lvl="1"/>
            <a:r>
              <a:rPr lang="en-US" sz="2800" dirty="0"/>
              <a:t>…….</a:t>
            </a:r>
          </a:p>
          <a:p>
            <a:pPr lvl="1"/>
            <a:r>
              <a:rPr lang="en-US" sz="2800" dirty="0"/>
              <a:t>go to label;</a:t>
            </a:r>
          </a:p>
          <a:p>
            <a:pPr lvl="1"/>
            <a:r>
              <a:rPr lang="en-US" sz="2800" dirty="0"/>
              <a:t>…….</a:t>
            </a:r>
          </a:p>
          <a:p>
            <a:pPr lvl="1"/>
            <a:r>
              <a:rPr lang="en-US" sz="2800" dirty="0"/>
              <a:t>…….</a:t>
            </a:r>
          </a:p>
          <a:p>
            <a:pPr lvl="1"/>
            <a:r>
              <a:rPr lang="en-US" sz="2800" dirty="0"/>
              <a:t>LABEL:</a:t>
            </a:r>
          </a:p>
          <a:p>
            <a:pPr lvl="1"/>
            <a:r>
              <a:rPr lang="en-US" sz="2800" dirty="0"/>
              <a:t>statements;</a:t>
            </a:r>
          </a:p>
          <a:p>
            <a:pPr lvl="0"/>
            <a:r>
              <a:rPr lang="en-US" sz="2800" dirty="0"/>
              <a:t>}</a:t>
            </a:r>
            <a:endParaRPr lang="en-US" sz="2800" b="1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9" t="29633" r="19680" b="17860"/>
          <a:stretch/>
        </p:blipFill>
        <p:spPr bwMode="auto">
          <a:xfrm>
            <a:off x="4703928" y="2743200"/>
            <a:ext cx="3886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88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GOTO Statement in C: EXAMPLE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79606" y="1676400"/>
            <a:ext cx="8583611" cy="4343400"/>
            <a:chOff x="279606" y="1676400"/>
            <a:chExt cx="8583611" cy="434340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3" t="22058" r="38139" b="14365"/>
            <a:stretch/>
          </p:blipFill>
          <p:spPr bwMode="auto">
            <a:xfrm>
              <a:off x="279606" y="1676400"/>
              <a:ext cx="5282994" cy="434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41" t="29617" r="32561" b="32136"/>
            <a:stretch/>
          </p:blipFill>
          <p:spPr bwMode="auto">
            <a:xfrm>
              <a:off x="5410200" y="2667000"/>
              <a:ext cx="3453017" cy="2313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73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GOTO Statement in C: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59EA-5127-485A-8809-C0289B8045A2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447800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FF6600"/>
                </a:solidFill>
              </a:rPr>
              <a:t>Class Exercise 4</a:t>
            </a:r>
          </a:p>
          <a:p>
            <a:pPr lvl="0"/>
            <a:r>
              <a:rPr lang="en-US" dirty="0" smtClean="0"/>
              <a:t>Give the output of the following program</a:t>
            </a:r>
            <a:endParaRPr lang="en-US" sz="24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3" t="14601" r="39585" b="6753"/>
          <a:stretch/>
        </p:blipFill>
        <p:spPr bwMode="auto">
          <a:xfrm>
            <a:off x="381000" y="2151201"/>
            <a:ext cx="4800600" cy="44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10200" y="2140327"/>
            <a:ext cx="3390900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/>
              <a:t>Output Value for Exercise 3</a:t>
            </a:r>
            <a:endParaRPr lang="en-US" sz="2800" b="1" dirty="0" smtClean="0"/>
          </a:p>
          <a:p>
            <a:pPr lvl="0" algn="ctr"/>
            <a:r>
              <a:rPr lang="en-US" sz="2400" dirty="0"/>
              <a:t>value of a: 10</a:t>
            </a:r>
          </a:p>
          <a:p>
            <a:pPr lvl="0" algn="ctr"/>
            <a:r>
              <a:rPr lang="en-US" sz="2400" dirty="0"/>
              <a:t>value of a: 11</a:t>
            </a:r>
          </a:p>
          <a:p>
            <a:pPr lvl="0" algn="ctr"/>
            <a:r>
              <a:rPr lang="en-US" sz="2400" dirty="0"/>
              <a:t>value of a: 12</a:t>
            </a:r>
          </a:p>
          <a:p>
            <a:pPr lvl="0" algn="ctr"/>
            <a:r>
              <a:rPr lang="en-US" sz="2400" dirty="0"/>
              <a:t>value of a: 13</a:t>
            </a:r>
          </a:p>
          <a:p>
            <a:pPr lvl="0" algn="ctr"/>
            <a:r>
              <a:rPr lang="en-US" sz="2400" dirty="0"/>
              <a:t>value of a: 14</a:t>
            </a:r>
          </a:p>
          <a:p>
            <a:pPr lvl="0" algn="ctr"/>
            <a:r>
              <a:rPr lang="en-US" sz="2400" dirty="0"/>
              <a:t>value of a: 15</a:t>
            </a:r>
          </a:p>
          <a:p>
            <a:pPr lvl="0" algn="ctr"/>
            <a:r>
              <a:rPr lang="en-US" sz="2400" dirty="0"/>
              <a:t>value of a: 16</a:t>
            </a:r>
          </a:p>
          <a:p>
            <a:pPr lvl="0" algn="ctr"/>
            <a:r>
              <a:rPr lang="en-US" sz="2400" dirty="0"/>
              <a:t>value of a: 17</a:t>
            </a:r>
          </a:p>
          <a:p>
            <a:pPr lvl="0" algn="ctr"/>
            <a:r>
              <a:rPr lang="en-US" sz="2400" dirty="0"/>
              <a:t>value of a: 18</a:t>
            </a:r>
          </a:p>
          <a:p>
            <a:pPr lvl="0" algn="ctr"/>
            <a:r>
              <a:rPr lang="en-US" sz="2400" dirty="0"/>
              <a:t>value of a: 19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911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95" y="2962870"/>
            <a:ext cx="85344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Thank You All for Listening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Decision Making in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9448"/>
            <a:ext cx="8577072" cy="472135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Decision making </a:t>
            </a:r>
            <a:r>
              <a:rPr lang="en-US" sz="3600" dirty="0" smtClean="0">
                <a:solidFill>
                  <a:srgbClr val="FF0000"/>
                </a:solidFill>
              </a:rPr>
              <a:t>structures </a:t>
            </a:r>
            <a:r>
              <a:rPr lang="en-US" sz="3600" dirty="0" smtClean="0"/>
              <a:t>requires that:</a:t>
            </a:r>
          </a:p>
          <a:p>
            <a:r>
              <a:rPr lang="en-US" sz="3600" dirty="0" smtClean="0"/>
              <a:t>one </a:t>
            </a:r>
            <a:r>
              <a:rPr lang="en-US" sz="3600" dirty="0"/>
              <a:t>or more conditions is to </a:t>
            </a:r>
            <a:r>
              <a:rPr lang="en-US" sz="3600" dirty="0" smtClean="0"/>
              <a:t>be evaluated </a:t>
            </a:r>
            <a:r>
              <a:rPr lang="en-US" sz="3600" dirty="0"/>
              <a:t>or tested by </a:t>
            </a:r>
            <a:r>
              <a:rPr lang="en-US" sz="3600" dirty="0" smtClean="0"/>
              <a:t>the program</a:t>
            </a:r>
            <a:r>
              <a:rPr lang="en-US" sz="3600" dirty="0"/>
              <a:t>, </a:t>
            </a:r>
            <a:r>
              <a:rPr lang="en-US" sz="3600" dirty="0" smtClean="0"/>
              <a:t>while</a:t>
            </a:r>
          </a:p>
          <a:p>
            <a:r>
              <a:rPr lang="en-US" sz="3600" dirty="0" smtClean="0"/>
              <a:t>A statement(s) is/are to be </a:t>
            </a:r>
            <a:r>
              <a:rPr lang="en-US" sz="3600" dirty="0"/>
              <a:t>executed if the condition </a:t>
            </a:r>
            <a:r>
              <a:rPr lang="en-US" sz="3600" dirty="0" smtClean="0"/>
              <a:t>is determined </a:t>
            </a:r>
            <a:r>
              <a:rPr lang="en-US" sz="3600" dirty="0"/>
              <a:t>to be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45632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Decision Making in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600" dirty="0"/>
              <a:t>C language handles </a:t>
            </a:r>
            <a:r>
              <a:rPr lang="en-US" sz="3600" dirty="0" smtClean="0"/>
              <a:t>decision-making by </a:t>
            </a:r>
            <a:r>
              <a:rPr lang="en-US" sz="3600" dirty="0"/>
              <a:t>supporting the </a:t>
            </a:r>
            <a:r>
              <a:rPr lang="en-US" sz="3600" dirty="0" smtClean="0"/>
              <a:t>following statements,</a:t>
            </a:r>
          </a:p>
          <a:p>
            <a:r>
              <a:rPr lang="en-US" sz="3600" dirty="0" smtClean="0"/>
              <a:t>if statement</a:t>
            </a:r>
          </a:p>
          <a:p>
            <a:r>
              <a:rPr lang="en-US" sz="3600" dirty="0" smtClean="0"/>
              <a:t>if</a:t>
            </a:r>
            <a:r>
              <a:rPr lang="en-US" sz="3600" dirty="0"/>
              <a:t>...else </a:t>
            </a:r>
            <a:r>
              <a:rPr lang="en-US" sz="3600" dirty="0" smtClean="0"/>
              <a:t>statement</a:t>
            </a:r>
          </a:p>
          <a:p>
            <a:r>
              <a:rPr lang="en-US" sz="3600" dirty="0" smtClean="0"/>
              <a:t>nested </a:t>
            </a:r>
            <a:r>
              <a:rPr lang="en-US" sz="3600" dirty="0"/>
              <a:t>if </a:t>
            </a:r>
            <a:r>
              <a:rPr lang="en-US" sz="3600" dirty="0" smtClean="0"/>
              <a:t>statements</a:t>
            </a:r>
          </a:p>
          <a:p>
            <a:r>
              <a:rPr lang="en-US" sz="3600" dirty="0" smtClean="0"/>
              <a:t>switch statement</a:t>
            </a:r>
          </a:p>
          <a:p>
            <a:r>
              <a:rPr lang="en-US" sz="3600" dirty="0" smtClean="0"/>
              <a:t>nested </a:t>
            </a:r>
            <a:r>
              <a:rPr lang="en-US" sz="3600" dirty="0"/>
              <a:t>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134045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Decision Making in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" y="1600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68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95" y="2962870"/>
            <a:ext cx="85344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1.1 </a:t>
            </a:r>
            <a:r>
              <a:rPr lang="en-US" sz="4400" b="1" dirty="0" smtClean="0"/>
              <a:t>If Statement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06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Decision Making in C: </a:t>
            </a:r>
            <a:r>
              <a:rPr lang="en-US" sz="3600" dirty="0" smtClean="0">
                <a:solidFill>
                  <a:srgbClr val="FF0000"/>
                </a:solidFill>
              </a:rPr>
              <a:t>If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4ECE-F92E-4316-9346-EEC2B8709BD4}" type="datetime2">
              <a:rPr lang="en-US" smtClean="0"/>
              <a:pPr/>
              <a:t>Sunday, 6 June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7B8A-E73B-450D-AC03-73C9816290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527048"/>
            <a:ext cx="5148072" cy="4572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/>
              <a:t>If the expression is true</a:t>
            </a:r>
            <a:r>
              <a:rPr lang="en-US" sz="2800" dirty="0" smtClean="0"/>
              <a:t>,  then </a:t>
            </a:r>
            <a:r>
              <a:rPr lang="en-US" sz="2800" dirty="0">
                <a:solidFill>
                  <a:srgbClr val="FF0000"/>
                </a:solidFill>
              </a:rPr>
              <a:t>'statement-inside' will </a:t>
            </a:r>
            <a:r>
              <a:rPr lang="en-US" sz="2800" dirty="0" smtClean="0">
                <a:solidFill>
                  <a:srgbClr val="FF0000"/>
                </a:solidFill>
              </a:rPr>
              <a:t>be executed</a:t>
            </a:r>
            <a:r>
              <a:rPr lang="en-US" sz="2800" dirty="0" smtClean="0"/>
              <a:t>,</a:t>
            </a:r>
          </a:p>
          <a:p>
            <a:pPr marL="0" lvl="0" indent="0">
              <a:buNone/>
            </a:pP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Otherwise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'statement-inside' is skipped </a:t>
            </a:r>
            <a:r>
              <a:rPr lang="en-US" sz="2800" dirty="0" smtClean="0"/>
              <a:t>and only </a:t>
            </a:r>
            <a:r>
              <a:rPr lang="en-US" sz="2800" dirty="0">
                <a:solidFill>
                  <a:srgbClr val="FF0000"/>
                </a:solidFill>
              </a:rPr>
              <a:t>'statement-outside' is</a:t>
            </a:r>
          </a:p>
          <a:p>
            <a:pPr marL="0" lv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executed.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2480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01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5037</TotalTime>
  <Words>1542</Words>
  <Application>Microsoft Macintosh PowerPoint</Application>
  <PresentationFormat>On-screen Show (4:3)</PresentationFormat>
  <Paragraphs>318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Civic</vt:lpstr>
      <vt:lpstr>COVENANT UNIVERSITY </vt:lpstr>
      <vt:lpstr>PowerPoint Presentation</vt:lpstr>
      <vt:lpstr>Revision of Programming Steps</vt:lpstr>
      <vt:lpstr>Decision Making in C</vt:lpstr>
      <vt:lpstr>Decision Making in C</vt:lpstr>
      <vt:lpstr>Decision Making in C</vt:lpstr>
      <vt:lpstr>Decision Making in C</vt:lpstr>
      <vt:lpstr>PowerPoint Presentation</vt:lpstr>
      <vt:lpstr>Decision Making in C: If Statement</vt:lpstr>
      <vt:lpstr>Decision Making in C: If Statement</vt:lpstr>
      <vt:lpstr>PowerPoint Presentation</vt:lpstr>
      <vt:lpstr>Decision Making in C: If…Else Statement</vt:lpstr>
      <vt:lpstr>Decision Making in C: If…Else Statement</vt:lpstr>
      <vt:lpstr>Example Program for If…Else Statement in C:</vt:lpstr>
      <vt:lpstr>PowerPoint Presentation</vt:lpstr>
      <vt:lpstr>Decision Making in C: Nested If Statement</vt:lpstr>
      <vt:lpstr>Example Program for Nested If Statement in C:</vt:lpstr>
      <vt:lpstr>PowerPoint Presentation</vt:lpstr>
      <vt:lpstr>Questions</vt:lpstr>
      <vt:lpstr>Questions</vt:lpstr>
      <vt:lpstr>Questions</vt:lpstr>
      <vt:lpstr>Questions</vt:lpstr>
      <vt:lpstr>Questions</vt:lpstr>
      <vt:lpstr>Assignment 1</vt:lpstr>
      <vt:lpstr>PowerPoint Presentation</vt:lpstr>
      <vt:lpstr>C – Case Control Statements</vt:lpstr>
      <vt:lpstr>C – Case Control Statements</vt:lpstr>
      <vt:lpstr>1.4.1 Switch Case Statement in C:</vt:lpstr>
      <vt:lpstr> Switch Case Statement in C:</vt:lpstr>
      <vt:lpstr>Switch Case Statement in C:</vt:lpstr>
      <vt:lpstr>Example Program for Switch…Case Statement in C:</vt:lpstr>
      <vt:lpstr>Example Program for Switch…Case Statement in C:</vt:lpstr>
      <vt:lpstr>Switch…Case Statement in C:</vt:lpstr>
      <vt:lpstr>1.4.2. Break Statement in C</vt:lpstr>
      <vt:lpstr>Break Statement in C:</vt:lpstr>
      <vt:lpstr>Break Statement in C:</vt:lpstr>
      <vt:lpstr>Break Statement in C:</vt:lpstr>
      <vt:lpstr>1.4.3. Continue Statement in C</vt:lpstr>
      <vt:lpstr>Continue Statement in C: EXAMPLE</vt:lpstr>
      <vt:lpstr>Continue Statement in C:</vt:lpstr>
      <vt:lpstr>Continue Statement in C:</vt:lpstr>
      <vt:lpstr>1.4.4. GOTO Statement in C</vt:lpstr>
      <vt:lpstr>4. GOTO Statement in C: EXAMPLE</vt:lpstr>
      <vt:lpstr>4. GOTO Statement in C: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MULTISERVICE NETWORKS</dc:title>
  <dc:creator>Nasir</dc:creator>
  <cp:lastModifiedBy>EADETIBA</cp:lastModifiedBy>
  <cp:revision>229</cp:revision>
  <dcterms:created xsi:type="dcterms:W3CDTF">2013-02-25T22:10:10Z</dcterms:created>
  <dcterms:modified xsi:type="dcterms:W3CDTF">2021-06-07T02:22:30Z</dcterms:modified>
</cp:coreProperties>
</file>