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4187D-FE31-469E-ABC3-52104572D56D}" v="4" dt="2024-02-26T08:57:01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1CB9E-16DA-4317-BC9D-A3B4EF6A354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944E3C-9BA1-464F-8D3B-47F56D63AA9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Agile Development</a:t>
          </a:r>
          <a:endParaRPr lang="en-US" dirty="0">
            <a:solidFill>
              <a:schemeClr val="tx1"/>
            </a:solidFill>
          </a:endParaRPr>
        </a:p>
      </dgm:t>
    </dgm:pt>
    <dgm:pt modelId="{C7C854D3-6BC7-4FD8-A7B2-649C383FB85B}" type="parTrans" cxnId="{07D7E0E8-0F40-43F0-A013-B6BAD529E488}">
      <dgm:prSet/>
      <dgm:spPr/>
      <dgm:t>
        <a:bodyPr/>
        <a:lstStyle/>
        <a:p>
          <a:endParaRPr lang="en-US"/>
        </a:p>
      </dgm:t>
    </dgm:pt>
    <dgm:pt modelId="{1DD1DA54-0423-415F-85F7-075A66F83206}" type="sibTrans" cxnId="{07D7E0E8-0F40-43F0-A013-B6BAD529E488}">
      <dgm:prSet/>
      <dgm:spPr/>
      <dgm:t>
        <a:bodyPr/>
        <a:lstStyle/>
        <a:p>
          <a:endParaRPr lang="en-US"/>
        </a:p>
      </dgm:t>
    </dgm:pt>
    <dgm:pt modelId="{A0144892-DADB-45B0-A057-00DEE724A3B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Characterized by flexibility, iterative progress, and stakeholder involvement throughout the project.</a:t>
          </a:r>
        </a:p>
      </dgm:t>
    </dgm:pt>
    <dgm:pt modelId="{1B3F59C5-AFCA-4903-8AA3-05A0547AE1E1}" type="parTrans" cxnId="{D7BF1917-DBAF-4694-A6AA-DFAD31F5E04F}">
      <dgm:prSet/>
      <dgm:spPr/>
      <dgm:t>
        <a:bodyPr/>
        <a:lstStyle/>
        <a:p>
          <a:endParaRPr lang="en-US"/>
        </a:p>
      </dgm:t>
    </dgm:pt>
    <dgm:pt modelId="{A934E86A-0665-4733-89EB-5FD79A00C845}" type="sibTrans" cxnId="{D7BF1917-DBAF-4694-A6AA-DFAD31F5E04F}">
      <dgm:prSet/>
      <dgm:spPr/>
      <dgm:t>
        <a:bodyPr/>
        <a:lstStyle/>
        <a:p>
          <a:endParaRPr lang="en-US"/>
        </a:p>
      </dgm:t>
    </dgm:pt>
    <dgm:pt modelId="{BCADF7D1-69A3-4648-AE9A-AA46C0BE4D2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Waterfall Development</a:t>
          </a:r>
          <a:endParaRPr lang="en-US" dirty="0">
            <a:solidFill>
              <a:schemeClr val="tx1"/>
            </a:solidFill>
          </a:endParaRPr>
        </a:p>
      </dgm:t>
    </dgm:pt>
    <dgm:pt modelId="{BAFE47D2-EFE7-4C68-9020-955A4243AB29}" type="parTrans" cxnId="{96AC221E-3406-4CA4-A6CC-825C80687C51}">
      <dgm:prSet/>
      <dgm:spPr/>
      <dgm:t>
        <a:bodyPr/>
        <a:lstStyle/>
        <a:p>
          <a:endParaRPr lang="en-US"/>
        </a:p>
      </dgm:t>
    </dgm:pt>
    <dgm:pt modelId="{33C58D5B-3C35-4DAD-B4EB-D0C0B2F7CD05}" type="sibTrans" cxnId="{96AC221E-3406-4CA4-A6CC-825C80687C51}">
      <dgm:prSet/>
      <dgm:spPr/>
      <dgm:t>
        <a:bodyPr/>
        <a:lstStyle/>
        <a:p>
          <a:endParaRPr lang="en-US"/>
        </a:p>
      </dgm:t>
    </dgm:pt>
    <dgm:pt modelId="{97F9AE20-DCA7-4AD4-B46E-B35661D3CFB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Follows a linear, sequential approach, making it difficult to incorporate changes once the project is underway.</a:t>
          </a:r>
        </a:p>
      </dgm:t>
    </dgm:pt>
    <dgm:pt modelId="{99B54A82-AB0A-4B1C-8ACC-AF41558179FC}" type="parTrans" cxnId="{58E9A6A0-288E-4A17-9F40-E99888B2EB72}">
      <dgm:prSet/>
      <dgm:spPr/>
      <dgm:t>
        <a:bodyPr/>
        <a:lstStyle/>
        <a:p>
          <a:endParaRPr lang="en-US"/>
        </a:p>
      </dgm:t>
    </dgm:pt>
    <dgm:pt modelId="{14857162-2FBF-4812-8708-7005EDEFFAC8}" type="sibTrans" cxnId="{58E9A6A0-288E-4A17-9F40-E99888B2EB72}">
      <dgm:prSet/>
      <dgm:spPr/>
      <dgm:t>
        <a:bodyPr/>
        <a:lstStyle/>
        <a:p>
          <a:endParaRPr lang="en-US"/>
        </a:p>
      </dgm:t>
    </dgm:pt>
    <dgm:pt modelId="{A18A3AA9-50C3-4E61-9A35-E7F972BFADA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Key Difference:</a:t>
          </a:r>
          <a:endParaRPr lang="en-US" dirty="0">
            <a:solidFill>
              <a:schemeClr val="tx1"/>
            </a:solidFill>
          </a:endParaRPr>
        </a:p>
      </dgm:t>
    </dgm:pt>
    <dgm:pt modelId="{776262B5-295E-4CA5-94D4-ECC7EA90338D}" type="parTrans" cxnId="{1B679C7B-9BF4-4183-97E1-84DAEDE527A3}">
      <dgm:prSet/>
      <dgm:spPr/>
      <dgm:t>
        <a:bodyPr/>
        <a:lstStyle/>
        <a:p>
          <a:endParaRPr lang="en-US"/>
        </a:p>
      </dgm:t>
    </dgm:pt>
    <dgm:pt modelId="{C05664D4-4034-4F86-B22B-266C21160691}" type="sibTrans" cxnId="{1B679C7B-9BF4-4183-97E1-84DAEDE527A3}">
      <dgm:prSet/>
      <dgm:spPr/>
      <dgm:t>
        <a:bodyPr/>
        <a:lstStyle/>
        <a:p>
          <a:endParaRPr lang="en-US"/>
        </a:p>
      </dgm:t>
    </dgm:pt>
    <dgm:pt modelId="{F5F9FBDB-DED2-4378-9A1B-DE0B9F31FDA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Agile allows for early and frequent testing and feedback, reducing risks and adapting to changes efficiently, unlike Waterfall, where late-stage changes can lead to significant delays and cost overruns (Boehm &amp; Turner, 2003).</a:t>
          </a:r>
        </a:p>
      </dgm:t>
    </dgm:pt>
    <dgm:pt modelId="{BBE0AED4-279F-41AC-992A-D297B2A16B5F}" type="parTrans" cxnId="{D9089B50-635C-48BF-A630-E3C90B882F5F}">
      <dgm:prSet/>
      <dgm:spPr/>
      <dgm:t>
        <a:bodyPr/>
        <a:lstStyle/>
        <a:p>
          <a:endParaRPr lang="en-US"/>
        </a:p>
      </dgm:t>
    </dgm:pt>
    <dgm:pt modelId="{E63D3354-01AB-46BB-A178-C98CC630BF4F}" type="sibTrans" cxnId="{D9089B50-635C-48BF-A630-E3C90B882F5F}">
      <dgm:prSet/>
      <dgm:spPr/>
      <dgm:t>
        <a:bodyPr/>
        <a:lstStyle/>
        <a:p>
          <a:endParaRPr lang="en-US"/>
        </a:p>
      </dgm:t>
    </dgm:pt>
    <dgm:pt modelId="{C3B3D3BF-F0C0-4086-8B9C-08AEC26D05B7}" type="pres">
      <dgm:prSet presAssocID="{35C1CB9E-16DA-4317-BC9D-A3B4EF6A3548}" presName="diagram" presStyleCnt="0">
        <dgm:presLayoutVars>
          <dgm:dir/>
          <dgm:resizeHandles val="exact"/>
        </dgm:presLayoutVars>
      </dgm:prSet>
      <dgm:spPr/>
    </dgm:pt>
    <dgm:pt modelId="{5FAC338B-C0E9-4671-BF56-802BB045BD55}" type="pres">
      <dgm:prSet presAssocID="{C5944E3C-9BA1-464F-8D3B-47F56D63AA9D}" presName="node" presStyleLbl="node1" presStyleIdx="0" presStyleCnt="6">
        <dgm:presLayoutVars>
          <dgm:bulletEnabled val="1"/>
        </dgm:presLayoutVars>
      </dgm:prSet>
      <dgm:spPr/>
    </dgm:pt>
    <dgm:pt modelId="{B8F04FD5-F946-4C87-BCDD-DD0280484E94}" type="pres">
      <dgm:prSet presAssocID="{1DD1DA54-0423-415F-85F7-075A66F83206}" presName="sibTrans" presStyleCnt="0"/>
      <dgm:spPr/>
    </dgm:pt>
    <dgm:pt modelId="{1E57E1D5-2DB2-4A6F-BF88-D00917C0B585}" type="pres">
      <dgm:prSet presAssocID="{A0144892-DADB-45B0-A057-00DEE724A3BF}" presName="node" presStyleLbl="node1" presStyleIdx="1" presStyleCnt="6">
        <dgm:presLayoutVars>
          <dgm:bulletEnabled val="1"/>
        </dgm:presLayoutVars>
      </dgm:prSet>
      <dgm:spPr/>
    </dgm:pt>
    <dgm:pt modelId="{1CA4E82A-D213-45D4-BB83-1D8FAD81241A}" type="pres">
      <dgm:prSet presAssocID="{A934E86A-0665-4733-89EB-5FD79A00C845}" presName="sibTrans" presStyleCnt="0"/>
      <dgm:spPr/>
    </dgm:pt>
    <dgm:pt modelId="{ECFD0B71-7831-4D16-B357-4A7469BDF595}" type="pres">
      <dgm:prSet presAssocID="{BCADF7D1-69A3-4648-AE9A-AA46C0BE4D2A}" presName="node" presStyleLbl="node1" presStyleIdx="2" presStyleCnt="6">
        <dgm:presLayoutVars>
          <dgm:bulletEnabled val="1"/>
        </dgm:presLayoutVars>
      </dgm:prSet>
      <dgm:spPr/>
    </dgm:pt>
    <dgm:pt modelId="{8BB51759-6623-463C-8F2D-869D8ABB7318}" type="pres">
      <dgm:prSet presAssocID="{33C58D5B-3C35-4DAD-B4EB-D0C0B2F7CD05}" presName="sibTrans" presStyleCnt="0"/>
      <dgm:spPr/>
    </dgm:pt>
    <dgm:pt modelId="{AE04738F-A197-42F4-BF3A-C95976A0EF62}" type="pres">
      <dgm:prSet presAssocID="{97F9AE20-DCA7-4AD4-B46E-B35661D3CFB5}" presName="node" presStyleLbl="node1" presStyleIdx="3" presStyleCnt="6">
        <dgm:presLayoutVars>
          <dgm:bulletEnabled val="1"/>
        </dgm:presLayoutVars>
      </dgm:prSet>
      <dgm:spPr/>
    </dgm:pt>
    <dgm:pt modelId="{271D5808-42EE-4547-9F53-7D097FB26D60}" type="pres">
      <dgm:prSet presAssocID="{14857162-2FBF-4812-8708-7005EDEFFAC8}" presName="sibTrans" presStyleCnt="0"/>
      <dgm:spPr/>
    </dgm:pt>
    <dgm:pt modelId="{86B87E7B-0D7E-4F47-9173-9551158C6227}" type="pres">
      <dgm:prSet presAssocID="{A18A3AA9-50C3-4E61-9A35-E7F972BFADA2}" presName="node" presStyleLbl="node1" presStyleIdx="4" presStyleCnt="6">
        <dgm:presLayoutVars>
          <dgm:bulletEnabled val="1"/>
        </dgm:presLayoutVars>
      </dgm:prSet>
      <dgm:spPr/>
    </dgm:pt>
    <dgm:pt modelId="{B9E31066-69C4-4419-804A-69D381672006}" type="pres">
      <dgm:prSet presAssocID="{C05664D4-4034-4F86-B22B-266C21160691}" presName="sibTrans" presStyleCnt="0"/>
      <dgm:spPr/>
    </dgm:pt>
    <dgm:pt modelId="{73840B70-A0A7-4EB6-B81F-CF3C8A2E7D58}" type="pres">
      <dgm:prSet presAssocID="{F5F9FBDB-DED2-4378-9A1B-DE0B9F31FDAF}" presName="node" presStyleLbl="node1" presStyleIdx="5" presStyleCnt="6">
        <dgm:presLayoutVars>
          <dgm:bulletEnabled val="1"/>
        </dgm:presLayoutVars>
      </dgm:prSet>
      <dgm:spPr/>
    </dgm:pt>
  </dgm:ptLst>
  <dgm:cxnLst>
    <dgm:cxn modelId="{D7BF1917-DBAF-4694-A6AA-DFAD31F5E04F}" srcId="{35C1CB9E-16DA-4317-BC9D-A3B4EF6A3548}" destId="{A0144892-DADB-45B0-A057-00DEE724A3BF}" srcOrd="1" destOrd="0" parTransId="{1B3F59C5-AFCA-4903-8AA3-05A0547AE1E1}" sibTransId="{A934E86A-0665-4733-89EB-5FD79A00C845}"/>
    <dgm:cxn modelId="{96AC221E-3406-4CA4-A6CC-825C80687C51}" srcId="{35C1CB9E-16DA-4317-BC9D-A3B4EF6A3548}" destId="{BCADF7D1-69A3-4648-AE9A-AA46C0BE4D2A}" srcOrd="2" destOrd="0" parTransId="{BAFE47D2-EFE7-4C68-9020-955A4243AB29}" sibTransId="{33C58D5B-3C35-4DAD-B4EB-D0C0B2F7CD05}"/>
    <dgm:cxn modelId="{FDB15E4F-05F2-427D-889C-FCE79B8EA92B}" type="presOf" srcId="{A18A3AA9-50C3-4E61-9A35-E7F972BFADA2}" destId="{86B87E7B-0D7E-4F47-9173-9551158C6227}" srcOrd="0" destOrd="0" presId="urn:microsoft.com/office/officeart/2005/8/layout/default"/>
    <dgm:cxn modelId="{D9089B50-635C-48BF-A630-E3C90B882F5F}" srcId="{35C1CB9E-16DA-4317-BC9D-A3B4EF6A3548}" destId="{F5F9FBDB-DED2-4378-9A1B-DE0B9F31FDAF}" srcOrd="5" destOrd="0" parTransId="{BBE0AED4-279F-41AC-992A-D297B2A16B5F}" sibTransId="{E63D3354-01AB-46BB-A178-C98CC630BF4F}"/>
    <dgm:cxn modelId="{1B679C7B-9BF4-4183-97E1-84DAEDE527A3}" srcId="{35C1CB9E-16DA-4317-BC9D-A3B4EF6A3548}" destId="{A18A3AA9-50C3-4E61-9A35-E7F972BFADA2}" srcOrd="4" destOrd="0" parTransId="{776262B5-295E-4CA5-94D4-ECC7EA90338D}" sibTransId="{C05664D4-4034-4F86-B22B-266C21160691}"/>
    <dgm:cxn modelId="{85C2E17B-0C89-4720-ABFF-E85DA35FB2CD}" type="presOf" srcId="{BCADF7D1-69A3-4648-AE9A-AA46C0BE4D2A}" destId="{ECFD0B71-7831-4D16-B357-4A7469BDF595}" srcOrd="0" destOrd="0" presId="urn:microsoft.com/office/officeart/2005/8/layout/default"/>
    <dgm:cxn modelId="{AD60BE84-ED02-4A75-8127-8A7E058E3C51}" type="presOf" srcId="{F5F9FBDB-DED2-4378-9A1B-DE0B9F31FDAF}" destId="{73840B70-A0A7-4EB6-B81F-CF3C8A2E7D58}" srcOrd="0" destOrd="0" presId="urn:microsoft.com/office/officeart/2005/8/layout/default"/>
    <dgm:cxn modelId="{58E9A6A0-288E-4A17-9F40-E99888B2EB72}" srcId="{35C1CB9E-16DA-4317-BC9D-A3B4EF6A3548}" destId="{97F9AE20-DCA7-4AD4-B46E-B35661D3CFB5}" srcOrd="3" destOrd="0" parTransId="{99B54A82-AB0A-4B1C-8ACC-AF41558179FC}" sibTransId="{14857162-2FBF-4812-8708-7005EDEFFAC8}"/>
    <dgm:cxn modelId="{396A22A3-289A-424F-8430-F9C1A822389B}" type="presOf" srcId="{A0144892-DADB-45B0-A057-00DEE724A3BF}" destId="{1E57E1D5-2DB2-4A6F-BF88-D00917C0B585}" srcOrd="0" destOrd="0" presId="urn:microsoft.com/office/officeart/2005/8/layout/default"/>
    <dgm:cxn modelId="{2CEDF6A7-5B9C-4823-877D-D88F06C5EE29}" type="presOf" srcId="{97F9AE20-DCA7-4AD4-B46E-B35661D3CFB5}" destId="{AE04738F-A197-42F4-BF3A-C95976A0EF62}" srcOrd="0" destOrd="0" presId="urn:microsoft.com/office/officeart/2005/8/layout/default"/>
    <dgm:cxn modelId="{06D602D1-1354-4F62-BC50-9C5565359F58}" type="presOf" srcId="{C5944E3C-9BA1-464F-8D3B-47F56D63AA9D}" destId="{5FAC338B-C0E9-4671-BF56-802BB045BD55}" srcOrd="0" destOrd="0" presId="urn:microsoft.com/office/officeart/2005/8/layout/default"/>
    <dgm:cxn modelId="{78669CE4-2281-45D5-88C9-2E66F28C1276}" type="presOf" srcId="{35C1CB9E-16DA-4317-BC9D-A3B4EF6A3548}" destId="{C3B3D3BF-F0C0-4086-8B9C-08AEC26D05B7}" srcOrd="0" destOrd="0" presId="urn:microsoft.com/office/officeart/2005/8/layout/default"/>
    <dgm:cxn modelId="{07D7E0E8-0F40-43F0-A013-B6BAD529E488}" srcId="{35C1CB9E-16DA-4317-BC9D-A3B4EF6A3548}" destId="{C5944E3C-9BA1-464F-8D3B-47F56D63AA9D}" srcOrd="0" destOrd="0" parTransId="{C7C854D3-6BC7-4FD8-A7B2-649C383FB85B}" sibTransId="{1DD1DA54-0423-415F-85F7-075A66F83206}"/>
    <dgm:cxn modelId="{7551D4D1-A701-4069-BBD9-CE1751EC1E50}" type="presParOf" srcId="{C3B3D3BF-F0C0-4086-8B9C-08AEC26D05B7}" destId="{5FAC338B-C0E9-4671-BF56-802BB045BD55}" srcOrd="0" destOrd="0" presId="urn:microsoft.com/office/officeart/2005/8/layout/default"/>
    <dgm:cxn modelId="{1D45D746-1883-4FF2-9B61-74DB8965A0F5}" type="presParOf" srcId="{C3B3D3BF-F0C0-4086-8B9C-08AEC26D05B7}" destId="{B8F04FD5-F946-4C87-BCDD-DD0280484E94}" srcOrd="1" destOrd="0" presId="urn:microsoft.com/office/officeart/2005/8/layout/default"/>
    <dgm:cxn modelId="{BF73E51D-6CE1-46B2-BEB7-652BC92FB955}" type="presParOf" srcId="{C3B3D3BF-F0C0-4086-8B9C-08AEC26D05B7}" destId="{1E57E1D5-2DB2-4A6F-BF88-D00917C0B585}" srcOrd="2" destOrd="0" presId="urn:microsoft.com/office/officeart/2005/8/layout/default"/>
    <dgm:cxn modelId="{0BEE8533-B6B2-43F1-A27D-3001855B10B7}" type="presParOf" srcId="{C3B3D3BF-F0C0-4086-8B9C-08AEC26D05B7}" destId="{1CA4E82A-D213-45D4-BB83-1D8FAD81241A}" srcOrd="3" destOrd="0" presId="urn:microsoft.com/office/officeart/2005/8/layout/default"/>
    <dgm:cxn modelId="{7285CD13-4248-479B-B8B7-E00779086111}" type="presParOf" srcId="{C3B3D3BF-F0C0-4086-8B9C-08AEC26D05B7}" destId="{ECFD0B71-7831-4D16-B357-4A7469BDF595}" srcOrd="4" destOrd="0" presId="urn:microsoft.com/office/officeart/2005/8/layout/default"/>
    <dgm:cxn modelId="{886C6636-B736-42BA-A3AE-A3B1103531E8}" type="presParOf" srcId="{C3B3D3BF-F0C0-4086-8B9C-08AEC26D05B7}" destId="{8BB51759-6623-463C-8F2D-869D8ABB7318}" srcOrd="5" destOrd="0" presId="urn:microsoft.com/office/officeart/2005/8/layout/default"/>
    <dgm:cxn modelId="{5733A57C-C370-4054-B35C-0F881F9D48C7}" type="presParOf" srcId="{C3B3D3BF-F0C0-4086-8B9C-08AEC26D05B7}" destId="{AE04738F-A197-42F4-BF3A-C95976A0EF62}" srcOrd="6" destOrd="0" presId="urn:microsoft.com/office/officeart/2005/8/layout/default"/>
    <dgm:cxn modelId="{D0F3DD65-08D0-40D8-AD1E-B0508BB2F811}" type="presParOf" srcId="{C3B3D3BF-F0C0-4086-8B9C-08AEC26D05B7}" destId="{271D5808-42EE-4547-9F53-7D097FB26D60}" srcOrd="7" destOrd="0" presId="urn:microsoft.com/office/officeart/2005/8/layout/default"/>
    <dgm:cxn modelId="{EE0311FD-16C8-4C65-BDD2-C4739840A47E}" type="presParOf" srcId="{C3B3D3BF-F0C0-4086-8B9C-08AEC26D05B7}" destId="{86B87E7B-0D7E-4F47-9173-9551158C6227}" srcOrd="8" destOrd="0" presId="urn:microsoft.com/office/officeart/2005/8/layout/default"/>
    <dgm:cxn modelId="{8C029A9C-9ED3-413E-874F-0AFC73FC14E3}" type="presParOf" srcId="{C3B3D3BF-F0C0-4086-8B9C-08AEC26D05B7}" destId="{B9E31066-69C4-4419-804A-69D381672006}" srcOrd="9" destOrd="0" presId="urn:microsoft.com/office/officeart/2005/8/layout/default"/>
    <dgm:cxn modelId="{2DC73682-3868-43FF-B93A-78D3CD09CAAB}" type="presParOf" srcId="{C3B3D3BF-F0C0-4086-8B9C-08AEC26D05B7}" destId="{73840B70-A0A7-4EB6-B81F-CF3C8A2E7D5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E4A2A-76DB-4B0F-B960-E7F098C69A3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C366B0-4D73-4649-BA5A-C5947E9894E6}">
      <dgm:prSet/>
      <dgm:spPr/>
      <dgm:t>
        <a:bodyPr/>
        <a:lstStyle/>
        <a:p>
          <a:r>
            <a:rPr lang="en-US" dirty="0"/>
            <a:t>Rubin, K. S. (2012). Essential Scrum: A Practical Guide to the Most Popular Agile Process. Addison-Wesley.</a:t>
          </a:r>
        </a:p>
      </dgm:t>
    </dgm:pt>
    <dgm:pt modelId="{95DF7F87-E53F-4A51-BAD4-2835F9F9BD69}" type="parTrans" cxnId="{7ACFAFD2-95CE-4552-822C-801B99F170D0}">
      <dgm:prSet/>
      <dgm:spPr/>
      <dgm:t>
        <a:bodyPr/>
        <a:lstStyle/>
        <a:p>
          <a:endParaRPr lang="en-US"/>
        </a:p>
      </dgm:t>
    </dgm:pt>
    <dgm:pt modelId="{24622C2B-23CB-400E-ADAB-E3DC468E83CC}" type="sibTrans" cxnId="{7ACFAFD2-95CE-4552-822C-801B99F170D0}">
      <dgm:prSet/>
      <dgm:spPr/>
      <dgm:t>
        <a:bodyPr/>
        <a:lstStyle/>
        <a:p>
          <a:endParaRPr lang="en-US"/>
        </a:p>
      </dgm:t>
    </dgm:pt>
    <dgm:pt modelId="{C934C259-1DA6-47E7-A6F6-E73781D4415D}">
      <dgm:prSet/>
      <dgm:spPr/>
      <dgm:t>
        <a:bodyPr/>
        <a:lstStyle/>
        <a:p>
          <a:r>
            <a:rPr lang="en-US" dirty="0"/>
            <a:t>Schwaber, K., &amp; Sutherland, J. (2020). The Scrum Guide. https://scrumguides.org/</a:t>
          </a:r>
        </a:p>
      </dgm:t>
    </dgm:pt>
    <dgm:pt modelId="{0131D4C0-23EA-4CC3-85FD-42D7ED5BD3C3}" type="parTrans" cxnId="{C894A977-1C70-4CE7-BE8E-13D2C02DB072}">
      <dgm:prSet/>
      <dgm:spPr/>
      <dgm:t>
        <a:bodyPr/>
        <a:lstStyle/>
        <a:p>
          <a:endParaRPr lang="en-US"/>
        </a:p>
      </dgm:t>
    </dgm:pt>
    <dgm:pt modelId="{E33C7D25-9597-4F2B-92A3-0A64DACE2387}" type="sibTrans" cxnId="{C894A977-1C70-4CE7-BE8E-13D2C02DB072}">
      <dgm:prSet/>
      <dgm:spPr/>
      <dgm:t>
        <a:bodyPr/>
        <a:lstStyle/>
        <a:p>
          <a:endParaRPr lang="en-US"/>
        </a:p>
      </dgm:t>
    </dgm:pt>
    <dgm:pt modelId="{98CC00F3-F6D1-496B-B52F-C00C3B089C4D}">
      <dgm:prSet/>
      <dgm:spPr/>
      <dgm:t>
        <a:bodyPr/>
        <a:lstStyle/>
        <a:p>
          <a:r>
            <a:rPr lang="en-US" dirty="0"/>
            <a:t>Sutherland, J., &amp; Schwaber, K. (2017). Scrum: The Art of Doing Twice the Work in Half the Time. Crown Business.</a:t>
          </a:r>
        </a:p>
      </dgm:t>
    </dgm:pt>
    <dgm:pt modelId="{785F0D1C-359E-42E1-BE5D-B6158E3C5F98}" type="parTrans" cxnId="{C96B64E8-01AE-4825-9106-B6B9135DFBB5}">
      <dgm:prSet/>
      <dgm:spPr/>
      <dgm:t>
        <a:bodyPr/>
        <a:lstStyle/>
        <a:p>
          <a:endParaRPr lang="en-US"/>
        </a:p>
      </dgm:t>
    </dgm:pt>
    <dgm:pt modelId="{3E371FBF-1A25-45D4-94A8-572B3819AF8B}" type="sibTrans" cxnId="{C96B64E8-01AE-4825-9106-B6B9135DFBB5}">
      <dgm:prSet/>
      <dgm:spPr/>
      <dgm:t>
        <a:bodyPr/>
        <a:lstStyle/>
        <a:p>
          <a:endParaRPr lang="en-US"/>
        </a:p>
      </dgm:t>
    </dgm:pt>
    <dgm:pt modelId="{53E37300-C6DD-450A-A34F-013842C2184E}" type="pres">
      <dgm:prSet presAssocID="{419E4A2A-76DB-4B0F-B960-E7F098C69A3C}" presName="vert0" presStyleCnt="0">
        <dgm:presLayoutVars>
          <dgm:dir/>
          <dgm:animOne val="branch"/>
          <dgm:animLvl val="lvl"/>
        </dgm:presLayoutVars>
      </dgm:prSet>
      <dgm:spPr/>
    </dgm:pt>
    <dgm:pt modelId="{66FC6FE3-5E4D-4B54-A419-0CA0F08029CA}" type="pres">
      <dgm:prSet presAssocID="{15C366B0-4D73-4649-BA5A-C5947E9894E6}" presName="thickLine" presStyleLbl="alignNode1" presStyleIdx="0" presStyleCnt="3"/>
      <dgm:spPr/>
    </dgm:pt>
    <dgm:pt modelId="{1CA01248-0D2E-446E-A052-F5F2F4ED2C9E}" type="pres">
      <dgm:prSet presAssocID="{15C366B0-4D73-4649-BA5A-C5947E9894E6}" presName="horz1" presStyleCnt="0"/>
      <dgm:spPr/>
    </dgm:pt>
    <dgm:pt modelId="{8F753030-EE33-4D7C-91B7-5C86DA026FF6}" type="pres">
      <dgm:prSet presAssocID="{15C366B0-4D73-4649-BA5A-C5947E9894E6}" presName="tx1" presStyleLbl="revTx" presStyleIdx="0" presStyleCnt="3"/>
      <dgm:spPr/>
    </dgm:pt>
    <dgm:pt modelId="{689904FE-9B96-4A11-ACD6-20F873D22153}" type="pres">
      <dgm:prSet presAssocID="{15C366B0-4D73-4649-BA5A-C5947E9894E6}" presName="vert1" presStyleCnt="0"/>
      <dgm:spPr/>
    </dgm:pt>
    <dgm:pt modelId="{E4C0A908-2BAD-4D95-9009-15E45930F015}" type="pres">
      <dgm:prSet presAssocID="{C934C259-1DA6-47E7-A6F6-E73781D4415D}" presName="thickLine" presStyleLbl="alignNode1" presStyleIdx="1" presStyleCnt="3"/>
      <dgm:spPr/>
    </dgm:pt>
    <dgm:pt modelId="{143784DC-E19A-4C6F-A848-31AC1E871BAC}" type="pres">
      <dgm:prSet presAssocID="{C934C259-1DA6-47E7-A6F6-E73781D4415D}" presName="horz1" presStyleCnt="0"/>
      <dgm:spPr/>
    </dgm:pt>
    <dgm:pt modelId="{344CF620-5E54-4DF3-9B8D-B9EE28C78F8C}" type="pres">
      <dgm:prSet presAssocID="{C934C259-1DA6-47E7-A6F6-E73781D4415D}" presName="tx1" presStyleLbl="revTx" presStyleIdx="1" presStyleCnt="3"/>
      <dgm:spPr/>
    </dgm:pt>
    <dgm:pt modelId="{FA35C05C-BFB7-4502-B9D1-A839F717A3B5}" type="pres">
      <dgm:prSet presAssocID="{C934C259-1DA6-47E7-A6F6-E73781D4415D}" presName="vert1" presStyleCnt="0"/>
      <dgm:spPr/>
    </dgm:pt>
    <dgm:pt modelId="{1D951F34-4D65-4363-A3D5-7440FE60BD22}" type="pres">
      <dgm:prSet presAssocID="{98CC00F3-F6D1-496B-B52F-C00C3B089C4D}" presName="thickLine" presStyleLbl="alignNode1" presStyleIdx="2" presStyleCnt="3"/>
      <dgm:spPr/>
    </dgm:pt>
    <dgm:pt modelId="{1EB1CAF1-DE76-4C6A-A439-8DDD1A4D9E97}" type="pres">
      <dgm:prSet presAssocID="{98CC00F3-F6D1-496B-B52F-C00C3B089C4D}" presName="horz1" presStyleCnt="0"/>
      <dgm:spPr/>
    </dgm:pt>
    <dgm:pt modelId="{50A9EC33-890F-461D-8313-EF42F0A2D6FB}" type="pres">
      <dgm:prSet presAssocID="{98CC00F3-F6D1-496B-B52F-C00C3B089C4D}" presName="tx1" presStyleLbl="revTx" presStyleIdx="2" presStyleCnt="3"/>
      <dgm:spPr/>
    </dgm:pt>
    <dgm:pt modelId="{135C3B0A-A0B2-4268-89B5-BA1093F09216}" type="pres">
      <dgm:prSet presAssocID="{98CC00F3-F6D1-496B-B52F-C00C3B089C4D}" presName="vert1" presStyleCnt="0"/>
      <dgm:spPr/>
    </dgm:pt>
  </dgm:ptLst>
  <dgm:cxnLst>
    <dgm:cxn modelId="{3C55B017-C3D3-4960-BD71-E6FBC3221528}" type="presOf" srcId="{15C366B0-4D73-4649-BA5A-C5947E9894E6}" destId="{8F753030-EE33-4D7C-91B7-5C86DA026FF6}" srcOrd="0" destOrd="0" presId="urn:microsoft.com/office/officeart/2008/layout/LinedList"/>
    <dgm:cxn modelId="{99E3D631-3EF3-480C-B963-89CE98BE01FE}" type="presOf" srcId="{98CC00F3-F6D1-496B-B52F-C00C3B089C4D}" destId="{50A9EC33-890F-461D-8313-EF42F0A2D6FB}" srcOrd="0" destOrd="0" presId="urn:microsoft.com/office/officeart/2008/layout/LinedList"/>
    <dgm:cxn modelId="{2850165C-53AB-49B0-A471-8454FEC43176}" type="presOf" srcId="{C934C259-1DA6-47E7-A6F6-E73781D4415D}" destId="{344CF620-5E54-4DF3-9B8D-B9EE28C78F8C}" srcOrd="0" destOrd="0" presId="urn:microsoft.com/office/officeart/2008/layout/LinedList"/>
    <dgm:cxn modelId="{75F47D49-6CEC-43F9-9DC9-69617868A2E5}" type="presOf" srcId="{419E4A2A-76DB-4B0F-B960-E7F098C69A3C}" destId="{53E37300-C6DD-450A-A34F-013842C2184E}" srcOrd="0" destOrd="0" presId="urn:microsoft.com/office/officeart/2008/layout/LinedList"/>
    <dgm:cxn modelId="{C894A977-1C70-4CE7-BE8E-13D2C02DB072}" srcId="{419E4A2A-76DB-4B0F-B960-E7F098C69A3C}" destId="{C934C259-1DA6-47E7-A6F6-E73781D4415D}" srcOrd="1" destOrd="0" parTransId="{0131D4C0-23EA-4CC3-85FD-42D7ED5BD3C3}" sibTransId="{E33C7D25-9597-4F2B-92A3-0A64DACE2387}"/>
    <dgm:cxn modelId="{7ACFAFD2-95CE-4552-822C-801B99F170D0}" srcId="{419E4A2A-76DB-4B0F-B960-E7F098C69A3C}" destId="{15C366B0-4D73-4649-BA5A-C5947E9894E6}" srcOrd="0" destOrd="0" parTransId="{95DF7F87-E53F-4A51-BAD4-2835F9F9BD69}" sibTransId="{24622C2B-23CB-400E-ADAB-E3DC468E83CC}"/>
    <dgm:cxn modelId="{C96B64E8-01AE-4825-9106-B6B9135DFBB5}" srcId="{419E4A2A-76DB-4B0F-B960-E7F098C69A3C}" destId="{98CC00F3-F6D1-496B-B52F-C00C3B089C4D}" srcOrd="2" destOrd="0" parTransId="{785F0D1C-359E-42E1-BE5D-B6158E3C5F98}" sibTransId="{3E371FBF-1A25-45D4-94A8-572B3819AF8B}"/>
    <dgm:cxn modelId="{BD292326-4248-4925-9915-8A6D5E3DDABC}" type="presParOf" srcId="{53E37300-C6DD-450A-A34F-013842C2184E}" destId="{66FC6FE3-5E4D-4B54-A419-0CA0F08029CA}" srcOrd="0" destOrd="0" presId="urn:microsoft.com/office/officeart/2008/layout/LinedList"/>
    <dgm:cxn modelId="{C66CA789-2D39-4941-8D14-A391DDE116F3}" type="presParOf" srcId="{53E37300-C6DD-450A-A34F-013842C2184E}" destId="{1CA01248-0D2E-446E-A052-F5F2F4ED2C9E}" srcOrd="1" destOrd="0" presId="urn:microsoft.com/office/officeart/2008/layout/LinedList"/>
    <dgm:cxn modelId="{F93C70B1-410B-47B3-8A91-F91430DCC8A8}" type="presParOf" srcId="{1CA01248-0D2E-446E-A052-F5F2F4ED2C9E}" destId="{8F753030-EE33-4D7C-91B7-5C86DA026FF6}" srcOrd="0" destOrd="0" presId="urn:microsoft.com/office/officeart/2008/layout/LinedList"/>
    <dgm:cxn modelId="{6E91F0D5-9BEB-48EC-AD9C-9CFB0E16F92B}" type="presParOf" srcId="{1CA01248-0D2E-446E-A052-F5F2F4ED2C9E}" destId="{689904FE-9B96-4A11-ACD6-20F873D22153}" srcOrd="1" destOrd="0" presId="urn:microsoft.com/office/officeart/2008/layout/LinedList"/>
    <dgm:cxn modelId="{D315E117-5F04-4E3D-99C7-50DD814FB764}" type="presParOf" srcId="{53E37300-C6DD-450A-A34F-013842C2184E}" destId="{E4C0A908-2BAD-4D95-9009-15E45930F015}" srcOrd="2" destOrd="0" presId="urn:microsoft.com/office/officeart/2008/layout/LinedList"/>
    <dgm:cxn modelId="{932AC3D2-D7C5-486A-A654-42D27B7234DD}" type="presParOf" srcId="{53E37300-C6DD-450A-A34F-013842C2184E}" destId="{143784DC-E19A-4C6F-A848-31AC1E871BAC}" srcOrd="3" destOrd="0" presId="urn:microsoft.com/office/officeart/2008/layout/LinedList"/>
    <dgm:cxn modelId="{7C6ADA59-94FC-49A6-98EB-8ECEAEFAC050}" type="presParOf" srcId="{143784DC-E19A-4C6F-A848-31AC1E871BAC}" destId="{344CF620-5E54-4DF3-9B8D-B9EE28C78F8C}" srcOrd="0" destOrd="0" presId="urn:microsoft.com/office/officeart/2008/layout/LinedList"/>
    <dgm:cxn modelId="{B6EBAA27-B7D1-4920-BB9E-E062DD28F77A}" type="presParOf" srcId="{143784DC-E19A-4C6F-A848-31AC1E871BAC}" destId="{FA35C05C-BFB7-4502-B9D1-A839F717A3B5}" srcOrd="1" destOrd="0" presId="urn:microsoft.com/office/officeart/2008/layout/LinedList"/>
    <dgm:cxn modelId="{D4CD30E1-2399-496A-BE56-9F99CA439E8C}" type="presParOf" srcId="{53E37300-C6DD-450A-A34F-013842C2184E}" destId="{1D951F34-4D65-4363-A3D5-7440FE60BD22}" srcOrd="4" destOrd="0" presId="urn:microsoft.com/office/officeart/2008/layout/LinedList"/>
    <dgm:cxn modelId="{0026E93F-2FA9-4559-9E8F-EF7CC2058CB0}" type="presParOf" srcId="{53E37300-C6DD-450A-A34F-013842C2184E}" destId="{1EB1CAF1-DE76-4C6A-A439-8DDD1A4D9E97}" srcOrd="5" destOrd="0" presId="urn:microsoft.com/office/officeart/2008/layout/LinedList"/>
    <dgm:cxn modelId="{69DCA8C1-2D35-4EB4-9937-7B463F214FB5}" type="presParOf" srcId="{1EB1CAF1-DE76-4C6A-A439-8DDD1A4D9E97}" destId="{50A9EC33-890F-461D-8313-EF42F0A2D6FB}" srcOrd="0" destOrd="0" presId="urn:microsoft.com/office/officeart/2008/layout/LinedList"/>
    <dgm:cxn modelId="{99B72B4E-1F05-4D15-BA4D-B2B57BEE5B8B}" type="presParOf" srcId="{1EB1CAF1-DE76-4C6A-A439-8DDD1A4D9E97}" destId="{135C3B0A-A0B2-4268-89B5-BA1093F092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C338B-C0E9-4671-BF56-802BB045BD55}">
      <dsp:nvSpPr>
        <dsp:cNvPr id="0" name=""/>
        <dsp:cNvSpPr/>
      </dsp:nvSpPr>
      <dsp:spPr>
        <a:xfrm>
          <a:off x="156714" y="679"/>
          <a:ext cx="2584811" cy="1550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Agile Development</a:t>
          </a:r>
          <a:endParaRPr lang="en-US" sz="1400" kern="1200">
            <a:solidFill>
              <a:schemeClr val="tx1"/>
            </a:solidFill>
          </a:endParaRPr>
        </a:p>
      </dsp:txBody>
      <dsp:txXfrm>
        <a:off x="156714" y="679"/>
        <a:ext cx="2584811" cy="1550887"/>
      </dsp:txXfrm>
    </dsp:sp>
    <dsp:sp modelId="{1E57E1D5-2DB2-4A6F-BF88-D00917C0B585}">
      <dsp:nvSpPr>
        <dsp:cNvPr id="0" name=""/>
        <dsp:cNvSpPr/>
      </dsp:nvSpPr>
      <dsp:spPr>
        <a:xfrm>
          <a:off x="3000007" y="679"/>
          <a:ext cx="2584811" cy="1550887"/>
        </a:xfrm>
        <a:prstGeom prst="rect">
          <a:avLst/>
        </a:prstGeom>
        <a:solidFill>
          <a:schemeClr val="accent2">
            <a:hueOff val="3921880"/>
            <a:satOff val="-5502"/>
            <a:lumOff val="-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Characterized by flexibility, iterative progress, and stakeholder involvement throughout the project.</a:t>
          </a:r>
        </a:p>
      </dsp:txBody>
      <dsp:txXfrm>
        <a:off x="3000007" y="679"/>
        <a:ext cx="2584811" cy="1550887"/>
      </dsp:txXfrm>
    </dsp:sp>
    <dsp:sp modelId="{ECFD0B71-7831-4D16-B357-4A7469BDF595}">
      <dsp:nvSpPr>
        <dsp:cNvPr id="0" name=""/>
        <dsp:cNvSpPr/>
      </dsp:nvSpPr>
      <dsp:spPr>
        <a:xfrm>
          <a:off x="156714" y="1810047"/>
          <a:ext cx="2584811" cy="1550887"/>
        </a:xfrm>
        <a:prstGeom prst="rect">
          <a:avLst/>
        </a:prstGeom>
        <a:solidFill>
          <a:schemeClr val="accent2">
            <a:hueOff val="7843760"/>
            <a:satOff val="-11004"/>
            <a:lumOff val="-2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Waterfall Development</a:t>
          </a:r>
          <a:endParaRPr lang="en-US" sz="1400" kern="1200">
            <a:solidFill>
              <a:schemeClr val="tx1"/>
            </a:solidFill>
          </a:endParaRPr>
        </a:p>
      </dsp:txBody>
      <dsp:txXfrm>
        <a:off x="156714" y="1810047"/>
        <a:ext cx="2584811" cy="1550887"/>
      </dsp:txXfrm>
    </dsp:sp>
    <dsp:sp modelId="{AE04738F-A197-42F4-BF3A-C95976A0EF62}">
      <dsp:nvSpPr>
        <dsp:cNvPr id="0" name=""/>
        <dsp:cNvSpPr/>
      </dsp:nvSpPr>
      <dsp:spPr>
        <a:xfrm>
          <a:off x="3000007" y="1810047"/>
          <a:ext cx="2584811" cy="1550887"/>
        </a:xfrm>
        <a:prstGeom prst="rect">
          <a:avLst/>
        </a:prstGeom>
        <a:solidFill>
          <a:schemeClr val="accent2">
            <a:hueOff val="11765641"/>
            <a:satOff val="-16505"/>
            <a:lumOff val="-41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Follows a linear, sequential approach, making it difficult to incorporate changes once the project is underway.</a:t>
          </a:r>
        </a:p>
      </dsp:txBody>
      <dsp:txXfrm>
        <a:off x="3000007" y="1810047"/>
        <a:ext cx="2584811" cy="1550887"/>
      </dsp:txXfrm>
    </dsp:sp>
    <dsp:sp modelId="{86B87E7B-0D7E-4F47-9173-9551158C6227}">
      <dsp:nvSpPr>
        <dsp:cNvPr id="0" name=""/>
        <dsp:cNvSpPr/>
      </dsp:nvSpPr>
      <dsp:spPr>
        <a:xfrm>
          <a:off x="156714" y="3619416"/>
          <a:ext cx="2584811" cy="1550887"/>
        </a:xfrm>
        <a:prstGeom prst="rect">
          <a:avLst/>
        </a:prstGeom>
        <a:solidFill>
          <a:schemeClr val="accent2">
            <a:hueOff val="15687521"/>
            <a:satOff val="-22007"/>
            <a:lumOff val="-5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Key Difference:</a:t>
          </a:r>
          <a:endParaRPr lang="en-US" sz="1400" kern="1200">
            <a:solidFill>
              <a:schemeClr val="tx1"/>
            </a:solidFill>
          </a:endParaRPr>
        </a:p>
      </dsp:txBody>
      <dsp:txXfrm>
        <a:off x="156714" y="3619416"/>
        <a:ext cx="2584811" cy="1550887"/>
      </dsp:txXfrm>
    </dsp:sp>
    <dsp:sp modelId="{73840B70-A0A7-4EB6-B81F-CF3C8A2E7D58}">
      <dsp:nvSpPr>
        <dsp:cNvPr id="0" name=""/>
        <dsp:cNvSpPr/>
      </dsp:nvSpPr>
      <dsp:spPr>
        <a:xfrm>
          <a:off x="3000007" y="3619416"/>
          <a:ext cx="2584811" cy="1550887"/>
        </a:xfrm>
        <a:prstGeom prst="rect">
          <a:avLst/>
        </a:prstGeom>
        <a:solidFill>
          <a:schemeClr val="accent2">
            <a:hueOff val="19609400"/>
            <a:satOff val="-27509"/>
            <a:lumOff val="-68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Agile allows for early and frequent testing and feedback, reducing risks and adapting to changes efficiently, unlike Waterfall, where late-stage changes can lead to significant delays and cost overruns (Boehm &amp; Turner, 2003).</a:t>
          </a:r>
        </a:p>
      </dsp:txBody>
      <dsp:txXfrm>
        <a:off x="3000007" y="3619416"/>
        <a:ext cx="2584811" cy="1550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C6FE3-5E4D-4B54-A419-0CA0F08029CA}">
      <dsp:nvSpPr>
        <dsp:cNvPr id="0" name=""/>
        <dsp:cNvSpPr/>
      </dsp:nvSpPr>
      <dsp:spPr>
        <a:xfrm>
          <a:off x="0" y="2524"/>
          <a:ext cx="57415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3030-EE33-4D7C-91B7-5C86DA026FF6}">
      <dsp:nvSpPr>
        <dsp:cNvPr id="0" name=""/>
        <dsp:cNvSpPr/>
      </dsp:nvSpPr>
      <dsp:spPr>
        <a:xfrm>
          <a:off x="0" y="2524"/>
          <a:ext cx="5741533" cy="172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Rubin, K. S. (2012). Essential Scrum: A Practical Guide to the Most Popular Agile Process. Addison-Wesley.</a:t>
          </a:r>
        </a:p>
      </dsp:txBody>
      <dsp:txXfrm>
        <a:off x="0" y="2524"/>
        <a:ext cx="5741533" cy="1721977"/>
      </dsp:txXfrm>
    </dsp:sp>
    <dsp:sp modelId="{E4C0A908-2BAD-4D95-9009-15E45930F015}">
      <dsp:nvSpPr>
        <dsp:cNvPr id="0" name=""/>
        <dsp:cNvSpPr/>
      </dsp:nvSpPr>
      <dsp:spPr>
        <a:xfrm>
          <a:off x="0" y="1724502"/>
          <a:ext cx="5741533" cy="0"/>
        </a:xfrm>
        <a:prstGeom prst="line">
          <a:avLst/>
        </a:prstGeom>
        <a:solidFill>
          <a:schemeClr val="accent2">
            <a:hueOff val="9804700"/>
            <a:satOff val="-13755"/>
            <a:lumOff val="-3432"/>
            <a:alphaOff val="0"/>
          </a:schemeClr>
        </a:solidFill>
        <a:ln w="19050" cap="rnd" cmpd="sng" algn="ctr">
          <a:solidFill>
            <a:schemeClr val="accent2">
              <a:hueOff val="9804700"/>
              <a:satOff val="-13755"/>
              <a:lumOff val="-3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CF620-5E54-4DF3-9B8D-B9EE28C78F8C}">
      <dsp:nvSpPr>
        <dsp:cNvPr id="0" name=""/>
        <dsp:cNvSpPr/>
      </dsp:nvSpPr>
      <dsp:spPr>
        <a:xfrm>
          <a:off x="0" y="1724502"/>
          <a:ext cx="5741533" cy="172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Schwaber, K., &amp; Sutherland, J. (2020). The Scrum Guide. https://scrumguides.org/</a:t>
          </a:r>
        </a:p>
      </dsp:txBody>
      <dsp:txXfrm>
        <a:off x="0" y="1724502"/>
        <a:ext cx="5741533" cy="1721977"/>
      </dsp:txXfrm>
    </dsp:sp>
    <dsp:sp modelId="{1D951F34-4D65-4363-A3D5-7440FE60BD22}">
      <dsp:nvSpPr>
        <dsp:cNvPr id="0" name=""/>
        <dsp:cNvSpPr/>
      </dsp:nvSpPr>
      <dsp:spPr>
        <a:xfrm>
          <a:off x="0" y="3446480"/>
          <a:ext cx="5741533" cy="0"/>
        </a:xfrm>
        <a:prstGeom prst="line">
          <a:avLst/>
        </a:prstGeom>
        <a:solidFill>
          <a:schemeClr val="accent2">
            <a:hueOff val="19609400"/>
            <a:satOff val="-27509"/>
            <a:lumOff val="-6863"/>
            <a:alphaOff val="0"/>
          </a:schemeClr>
        </a:solidFill>
        <a:ln w="19050" cap="rnd" cmpd="sng" algn="ctr">
          <a:solidFill>
            <a:schemeClr val="accent2">
              <a:hueOff val="19609400"/>
              <a:satOff val="-27509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9EC33-890F-461D-8313-EF42F0A2D6FB}">
      <dsp:nvSpPr>
        <dsp:cNvPr id="0" name=""/>
        <dsp:cNvSpPr/>
      </dsp:nvSpPr>
      <dsp:spPr>
        <a:xfrm>
          <a:off x="0" y="3446480"/>
          <a:ext cx="5741533" cy="172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Sutherland, J., &amp; Schwaber, K. (2017). Scrum: The Art of Doing Twice the Work in Half the Time. Crown Business.</a:t>
          </a:r>
        </a:p>
      </dsp:txBody>
      <dsp:txXfrm>
        <a:off x="0" y="3446480"/>
        <a:ext cx="5741533" cy="1721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EE3B40-0719-467B-A4F7-B7D14A4AC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7D4D0E0-4731-BCD6-9A38-E887350BC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2D1CDE-6BAA-430B-9048-78C5BBF8C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483578-8DCB-D517-A041-0A7109B0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427" y="1149197"/>
            <a:ext cx="10189969" cy="2646141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n w="22225">
                  <a:solidFill>
                    <a:srgbClr val="FFFFFF"/>
                  </a:solidFill>
                </a:ln>
              </a:rPr>
              <a:t>Agile Transformation at ChadaTech: Revolutionizing Software Development with Scrum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5A23-007F-7943-B1ED-FA07D4A7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548" y="3795338"/>
            <a:ext cx="7197726" cy="1405467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Alysha Pursley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Southern New Hampshire University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CS250: Software Development Life Cycle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Professor Haruka Konishi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February 25, 2024</a:t>
            </a:r>
          </a:p>
        </p:txBody>
      </p:sp>
    </p:spTree>
    <p:extLst>
      <p:ext uri="{BB962C8B-B14F-4D97-AF65-F5344CB8AC3E}">
        <p14:creationId xmlns:p14="http://schemas.microsoft.com/office/powerpoint/2010/main" val="28601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ABC1-1A60-F9A6-B6AF-CFE49C0F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b="1" dirty="0"/>
              <a:t> Introduction to Agile Scrum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1725-D272-D5BF-67B7-C1D4E5C1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What is Agile Scrum?</a:t>
            </a:r>
            <a:endParaRPr lang="en-US" dirty="0"/>
          </a:p>
          <a:p>
            <a:r>
              <a:rPr lang="en-US" dirty="0"/>
              <a:t>Agile Scrum is a leading agile development methodology, enhancing flexibility and team collaboration.</a:t>
            </a:r>
          </a:p>
          <a:p>
            <a:r>
              <a:rPr lang="en-US" dirty="0"/>
              <a:t>Focuses on iterative progress through sprints to adapt quickly to change.</a:t>
            </a:r>
          </a:p>
          <a:p>
            <a:r>
              <a:rPr lang="en-US" dirty="0"/>
              <a:t>Prioritizes direct feedback for continual improvement of the product.</a:t>
            </a:r>
          </a:p>
          <a:p>
            <a:r>
              <a:rPr lang="en-US" dirty="0"/>
              <a:t>Agile Scrum supports high customer satisfaction by aligning development work with customer needs (Schwaber &amp; Sutherland, 2020).</a:t>
            </a:r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39E75A0E-0F64-9685-0A5D-8A0B15968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66" r="5344" b="-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8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20094-BA2C-A128-0067-C3374EDC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76465" cy="732503"/>
          </a:xfrm>
        </p:spPr>
        <p:txBody>
          <a:bodyPr/>
          <a:lstStyle/>
          <a:p>
            <a:pPr algn="ctr"/>
            <a:r>
              <a:rPr lang="en-US" b="1" dirty="0"/>
              <a:t>Agile-scrum VS waterfall: pros and cons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F2AE-B367-6230-1D78-1CF56782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734" y="1342103"/>
            <a:ext cx="5266265" cy="576262"/>
          </a:xfrm>
        </p:spPr>
        <p:txBody>
          <a:bodyPr/>
          <a:lstStyle/>
          <a:p>
            <a:pPr algn="ctr"/>
            <a:r>
              <a:rPr lang="en-US" i="1" dirty="0"/>
              <a:t>Agile-Scrum Method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B7465-C095-13E8-4F9F-BD2A2AB3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935260"/>
            <a:ext cx="5410198" cy="4939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Pros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Flexibility: Allows for changes and adaptations.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Customer involvement: Encourages regular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Early delivery: Provides working software in incremental releases.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Transparency: Promotes visibility and accountability.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Cons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Requires experienced team.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Uncertainty: May lead to project scope creep.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Lack of documentation: Prioritizes working software over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Dependency on customer availability.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5A026-BE82-C38D-C489-AAE1D3087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9743" y="1342103"/>
            <a:ext cx="4722813" cy="576262"/>
          </a:xfrm>
        </p:spPr>
        <p:txBody>
          <a:bodyPr/>
          <a:lstStyle/>
          <a:p>
            <a:pPr algn="ctr"/>
            <a:r>
              <a:rPr lang="en-US" i="1" dirty="0"/>
              <a:t>Waterfall Method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9D76-8F4E-E6E6-148A-CF21E13DC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1934185"/>
            <a:ext cx="5410199" cy="493963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Pros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Clear milestones: Provides clarity on project progress.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Comprehensive documentation: Aids in project understanding and handover.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Predictability: Easier to estimate timelines and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Minimal customer involvement.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Cons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Limited flexibility: Changes are challenging to accommodate.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Late feedback: Minimal customer involvement until project completion.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Higher risk of failure: Lack of early testing increases the likelihood of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Difficulty in managing change: Scope changes require revisiting previous phases.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45175B-AA1E-47F4-919D-559F782B1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BE30771-C39B-7FE6-EE58-6D3814DBE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10BBE2-C57B-484B-8A97-1D2F1C1F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35583-6633-42E7-B85D-72489A0B5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19251-1D00-8ADB-8DD4-0D3429AA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97" y="1203444"/>
            <a:ext cx="4593030" cy="7468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Agile-Scrum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8975-5F24-1345-B3A6-CA75682B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383" y="2140281"/>
            <a:ext cx="4288400" cy="372533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Product Owner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Represents the stakeholders and the voice of the customer.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Responsible for defining the product vision and managing the product backlog to maximize value (Schwaber &amp; Sutherland, 2020).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Scrum Master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Acts as a facilitator for the team and the Product Owner.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Ensures the team adheres to Agile practices and removes impediments to the team’s progress (Rubin, 2012).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7656C9-779B-77D8-FDD7-F9E973E30D9C}"/>
              </a:ext>
            </a:extLst>
          </p:cNvPr>
          <p:cNvSpPr txBox="1"/>
          <p:nvPr/>
        </p:nvSpPr>
        <p:spPr>
          <a:xfrm>
            <a:off x="6531905" y="2211687"/>
            <a:ext cx="428840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Development Team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Cross-functional members who work collaboratively to deliver the product increment.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Includes Developers and Testers, responsible for designing, developing, testing, and deploying the product (Rubin, 2012).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Testers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Integral part of the development team, focusing on quality assurance and testing to identify defects and ensure the product meets user requirements (Sutherland &amp; Schwaber, 2017).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659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9809-E3A2-415F-6E12-3E38F9E4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267929"/>
            <a:ext cx="6593075" cy="732503"/>
          </a:xfrm>
        </p:spPr>
        <p:txBody>
          <a:bodyPr>
            <a:normAutofit/>
          </a:bodyPr>
          <a:lstStyle/>
          <a:p>
            <a:r>
              <a:rPr lang="en-US" b="1" dirty="0"/>
              <a:t>SDLC Phases in Agile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3903059A-81C6-223D-DBE8-9CA8C2624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39" r="27437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CC8A-A941-091F-D2DE-34FFC449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1000432"/>
            <a:ext cx="6843252" cy="585756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Planning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Teams prioritize tasks based on the product backlog, focusing on customer value.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Design &amp; Development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Work is divided into sprints, allowing for flexibility and adjustments based on feedback.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Testing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Continuous integration and testing within sprints ensure quality and functionality.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Deployment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Features are released incrementally, enabling quick market feedback and adaptation.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Maintenance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Ongoing updates are implemented based on user feedback, enhancing product quality over time (Rubin, 2012).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180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A1A795-9F3B-4412-B88B-45CFD4162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119176-D999-4429-8EE2-965C05B03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04918B7-0D16-48A2-8B49-9948EC9BD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FC5D0-1B49-B8AC-8AE9-E2EBA799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Agile vs. Waterfall Development</a:t>
            </a: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72123AE-04D3-447B-AB03-A6913AB38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9D7882-8891-60C7-968B-AFBC89DE0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32920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56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A429-AB53-3DB6-922C-62C614CF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62" y="168043"/>
            <a:ext cx="6593075" cy="16124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Choosing Between Agile and Waterfall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6BFFC-01D3-6931-8CB2-8E00A2EC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638" y="1612490"/>
            <a:ext cx="8422721" cy="507746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700" b="1" dirty="0"/>
              <a:t>Project Scope and Complexity</a:t>
            </a:r>
          </a:p>
          <a:p>
            <a:pPr algn="ctr">
              <a:lnSpc>
                <a:spcPct val="90000"/>
              </a:lnSpc>
            </a:pPr>
            <a:r>
              <a:rPr lang="en-US" sz="1700" dirty="0"/>
              <a:t>Agile is suited for projects with undefined or evolving requirements.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700" b="1" dirty="0"/>
              <a:t>Customer Involvement</a:t>
            </a:r>
          </a:p>
          <a:p>
            <a:pPr algn="ctr">
              <a:lnSpc>
                <a:spcPct val="90000"/>
              </a:lnSpc>
            </a:pPr>
            <a:r>
              <a:rPr lang="en-US" sz="1700" dirty="0"/>
              <a:t>Agile encourages active customer participation throughout the development process.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700" b="1" dirty="0"/>
              <a:t>Time to Market</a:t>
            </a:r>
          </a:p>
          <a:p>
            <a:pPr algn="ctr">
              <a:lnSpc>
                <a:spcPct val="90000"/>
              </a:lnSpc>
            </a:pPr>
            <a:r>
              <a:rPr lang="en-US" sz="1700" dirty="0"/>
              <a:t>Agile's incremental releases provide an advantage in fast-paced market environments.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700" b="1" dirty="0"/>
              <a:t>Personal Experience</a:t>
            </a:r>
          </a:p>
          <a:p>
            <a:pPr algn="ctr">
              <a:lnSpc>
                <a:spcPct val="90000"/>
              </a:lnSpc>
            </a:pPr>
            <a:r>
              <a:rPr lang="en-US" sz="1700" dirty="0"/>
              <a:t>The SNHU Travel project highlighted Agile's strengths in handling unexpected changes and fostering team collaboration, showcasing its superiority over Waterfall in dynamic project settings.</a:t>
            </a:r>
          </a:p>
          <a:p>
            <a:pPr algn="ctr"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8854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A1A795-9F3B-4412-B88B-45CFD4162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119176-D999-4429-8EE2-965C05B03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4918B7-0D16-48A2-8B49-9948EC9BD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3A2F7-0620-4767-5B34-7F633E87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72123AE-04D3-447B-AB03-A6913AB38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E34014-3328-20FA-DE4B-359E60D80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21004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0468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91</TotalTime>
  <Words>700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Celestial</vt:lpstr>
      <vt:lpstr>Agile Transformation at ChadaTech: Revolutionizing Software Development with Scrum</vt:lpstr>
      <vt:lpstr> Introduction to Agile Scrum</vt:lpstr>
      <vt:lpstr>Agile-scrum VS waterfall: pros and cons</vt:lpstr>
      <vt:lpstr>Agile-Scrum Team Roles</vt:lpstr>
      <vt:lpstr>SDLC Phases in Agile</vt:lpstr>
      <vt:lpstr>Agile vs. Waterfall Development</vt:lpstr>
      <vt:lpstr>Choosing Between Agile and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Transformation at ChadaTech: Revolutionizing Software Development with Scrum</dc:title>
  <dc:creator>Alysha Pursley</dc:creator>
  <cp:lastModifiedBy>Alysha Pursley</cp:lastModifiedBy>
  <cp:revision>2</cp:revision>
  <dcterms:created xsi:type="dcterms:W3CDTF">2024-02-26T07:24:17Z</dcterms:created>
  <dcterms:modified xsi:type="dcterms:W3CDTF">2024-02-26T09:00:43Z</dcterms:modified>
</cp:coreProperties>
</file>