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napToGrid="0" snapToObjects="1">
      <p:cViewPr varScale="1">
        <p:scale>
          <a:sx n="77" d="100"/>
          <a:sy n="77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2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EC1-D6DC-B74F-8FAC-EC6E1EE9E26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EC1-D6DC-B74F-8FAC-EC6E1EE9E26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0E20-E577-6C46-8B73-511D2DB2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2.mp4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Social Robots &amp; </a:t>
            </a:r>
            <a:r>
              <a:rPr lang="en-US" sz="4900" b="1" dirty="0" smtClean="0"/>
              <a:t>the </a:t>
            </a:r>
            <a:r>
              <a:rPr lang="en-US" sz="4900" b="1" dirty="0"/>
              <a:t>Social Facilitation </a:t>
            </a:r>
            <a:r>
              <a:rPr lang="en-US" sz="4900" b="1" dirty="0" smtClean="0"/>
              <a:t>Effect</a:t>
            </a:r>
            <a:br>
              <a:rPr lang="en-US" sz="4900" b="1" dirty="0" smtClean="0"/>
            </a:br>
            <a:r>
              <a:rPr lang="en-US" sz="3100" i="1" dirty="0" smtClean="0"/>
              <a:t>To </a:t>
            </a:r>
            <a:r>
              <a:rPr lang="en-US" sz="3100" i="1" dirty="0"/>
              <a:t>what </a:t>
            </a:r>
            <a:r>
              <a:rPr lang="en-US" sz="3100" i="1" dirty="0" smtClean="0"/>
              <a:t>extent does the </a:t>
            </a:r>
            <a:r>
              <a:rPr lang="en-US" sz="3100" i="1" dirty="0"/>
              <a:t>social nature of a robot elicit the social facilitation and social inhibition effects in humans</a:t>
            </a:r>
            <a:r>
              <a:rPr lang="en-US" sz="3100" i="1" dirty="0" smtClean="0"/>
              <a:t>?</a:t>
            </a:r>
            <a:endParaRPr lang="en-US" sz="31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10603" y="1835318"/>
            <a:ext cx="5181600" cy="232339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Experimental Condition</a:t>
            </a:r>
            <a:r>
              <a:rPr lang="en-US" sz="1400" dirty="0" smtClean="0"/>
              <a:t>: Social Robot</a:t>
            </a:r>
            <a:endParaRPr lang="en-US" sz="1400" dirty="0" smtClean="0"/>
          </a:p>
          <a:p>
            <a:pPr lvl="1"/>
            <a:r>
              <a:rPr lang="en-US" sz="1400" dirty="0" smtClean="0"/>
              <a:t>Intro: </a:t>
            </a:r>
            <a:r>
              <a:rPr lang="en-US" sz="1400" dirty="0" smtClean="0"/>
              <a:t>Experimenter </a:t>
            </a:r>
            <a:r>
              <a:rPr lang="en-US" sz="1400" dirty="0" smtClean="0"/>
              <a:t>greeted robot</a:t>
            </a:r>
          </a:p>
          <a:p>
            <a:pPr lvl="2"/>
            <a:r>
              <a:rPr lang="en-US" sz="1400" dirty="0" smtClean="0"/>
              <a:t>Robot learned participant name, voice, and face</a:t>
            </a:r>
            <a:endParaRPr lang="en-US" sz="1400" dirty="0" smtClean="0"/>
          </a:p>
          <a:p>
            <a:pPr lvl="1"/>
            <a:r>
              <a:rPr lang="en-US" sz="1400" dirty="0" smtClean="0"/>
              <a:t>passive ESML movement behavior</a:t>
            </a:r>
            <a:endParaRPr lang="en-US" sz="1400" dirty="0" smtClean="0"/>
          </a:p>
          <a:p>
            <a:pPr lvl="1"/>
            <a:r>
              <a:rPr lang="en-US" sz="1400" dirty="0" smtClean="0"/>
              <a:t>glancing behavior</a:t>
            </a:r>
            <a:endParaRPr lang="en-US" sz="1400" dirty="0" smtClean="0"/>
          </a:p>
          <a:p>
            <a:r>
              <a:rPr lang="en-US" sz="1400" dirty="0" smtClean="0"/>
              <a:t>Control Condition</a:t>
            </a:r>
            <a:r>
              <a:rPr lang="en-US" sz="1400" dirty="0" smtClean="0"/>
              <a:t>: Non-Social Robot</a:t>
            </a:r>
            <a:endParaRPr lang="en-US" sz="1400" dirty="0" smtClean="0"/>
          </a:p>
          <a:p>
            <a:pPr lvl="1"/>
            <a:r>
              <a:rPr lang="en-US" sz="1400" dirty="0" smtClean="0"/>
              <a:t>Intro: Users </a:t>
            </a:r>
            <a:r>
              <a:rPr lang="en-US" sz="1400" dirty="0" smtClean="0"/>
              <a:t>controlled robot with app</a:t>
            </a:r>
          </a:p>
          <a:p>
            <a:pPr lvl="1"/>
            <a:r>
              <a:rPr lang="en-US" sz="1400" dirty="0" smtClean="0"/>
              <a:t>Same movements, but </a:t>
            </a:r>
            <a:r>
              <a:rPr lang="en-US" sz="1400" dirty="0"/>
              <a:t>r</a:t>
            </a:r>
            <a:r>
              <a:rPr lang="en-US" sz="1400" dirty="0" smtClean="0"/>
              <a:t>obot faced side </a:t>
            </a:r>
            <a:r>
              <a:rPr lang="en-US" sz="1400" dirty="0" smtClean="0"/>
              <a:t>of </a:t>
            </a:r>
            <a:r>
              <a:rPr lang="en-US" sz="1400" dirty="0" smtClean="0"/>
              <a:t>user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  <p:pic>
        <p:nvPicPr>
          <p:cNvPr id="8" name="video-154415988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6737" y="4068254"/>
            <a:ext cx="2828309" cy="1590924"/>
          </a:xfrm>
          <a:prstGeom prst="rect">
            <a:avLst/>
          </a:prstGeom>
        </p:spPr>
      </p:pic>
      <p:pic>
        <p:nvPicPr>
          <p:cNvPr id="9" name="video-154415987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035046" y="4753988"/>
            <a:ext cx="2778340" cy="1562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8338" y="5884718"/>
            <a:ext cx="15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ESML Behavior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49139" y="4177946"/>
            <a:ext cx="195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Glancing Behavior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07389" y="1690688"/>
            <a:ext cx="47762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Results</a:t>
            </a:r>
          </a:p>
          <a:p>
            <a:pPr algn="ctr"/>
            <a:r>
              <a:rPr lang="en-US" sz="1600" dirty="0" smtClean="0"/>
              <a:t>- Participants in the experimental (vs. control) condition were able to learn and perform significantly better in both the easy and difficult versions of a paired-association task </a:t>
            </a:r>
          </a:p>
          <a:p>
            <a:pPr algn="ctr"/>
            <a:r>
              <a:rPr lang="en-US" sz="1600" dirty="0" smtClean="0"/>
              <a:t>- Perceptions of robot sociality were generally positively correlated with various performance measures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76" y="3716672"/>
            <a:ext cx="2973057" cy="3039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820" y="3732677"/>
            <a:ext cx="2783460" cy="284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101</Words>
  <Application>Microsoft Office PowerPoint</Application>
  <PresentationFormat>Widescreen</PresentationFormat>
  <Paragraphs>15</Paragraphs>
  <Slides>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Social Robots &amp; the Social Facilitation Effect To what extent does the social nature of a robot elicit the social facilitation and social inhibition effects in humans?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Robots &amp; the Social Facilitation Effect Problem Statement: To what extent does the social nature of a robot elicit the social facilitation and social inhibition effects in humans?</dc:title>
  <dc:creator>Lin, Nathan</dc:creator>
  <cp:lastModifiedBy>Ling Dong</cp:lastModifiedBy>
  <cp:revision>4</cp:revision>
  <dcterms:created xsi:type="dcterms:W3CDTF">2018-12-07T05:13:25Z</dcterms:created>
  <dcterms:modified xsi:type="dcterms:W3CDTF">2018-12-07T07:53:58Z</dcterms:modified>
</cp:coreProperties>
</file>