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Economica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CC4F8D2-E8CA-4062-954D-BF929F93A6B5}">
  <a:tblStyle styleId="{CCC4F8D2-E8CA-4062-954D-BF929F93A6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regular.fntdata"/><Relationship Id="rId20" Type="http://schemas.openxmlformats.org/officeDocument/2006/relationships/slide" Target="slides/slide14.xml"/><Relationship Id="rId42" Type="http://schemas.openxmlformats.org/officeDocument/2006/relationships/font" Target="fonts/Economica-italic.fntdata"/><Relationship Id="rId41" Type="http://schemas.openxmlformats.org/officeDocument/2006/relationships/font" Target="fonts/Economica-bold.fntdata"/><Relationship Id="rId22" Type="http://schemas.openxmlformats.org/officeDocument/2006/relationships/slide" Target="slides/slide16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5.xml"/><Relationship Id="rId43" Type="http://schemas.openxmlformats.org/officeDocument/2006/relationships/font" Target="fonts/Economica-boldItalic.fntdata"/><Relationship Id="rId24" Type="http://schemas.openxmlformats.org/officeDocument/2006/relationships/slide" Target="slides/slide18.xml"/><Relationship Id="rId46" Type="http://schemas.openxmlformats.org/officeDocument/2006/relationships/font" Target="fonts/OpenSans-italic.fntdata"/><Relationship Id="rId23" Type="http://schemas.openxmlformats.org/officeDocument/2006/relationships/slide" Target="slides/slide17.xml"/><Relationship Id="rId45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9a6ce4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9a6ce4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 Intro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63c622d7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63c622d7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63c622d74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63c622d74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63c622d7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63c622d7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glancing behavior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63c622d7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63c622d7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63c622d74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63c622d7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glance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a113ccd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a113ccd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9a6ce4c9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9a6ce4c9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63c622d74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63c622d74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9a6ce4c91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9a6ce4c91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349f50dd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349f50dd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63c622d74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63c622d74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9a6ce4c91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9a6ce4c91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63c622d74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63c622d74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63c622d74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63c622d74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a229aa2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3a229aa2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63c622d74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63c622d74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3a229aa2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3a229aa2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63c622d7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63c622d7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63c622d74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63c622d74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a113ccd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a113ccd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think this version of the table is nicer, but if you like the old one, I left it on the slide underneath the new table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9a6ce4c91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9a6ce4c91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3a113ccd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3a113cc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3a229aa2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3a229aa2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63c622d74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63c622d74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3a229aa2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3a229aa2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a113cc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a113cc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3c622d74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63c622d74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a113ccd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a113ccd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9b30cc8d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9b30cc8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9a6ce4c9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9a6ce4c9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</a:t>
            </a:r>
            <a:r>
              <a:rPr lang="en"/>
              <a:t> Intro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63c622d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63c622d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IPvfRUG9phSD8ILWirpoDK3tQ0lt9ZQa/view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fVgeQXlvwYCdX7cs13HOfgRDKtheo187/view" TargetMode="External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LT69RFyMvN11446NBszGp-hKRPUTtvMo/view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_9cafvDtU7TNy8B3Rp2_ILug1XupeHh_/view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akwxgkLwmtzSnSgJmS538G0nUMe0Vfzk/view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 amt="43000"/>
          </a:blip>
          <a:stretch>
            <a:fillRect/>
          </a:stretch>
        </p:blipFill>
        <p:spPr>
          <a:xfrm>
            <a:off x="0" y="-209556"/>
            <a:ext cx="9144000" cy="556260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5361225" y="4120050"/>
            <a:ext cx="3997500" cy="7926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C4587"/>
                </a:solidFill>
              </a:rPr>
              <a:t>Ling, Nathan</a:t>
            </a:r>
            <a:endParaRPr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(Team Boxhead)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64" name="Google Shape;64;p13"/>
          <p:cNvSpPr txBox="1"/>
          <p:nvPr>
            <p:ph type="ctrTitle"/>
          </p:nvPr>
        </p:nvSpPr>
        <p:spPr>
          <a:xfrm>
            <a:off x="5361230" y="176475"/>
            <a:ext cx="3779400" cy="2052600"/>
          </a:xfrm>
          <a:prstGeom prst="rect">
            <a:avLst/>
          </a:prstGeom>
          <a:effectLst>
            <a:outerShdw blurRad="85725" rotWithShape="0" algn="bl" dir="5400000" dist="66675">
              <a:srgbClr val="FFFFF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73763"/>
                </a:solidFill>
              </a:rPr>
              <a:t>Social Facilitation with a Social Robot</a:t>
            </a:r>
            <a:endParaRPr sz="4800">
              <a:solidFill>
                <a:srgbClr val="073763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 rot="16">
            <a:off x="3707056" y="1145650"/>
            <a:ext cx="1474647" cy="1688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 title="exp_intro_snippe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Interaction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Control: users used tablet to control Jibo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Experimental: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Experimenter walked in and greeted Jibo with “Hey Jibo! How are you?”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Users were added to Jibo’s loop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During-task behaviors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Passive movement and ESML behaviors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Glancing behaviors</a:t>
            </a:r>
            <a:endParaRPr>
              <a:solidFill>
                <a:srgbClr val="F3F3F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■"/>
            </a:pPr>
            <a:r>
              <a:rPr lang="en">
                <a:solidFill>
                  <a:srgbClr val="F3F3F3"/>
                </a:solidFill>
              </a:rPr>
              <a:t>Control: Faces to the right of the participant (towards the wall)</a:t>
            </a:r>
            <a:endParaRPr>
              <a:solidFill>
                <a:srgbClr val="F3F3F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■"/>
            </a:pPr>
            <a:r>
              <a:rPr lang="en">
                <a:solidFill>
                  <a:srgbClr val="F3F3F3"/>
                </a:solidFill>
              </a:rPr>
              <a:t>Experimental: </a:t>
            </a:r>
            <a:endParaRPr>
              <a:solidFill>
                <a:srgbClr val="F3F3F3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lang="en">
                <a:solidFill>
                  <a:srgbClr val="F3F3F3"/>
                </a:solidFill>
              </a:rPr>
              <a:t>Faces in the direction of the participant</a:t>
            </a:r>
            <a:endParaRPr>
              <a:solidFill>
                <a:srgbClr val="F3F3F3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lang="en">
                <a:solidFill>
                  <a:srgbClr val="F3F3F3"/>
                </a:solidFill>
              </a:rPr>
              <a:t>Glances between participant and computer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30" name="Google Shape;130;p23" title="IMG_1311.TRI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100" y="2645550"/>
            <a:ext cx="2804324" cy="21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Interaction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Control: users used tablet to control Jibo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Experimental: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Experimenter walked in and greeted Jibo with “Hey Jibo! How are you?”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Users were added to Jibo’s loop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During-task behaviors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Passive movement and ESML behaviors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Glancing behaviors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Control: Faces to the right of the participant (towards the wall)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■"/>
            </a:pPr>
            <a:r>
              <a:rPr lang="en">
                <a:solidFill>
                  <a:srgbClr val="F3F3F3"/>
                </a:solidFill>
              </a:rPr>
              <a:t>Experimental: </a:t>
            </a:r>
            <a:endParaRPr>
              <a:solidFill>
                <a:srgbClr val="F3F3F3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lang="en">
                <a:solidFill>
                  <a:srgbClr val="F3F3F3"/>
                </a:solidFill>
              </a:rPr>
              <a:t>Faces in the direction of the participant</a:t>
            </a:r>
            <a:endParaRPr>
              <a:solidFill>
                <a:srgbClr val="F3F3F3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lang="en">
                <a:solidFill>
                  <a:srgbClr val="F3F3F3"/>
                </a:solidFill>
              </a:rPr>
              <a:t>Glances between participant and computer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 title="con_glance_snippe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Interaction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Control: users used tablet to control Jibo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Experimental: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Experimenter walked in and greeted Jibo with “Hey Jibo! How are you?”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Users were added to Jibo’s loop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During-task behaviors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Passive movement and ESML behaviors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Glancing behaviors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Control: Faces to the right of the participant (towards the wall)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Experimental: </a:t>
            </a:r>
            <a:endParaRPr>
              <a:solidFill>
                <a:srgbClr val="000000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Faces in the direction of the participant</a:t>
            </a:r>
            <a:endParaRPr>
              <a:solidFill>
                <a:srgbClr val="000000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Glances between participant and computer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 title="exp_glance_snippe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Tasks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Paired association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Participants are tested on memory of cue-response pairs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EASY: Japanese hiragana - English meaning pairs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HARD: Japanese hiragana - Romanization pairs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Word association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Given a stimulus word, participants were asked to write as many related verbs as possible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EASY: ball, rope, wheel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HARD: kite, scissors, projector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Reading comprehension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Participants answered multiple-choice questions based on an article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EASY: Excerpt from Science website article, 4 choices per question 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HARD: Excerpt from Science journal, 5 choices per question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Paired Associatio</a:t>
            </a:r>
            <a:r>
              <a:rPr lang="en"/>
              <a:t>n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3451850"/>
            <a:ext cx="39999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 task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/>
          <p:nvPr/>
        </p:nvSpPr>
        <p:spPr>
          <a:xfrm>
            <a:off x="1498500" y="1381075"/>
            <a:ext cx="1626300" cy="1714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した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shita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Paired Association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3451850"/>
            <a:ext cx="39999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 task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>
            <p:ph idx="2" type="body"/>
          </p:nvPr>
        </p:nvSpPr>
        <p:spPr>
          <a:xfrm>
            <a:off x="4832400" y="3451975"/>
            <a:ext cx="39999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Easy task</a:t>
            </a:r>
            <a:endParaRPr/>
          </a:p>
        </p:txBody>
      </p:sp>
      <p:sp>
        <p:nvSpPr>
          <p:cNvPr id="177" name="Google Shape;177;p30"/>
          <p:cNvSpPr/>
          <p:nvPr/>
        </p:nvSpPr>
        <p:spPr>
          <a:xfrm>
            <a:off x="1498500" y="1381075"/>
            <a:ext cx="1626300" cy="1714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した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shita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30"/>
          <p:cNvSpPr/>
          <p:nvPr/>
        </p:nvSpPr>
        <p:spPr>
          <a:xfrm>
            <a:off x="6019200" y="1381075"/>
            <a:ext cx="1626300" cy="1714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した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down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Paired Association</a:t>
            </a:r>
            <a:endParaRPr/>
          </a:p>
        </p:txBody>
      </p:sp>
      <p:grpSp>
        <p:nvGrpSpPr>
          <p:cNvPr id="184" name="Google Shape;184;p31"/>
          <p:cNvGrpSpPr/>
          <p:nvPr/>
        </p:nvGrpSpPr>
        <p:grpSpPr>
          <a:xfrm>
            <a:off x="2715250" y="1381075"/>
            <a:ext cx="3713500" cy="1714500"/>
            <a:chOff x="2458625" y="1381075"/>
            <a:chExt cx="3713500" cy="1714500"/>
          </a:xfrm>
        </p:grpSpPr>
        <p:sp>
          <p:nvSpPr>
            <p:cNvPr id="185" name="Google Shape;185;p31"/>
            <p:cNvSpPr/>
            <p:nvPr/>
          </p:nvSpPr>
          <p:spPr>
            <a:xfrm>
              <a:off x="2458625" y="1381075"/>
              <a:ext cx="1626300" cy="17145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した</a:t>
              </a:r>
              <a:endPara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up</a:t>
              </a:r>
              <a:endPara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6" name="Google Shape;186;p31"/>
            <p:cNvSpPr txBox="1"/>
            <p:nvPr/>
          </p:nvSpPr>
          <p:spPr>
            <a:xfrm>
              <a:off x="4379325" y="1434925"/>
              <a:ext cx="1792800" cy="16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Right or wrong response?</a:t>
              </a:r>
              <a:endParaRPr sz="18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Problem Statement:</a:t>
            </a:r>
            <a:endParaRPr sz="18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000325"/>
            <a:ext cx="8520600" cy="3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/>
              <a:t>To what extent does the social nature of a robot elicit the social facilitation and social inhibition effects in humans?</a:t>
            </a:r>
            <a:endParaRPr i="1"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To explore whether the presence of social robots can promote task performance and learning in humans, substituting in for the role of human tutors/supervisors/co-workers/companions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Contributions to existing literature: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THEORY: Providing evidence for/against the Evaluation Apprehension theory (Cottrell, 1972)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comparing social vs. non-social robots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APPLICATIONS: Using real world, learning-based tasks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APPLICATIONS: Using a robot likely to be found in daily life in the near future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Tasks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Paired association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Participants are tested on memory of cue-response pairs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EASY: Japanese hiragana - English meaning pairs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HARD: Japanese hiragana - Romanization pairs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association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Given a stimulus word, participants were asked to write as many related verbs as possible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EASY: ball, rope, wheel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HARD: kite, scissors, projector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Reading comprehension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Participants answered multiple-choice questions based on an article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EASY: Excerpt from Science website article, 4 choices per question 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HARD: Excerpt from Science journal, 5 choices per question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Association</a:t>
            </a:r>
            <a:endParaRPr/>
          </a:p>
        </p:txBody>
      </p:sp>
      <p:sp>
        <p:nvSpPr>
          <p:cNvPr id="198" name="Google Shape;198;p33"/>
          <p:cNvSpPr/>
          <p:nvPr/>
        </p:nvSpPr>
        <p:spPr>
          <a:xfrm>
            <a:off x="842100" y="1371275"/>
            <a:ext cx="1626300" cy="1714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projector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33"/>
          <p:cNvSpPr/>
          <p:nvPr/>
        </p:nvSpPr>
        <p:spPr>
          <a:xfrm>
            <a:off x="2625625" y="1979025"/>
            <a:ext cx="636900" cy="40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3"/>
          <p:cNvSpPr txBox="1"/>
          <p:nvPr/>
        </p:nvSpPr>
        <p:spPr>
          <a:xfrm>
            <a:off x="3340825" y="1410800"/>
            <a:ext cx="13422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present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teach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311700" y="3451850"/>
            <a:ext cx="39999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 task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Association</a:t>
            </a:r>
            <a:endParaRPr/>
          </a:p>
        </p:txBody>
      </p:sp>
      <p:sp>
        <p:nvSpPr>
          <p:cNvPr id="207" name="Google Shape;207;p34"/>
          <p:cNvSpPr/>
          <p:nvPr/>
        </p:nvSpPr>
        <p:spPr>
          <a:xfrm>
            <a:off x="842100" y="1371275"/>
            <a:ext cx="1626300" cy="1714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projector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34"/>
          <p:cNvSpPr/>
          <p:nvPr/>
        </p:nvSpPr>
        <p:spPr>
          <a:xfrm>
            <a:off x="2625625" y="1979025"/>
            <a:ext cx="636900" cy="40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4"/>
          <p:cNvSpPr txBox="1"/>
          <p:nvPr/>
        </p:nvSpPr>
        <p:spPr>
          <a:xfrm>
            <a:off x="3340825" y="1410800"/>
            <a:ext cx="13422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present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teach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3451850"/>
            <a:ext cx="39999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 task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4"/>
          <p:cNvSpPr/>
          <p:nvPr/>
        </p:nvSpPr>
        <p:spPr>
          <a:xfrm>
            <a:off x="4842000" y="1410800"/>
            <a:ext cx="1626300" cy="1714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ball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34"/>
          <p:cNvSpPr/>
          <p:nvPr/>
        </p:nvSpPr>
        <p:spPr>
          <a:xfrm>
            <a:off x="6625525" y="2018550"/>
            <a:ext cx="636900" cy="40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 txBox="1"/>
          <p:nvPr/>
        </p:nvSpPr>
        <p:spPr>
          <a:xfrm>
            <a:off x="7340725" y="1450325"/>
            <a:ext cx="13422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bounce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kick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dribble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shoot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roll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4311600" y="3491375"/>
            <a:ext cx="39999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task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Tasks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Paired association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Participants are tested on memory of cue-response pairs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EASY: Japanese hiragana - English meaning pairs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HARD: Japanese hiragana - Romanization pairs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association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Given a stimulus word, participants were asked to write as many related verbs as possible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EASY: ball, rope, wheel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HARD: kite, scissors, projector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 comprehension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Participants answered multiple-choice questions based on an article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EASY: Excerpt from Science website article, 4 choices per question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HARD: Excerpt from Science journal, 5 choices per question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Manipulation check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Experimental condition rated Jibo more social compared to control group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Experimental: </a:t>
            </a:r>
            <a:r>
              <a:rPr i="1" lang="en"/>
              <a:t>M</a:t>
            </a:r>
            <a:r>
              <a:rPr lang="en"/>
              <a:t> = 5.88, </a:t>
            </a:r>
            <a:r>
              <a:rPr i="1" lang="en"/>
              <a:t>SD</a:t>
            </a:r>
            <a:r>
              <a:rPr lang="en"/>
              <a:t> = 2.45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Control: </a:t>
            </a:r>
            <a:r>
              <a:rPr i="1" lang="en"/>
              <a:t>M</a:t>
            </a:r>
            <a:r>
              <a:rPr lang="en"/>
              <a:t> = 4.75, </a:t>
            </a:r>
            <a:r>
              <a:rPr i="1" lang="en"/>
              <a:t>SD</a:t>
            </a:r>
            <a:r>
              <a:rPr lang="en"/>
              <a:t> = 2.41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</a:t>
            </a:r>
            <a:r>
              <a:rPr lang="en"/>
              <a:t>statistically</a:t>
            </a:r>
            <a:r>
              <a:rPr lang="en"/>
              <a:t> significant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/>
              <a:t>t</a:t>
            </a:r>
            <a:r>
              <a:rPr lang="en"/>
              <a:t>(31) = 1.34, </a:t>
            </a:r>
            <a:r>
              <a:rPr i="1" lang="en"/>
              <a:t>p</a:t>
            </a:r>
            <a:r>
              <a:rPr lang="en"/>
              <a:t> = .19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Weakness of the manipulation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participant pool…!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Technical issues during the experiment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Jibo always responds when called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Connectivity issues </a:t>
            </a:r>
            <a:endParaRPr b="1"/>
          </a:p>
        </p:txBody>
      </p:sp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675" y="1873025"/>
            <a:ext cx="3084575" cy="31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Task Performance by Manipulation</a:t>
            </a:r>
            <a:endParaRPr/>
          </a:p>
        </p:txBody>
      </p:sp>
      <p:sp>
        <p:nvSpPr>
          <p:cNvPr id="233" name="Google Shape;233;p37"/>
          <p:cNvSpPr txBox="1"/>
          <p:nvPr/>
        </p:nvSpPr>
        <p:spPr>
          <a:xfrm>
            <a:off x="427375" y="1475625"/>
            <a:ext cx="8216700" cy="25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Covariates: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-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Age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-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Gender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-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Exposure to CS and robotics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-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Extraversion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-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Self-Efficacy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-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Empathy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-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Knowledge of Japanese (for the Paired Association task)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the Paired Association Task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Hard: p = .02, Easy: p = .20; difficulty difference t(32) = -1.99, p = .05</a:t>
            </a:r>
            <a:endParaRPr sz="1400"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499" y="1164717"/>
            <a:ext cx="3539200" cy="361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299" y="1164725"/>
            <a:ext cx="3539201" cy="361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the Word Association Task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Hard: p = .67, Easy: p = .54, ifficulty difference t(32) = -1.79, p = .08</a:t>
            </a:r>
            <a:endParaRPr sz="1400"/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00" y="1120325"/>
            <a:ext cx="3538728" cy="3622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775" y="1115669"/>
            <a:ext cx="3538728" cy="3631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375" y="40325"/>
            <a:ext cx="2097925" cy="21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0"/>
          <p:cNvSpPr txBox="1"/>
          <p:nvPr>
            <p:ph type="title"/>
          </p:nvPr>
        </p:nvSpPr>
        <p:spPr>
          <a:xfrm>
            <a:off x="118175" y="3078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the Reading Comprehension Task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Hard: p = .80, Easy: p = .75, difficulty difference t(32) = -7.04, p &lt; .001, and t(32) = 4.95, p &lt; .001 for time reading</a:t>
            </a:r>
            <a:endParaRPr sz="1400"/>
          </a:p>
        </p:txBody>
      </p:sp>
      <p:pic>
        <p:nvPicPr>
          <p:cNvPr id="254" name="Google Shape;25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0175" y="1201463"/>
            <a:ext cx="3471125" cy="3548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01450"/>
            <a:ext cx="3471125" cy="354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7650" y="2427999"/>
            <a:ext cx="2097925" cy="214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311700" y="10013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</a:t>
            </a:r>
            <a:endParaRPr/>
          </a:p>
        </p:txBody>
      </p:sp>
      <p:graphicFrame>
        <p:nvGraphicFramePr>
          <p:cNvPr id="262" name="Google Shape;262;p41"/>
          <p:cNvGraphicFramePr/>
          <p:nvPr/>
        </p:nvGraphicFramePr>
        <p:xfrm>
          <a:off x="1472575" y="272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{CCC4F8D2-E8CA-4062-954D-BF929F93A6B5}</a:tableStyleId>
              </a:tblPr>
              <a:tblGrid>
                <a:gridCol w="2009775"/>
                <a:gridCol w="1943100"/>
                <a:gridCol w="2066925"/>
              </a:tblGrid>
              <a:tr h="300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Correlation with Jibo Sociality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Hard Version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Easy Version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19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 Accuracy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 = .28, t(31) = 1.69, p = .10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 = .39, t(31) = 2.34, p = .03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319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WA Scores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 = .03, t(31) = 0.16, p = .88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 = -.37, t(31) = -2.19, p = .04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319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WA time spent per response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 = .17, t(31) = 0.97, p = .34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 = .42, t(31) = 2.61, p = .01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19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RC Accuracy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 = .17, t(31) = 0.98, p = .33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 = .43, t(31) = 2.63, p = .01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319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RC time spent per response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 = .34, t(31) = 1.99, p = .05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 = -.01, t(31) = -0.07, p = .94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19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RC time spent reading article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 = .17, t(31) = 0.95, p = .35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 = .28, t(31) = 1.62, p = .12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263" name="Google Shape;26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825" y="3063"/>
            <a:ext cx="2569463" cy="262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9025" y="3775"/>
            <a:ext cx="2565660" cy="262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6638" y="2699826"/>
            <a:ext cx="7010725" cy="22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effectLst>
            <a:outerShdw blurRad="57150" rotWithShape="0" algn="bl" dir="5400000" dist="66675">
              <a:srgbClr val="FF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Procedure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Robot Interaction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Tasks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3098750" y="0"/>
            <a:ext cx="6731049" cy="5048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sources of error</a:t>
            </a:r>
            <a:endParaRPr/>
          </a:p>
        </p:txBody>
      </p:sp>
      <p:sp>
        <p:nvSpPr>
          <p:cNvPr id="271" name="Google Shape;271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Self-efficacy score differences across conditions? (p = .10)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diminishing manipulation effect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Effects in PA but not WA, RC tasks?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Poor task + task evaluation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Ceiling and floor effects in the RC task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Boredom? (especially by the time they reach the easy tasks)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Arbitrary evaluations in the WA task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</a:t>
            </a:r>
            <a:endParaRPr/>
          </a:p>
        </p:txBody>
      </p:sp>
      <p:sp>
        <p:nvSpPr>
          <p:cNvPr id="277" name="Google Shape;277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Robots do elicit the social facilitation effect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Including in the context of learning tasks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Social robots can increase motivation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Alleviating accessibility problems in education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social facilitation effect is mediated by the perceived sociality of the observer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Noticeable effects despite a weak manipulation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Supports the evaluation apprehension theory of social facilitation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Robots elicit a diminished social inhibition effect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may be due to an unique social identity attributed to robots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Future Directions </a:t>
            </a:r>
            <a:endParaRPr/>
          </a:p>
        </p:txBody>
      </p:sp>
      <p:sp>
        <p:nvSpPr>
          <p:cNvPr id="283" name="Google Shape;283;p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 robots elicit the social inhibition effect further along the arousal spectrum compared to humans?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would participants have performed without the presence of a human?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co-action social facilitation effect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We’d like to thank</a:t>
            </a:r>
            <a:r>
              <a:rPr lang="en" sz="3600"/>
              <a:t> Scaz, Sarah, and the rest of CPSC473 for a great semester!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33 participants </a:t>
            </a:r>
            <a:r>
              <a:rPr lang="en"/>
              <a:t>from</a:t>
            </a:r>
            <a:r>
              <a:rPr lang="en"/>
              <a:t> the Yale University area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Gender: 22 females, 11 males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Age: </a:t>
            </a:r>
            <a:r>
              <a:rPr i="1" lang="en"/>
              <a:t>M</a:t>
            </a:r>
            <a:r>
              <a:rPr lang="en"/>
              <a:t> = 20.72, </a:t>
            </a:r>
            <a:r>
              <a:rPr i="1" lang="en"/>
              <a:t>SD</a:t>
            </a:r>
            <a:r>
              <a:rPr lang="en"/>
              <a:t> = 3.53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33 participants from the Yale University area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Gender: 22 females, 11 males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Age: </a:t>
            </a:r>
            <a:r>
              <a:rPr i="1" lang="en"/>
              <a:t>M</a:t>
            </a:r>
            <a:r>
              <a:rPr lang="en"/>
              <a:t> = 20.72, </a:t>
            </a:r>
            <a:r>
              <a:rPr i="1" lang="en"/>
              <a:t>SD</a:t>
            </a:r>
            <a:r>
              <a:rPr lang="en"/>
              <a:t> = 3.53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Procedure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Participants introduced to robot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1600"/>
              </a:spcAft>
              <a:buSzPts val="1400"/>
              <a:buChar char="○"/>
            </a:pPr>
            <a:r>
              <a:rPr lang="en"/>
              <a:t>Participants carried out tasks on computer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13401" r="13845" t="8717"/>
          <a:stretch/>
        </p:blipFill>
        <p:spPr>
          <a:xfrm>
            <a:off x="4712875" y="1297450"/>
            <a:ext cx="3986950" cy="3126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Interaction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Focused on two main kinds of interaction between robot and participant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How robot was introduced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How robot behaved during tasks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Interested in making Jibo more social during the experimental condition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Maintain consistent amount of speech and movement between two conditions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Interaction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Control: users used tablet to control Jibo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Experimental: </a:t>
            </a:r>
            <a:endParaRPr>
              <a:solidFill>
                <a:srgbClr val="F3F3F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■"/>
            </a:pPr>
            <a:r>
              <a:rPr lang="en">
                <a:solidFill>
                  <a:srgbClr val="F3F3F3"/>
                </a:solidFill>
              </a:rPr>
              <a:t>Experimenter walked in and greeted Jibo with “Hey Jibo! How are you?”</a:t>
            </a:r>
            <a:endParaRPr>
              <a:solidFill>
                <a:srgbClr val="F3F3F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■"/>
            </a:pPr>
            <a:r>
              <a:rPr lang="en">
                <a:solidFill>
                  <a:srgbClr val="F3F3F3"/>
                </a:solidFill>
              </a:rPr>
              <a:t>Users were added to Jibo’s loop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During-task behaviors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Passive movement and ESML behaviors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Glancing behaviors</a:t>
            </a:r>
            <a:endParaRPr>
              <a:solidFill>
                <a:srgbClr val="F3F3F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■"/>
            </a:pPr>
            <a:r>
              <a:rPr lang="en">
                <a:solidFill>
                  <a:srgbClr val="F3F3F3"/>
                </a:solidFill>
              </a:rPr>
              <a:t>Control: Faces to the right of the participant (towards the wall)</a:t>
            </a:r>
            <a:endParaRPr>
              <a:solidFill>
                <a:srgbClr val="F3F3F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■"/>
            </a:pPr>
            <a:r>
              <a:rPr lang="en">
                <a:solidFill>
                  <a:srgbClr val="F3F3F3"/>
                </a:solidFill>
              </a:rPr>
              <a:t>Experimental: </a:t>
            </a:r>
            <a:endParaRPr>
              <a:solidFill>
                <a:srgbClr val="F3F3F3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lang="en">
                <a:solidFill>
                  <a:srgbClr val="F3F3F3"/>
                </a:solidFill>
              </a:rPr>
              <a:t>Faces in the direction of the participant</a:t>
            </a:r>
            <a:endParaRPr>
              <a:solidFill>
                <a:srgbClr val="F3F3F3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lang="en">
                <a:solidFill>
                  <a:srgbClr val="F3F3F3"/>
                </a:solidFill>
              </a:rPr>
              <a:t>Glances between participant and computer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 title="con_intro_snippe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Interaction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Control: users used tablet to control Jibo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Experimental: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Experimenter walked in and greeted Jibo with “Hey Jibo! How are you?”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Users were added to Jibo’s loop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During-task behaviors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Passive movement and ESML behaviors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Glancing behaviors</a:t>
            </a:r>
            <a:endParaRPr>
              <a:solidFill>
                <a:srgbClr val="F3F3F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■"/>
            </a:pPr>
            <a:r>
              <a:rPr lang="en">
                <a:solidFill>
                  <a:srgbClr val="F3F3F3"/>
                </a:solidFill>
              </a:rPr>
              <a:t>Control: Faces to the right of the participant (towards the wall)</a:t>
            </a:r>
            <a:endParaRPr>
              <a:solidFill>
                <a:srgbClr val="F3F3F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■"/>
            </a:pPr>
            <a:r>
              <a:rPr lang="en">
                <a:solidFill>
                  <a:srgbClr val="F3F3F3"/>
                </a:solidFill>
              </a:rPr>
              <a:t>Experimental: </a:t>
            </a:r>
            <a:endParaRPr>
              <a:solidFill>
                <a:srgbClr val="F3F3F3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lang="en">
                <a:solidFill>
                  <a:srgbClr val="F3F3F3"/>
                </a:solidFill>
              </a:rPr>
              <a:t>Faces in the direction of the participant</a:t>
            </a:r>
            <a:endParaRPr>
              <a:solidFill>
                <a:srgbClr val="F3F3F3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lang="en">
                <a:solidFill>
                  <a:srgbClr val="F3F3F3"/>
                </a:solidFill>
              </a:rPr>
              <a:t>Glances between participant and computer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