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94" r:id="rId5"/>
    <p:sldId id="289" r:id="rId6"/>
    <p:sldId id="293" r:id="rId7"/>
    <p:sldId id="302" r:id="rId8"/>
    <p:sldId id="303" r:id="rId9"/>
    <p:sldId id="290" r:id="rId10"/>
    <p:sldId id="295" r:id="rId11"/>
    <p:sldId id="291" r:id="rId12"/>
    <p:sldId id="296" r:id="rId13"/>
    <p:sldId id="304" r:id="rId14"/>
    <p:sldId id="292" r:id="rId15"/>
    <p:sldId id="297" r:id="rId16"/>
    <p:sldId id="300" r:id="rId17"/>
    <p:sldId id="299" r:id="rId18"/>
    <p:sldId id="272" r:id="rId19"/>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E9EDF4"/>
    <a:srgbClr val="D0D8E8"/>
    <a:srgbClr val="E8E8E6"/>
    <a:srgbClr val="376092"/>
    <a:srgbClr val="D1DAE9"/>
    <a:srgbClr val="21A3D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455" autoAdjust="0"/>
    <p:restoredTop sz="94681"/>
  </p:normalViewPr>
  <p:slideViewPr>
    <p:cSldViewPr>
      <p:cViewPr varScale="1">
        <p:scale>
          <a:sx n="80" d="100"/>
          <a:sy n="80" d="100"/>
        </p:scale>
        <p:origin x="-35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0B56B-6561-F147-87A0-184008938F92}">
      <dsp:nvSpPr>
        <dsp:cNvPr id="0" name=""/>
        <dsp:cNvSpPr/>
      </dsp:nvSpPr>
      <dsp:spPr>
        <a:xfrm>
          <a:off x="5907104" y="2551033"/>
          <a:ext cx="315940" cy="2464335"/>
        </a:xfrm>
        <a:custGeom>
          <a:avLst/>
          <a:gdLst/>
          <a:ahLst/>
          <a:cxnLst/>
          <a:rect l="0" t="0" r="0" b="0"/>
          <a:pathLst>
            <a:path>
              <a:moveTo>
                <a:pt x="0" y="0"/>
              </a:moveTo>
              <a:lnTo>
                <a:pt x="0" y="2464335"/>
              </a:lnTo>
              <a:lnTo>
                <a:pt x="315940" y="246433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CE58AA-A15D-3743-B197-72D31B03E6F9}">
      <dsp:nvSpPr>
        <dsp:cNvPr id="0" name=""/>
        <dsp:cNvSpPr/>
      </dsp:nvSpPr>
      <dsp:spPr>
        <a:xfrm>
          <a:off x="5907104" y="2551033"/>
          <a:ext cx="315940" cy="968883"/>
        </a:xfrm>
        <a:custGeom>
          <a:avLst/>
          <a:gdLst/>
          <a:ahLst/>
          <a:cxnLst/>
          <a:rect l="0" t="0" r="0" b="0"/>
          <a:pathLst>
            <a:path>
              <a:moveTo>
                <a:pt x="0" y="0"/>
              </a:moveTo>
              <a:lnTo>
                <a:pt x="0" y="968883"/>
              </a:lnTo>
              <a:lnTo>
                <a:pt x="315940" y="9688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051A9D-56F8-2947-B7E9-810BFE8C30B0}">
      <dsp:nvSpPr>
        <dsp:cNvPr id="0" name=""/>
        <dsp:cNvSpPr/>
      </dsp:nvSpPr>
      <dsp:spPr>
        <a:xfrm>
          <a:off x="4201026" y="1055582"/>
          <a:ext cx="2548585" cy="442316"/>
        </a:xfrm>
        <a:custGeom>
          <a:avLst/>
          <a:gdLst/>
          <a:ahLst/>
          <a:cxnLst/>
          <a:rect l="0" t="0" r="0" b="0"/>
          <a:pathLst>
            <a:path>
              <a:moveTo>
                <a:pt x="0" y="0"/>
              </a:moveTo>
              <a:lnTo>
                <a:pt x="0" y="221158"/>
              </a:lnTo>
              <a:lnTo>
                <a:pt x="2548585" y="221158"/>
              </a:lnTo>
              <a:lnTo>
                <a:pt x="2548585"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9C5D89-F238-9044-9A8A-494BD97BE940}">
      <dsp:nvSpPr>
        <dsp:cNvPr id="0" name=""/>
        <dsp:cNvSpPr/>
      </dsp:nvSpPr>
      <dsp:spPr>
        <a:xfrm>
          <a:off x="4155306" y="1055582"/>
          <a:ext cx="91440" cy="442316"/>
        </a:xfrm>
        <a:custGeom>
          <a:avLst/>
          <a:gdLst/>
          <a:ahLst/>
          <a:cxnLst/>
          <a:rect l="0" t="0" r="0" b="0"/>
          <a:pathLst>
            <a:path>
              <a:moveTo>
                <a:pt x="45720" y="0"/>
              </a:moveTo>
              <a:lnTo>
                <a:pt x="45720"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B15241-C1B3-6B45-B110-0059CEE67EEB}">
      <dsp:nvSpPr>
        <dsp:cNvPr id="0" name=""/>
        <dsp:cNvSpPr/>
      </dsp:nvSpPr>
      <dsp:spPr>
        <a:xfrm>
          <a:off x="809932" y="2551033"/>
          <a:ext cx="315940" cy="968883"/>
        </a:xfrm>
        <a:custGeom>
          <a:avLst/>
          <a:gdLst/>
          <a:ahLst/>
          <a:cxnLst/>
          <a:rect l="0" t="0" r="0" b="0"/>
          <a:pathLst>
            <a:path>
              <a:moveTo>
                <a:pt x="0" y="0"/>
              </a:moveTo>
              <a:lnTo>
                <a:pt x="0" y="968883"/>
              </a:lnTo>
              <a:lnTo>
                <a:pt x="315940" y="9688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52BA3-9171-204D-A34B-6EFF827FBC0D}">
      <dsp:nvSpPr>
        <dsp:cNvPr id="0" name=""/>
        <dsp:cNvSpPr/>
      </dsp:nvSpPr>
      <dsp:spPr>
        <a:xfrm>
          <a:off x="1652440" y="1055582"/>
          <a:ext cx="2548585" cy="442316"/>
        </a:xfrm>
        <a:custGeom>
          <a:avLst/>
          <a:gdLst/>
          <a:ahLst/>
          <a:cxnLst/>
          <a:rect l="0" t="0" r="0" b="0"/>
          <a:pathLst>
            <a:path>
              <a:moveTo>
                <a:pt x="2548585" y="0"/>
              </a:moveTo>
              <a:lnTo>
                <a:pt x="2548585" y="221158"/>
              </a:lnTo>
              <a:lnTo>
                <a:pt x="0" y="221158"/>
              </a:lnTo>
              <a:lnTo>
                <a:pt x="0"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E18C8-EAF2-7842-ACA4-EC2DD383C482}">
      <dsp:nvSpPr>
        <dsp:cNvPr id="0" name=""/>
        <dsp:cNvSpPr/>
      </dsp:nvSpPr>
      <dsp:spPr>
        <a:xfrm>
          <a:off x="3147891" y="2447"/>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紅綠燈先知</a:t>
          </a:r>
        </a:p>
      </dsp:txBody>
      <dsp:txXfrm>
        <a:off x="3147891" y="2447"/>
        <a:ext cx="2106269" cy="1053134"/>
      </dsp:txXfrm>
    </dsp:sp>
    <dsp:sp modelId="{03C64A9C-2015-6241-B6BF-38E5D3D071AE}">
      <dsp:nvSpPr>
        <dsp:cNvPr id="0" name=""/>
        <dsp:cNvSpPr/>
      </dsp:nvSpPr>
      <dsp:spPr>
        <a:xfrm>
          <a:off x="599305"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查看地圖</a:t>
          </a:r>
        </a:p>
      </dsp:txBody>
      <dsp:txXfrm>
        <a:off x="599305" y="1497899"/>
        <a:ext cx="2106269" cy="1053134"/>
      </dsp:txXfrm>
    </dsp:sp>
    <dsp:sp modelId="{D6671C1D-0E57-2F4D-ABC2-4C284435E902}">
      <dsp:nvSpPr>
        <dsp:cNvPr id="0" name=""/>
        <dsp:cNvSpPr/>
      </dsp:nvSpPr>
      <dsp:spPr>
        <a:xfrm>
          <a:off x="1125873" y="2993350"/>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規劃路線</a:t>
          </a:r>
        </a:p>
      </dsp:txBody>
      <dsp:txXfrm>
        <a:off x="1125873" y="2993350"/>
        <a:ext cx="2106269" cy="1053134"/>
      </dsp:txXfrm>
    </dsp:sp>
    <dsp:sp modelId="{A3D0F926-2F1C-BA4D-98E0-2C77FC47ACA1}">
      <dsp:nvSpPr>
        <dsp:cNvPr id="0" name=""/>
        <dsp:cNvSpPr/>
      </dsp:nvSpPr>
      <dsp:spPr>
        <a:xfrm>
          <a:off x="3147891"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顯示紅綠燈秒數</a:t>
          </a:r>
        </a:p>
      </dsp:txBody>
      <dsp:txXfrm>
        <a:off x="3147891" y="1497899"/>
        <a:ext cx="2106269" cy="1053134"/>
      </dsp:txXfrm>
    </dsp:sp>
    <dsp:sp modelId="{A1AF24FE-6B77-FC4C-816E-E6001645670E}">
      <dsp:nvSpPr>
        <dsp:cNvPr id="0" name=""/>
        <dsp:cNvSpPr/>
      </dsp:nvSpPr>
      <dsp:spPr>
        <a:xfrm>
          <a:off x="5696477"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TW" sz="3200" kern="1200" dirty="0"/>
            <a:t>GPS</a:t>
          </a:r>
          <a:endParaRPr lang="zh-TW" altLang="en-US" sz="3200" kern="1200" dirty="0"/>
        </a:p>
      </dsp:txBody>
      <dsp:txXfrm>
        <a:off x="5696477" y="1497899"/>
        <a:ext cx="2106269" cy="1053134"/>
      </dsp:txXfrm>
    </dsp:sp>
    <dsp:sp modelId="{27818FEE-D4C3-DF45-AE15-DEBA7D8F92A6}">
      <dsp:nvSpPr>
        <dsp:cNvPr id="0" name=""/>
        <dsp:cNvSpPr/>
      </dsp:nvSpPr>
      <dsp:spPr>
        <a:xfrm>
          <a:off x="6223044" y="2993350"/>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使用</a:t>
          </a:r>
          <a:r>
            <a:rPr lang="en-US" altLang="zh-TW" sz="3200" kern="1200" dirty="0"/>
            <a:t>GPS</a:t>
          </a:r>
          <a:r>
            <a:rPr lang="zh-TW" altLang="en-US" sz="3200" kern="1200" dirty="0"/>
            <a:t>測定當前時速</a:t>
          </a:r>
        </a:p>
      </dsp:txBody>
      <dsp:txXfrm>
        <a:off x="6223044" y="2993350"/>
        <a:ext cx="2106269" cy="1053134"/>
      </dsp:txXfrm>
    </dsp:sp>
    <dsp:sp modelId="{8F35A3BC-D454-B443-A2DB-610831B48CB4}">
      <dsp:nvSpPr>
        <dsp:cNvPr id="0" name=""/>
        <dsp:cNvSpPr/>
      </dsp:nvSpPr>
      <dsp:spPr>
        <a:xfrm>
          <a:off x="6223044" y="4488801"/>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TW" sz="3200" kern="1200" dirty="0"/>
            <a:t>GPS</a:t>
          </a:r>
          <a:r>
            <a:rPr lang="zh-TW" altLang="en-US" sz="3200" kern="1200" dirty="0"/>
            <a:t>導航</a:t>
          </a:r>
        </a:p>
      </dsp:txBody>
      <dsp:txXfrm>
        <a:off x="6223044" y="4488801"/>
        <a:ext cx="2106269" cy="1053134"/>
      </dsp:txXfrm>
    </dsp:sp>
  </dsp:spTree>
</dsp:drawing>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48F119-1221-4DCC-8887-F1B248180CF3}" type="slidenum">
              <a:rPr lang="zh-CN" altLang="en-US"/>
              <a:pPr/>
              <a:t>‹#›</a:t>
            </a:fld>
            <a:endParaRPr lang="zh-CN" altLang="en-US"/>
          </a:p>
        </p:txBody>
      </p:sp>
    </p:spTree>
    <p:extLst>
      <p:ext uri="{BB962C8B-B14F-4D97-AF65-F5344CB8AC3E}">
        <p14:creationId xmlns="" xmlns:p14="http://schemas.microsoft.com/office/powerpoint/2010/main" val="339683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790BAB5-0DE4-4AB1-ACC5-525BB0D22D54}" type="slidenum">
              <a:rPr lang="zh-CN" altLang="en-US"/>
              <a:pPr/>
              <a:t>‹#›</a:t>
            </a:fld>
            <a:endParaRPr lang="zh-CN" altLang="en-US"/>
          </a:p>
        </p:txBody>
      </p:sp>
    </p:spTree>
    <p:extLst>
      <p:ext uri="{BB962C8B-B14F-4D97-AF65-F5344CB8AC3E}">
        <p14:creationId xmlns="" xmlns:p14="http://schemas.microsoft.com/office/powerpoint/2010/main" val="26640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FFE906B-BD42-4093-91A1-CBE937286B5D}" type="slidenum">
              <a:rPr lang="zh-CN" altLang="en-US"/>
              <a:pPr/>
              <a:t>‹#›</a:t>
            </a:fld>
            <a:endParaRPr lang="zh-CN" altLang="en-US"/>
          </a:p>
        </p:txBody>
      </p:sp>
    </p:spTree>
    <p:extLst>
      <p:ext uri="{BB962C8B-B14F-4D97-AF65-F5344CB8AC3E}">
        <p14:creationId xmlns="" xmlns:p14="http://schemas.microsoft.com/office/powerpoint/2010/main" val="4225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324EFC-A139-4D9D-8DB5-30DF4DCDBF7D}" type="slidenum">
              <a:rPr lang="zh-CN" altLang="en-US"/>
              <a:pPr/>
              <a:t>‹#›</a:t>
            </a:fld>
            <a:endParaRPr lang="zh-CN" altLang="en-US"/>
          </a:p>
        </p:txBody>
      </p:sp>
    </p:spTree>
    <p:extLst>
      <p:ext uri="{BB962C8B-B14F-4D97-AF65-F5344CB8AC3E}">
        <p14:creationId xmlns="" xmlns:p14="http://schemas.microsoft.com/office/powerpoint/2010/main" val="37437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7044FC7-BAA1-40CC-8064-ADD962BE76BA}" type="slidenum">
              <a:rPr lang="zh-CN" altLang="en-US"/>
              <a:pPr/>
              <a:t>‹#›</a:t>
            </a:fld>
            <a:endParaRPr lang="zh-CN" altLang="en-US"/>
          </a:p>
        </p:txBody>
      </p:sp>
    </p:spTree>
    <p:extLst>
      <p:ext uri="{BB962C8B-B14F-4D97-AF65-F5344CB8AC3E}">
        <p14:creationId xmlns="" xmlns:p14="http://schemas.microsoft.com/office/powerpoint/2010/main" val="21573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FCC7FC2-DF2B-4062-A333-7EF214BD25FA}" type="slidenum">
              <a:rPr lang="zh-CN" altLang="en-US"/>
              <a:pPr/>
              <a:t>‹#›</a:t>
            </a:fld>
            <a:endParaRPr lang="zh-CN" altLang="en-US"/>
          </a:p>
        </p:txBody>
      </p:sp>
    </p:spTree>
    <p:extLst>
      <p:ext uri="{BB962C8B-B14F-4D97-AF65-F5344CB8AC3E}">
        <p14:creationId xmlns="" xmlns:p14="http://schemas.microsoft.com/office/powerpoint/2010/main" val="4817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D0ED534-C2DE-4CDA-BD56-49828808C855}" type="slidenum">
              <a:rPr lang="zh-CN" altLang="en-US"/>
              <a:pPr/>
              <a:t>‹#›</a:t>
            </a:fld>
            <a:endParaRPr lang="zh-CN" altLang="en-US"/>
          </a:p>
        </p:txBody>
      </p:sp>
    </p:spTree>
    <p:extLst>
      <p:ext uri="{BB962C8B-B14F-4D97-AF65-F5344CB8AC3E}">
        <p14:creationId xmlns="" xmlns:p14="http://schemas.microsoft.com/office/powerpoint/2010/main" val="51500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E48BA4EA-5455-4672-B362-26D63EADB035}" type="slidenum">
              <a:rPr lang="zh-CN" altLang="en-US"/>
              <a:pPr/>
              <a:t>‹#›</a:t>
            </a:fld>
            <a:endParaRPr lang="zh-CN" altLang="en-US"/>
          </a:p>
        </p:txBody>
      </p:sp>
    </p:spTree>
    <p:extLst>
      <p:ext uri="{BB962C8B-B14F-4D97-AF65-F5344CB8AC3E}">
        <p14:creationId xmlns="" xmlns:p14="http://schemas.microsoft.com/office/powerpoint/2010/main" val="304282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20D5F80D-A877-4AC5-9CF1-30AC93F044FF}" type="slidenum">
              <a:rPr lang="zh-CN" altLang="en-US"/>
              <a:pPr/>
              <a:t>‹#›</a:t>
            </a:fld>
            <a:endParaRPr lang="zh-CN" altLang="en-US"/>
          </a:p>
        </p:txBody>
      </p:sp>
    </p:spTree>
    <p:extLst>
      <p:ext uri="{BB962C8B-B14F-4D97-AF65-F5344CB8AC3E}">
        <p14:creationId xmlns="" xmlns:p14="http://schemas.microsoft.com/office/powerpoint/2010/main" val="119018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4E1E90E-90AB-4C4B-9020-DCD82B1B98D6}" type="slidenum">
              <a:rPr lang="zh-CN" altLang="en-US"/>
              <a:pPr/>
              <a:t>‹#›</a:t>
            </a:fld>
            <a:endParaRPr lang="zh-CN" altLang="en-US"/>
          </a:p>
        </p:txBody>
      </p:sp>
    </p:spTree>
    <p:extLst>
      <p:ext uri="{BB962C8B-B14F-4D97-AF65-F5344CB8AC3E}">
        <p14:creationId xmlns="" xmlns:p14="http://schemas.microsoft.com/office/powerpoint/2010/main" val="23554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2018/12/18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716F565-1B0D-4AF0-A23F-027B14680BC4}" type="slidenum">
              <a:rPr lang="zh-CN" altLang="en-US"/>
              <a:pPr/>
              <a:t>‹#›</a:t>
            </a:fld>
            <a:endParaRPr lang="zh-CN" altLang="en-US"/>
          </a:p>
        </p:txBody>
      </p:sp>
    </p:spTree>
    <p:extLst>
      <p:ext uri="{BB962C8B-B14F-4D97-AF65-F5344CB8AC3E}">
        <p14:creationId xmlns="" xmlns:p14="http://schemas.microsoft.com/office/powerpoint/2010/main" val="19048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mn-ea"/>
              </a:defRPr>
            </a:lvl1pPr>
          </a:lstStyle>
          <a:p>
            <a:fld id="{0C434B2F-F39F-4671-B38C-F510BE3DB16F}" type="datetime1">
              <a:rPr lang="zh-CN" altLang="en-US"/>
              <a:pPr/>
              <a:t>2018/12/18</a:t>
            </a:fld>
            <a:endParaRPr lang="zh-CN" altLang="en-US"/>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mn-ea"/>
              </a:defRPr>
            </a:lvl1pPr>
          </a:lstStyle>
          <a:p>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mn-ea"/>
              </a:defRPr>
            </a:lvl1pPr>
          </a:lstStyle>
          <a:p>
            <a:fld id="{4AF2421A-CA50-4DB0-B33C-082202ECD3A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diagramDrawing" Target="../diagrams/drawin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ea typeface="方正兰亭细黑_GBK" charset="-122"/>
            </a:endParaRPr>
          </a:p>
        </p:txBody>
      </p:sp>
      <p:pic>
        <p:nvPicPr>
          <p:cNvPr id="3076"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8" name="图片 1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19060277" flipH="1">
            <a:off x="11041063" y="1585913"/>
            <a:ext cx="207962"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9" name="图片 1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rot="19178286" flipH="1">
            <a:off x="10658475" y="4068763"/>
            <a:ext cx="919163"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91" name="矩形 33"/>
          <p:cNvSpPr>
            <a:spLocks noChangeArrowheads="1"/>
          </p:cNvSpPr>
          <p:nvPr/>
        </p:nvSpPr>
        <p:spPr bwMode="auto">
          <a:xfrm>
            <a:off x="2752725" y="5197476"/>
            <a:ext cx="3321050" cy="52970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a typeface="方正兰亭细黑_GBK" charset="-122"/>
            </a:endParaRPr>
          </a:p>
        </p:txBody>
      </p:sp>
      <p:grpSp>
        <p:nvGrpSpPr>
          <p:cNvPr id="3" name="群組 2"/>
          <p:cNvGrpSpPr/>
          <p:nvPr/>
        </p:nvGrpSpPr>
        <p:grpSpPr>
          <a:xfrm>
            <a:off x="2104060" y="5194905"/>
            <a:ext cx="532863" cy="512141"/>
            <a:chOff x="1774825" y="5197475"/>
            <a:chExt cx="857250" cy="823913"/>
          </a:xfrm>
        </p:grpSpPr>
        <p:sp>
          <p:nvSpPr>
            <p:cNvPr id="3090" name="矩形 32"/>
            <p:cNvSpPr>
              <a:spLocks noChangeArrowheads="1"/>
            </p:cNvSpPr>
            <p:nvPr/>
          </p:nvSpPr>
          <p:spPr bwMode="auto">
            <a:xfrm>
              <a:off x="1774825" y="5197475"/>
              <a:ext cx="857250" cy="823913"/>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a typeface="方正兰亭细黑_GBK" charset="-122"/>
              </a:endParaRPr>
            </a:p>
          </p:txBody>
        </p:sp>
        <p:pic>
          <p:nvPicPr>
            <p:cNvPr id="3092" name="图片 34"/>
            <p:cNvPicPr>
              <a:picLocks noChangeAspect="1" noChangeArrowheads="1"/>
            </p:cNvPicPr>
            <p:nvPr/>
          </p:nvPicPr>
          <p:blipFill>
            <a:blip r:embed="rId6" cstate="print">
              <a:grayscl/>
              <a:biLevel thresh="50000"/>
              <a:extLst>
                <a:ext uri="{28A0092B-C50C-407E-A947-70E740481C1C}">
                  <a14:useLocalDpi xmlns="" xmlns:a14="http://schemas.microsoft.com/office/drawing/2010/main" val="0"/>
                </a:ext>
              </a:extLst>
            </a:blip>
            <a:srcRect/>
            <a:stretch>
              <a:fillRect/>
            </a:stretch>
          </p:blipFill>
          <p:spPr bwMode="auto">
            <a:xfrm>
              <a:off x="1968500" y="5357813"/>
              <a:ext cx="469900"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 name="群組 1"/>
          <p:cNvGrpSpPr/>
          <p:nvPr/>
        </p:nvGrpSpPr>
        <p:grpSpPr>
          <a:xfrm rot="21111931">
            <a:off x="5555128" y="5243982"/>
            <a:ext cx="539750" cy="485775"/>
            <a:chOff x="5605463" y="5503863"/>
            <a:chExt cx="539750" cy="485775"/>
          </a:xfrm>
        </p:grpSpPr>
        <p:pic>
          <p:nvPicPr>
            <p:cNvPr id="3093" name="图片 39"/>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21151664">
              <a:off x="5605463" y="5676900"/>
              <a:ext cx="98425" cy="8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4" name="图片 40"/>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221121">
              <a:off x="5645150" y="5591175"/>
              <a:ext cx="144463" cy="12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5" name="图片 4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175350">
              <a:off x="5724525" y="5503863"/>
              <a:ext cx="120650" cy="10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97" name="图片 43"/>
            <p:cNvPicPr>
              <a:picLocks noChangeAspect="1" noChangeArrowheads="1"/>
            </p:cNvPicPr>
            <p:nvPr/>
          </p:nvPicPr>
          <p:blipFill>
            <a:blip r:embed="rId10" cstate="print">
              <a:grayscl/>
              <a:biLevel thresh="50000"/>
              <a:extLst>
                <a:ext uri="{28A0092B-C50C-407E-A947-70E740481C1C}">
                  <a14:useLocalDpi xmlns="" xmlns:a14="http://schemas.microsoft.com/office/drawing/2010/main" val="0"/>
                </a:ext>
              </a:extLst>
            </a:blip>
            <a:srcRect/>
            <a:stretch>
              <a:fillRect/>
            </a:stretch>
          </p:blipFill>
          <p:spPr bwMode="auto">
            <a:xfrm rot="1905806" flipH="1">
              <a:off x="5722938" y="5603875"/>
              <a:ext cx="42227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5" name="文字方塊 17"/>
          <p:cNvSpPr txBox="1"/>
          <p:nvPr/>
        </p:nvSpPr>
        <p:spPr>
          <a:xfrm>
            <a:off x="2720117" y="4691357"/>
            <a:ext cx="2646878" cy="523092"/>
          </a:xfrm>
          <a:prstGeom prst="rect">
            <a:avLst/>
          </a:prstGeom>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2400" b="1" dirty="0">
                <a:solidFill>
                  <a:srgbClr val="21A3D0"/>
                </a:solidFill>
                <a:latin typeface="微軟正黑體" panose="020B0604030504040204" pitchFamily="34" charset="-120"/>
                <a:ea typeface="微軟正黑體" panose="020B0604030504040204" pitchFamily="34" charset="-120"/>
              </a:rPr>
              <a:t>指導教授：曾士桓</a:t>
            </a:r>
            <a:endParaRPr lang="en-US" altLang="zh-TW" sz="2400" b="1" dirty="0">
              <a:solidFill>
                <a:srgbClr val="21A3D0"/>
              </a:solidFill>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2730719" y="5159502"/>
            <a:ext cx="4124822" cy="523092"/>
          </a:xfrm>
          <a:prstGeom prst="rect">
            <a:avLst/>
          </a:prstGeom>
        </p:spPr>
        <p:txBody>
          <a:bodyPr wrap="square" rtlCol="0">
            <a:spAutoFit/>
          </a:bodyPr>
          <a:lstStyle/>
          <a:p>
            <a:pPr>
              <a:lnSpc>
                <a:spcPct val="130000"/>
              </a:lnSpc>
            </a:pPr>
            <a:r>
              <a:rPr lang="zh-TW" altLang="en-US" sz="2400" b="1" dirty="0">
                <a:solidFill>
                  <a:schemeClr val="bg1"/>
                </a:solidFill>
                <a:latin typeface="微軟正黑體" panose="020B0604030504040204" pitchFamily="34" charset="-120"/>
                <a:ea typeface="微軟正黑體" panose="020B0604030504040204" pitchFamily="34" charset="-120"/>
              </a:rPr>
              <a:t>報告人：林浚誠</a:t>
            </a:r>
            <a:endParaRPr lang="en-US" altLang="zh-TW" sz="2400" b="1" dirty="0">
              <a:solidFill>
                <a:schemeClr val="bg1"/>
              </a:solidFill>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2730719" y="5657218"/>
            <a:ext cx="4124822" cy="1003223"/>
          </a:xfrm>
          <a:prstGeom prst="rect">
            <a:avLst/>
          </a:prstGeom>
        </p:spPr>
        <p:txBody>
          <a:bodyPr wrap="square" rtlCol="0">
            <a:spAutoFit/>
          </a:bodyPr>
          <a:lstStyle/>
          <a:p>
            <a:pPr>
              <a:lnSpc>
                <a:spcPct val="130000"/>
              </a:lnSpc>
            </a:pPr>
            <a:r>
              <a:rPr lang="zh-TW" altLang="en-US" sz="2400" b="1" dirty="0">
                <a:latin typeface="微軟正黑體" panose="020B0604030504040204" pitchFamily="34" charset="-120"/>
                <a:ea typeface="微軟正黑體" panose="020B0604030504040204" pitchFamily="34" charset="-120"/>
              </a:rPr>
              <a:t>組員 </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 謝正德、劉晉豪、  </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           林浚誠</a:t>
            </a:r>
            <a:endParaRPr lang="en-US" altLang="zh-TW" sz="2400" b="1"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11037887" y="6330351"/>
            <a:ext cx="1143262" cy="379463"/>
          </a:xfrm>
          <a:prstGeom prst="rect">
            <a:avLst/>
          </a:prstGeom>
        </p:spPr>
        <p:txBody>
          <a:bodyPr wrap="none" rtlCol="0">
            <a:spAutoFit/>
          </a:bodyPr>
          <a:lstStyle/>
          <a:p>
            <a:pPr>
              <a:lnSpc>
                <a:spcPct val="130000"/>
              </a:lnSpc>
            </a:pPr>
            <a:r>
              <a:rPr lang="en-US" altLang="zh-TW" sz="1600" b="1" u="sng" dirty="0">
                <a:latin typeface="微軟正黑體" panose="020B0604030504040204" pitchFamily="34" charset="-120"/>
                <a:ea typeface="微軟正黑體" panose="020B0604030504040204" pitchFamily="34" charset="-120"/>
              </a:rPr>
              <a:t>107.11.08</a:t>
            </a:r>
          </a:p>
        </p:txBody>
      </p:sp>
      <p:sp>
        <p:nvSpPr>
          <p:cNvPr id="4" name="文字方塊 3">
            <a:extLst>
              <a:ext uri="{FF2B5EF4-FFF2-40B4-BE49-F238E27FC236}">
                <a16:creationId xmlns:a16="http://schemas.microsoft.com/office/drawing/2014/main" xmlns="" id="{1280CF39-5F74-8D44-AFC7-64AB7E8A52A2}"/>
              </a:ext>
            </a:extLst>
          </p:cNvPr>
          <p:cNvSpPr txBox="1"/>
          <p:nvPr/>
        </p:nvSpPr>
        <p:spPr>
          <a:xfrm>
            <a:off x="2295134" y="3780392"/>
            <a:ext cx="3248779" cy="830997"/>
          </a:xfrm>
          <a:prstGeom prst="rect">
            <a:avLst/>
          </a:prstGeom>
          <a:noFill/>
        </p:spPr>
        <p:txBody>
          <a:bodyPr wrap="square" rtlCol="0">
            <a:spAutoFit/>
          </a:bodyPr>
          <a:lstStyle/>
          <a:p>
            <a:r>
              <a:rPr kumimoji="1" lang="zh-TW" altLang="en-US" sz="4800" b="1" dirty="0"/>
              <a:t>紅綠燈先知</a:t>
            </a:r>
            <a:endParaRPr kumimoji="1" lang="zh-TW" altLang="en-US" sz="2400" b="1"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系統架構</a:t>
            </a:r>
          </a:p>
        </p:txBody>
      </p:sp>
      <p:pic>
        <p:nvPicPr>
          <p:cNvPr id="9" name="圖片 8" descr="軟工系統架構.png"/>
          <p:cNvPicPr>
            <a:picLocks noChangeAspect="1"/>
          </p:cNvPicPr>
          <p:nvPr/>
        </p:nvPicPr>
        <p:blipFill>
          <a:blip r:embed="rId2"/>
          <a:stretch>
            <a:fillRect/>
          </a:stretch>
        </p:blipFill>
        <p:spPr>
          <a:xfrm>
            <a:off x="2381224" y="714355"/>
            <a:ext cx="7429552" cy="6185369"/>
          </a:xfrm>
          <a:prstGeom prst="rect">
            <a:avLst/>
          </a:prstGeom>
        </p:spPr>
      </p:pic>
    </p:spTree>
    <p:extLst>
      <p:ext uri="{BB962C8B-B14F-4D97-AF65-F5344CB8AC3E}">
        <p14:creationId xmlns="" xmlns:p14="http://schemas.microsoft.com/office/powerpoint/2010/main" val="57100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2257615"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971817"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971663" y="3153715"/>
            <a:ext cx="2068472" cy="923330"/>
          </a:xfrm>
          <a:prstGeom prst="rect">
            <a:avLst/>
          </a:prstGeom>
          <a:noFill/>
        </p:spPr>
        <p:txBody>
          <a:bodyPr wrap="square" rtlCol="0">
            <a:spAutoFit/>
          </a:bodyPr>
          <a:lstStyle/>
          <a:p>
            <a:r>
              <a:rPr kumimoji="1" lang="en-US" altLang="zh-TW" sz="5400" b="1" dirty="0">
                <a:latin typeface="Microsoft JhengHei" panose="020B0604030504040204" pitchFamily="34" charset="-120"/>
                <a:ea typeface="Microsoft JhengHei" panose="020B0604030504040204" pitchFamily="34" charset="-120"/>
              </a:rPr>
              <a:t>UML</a:t>
            </a:r>
            <a:endParaRPr kumimoji="1" lang="zh-TW" altLang="en-US" sz="5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23009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類別圖</a:t>
            </a:r>
          </a:p>
        </p:txBody>
      </p:sp>
      <p:pic>
        <p:nvPicPr>
          <p:cNvPr id="7" name="圖片 6" descr="類別圖.png"/>
          <p:cNvPicPr>
            <a:picLocks noChangeAspect="1"/>
          </p:cNvPicPr>
          <p:nvPr/>
        </p:nvPicPr>
        <p:blipFill>
          <a:blip r:embed="rId2"/>
          <a:stretch>
            <a:fillRect/>
          </a:stretch>
        </p:blipFill>
        <p:spPr>
          <a:xfrm>
            <a:off x="2277184" y="1285860"/>
            <a:ext cx="7637633" cy="4286280"/>
          </a:xfrm>
          <a:prstGeom prst="rect">
            <a:avLst/>
          </a:prstGeom>
        </p:spPr>
      </p:pic>
    </p:spTree>
    <p:extLst>
      <p:ext uri="{BB962C8B-B14F-4D97-AF65-F5344CB8AC3E}">
        <p14:creationId xmlns="" xmlns:p14="http://schemas.microsoft.com/office/powerpoint/2010/main" val="23811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使用案例圖</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8" name="圖片 7" descr="使用案例.png"/>
          <p:cNvPicPr>
            <a:picLocks noChangeAspect="1"/>
          </p:cNvPicPr>
          <p:nvPr/>
        </p:nvPicPr>
        <p:blipFill>
          <a:blip r:embed="rId2"/>
          <a:stretch>
            <a:fillRect/>
          </a:stretch>
        </p:blipFill>
        <p:spPr>
          <a:xfrm>
            <a:off x="2309786" y="564860"/>
            <a:ext cx="7572428" cy="5728281"/>
          </a:xfrm>
          <a:prstGeom prst="rect">
            <a:avLst/>
          </a:prstGeom>
        </p:spPr>
      </p:pic>
    </p:spTree>
    <p:extLst>
      <p:ext uri="{BB962C8B-B14F-4D97-AF65-F5344CB8AC3E}">
        <p14:creationId xmlns="" xmlns:p14="http://schemas.microsoft.com/office/powerpoint/2010/main" val="23811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6187677" y="2528800"/>
            <a:ext cx="2860527" cy="1446550"/>
          </a:xfrm>
          <a:prstGeom prst="rect">
            <a:avLst/>
          </a:prstGeom>
          <a:noFill/>
        </p:spPr>
        <p:txBody>
          <a:bodyPr wrap="square" rtlCol="0">
            <a:spAutoFit/>
          </a:bodyPr>
          <a:lstStyle/>
          <a:p>
            <a:r>
              <a:rPr lang="en-US" altLang="zh-TW" sz="4400" dirty="0"/>
              <a:t>Resource Required</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324590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TW" sz="2800" dirty="0"/>
              <a:t>Resource Required</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xmlns="" id="{A6055676-2FE2-6045-AFFE-F697595822FC}"/>
              </a:ext>
            </a:extLst>
          </p:cNvPr>
          <p:cNvSpPr txBox="1"/>
          <p:nvPr/>
        </p:nvSpPr>
        <p:spPr>
          <a:xfrm>
            <a:off x="3431815" y="1440265"/>
            <a:ext cx="6768470" cy="2246769"/>
          </a:xfrm>
          <a:prstGeom prst="rect">
            <a:avLst/>
          </a:prstGeom>
          <a:noFill/>
        </p:spPr>
        <p:txBody>
          <a:bodyPr wrap="square" rtlCol="0">
            <a:spAutoFit/>
          </a:bodyPr>
          <a:lstStyle/>
          <a:p>
            <a:r>
              <a:rPr kumimoji="1" lang="zh-TW" altLang="en-US" sz="2800" dirty="0"/>
              <a:t>🔹行控中心紅綠燈資訊</a:t>
            </a:r>
            <a:endParaRPr kumimoji="1" lang="en-US" altLang="zh-TW" sz="2800" dirty="0"/>
          </a:p>
          <a:p>
            <a:r>
              <a:rPr kumimoji="1" lang="zh-TW" altLang="en-US" sz="2800" dirty="0"/>
              <a:t>🔹網路爬蟲</a:t>
            </a:r>
            <a:endParaRPr kumimoji="1" lang="en-US" altLang="zh-TW" sz="2800" dirty="0"/>
          </a:p>
          <a:p>
            <a:r>
              <a:rPr kumimoji="1" lang="zh-TW" altLang="en-US" sz="2800" dirty="0"/>
              <a:t>🔹</a:t>
            </a:r>
            <a:r>
              <a:rPr kumimoji="1" lang="en-US" altLang="zh-TW" sz="2800" dirty="0"/>
              <a:t>Google map</a:t>
            </a:r>
          </a:p>
          <a:p>
            <a:r>
              <a:rPr kumimoji="1" lang="zh-TW" altLang="en-US" sz="2800" dirty="0"/>
              <a:t>🔹</a:t>
            </a:r>
            <a:r>
              <a:rPr kumimoji="1" lang="en-US" altLang="zh-TW" sz="2800" dirty="0"/>
              <a:t>GPS</a:t>
            </a:r>
            <a:r>
              <a:rPr kumimoji="1" lang="zh-CN" altLang="en-US" sz="2800" dirty="0"/>
              <a:t>定位</a:t>
            </a:r>
            <a:endParaRPr kumimoji="1" lang="en-US" altLang="zh-TW" sz="2800" dirty="0"/>
          </a:p>
          <a:p>
            <a:r>
              <a:rPr kumimoji="1" lang="zh-TW" altLang="en-US" sz="2800" dirty="0"/>
              <a:t>🔹</a:t>
            </a:r>
            <a:r>
              <a:rPr kumimoji="1" lang="en-US" altLang="zh-TW" sz="2800" dirty="0"/>
              <a:t>GPS</a:t>
            </a:r>
            <a:r>
              <a:rPr kumimoji="1" lang="zh-CN" altLang="en-US" sz="2800" dirty="0"/>
              <a:t>導航</a:t>
            </a:r>
            <a:endParaRPr kumimoji="1" lang="en-US" altLang="zh-CN" sz="2800" dirty="0"/>
          </a:p>
        </p:txBody>
      </p:sp>
      <p:sp>
        <p:nvSpPr>
          <p:cNvPr id="3" name="文字方塊 2">
            <a:extLst>
              <a:ext uri="{FF2B5EF4-FFF2-40B4-BE49-F238E27FC236}">
                <a16:creationId xmlns:a16="http://schemas.microsoft.com/office/drawing/2014/main" xmlns=""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a:t>技術需求</a:t>
            </a:r>
            <a:r>
              <a:rPr kumimoji="1" lang="en-US" altLang="zh-TW" sz="2400" dirty="0"/>
              <a:t> : </a:t>
            </a:r>
            <a:endParaRPr kumimoji="1" lang="zh-TW" altLang="en-US" sz="2400" dirty="0"/>
          </a:p>
        </p:txBody>
      </p:sp>
      <p:sp>
        <p:nvSpPr>
          <p:cNvPr id="4" name="文字方塊 3">
            <a:extLst>
              <a:ext uri="{FF2B5EF4-FFF2-40B4-BE49-F238E27FC236}">
                <a16:creationId xmlns:a16="http://schemas.microsoft.com/office/drawing/2014/main" xmlns="" id="{D030CF74-18B9-2F40-B9C8-583CAFB0B7C5}"/>
              </a:ext>
            </a:extLst>
          </p:cNvPr>
          <p:cNvSpPr txBox="1"/>
          <p:nvPr/>
        </p:nvSpPr>
        <p:spPr>
          <a:xfrm>
            <a:off x="1847705" y="3809651"/>
            <a:ext cx="1728120" cy="461665"/>
          </a:xfrm>
          <a:prstGeom prst="rect">
            <a:avLst/>
          </a:prstGeom>
          <a:noFill/>
        </p:spPr>
        <p:txBody>
          <a:bodyPr wrap="square" rtlCol="0">
            <a:spAutoFit/>
          </a:bodyPr>
          <a:lstStyle/>
          <a:p>
            <a:r>
              <a:rPr kumimoji="1" lang="zh-CN" altLang="en-US" sz="2400" dirty="0"/>
              <a:t>人員分配</a:t>
            </a:r>
            <a:r>
              <a:rPr kumimoji="1" lang="en-US" altLang="zh-CN" sz="2400" dirty="0"/>
              <a:t> : </a:t>
            </a:r>
            <a:endParaRPr kumimoji="1" lang="zh-TW" altLang="en-US" dirty="0"/>
          </a:p>
        </p:txBody>
      </p:sp>
      <p:sp>
        <p:nvSpPr>
          <p:cNvPr id="9" name="文字方塊 8">
            <a:extLst>
              <a:ext uri="{FF2B5EF4-FFF2-40B4-BE49-F238E27FC236}">
                <a16:creationId xmlns:a16="http://schemas.microsoft.com/office/drawing/2014/main" xmlns="" id="{E55ADEF4-44A8-9F4D-B17A-5D078AB564C3}"/>
              </a:ext>
            </a:extLst>
          </p:cNvPr>
          <p:cNvSpPr txBox="1"/>
          <p:nvPr/>
        </p:nvSpPr>
        <p:spPr>
          <a:xfrm>
            <a:off x="3431815" y="3687034"/>
            <a:ext cx="8208570" cy="2031325"/>
          </a:xfrm>
          <a:prstGeom prst="rect">
            <a:avLst/>
          </a:prstGeom>
          <a:noFill/>
        </p:spPr>
        <p:txBody>
          <a:bodyPr wrap="square" rtlCol="0">
            <a:spAutoFit/>
          </a:bodyPr>
          <a:lstStyle/>
          <a:p>
            <a:pPr>
              <a:lnSpc>
                <a:spcPct val="150000"/>
              </a:lnSpc>
            </a:pPr>
            <a:r>
              <a:rPr kumimoji="1" lang="zh-CN" altLang="en-US" sz="2800" dirty="0"/>
              <a:t>謝正德</a:t>
            </a:r>
            <a:r>
              <a:rPr kumimoji="1" lang="en-US" altLang="zh-CN" sz="2800" dirty="0"/>
              <a:t> : </a:t>
            </a:r>
            <a:r>
              <a:rPr kumimoji="1" lang="zh-TW" altLang="en-US" sz="2800" dirty="0" smtClean="0"/>
              <a:t>摘要</a:t>
            </a:r>
            <a:r>
              <a:rPr kumimoji="1" lang="zh-CN" altLang="en-US" sz="2800" dirty="0" smtClean="0"/>
              <a:t>、</a:t>
            </a:r>
            <a:r>
              <a:rPr kumimoji="1" lang="zh-TW" altLang="en-US" sz="2800" dirty="0" smtClean="0"/>
              <a:t>操作介面</a:t>
            </a:r>
            <a:r>
              <a:rPr kumimoji="1" lang="zh-CN" altLang="en-US" sz="2800" dirty="0" smtClean="0"/>
              <a:t>、</a:t>
            </a:r>
            <a:r>
              <a:rPr kumimoji="1" lang="zh-TW" altLang="en-US" sz="2800" dirty="0" smtClean="0"/>
              <a:t>系統架構圖</a:t>
            </a:r>
            <a:r>
              <a:rPr kumimoji="1" lang="zh-CN" altLang="en-US" sz="2800" dirty="0" smtClean="0"/>
              <a:t>、</a:t>
            </a:r>
            <a:r>
              <a:rPr kumimoji="1" lang="zh-TW" altLang="en-US" sz="2800" dirty="0" smtClean="0"/>
              <a:t>製作</a:t>
            </a:r>
            <a:r>
              <a:rPr kumimoji="1" lang="en-US" altLang="zh-TW" sz="2800" dirty="0" smtClean="0"/>
              <a:t>PPT</a:t>
            </a:r>
            <a:endParaRPr kumimoji="1" lang="en-US" altLang="zh-CN" sz="2800" dirty="0"/>
          </a:p>
          <a:p>
            <a:pPr>
              <a:lnSpc>
                <a:spcPct val="150000"/>
              </a:lnSpc>
            </a:pPr>
            <a:r>
              <a:rPr kumimoji="1" lang="zh-CN" altLang="en-US" sz="2800" dirty="0"/>
              <a:t>劉晉豪</a:t>
            </a:r>
            <a:r>
              <a:rPr kumimoji="1" lang="en-US" altLang="zh-CN" sz="2800" dirty="0"/>
              <a:t> </a:t>
            </a:r>
            <a:r>
              <a:rPr kumimoji="1" lang="en-US" altLang="zh-CN" sz="2800" dirty="0" smtClean="0"/>
              <a:t>: </a:t>
            </a:r>
            <a:r>
              <a:rPr kumimoji="1" lang="zh-TW" altLang="en-US" sz="2800" dirty="0" smtClean="0"/>
              <a:t>簡介</a:t>
            </a:r>
            <a:r>
              <a:rPr kumimoji="1" lang="zh-CN" altLang="en-US" sz="2800" dirty="0" smtClean="0"/>
              <a:t>、</a:t>
            </a:r>
            <a:r>
              <a:rPr kumimoji="1" lang="zh-TW" altLang="en-US" sz="2800" dirty="0" smtClean="0"/>
              <a:t>動機</a:t>
            </a:r>
            <a:r>
              <a:rPr kumimoji="1" lang="zh-CN" altLang="en-US" sz="2800" dirty="0" smtClean="0"/>
              <a:t>、</a:t>
            </a:r>
            <a:r>
              <a:rPr kumimoji="1" lang="en-US" altLang="zh-CN" sz="2800" dirty="0" smtClean="0"/>
              <a:t>UML</a:t>
            </a:r>
            <a:r>
              <a:rPr kumimoji="1" lang="zh-CN" altLang="en-US" sz="2800" dirty="0"/>
              <a:t> </a:t>
            </a:r>
            <a:r>
              <a:rPr kumimoji="1" lang="zh-CN" altLang="en-US" sz="2800" dirty="0" smtClean="0"/>
              <a:t>、</a:t>
            </a:r>
            <a:r>
              <a:rPr kumimoji="1" lang="zh-TW" altLang="en-US" sz="2800" dirty="0" smtClean="0"/>
              <a:t>類別圖</a:t>
            </a:r>
            <a:endParaRPr kumimoji="1" lang="en-US" altLang="zh-CN" sz="2800" dirty="0"/>
          </a:p>
          <a:p>
            <a:pPr>
              <a:lnSpc>
                <a:spcPct val="150000"/>
              </a:lnSpc>
            </a:pPr>
            <a:r>
              <a:rPr kumimoji="1" lang="zh-CN" altLang="en-US" sz="2800" dirty="0"/>
              <a:t>林浚誠</a:t>
            </a:r>
            <a:r>
              <a:rPr kumimoji="1" lang="en-US" altLang="zh-CN" sz="2800" dirty="0"/>
              <a:t> : </a:t>
            </a:r>
            <a:r>
              <a:rPr kumimoji="1" lang="zh-TW" altLang="en-US" sz="2800" dirty="0" smtClean="0"/>
              <a:t>功能說明</a:t>
            </a:r>
            <a:r>
              <a:rPr kumimoji="1" lang="zh-CN" altLang="en-US" sz="2800" dirty="0" smtClean="0"/>
              <a:t>、</a:t>
            </a:r>
            <a:r>
              <a:rPr kumimoji="1" lang="zh-TW" altLang="en-US" sz="2800" dirty="0" smtClean="0"/>
              <a:t>功能架構圖</a:t>
            </a:r>
            <a:endParaRPr kumimoji="1" lang="en-US" altLang="zh-CN" sz="2800" dirty="0"/>
          </a:p>
        </p:txBody>
      </p:sp>
    </p:spTree>
    <p:extLst>
      <p:ext uri="{BB962C8B-B14F-4D97-AF65-F5344CB8AC3E}">
        <p14:creationId xmlns="" xmlns:p14="http://schemas.microsoft.com/office/powerpoint/2010/main" val="66193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6187677" y="3139690"/>
            <a:ext cx="2860527" cy="769441"/>
          </a:xfrm>
          <a:prstGeom prst="rect">
            <a:avLst/>
          </a:prstGeom>
          <a:noFill/>
        </p:spPr>
        <p:txBody>
          <a:bodyPr wrap="square" rtlCol="0">
            <a:spAutoFit/>
          </a:bodyPr>
          <a:lstStyle/>
          <a:p>
            <a:r>
              <a:rPr lang="en-US" altLang="zh-TW" sz="4400" dirty="0"/>
              <a:t>Schedule</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52022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TW" sz="2800" dirty="0" smtClean="0"/>
              <a:t>Schedule</a:t>
            </a:r>
            <a:endParaRPr kumimoji="1" lang="zh-TW" altLang="en-US" sz="2800" b="1" dirty="0">
              <a:latin typeface="Microsoft JhengHei" panose="020B0604030504040204" pitchFamily="34" charset="-120"/>
              <a:ea typeface="Microsoft JhengHei" panose="020B0604030504040204" pitchFamily="34" charset="-120"/>
            </a:endParaRPr>
          </a:p>
        </p:txBody>
      </p:sp>
      <p:graphicFrame>
        <p:nvGraphicFramePr>
          <p:cNvPr id="3" name="表格 2"/>
          <p:cNvGraphicFramePr>
            <a:graphicFrameLocks noGrp="1"/>
          </p:cNvGraphicFramePr>
          <p:nvPr>
            <p:extLst>
              <p:ext uri="{D42A27DB-BD31-4B8C-83A1-F6EECF244321}">
                <p14:modId xmlns="" xmlns:p14="http://schemas.microsoft.com/office/powerpoint/2010/main" val="1157182010"/>
              </p:ext>
            </p:extLst>
          </p:nvPr>
        </p:nvGraphicFramePr>
        <p:xfrm>
          <a:off x="592695" y="976850"/>
          <a:ext cx="11016766" cy="5616394"/>
        </p:xfrm>
        <a:graphic>
          <a:graphicData uri="http://schemas.openxmlformats.org/drawingml/2006/table">
            <a:tbl>
              <a:tblPr>
                <a:tableStyleId>{5C22544A-7EE6-4342-B048-85BDC9FD1C3A}</a:tableStyleId>
              </a:tblPr>
              <a:tblGrid>
                <a:gridCol w="1190632"/>
                <a:gridCol w="1491712"/>
                <a:gridCol w="1190632"/>
                <a:gridCol w="1190632"/>
                <a:gridCol w="1190632"/>
                <a:gridCol w="2381263"/>
                <a:gridCol w="2381263"/>
              </a:tblGrid>
              <a:tr h="401171">
                <a:tc rowSpan="2">
                  <a:txBody>
                    <a:bodyPr/>
                    <a:lstStyle/>
                    <a:p>
                      <a:pPr algn="ctr" fontAlgn="ctr"/>
                      <a:r>
                        <a:rPr lang="zh-TW" altLang="en-US" sz="1600" u="none" strike="noStrike" dirty="0">
                          <a:effectLst/>
                        </a:rPr>
                        <a:t>識別碼</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任務名稱</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負責人</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開始</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完成</a:t>
                      </a:r>
                      <a:endParaRPr lang="zh-TW" altLang="en-US" sz="1600" b="0" i="0" u="none" strike="noStrike" dirty="0">
                        <a:solidFill>
                          <a:srgbClr val="000000"/>
                        </a:solidFill>
                        <a:effectLst/>
                        <a:latin typeface="新細明體" charset="-120"/>
                      </a:endParaRPr>
                    </a:p>
                  </a:txBody>
                  <a:tcPr marL="0" marR="0" marT="0" marB="0" anchor="ctr"/>
                </a:tc>
                <a:tc gridSpan="2">
                  <a:txBody>
                    <a:bodyPr/>
                    <a:lstStyle/>
                    <a:p>
                      <a:pPr algn="ctr" fontAlgn="ctr"/>
                      <a:r>
                        <a:rPr lang="is-IS" sz="1600" u="none" strike="noStrike">
                          <a:effectLst/>
                        </a:rPr>
                        <a:t>2018</a:t>
                      </a:r>
                      <a:endParaRPr lang="is-IS" sz="1600" b="0" i="0" u="none" strike="noStrike">
                        <a:solidFill>
                          <a:srgbClr val="000000"/>
                        </a:solidFill>
                        <a:effectLst/>
                        <a:latin typeface="新細明體" charset="-120"/>
                      </a:endParaRPr>
                    </a:p>
                  </a:txBody>
                  <a:tcPr marL="0" marR="0" marT="0" marB="0" anchor="ctr"/>
                </a:tc>
                <a:tc hMerge="1">
                  <a:txBody>
                    <a:bodyPr/>
                    <a:lstStyle/>
                    <a:p>
                      <a:endParaRPr lang="zh-TW" altLang="en-US"/>
                    </a:p>
                  </a:txBody>
                  <a:tcPr/>
                </a:tc>
              </a:tr>
              <a:tr h="401171">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altLang="zh-TW" sz="1600" u="none" strike="noStrike" dirty="0">
                          <a:effectLst/>
                        </a:rPr>
                        <a:t>10</a:t>
                      </a:r>
                      <a:r>
                        <a:rPr lang="zh-TW" altLang="en-US" sz="1600" u="none" strike="noStrike" dirty="0">
                          <a:effectLst/>
                        </a:rPr>
                        <a:t>月</a:t>
                      </a:r>
                      <a:endParaRPr lang="zh-TW" altLang="en-US" sz="1600" b="0" i="0" u="none" strike="noStrike" dirty="0">
                        <a:solidFill>
                          <a:srgbClr val="000000"/>
                        </a:solidFill>
                        <a:effectLst/>
                        <a:latin typeface="新細明體" charset="-120"/>
                      </a:endParaRPr>
                    </a:p>
                  </a:txBody>
                  <a:tcPr marL="0" marR="0" marT="0" marB="0" anchor="ctr"/>
                </a:tc>
                <a:tc>
                  <a:txBody>
                    <a:bodyPr/>
                    <a:lstStyle/>
                    <a:p>
                      <a:pPr algn="ctr" fontAlgn="ctr"/>
                      <a:r>
                        <a:rPr lang="cs-CZ" sz="1600" u="none" strike="noStrike">
                          <a:effectLst/>
                        </a:rPr>
                        <a:t>11月</a:t>
                      </a:r>
                      <a:endParaRPr lang="cs-CZ" sz="1600" b="0" i="0" u="none" strike="noStrike">
                        <a:solidFill>
                          <a:srgbClr val="000000"/>
                        </a:solidFill>
                        <a:effectLst/>
                        <a:latin typeface="新細明體" charset="-120"/>
                      </a:endParaRPr>
                    </a:p>
                  </a:txBody>
                  <a:tcPr marL="0" marR="0" marT="0" marB="0" anchor="ctr"/>
                </a:tc>
              </a:tr>
              <a:tr h="401171">
                <a:tc>
                  <a:txBody>
                    <a:bodyPr/>
                    <a:lstStyle/>
                    <a:p>
                      <a:pPr algn="ctr" fontAlgn="b"/>
                      <a:r>
                        <a:rPr lang="en-US" altLang="zh-TW" sz="1600" u="none" strike="noStrike">
                          <a:effectLst/>
                        </a:rPr>
                        <a:t>1</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制定題目</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dirty="0">
                          <a:effectLst/>
                        </a:rPr>
                        <a:t>所有人</a:t>
                      </a:r>
                      <a:endParaRPr lang="zh-TW" altLang="en-US" sz="1600" b="0" i="0" u="none" strike="noStrike" dirty="0">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2018/10/5</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is-IS" sz="1600" u="none" strike="noStrike">
                          <a:effectLst/>
                        </a:rPr>
                        <a:t>2</a:t>
                      </a:r>
                      <a:endParaRPr lang="is-I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搜集資料</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所有人</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3</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摘要</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4</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簡介</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5</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動機</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6</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功能說明</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林浚誠</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7</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en-US" sz="1600" u="none" strike="noStrike">
                          <a:effectLst/>
                        </a:rPr>
                        <a:t>UML</a:t>
                      </a:r>
                      <a:endParaRPr 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8</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操作介面</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9</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畫功能架構圖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林浚誠</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10</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畫類別圖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cs-CZ" sz="1600" u="none" strike="noStrike">
                          <a:effectLst/>
                        </a:rPr>
                        <a:t>11</a:t>
                      </a:r>
                      <a:endParaRPr lang="cs-CZ"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畫系統架構圖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is-IS" sz="1600" u="none" strike="noStrike">
                          <a:effectLst/>
                        </a:rPr>
                        <a:t>12</a:t>
                      </a:r>
                      <a:endParaRPr lang="is-IS" sz="1600" b="0" i="0" u="none" strike="noStrike">
                        <a:solidFill>
                          <a:srgbClr val="000000"/>
                        </a:solidFill>
                        <a:effectLst/>
                        <a:latin typeface="新細明體" charset="-120"/>
                      </a:endParaRPr>
                    </a:p>
                  </a:txBody>
                  <a:tcPr marL="0" marR="0" marT="0" marB="0" anchor="ctr"/>
                </a:tc>
                <a:tc>
                  <a:txBody>
                    <a:bodyPr/>
                    <a:lstStyle/>
                    <a:p>
                      <a:pPr algn="ctr" fontAlgn="b"/>
                      <a:r>
                        <a:rPr lang="ja-JP" altLang="en-US" sz="1600" u="none" strike="noStrike">
                          <a:effectLst/>
                        </a:rPr>
                        <a:t>製作</a:t>
                      </a:r>
                      <a:r>
                        <a:rPr lang="en-US" altLang="ja-JP" sz="1600" u="none" strike="noStrike">
                          <a:effectLst/>
                        </a:rPr>
                        <a:t>PPT</a:t>
                      </a:r>
                      <a:endParaRPr lang="en-US" altLang="ja-JP"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bl>
          </a:graphicData>
        </a:graphic>
      </p:graphicFrame>
      <p:sp>
        <p:nvSpPr>
          <p:cNvPr id="16" name="矩形 15"/>
          <p:cNvSpPr/>
          <p:nvPr/>
        </p:nvSpPr>
        <p:spPr>
          <a:xfrm>
            <a:off x="7104070" y="1825042"/>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7" name="矩形 16"/>
          <p:cNvSpPr/>
          <p:nvPr/>
        </p:nvSpPr>
        <p:spPr>
          <a:xfrm>
            <a:off x="8422057" y="2208719"/>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8" name="矩形 17"/>
          <p:cNvSpPr/>
          <p:nvPr/>
        </p:nvSpPr>
        <p:spPr>
          <a:xfrm>
            <a:off x="8407516" y="500268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9" name="矩形 18"/>
          <p:cNvSpPr/>
          <p:nvPr/>
        </p:nvSpPr>
        <p:spPr>
          <a:xfrm>
            <a:off x="8421690" y="540455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0" name="矩形 19"/>
          <p:cNvSpPr/>
          <p:nvPr/>
        </p:nvSpPr>
        <p:spPr>
          <a:xfrm>
            <a:off x="8407516" y="581492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1" name="矩形 20"/>
          <p:cNvSpPr/>
          <p:nvPr/>
        </p:nvSpPr>
        <p:spPr>
          <a:xfrm>
            <a:off x="8421690" y="6210901"/>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2" name="矩形 21"/>
          <p:cNvSpPr/>
          <p:nvPr/>
        </p:nvSpPr>
        <p:spPr>
          <a:xfrm>
            <a:off x="8421690" y="2600695"/>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5" name="矩形 24"/>
          <p:cNvSpPr/>
          <p:nvPr/>
        </p:nvSpPr>
        <p:spPr>
          <a:xfrm>
            <a:off x="8407516" y="3826697"/>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6" name="矩形 25"/>
          <p:cNvSpPr/>
          <p:nvPr/>
        </p:nvSpPr>
        <p:spPr>
          <a:xfrm>
            <a:off x="8407516" y="4230565"/>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7" name="矩形 26"/>
          <p:cNvSpPr/>
          <p:nvPr/>
        </p:nvSpPr>
        <p:spPr>
          <a:xfrm>
            <a:off x="8407516" y="4634023"/>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8" name="矩形 27"/>
          <p:cNvSpPr/>
          <p:nvPr/>
        </p:nvSpPr>
        <p:spPr>
          <a:xfrm>
            <a:off x="8421689" y="3012167"/>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9" name="矩形 28"/>
          <p:cNvSpPr/>
          <p:nvPr/>
        </p:nvSpPr>
        <p:spPr>
          <a:xfrm>
            <a:off x="8421689" y="3423639"/>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Tree>
    <p:extLst>
      <p:ext uri="{BB962C8B-B14F-4D97-AF65-F5344CB8AC3E}">
        <p14:creationId xmlns="" xmlns:p14="http://schemas.microsoft.com/office/powerpoint/2010/main" val="268053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noChangeArrowheads="1"/>
          </p:cNvSpPr>
          <p:nvPr/>
        </p:nvSpPr>
        <p:spPr bwMode="auto">
          <a:xfrm rot="13054177">
            <a:off x="7410450" y="388938"/>
            <a:ext cx="6604000" cy="576262"/>
          </a:xfrm>
          <a:custGeom>
            <a:avLst/>
            <a:gdLst>
              <a:gd name="T0" fmla="*/ 0 w 6181611"/>
              <a:gd name="T1" fmla="*/ 0 h 719999"/>
              <a:gd name="T2" fmla="*/ 6181610 w 6181611"/>
              <a:gd name="T3" fmla="*/ 0 h 719999"/>
              <a:gd name="T4" fmla="*/ 6181610 w 6181611"/>
              <a:gd name="T5" fmla="*/ 719999 h 719999"/>
              <a:gd name="T6" fmla="*/ 0 w 6181611"/>
              <a:gd name="T7" fmla="*/ 719999 h 719999"/>
              <a:gd name="T8" fmla="*/ 0 w 6181611"/>
              <a:gd name="T9" fmla="*/ 0 h 719999"/>
              <a:gd name="T10" fmla="*/ 0 60000 65536"/>
              <a:gd name="T11" fmla="*/ 0 60000 65536"/>
              <a:gd name="T12" fmla="*/ 0 60000 65536"/>
              <a:gd name="T13" fmla="*/ 0 60000 65536"/>
              <a:gd name="T14" fmla="*/ 0 60000 65536"/>
              <a:gd name="T15" fmla="*/ 0 w 6181611"/>
              <a:gd name="T16" fmla="*/ 0 h 719999"/>
              <a:gd name="T17" fmla="*/ 6181611 w 6181611"/>
              <a:gd name="T18" fmla="*/ 719999 h 719999"/>
            </a:gdLst>
            <a:ahLst/>
            <a:cxnLst>
              <a:cxn ang="T10">
                <a:pos x="T0" y="T1"/>
              </a:cxn>
              <a:cxn ang="T11">
                <a:pos x="T2" y="T3"/>
              </a:cxn>
              <a:cxn ang="T12">
                <a:pos x="T4" y="T5"/>
              </a:cxn>
              <a:cxn ang="T13">
                <a:pos x="T6" y="T7"/>
              </a:cxn>
              <a:cxn ang="T14">
                <a:pos x="T8" y="T9"/>
              </a:cxn>
            </a:cxnLst>
            <a:rect l="T15" t="T16" r="T17" b="T18"/>
            <a:pathLst>
              <a:path w="6181611" h="719999">
                <a:moveTo>
                  <a:pt x="0" y="0"/>
                </a:moveTo>
                <a:lnTo>
                  <a:pt x="6181610" y="0"/>
                </a:lnTo>
                <a:lnTo>
                  <a:pt x="6181610" y="719999"/>
                </a:lnTo>
                <a:lnTo>
                  <a:pt x="0" y="719999"/>
                </a:lnTo>
                <a:lnTo>
                  <a:pt x="0" y="0"/>
                </a:lnTo>
              </a:path>
            </a:pathLst>
          </a:custGeom>
          <a:solidFill>
            <a:srgbClr val="21A3D0"/>
          </a:solidFill>
          <a:ln w="12700" cap="flat" cmpd="sng">
            <a:solidFill>
              <a:srgbClr val="000000">
                <a:alpha val="0"/>
              </a:srgbClr>
            </a:solidFill>
            <a:miter lim="800000"/>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8436" name="Rectangle 3"/>
          <p:cNvSpPr>
            <a:spLocks noChangeArrowheads="1"/>
          </p:cNvSpPr>
          <p:nvPr/>
        </p:nvSpPr>
        <p:spPr bwMode="auto">
          <a:xfrm>
            <a:off x="0" y="3803650"/>
            <a:ext cx="4997450" cy="935038"/>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7" name="Rectangle 44"/>
          <p:cNvSpPr>
            <a:spLocks noChangeArrowheads="1"/>
          </p:cNvSpPr>
          <p:nvPr/>
        </p:nvSpPr>
        <p:spPr bwMode="auto">
          <a:xfrm>
            <a:off x="5095875" y="3810000"/>
            <a:ext cx="1016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8" name="Rectangle 46"/>
          <p:cNvSpPr>
            <a:spLocks noChangeArrowheads="1"/>
          </p:cNvSpPr>
          <p:nvPr/>
        </p:nvSpPr>
        <p:spPr bwMode="auto">
          <a:xfrm>
            <a:off x="6288088" y="4884738"/>
            <a:ext cx="2446337" cy="91916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9" name="Rectangle 27"/>
          <p:cNvSpPr>
            <a:spLocks noChangeArrowheads="1"/>
          </p:cNvSpPr>
          <p:nvPr/>
        </p:nvSpPr>
        <p:spPr bwMode="auto">
          <a:xfrm>
            <a:off x="4175125" y="4884738"/>
            <a:ext cx="982663" cy="942975"/>
          </a:xfrm>
          <a:prstGeom prst="rect">
            <a:avLst/>
          </a:prstGeom>
          <a:solidFill>
            <a:srgbClr val="BFBF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0" name="Rectangle 28"/>
          <p:cNvSpPr>
            <a:spLocks noChangeArrowheads="1"/>
          </p:cNvSpPr>
          <p:nvPr/>
        </p:nvSpPr>
        <p:spPr bwMode="auto">
          <a:xfrm>
            <a:off x="6200775" y="3810000"/>
            <a:ext cx="2987675" cy="9652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1" name="Rectangle 32"/>
          <p:cNvSpPr>
            <a:spLocks noChangeArrowheads="1"/>
          </p:cNvSpPr>
          <p:nvPr/>
        </p:nvSpPr>
        <p:spPr bwMode="auto">
          <a:xfrm>
            <a:off x="5238750" y="5897563"/>
            <a:ext cx="790575" cy="682625"/>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2" name="Rectangle 33"/>
          <p:cNvSpPr>
            <a:spLocks noChangeArrowheads="1"/>
          </p:cNvSpPr>
          <p:nvPr/>
        </p:nvSpPr>
        <p:spPr bwMode="auto">
          <a:xfrm>
            <a:off x="6107113" y="5897563"/>
            <a:ext cx="3733800" cy="6826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3" name="Rectangle 35"/>
          <p:cNvSpPr>
            <a:spLocks noChangeArrowheads="1"/>
          </p:cNvSpPr>
          <p:nvPr/>
        </p:nvSpPr>
        <p:spPr bwMode="auto">
          <a:xfrm>
            <a:off x="8820150" y="4884738"/>
            <a:ext cx="3371850" cy="919162"/>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4" name="Rectangle 36"/>
          <p:cNvSpPr>
            <a:spLocks noChangeArrowheads="1"/>
          </p:cNvSpPr>
          <p:nvPr/>
        </p:nvSpPr>
        <p:spPr bwMode="auto">
          <a:xfrm>
            <a:off x="4367213" y="5934075"/>
            <a:ext cx="769937" cy="646113"/>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5" name="Rectangle 41"/>
          <p:cNvSpPr>
            <a:spLocks noChangeArrowheads="1"/>
          </p:cNvSpPr>
          <p:nvPr/>
        </p:nvSpPr>
        <p:spPr bwMode="auto">
          <a:xfrm>
            <a:off x="9936163" y="5892800"/>
            <a:ext cx="2255837" cy="687388"/>
          </a:xfrm>
          <a:prstGeom prst="rect">
            <a:avLst/>
          </a:prstGeom>
          <a:solidFill>
            <a:srgbClr val="2B2E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6" name="Rectangle 42"/>
          <p:cNvSpPr>
            <a:spLocks noChangeArrowheads="1"/>
          </p:cNvSpPr>
          <p:nvPr/>
        </p:nvSpPr>
        <p:spPr bwMode="auto">
          <a:xfrm>
            <a:off x="9271000" y="3810000"/>
            <a:ext cx="2921000" cy="965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7" name="TextBox 7"/>
          <p:cNvSpPr>
            <a:spLocks noChangeArrowheads="1"/>
          </p:cNvSpPr>
          <p:nvPr/>
        </p:nvSpPr>
        <p:spPr bwMode="auto">
          <a:xfrm>
            <a:off x="335600" y="4025900"/>
            <a:ext cx="401097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r"/>
            <a:r>
              <a:rPr lang="en-US" sz="2600" dirty="0">
                <a:solidFill>
                  <a:srgbClr val="0099FF"/>
                </a:solidFill>
                <a:latin typeface="Broadway" pitchFamily="82" charset="0"/>
                <a:sym typeface="Calibri" pitchFamily="34" charset="0"/>
              </a:rPr>
              <a:t>Thanks for watching</a:t>
            </a:r>
          </a:p>
        </p:txBody>
      </p:sp>
      <p:pic>
        <p:nvPicPr>
          <p:cNvPr id="18448" name="Picture 3" descr="C:\Users\admin\Desktop\QQ.png"/>
          <p:cNvPicPr>
            <a:picLocks noChangeAspect="1" noChangeArrowheads="1"/>
          </p:cNvPicPr>
          <p:nvPr/>
        </p:nvPicPr>
        <p:blipFill>
          <a:blip r:embed="rId2">
            <a:grayscl/>
            <a:biLevel thresh="50000"/>
            <a:extLst>
              <a:ext uri="{28A0092B-C50C-407E-A947-70E740481C1C}">
                <a14:useLocalDpi xmlns="" xmlns:a14="http://schemas.microsoft.com/office/drawing/2010/main" val="0"/>
              </a:ext>
            </a:extLst>
          </a:blip>
          <a:srcRect/>
          <a:stretch>
            <a:fillRect/>
          </a:stretch>
        </p:blipFill>
        <p:spPr bwMode="auto">
          <a:xfrm>
            <a:off x="6200775" y="3938588"/>
            <a:ext cx="663575" cy="66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9" name="Picture 8" descr="C:\Users\Administrator\Desktop\怪诞行为学\素材加工后\sin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934450" y="5086350"/>
            <a:ext cx="585788" cy="620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0" name="Picture 3" descr="C:\Users\admin\Desktop\QQ.png"/>
          <p:cNvPicPr>
            <a:picLocks noChangeAspect="1" noChangeArrowheads="1"/>
          </p:cNvPicPr>
          <p:nvPr/>
        </p:nvPicPr>
        <p:blipFill>
          <a:blip r:embed="rId4">
            <a:grayscl/>
            <a:biLevel thresh="50000"/>
            <a:extLst>
              <a:ext uri="{28A0092B-C50C-407E-A947-70E740481C1C}">
                <a14:useLocalDpi xmlns="" xmlns:a14="http://schemas.microsoft.com/office/drawing/2010/main" val="0"/>
              </a:ext>
            </a:extLst>
          </a:blip>
          <a:srcRect/>
          <a:stretch>
            <a:fillRect/>
          </a:stretch>
        </p:blipFill>
        <p:spPr bwMode="auto">
          <a:xfrm>
            <a:off x="6111875" y="5934075"/>
            <a:ext cx="557213" cy="55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1" name="Picture 3" descr="C:\Users\admin\Desktop\QQ.png"/>
          <p:cNvPicPr>
            <a:picLocks noChangeAspect="1" noChangeArrowheads="1"/>
          </p:cNvPicPr>
          <p:nvPr/>
        </p:nvPicPr>
        <p:blipFill>
          <a:blip r:embed="rId5" cstate="print">
            <a:grayscl/>
            <a:biLevel thresh="50000"/>
            <a:extLst>
              <a:ext uri="{28A0092B-C50C-407E-A947-70E740481C1C}">
                <a14:useLocalDpi xmlns="" xmlns:a14="http://schemas.microsoft.com/office/drawing/2010/main" val="0"/>
              </a:ext>
            </a:extLst>
          </a:blip>
          <a:srcRect/>
          <a:stretch>
            <a:fillRect/>
          </a:stretch>
        </p:blipFill>
        <p:spPr bwMode="auto">
          <a:xfrm>
            <a:off x="6553200" y="6130925"/>
            <a:ext cx="349250" cy="34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2" name="Picture 3" descr="C:\Users\admin\Desktop\QQ.png"/>
          <p:cNvPicPr>
            <a:picLocks noChangeAspect="1" noChangeArrowheads="1"/>
          </p:cNvPicPr>
          <p:nvPr/>
        </p:nvPicPr>
        <p:blipFill>
          <a:blip r:embed="rId6" cstate="print">
            <a:grayscl/>
            <a:biLevel thresh="50000"/>
            <a:extLst>
              <a:ext uri="{28A0092B-C50C-407E-A947-70E740481C1C}">
                <a14:useLocalDpi xmlns="" xmlns:a14="http://schemas.microsoft.com/office/drawing/2010/main" val="0"/>
              </a:ext>
            </a:extLst>
          </a:blip>
          <a:srcRect/>
          <a:stretch>
            <a:fillRect/>
          </a:stretch>
        </p:blipFill>
        <p:spPr bwMode="auto">
          <a:xfrm>
            <a:off x="6846888" y="6202363"/>
            <a:ext cx="277812"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53" name="Picture 4" descr="C:\Users\admin\Desktop\1.jp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238750" y="4884738"/>
            <a:ext cx="962025" cy="919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字方塊 33"/>
          <p:cNvSpPr txBox="1"/>
          <p:nvPr/>
        </p:nvSpPr>
        <p:spPr>
          <a:xfrm>
            <a:off x="1738549" y="658257"/>
            <a:ext cx="1852329" cy="810222"/>
          </a:xfrm>
          <a:prstGeom prst="rect">
            <a:avLst/>
          </a:prstGeom>
        </p:spPr>
        <p:txBody>
          <a:bodyPr wrap="square" rtlCol="0">
            <a:spAutoFit/>
          </a:bodyPr>
          <a:lstStyle/>
          <a:p>
            <a:pPr>
              <a:lnSpc>
                <a:spcPct val="130000"/>
              </a:lnSpc>
            </a:pPr>
            <a:r>
              <a:rPr lang="zh-TW" altLang="en-US" sz="4000" b="1" dirty="0">
                <a:latin typeface="微軟正黑體" panose="020B0604030504040204" pitchFamily="34" charset="-120"/>
                <a:ea typeface="微軟正黑體" panose="020B0604030504040204" pitchFamily="34" charset="-120"/>
              </a:rPr>
              <a:t>目錄</a:t>
            </a:r>
            <a:endParaRPr lang="en-US" altLang="zh-TW" sz="4000" b="1" dirty="0">
              <a:latin typeface="微軟正黑體" panose="020B0604030504040204" pitchFamily="34" charset="-120"/>
              <a:ea typeface="微軟正黑體" panose="020B0604030504040204" pitchFamily="34" charset="-120"/>
            </a:endParaRPr>
          </a:p>
        </p:txBody>
      </p:sp>
      <p:sp>
        <p:nvSpPr>
          <p:cNvPr id="55" name="图文框 8"/>
          <p:cNvSpPr>
            <a:spLocks noChangeArrowheads="1"/>
          </p:cNvSpPr>
          <p:nvPr/>
        </p:nvSpPr>
        <p:spPr bwMode="auto">
          <a:xfrm rot="19177476" flipH="1">
            <a:off x="737714" y="657783"/>
            <a:ext cx="692014" cy="674645"/>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56" name="图片 12"/>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3757608" y="-3704908"/>
            <a:ext cx="146317" cy="8657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图片 1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8219733" flipV="1">
            <a:off x="1411130" y="1057232"/>
            <a:ext cx="67719" cy="281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直接连接符 23"/>
          <p:cNvSpPr>
            <a:spLocks noChangeShapeType="1"/>
          </p:cNvSpPr>
          <p:nvPr/>
        </p:nvSpPr>
        <p:spPr bwMode="auto">
          <a:xfrm flipH="1">
            <a:off x="1565830" y="1414222"/>
            <a:ext cx="1657350" cy="1588"/>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0" name="椭圆 27"/>
          <p:cNvSpPr>
            <a:spLocks noChangeArrowheads="1"/>
          </p:cNvSpPr>
          <p:nvPr/>
        </p:nvSpPr>
        <p:spPr bwMode="auto">
          <a:xfrm>
            <a:off x="3179211" y="1347829"/>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62" name="矩形 61"/>
          <p:cNvSpPr/>
          <p:nvPr/>
        </p:nvSpPr>
        <p:spPr bwMode="auto">
          <a:xfrm rot="1788830">
            <a:off x="5288904" y="-2192327"/>
            <a:ext cx="3288484" cy="11435333"/>
          </a:xfrm>
          <a:prstGeom prst="rect">
            <a:avLst/>
          </a:prstGeom>
          <a:solidFill>
            <a:srgbClr val="21A3D0"/>
          </a:solidFill>
          <a:ln w="9525" cap="flat" cmpd="sng" algn="ctr">
            <a:solidFill>
              <a:srgbClr val="21A3D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5" name="文字方塊 64"/>
          <p:cNvSpPr txBox="1"/>
          <p:nvPr/>
        </p:nvSpPr>
        <p:spPr>
          <a:xfrm>
            <a:off x="6549711" y="629997"/>
            <a:ext cx="3238166" cy="584775"/>
          </a:xfrm>
          <a:prstGeom prst="rect">
            <a:avLst/>
          </a:prstGeom>
          <a:noFill/>
        </p:spPr>
        <p:txBody>
          <a:bodyPr wrap="square" rtlCol="0">
            <a:spAutoFit/>
          </a:bodyPr>
          <a:lstStyle/>
          <a:p>
            <a:pPr lvl="0" algn="ctr"/>
            <a:r>
              <a:rPr lang="zh-CN" altLang="en-US"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簡介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74" name="群組 73"/>
          <p:cNvGrpSpPr/>
          <p:nvPr/>
        </p:nvGrpSpPr>
        <p:grpSpPr>
          <a:xfrm>
            <a:off x="5879985" y="504449"/>
            <a:ext cx="1039241" cy="620391"/>
            <a:chOff x="5060807" y="1700880"/>
            <a:chExt cx="1406857" cy="813119"/>
          </a:xfrm>
        </p:grpSpPr>
        <p:sp>
          <p:nvSpPr>
            <p:cNvPr id="73" name="橢圓 72"/>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6" name="文字方塊 35"/>
            <p:cNvSpPr txBox="1"/>
            <p:nvPr/>
          </p:nvSpPr>
          <p:spPr>
            <a:xfrm>
              <a:off x="5060807" y="1884043"/>
              <a:ext cx="1406857" cy="400110"/>
            </a:xfrm>
            <a:prstGeom prst="rect">
              <a:avLst/>
            </a:prstGeom>
            <a:noFill/>
            <a:ln>
              <a:noFill/>
            </a:ln>
          </p:spPr>
          <p:txBody>
            <a:bodyPr wrap="square" rtlCol="0">
              <a:spAutoFit/>
            </a:bodyPr>
            <a:lstStyle/>
            <a:p>
              <a:pPr lvl="0" algn="ctr"/>
              <a:r>
                <a:rPr lang="en-US" altLang="zh-TW"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01</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20" name="文字方塊 19"/>
          <p:cNvSpPr txBox="1"/>
          <p:nvPr/>
        </p:nvSpPr>
        <p:spPr>
          <a:xfrm>
            <a:off x="5396938" y="2795560"/>
            <a:ext cx="3225560" cy="584775"/>
          </a:xfrm>
          <a:prstGeom prst="rect">
            <a:avLst/>
          </a:prstGeom>
          <a:noFill/>
        </p:spPr>
        <p:txBody>
          <a:bodyPr wrap="square" rtlCol="0">
            <a:spAutoFit/>
          </a:bodyPr>
          <a:lstStyle/>
          <a:p>
            <a:pPr lvl="0" algn="ctr"/>
            <a:r>
              <a:rPr lang="zh-TW" altLang="en-US"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系統架構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2" name="文字方塊 21"/>
          <p:cNvSpPr txBox="1"/>
          <p:nvPr/>
        </p:nvSpPr>
        <p:spPr>
          <a:xfrm>
            <a:off x="6000356" y="1724997"/>
            <a:ext cx="3536801" cy="584775"/>
          </a:xfrm>
          <a:prstGeom prst="rect">
            <a:avLst/>
          </a:prstGeom>
          <a:noFill/>
        </p:spPr>
        <p:txBody>
          <a:bodyPr wrap="square" rtlCol="0">
            <a:spAutoFit/>
          </a:bodyPr>
          <a:lstStyle/>
          <a:p>
            <a:pPr lvl="0" algn="ctr"/>
            <a:r>
              <a:rPr lang="zh-TW" altLang="en-US" sz="3200" b="1" dirty="0">
                <a:solidFill>
                  <a:schemeClr val="bg1"/>
                </a:solidFill>
                <a:latin typeface="微軟正黑體" panose="020B0604030504040204" pitchFamily="34" charset="-120"/>
                <a:ea typeface="微軟正黑體" panose="020B0604030504040204" pitchFamily="34" charset="-120"/>
              </a:rPr>
              <a:t>功能說明</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5" name="文字方塊 24">
            <a:extLst>
              <a:ext uri="{FF2B5EF4-FFF2-40B4-BE49-F238E27FC236}">
                <a16:creationId xmlns:a16="http://schemas.microsoft.com/office/drawing/2014/main" xmlns="" id="{FB127AA6-A8B6-A845-B170-6AB0B63520FF}"/>
              </a:ext>
            </a:extLst>
          </p:cNvPr>
          <p:cNvSpPr txBox="1"/>
          <p:nvPr/>
        </p:nvSpPr>
        <p:spPr>
          <a:xfrm>
            <a:off x="4853661" y="3966478"/>
            <a:ext cx="3225560" cy="584775"/>
          </a:xfrm>
          <a:prstGeom prst="rect">
            <a:avLst/>
          </a:prstGeom>
          <a:noFill/>
        </p:spPr>
        <p:txBody>
          <a:bodyPr wrap="square" rtlCol="0">
            <a:spAutoFit/>
          </a:bodyPr>
          <a:lstStyle/>
          <a:p>
            <a:pPr lvl="0" algn="ctr"/>
            <a:r>
              <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UML</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9" name="文字方塊 28">
            <a:extLst>
              <a:ext uri="{FF2B5EF4-FFF2-40B4-BE49-F238E27FC236}">
                <a16:creationId xmlns:a16="http://schemas.microsoft.com/office/drawing/2014/main" xmlns="" id="{A3B7C6C0-0AC0-D14E-9831-5E2232569016}"/>
              </a:ext>
            </a:extLst>
          </p:cNvPr>
          <p:cNvSpPr txBox="1"/>
          <p:nvPr/>
        </p:nvSpPr>
        <p:spPr>
          <a:xfrm>
            <a:off x="4091331" y="4887282"/>
            <a:ext cx="3225560" cy="954107"/>
          </a:xfrm>
          <a:prstGeom prst="rect">
            <a:avLst/>
          </a:prstGeom>
          <a:noFill/>
        </p:spPr>
        <p:txBody>
          <a:bodyPr wrap="square" rtlCol="0">
            <a:spAutoFit/>
          </a:bodyPr>
          <a:lstStyle/>
          <a:p>
            <a:pPr algn="ctr"/>
            <a:r>
              <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Resource</a:t>
            </a:r>
          </a:p>
          <a:p>
            <a:pPr algn="ctr"/>
            <a:r>
              <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Required</a:t>
            </a:r>
            <a:endParaRPr kumimoji="1" lang="zh-TW" altLang="en-US" sz="3600" b="1" dirty="0">
              <a:latin typeface="Microsoft JhengHei" panose="020B0604030504040204" pitchFamily="34" charset="-120"/>
              <a:ea typeface="Microsoft JhengHei" panose="020B0604030504040204" pitchFamily="34" charset="-120"/>
            </a:endParaRPr>
          </a:p>
        </p:txBody>
      </p:sp>
      <p:grpSp>
        <p:nvGrpSpPr>
          <p:cNvPr id="30" name="群組 29"/>
          <p:cNvGrpSpPr/>
          <p:nvPr/>
        </p:nvGrpSpPr>
        <p:grpSpPr>
          <a:xfrm>
            <a:off x="5231940" y="1656529"/>
            <a:ext cx="1039241" cy="620391"/>
            <a:chOff x="4958888" y="1670452"/>
            <a:chExt cx="1406857" cy="813119"/>
          </a:xfrm>
        </p:grpSpPr>
        <p:sp>
          <p:nvSpPr>
            <p:cNvPr id="31" name="橢圓 30"/>
            <p:cNvSpPr/>
            <p:nvPr/>
          </p:nvSpPr>
          <p:spPr bwMode="auto">
            <a:xfrm>
              <a:off x="5255758" y="1670452"/>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2" name="文字方塊 31"/>
            <p:cNvSpPr txBox="1"/>
            <p:nvPr/>
          </p:nvSpPr>
          <p:spPr>
            <a:xfrm>
              <a:off x="4958888" y="1803255"/>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02</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3" name="群組 32"/>
          <p:cNvGrpSpPr/>
          <p:nvPr/>
        </p:nvGrpSpPr>
        <p:grpSpPr>
          <a:xfrm>
            <a:off x="4583895" y="2780955"/>
            <a:ext cx="1039241" cy="620391"/>
            <a:chOff x="5060807" y="1700880"/>
            <a:chExt cx="1406857" cy="813119"/>
          </a:xfrm>
        </p:grpSpPr>
        <p:sp>
          <p:nvSpPr>
            <p:cNvPr id="35" name="橢圓 3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p:cNvSpPr txBox="1"/>
            <p:nvPr/>
          </p:nvSpPr>
          <p:spPr>
            <a:xfrm>
              <a:off x="5060807" y="1884041"/>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03</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8" name="群組 37"/>
          <p:cNvGrpSpPr/>
          <p:nvPr/>
        </p:nvGrpSpPr>
        <p:grpSpPr>
          <a:xfrm>
            <a:off x="3976684" y="3861030"/>
            <a:ext cx="1039241" cy="620391"/>
            <a:chOff x="5060807" y="1700880"/>
            <a:chExt cx="1406857" cy="813119"/>
          </a:xfrm>
        </p:grpSpPr>
        <p:sp>
          <p:nvSpPr>
            <p:cNvPr id="39" name="橢圓 38"/>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0" name="文字方塊 39"/>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04</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1" name="群組 40"/>
          <p:cNvGrpSpPr/>
          <p:nvPr/>
        </p:nvGrpSpPr>
        <p:grpSpPr>
          <a:xfrm>
            <a:off x="3328639" y="4941105"/>
            <a:ext cx="1039241" cy="620391"/>
            <a:chOff x="5060807" y="1700880"/>
            <a:chExt cx="1406857" cy="813119"/>
          </a:xfrm>
        </p:grpSpPr>
        <p:sp>
          <p:nvSpPr>
            <p:cNvPr id="42" name="橢圓 41"/>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05</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4" name="群組 43"/>
          <p:cNvGrpSpPr/>
          <p:nvPr/>
        </p:nvGrpSpPr>
        <p:grpSpPr>
          <a:xfrm>
            <a:off x="2711765" y="6048075"/>
            <a:ext cx="1039241" cy="620391"/>
            <a:chOff x="5060807" y="1700880"/>
            <a:chExt cx="1406857" cy="813119"/>
          </a:xfrm>
        </p:grpSpPr>
        <p:sp>
          <p:nvSpPr>
            <p:cNvPr id="45" name="橢圓 4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6" name="文字方塊 45"/>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06</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47" name="文字方塊 46">
            <a:extLst>
              <a:ext uri="{FF2B5EF4-FFF2-40B4-BE49-F238E27FC236}">
                <a16:creationId xmlns:a16="http://schemas.microsoft.com/office/drawing/2014/main" xmlns="" id="{FB127AA6-A8B6-A845-B170-6AB0B63520FF}"/>
              </a:ext>
            </a:extLst>
          </p:cNvPr>
          <p:cNvSpPr txBox="1"/>
          <p:nvPr/>
        </p:nvSpPr>
        <p:spPr>
          <a:xfrm>
            <a:off x="3517792" y="6092021"/>
            <a:ext cx="3225560" cy="584775"/>
          </a:xfrm>
          <a:prstGeom prst="rect">
            <a:avLst/>
          </a:prstGeom>
          <a:noFill/>
        </p:spPr>
        <p:txBody>
          <a:bodyPr wrap="square" rtlCol="0">
            <a:spAutoFit/>
          </a:bodyPr>
          <a:lstStyle/>
          <a:p>
            <a:pPr lvl="0" algn="ctr"/>
            <a:r>
              <a:rPr lang="en-US" altLang="zh-TW" sz="32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Schedule</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Tree>
    <p:extLst>
      <p:ext uri="{BB962C8B-B14F-4D97-AF65-F5344CB8AC3E}">
        <p14:creationId xmlns="" xmlns:p14="http://schemas.microsoft.com/office/powerpoint/2010/main" val="14873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0" grpId="0"/>
      <p:bldP spid="22" grpId="0"/>
      <p:bldP spid="25" grpId="0"/>
      <p:bldP spid="29"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2" y="4090106"/>
            <a:ext cx="1960966"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706521"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833096" y="2953793"/>
            <a:ext cx="1723178"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簡介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8524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動機與需求分析</a:t>
            </a:r>
          </a:p>
        </p:txBody>
      </p:sp>
      <p:sp>
        <p:nvSpPr>
          <p:cNvPr id="2" name="文字方塊 1">
            <a:extLst>
              <a:ext uri="{FF2B5EF4-FFF2-40B4-BE49-F238E27FC236}">
                <a16:creationId xmlns:a16="http://schemas.microsoft.com/office/drawing/2014/main" xmlns="" id="{BCBF8E11-6D7A-EA4A-B4BD-8F8836BF7B16}"/>
              </a:ext>
            </a:extLst>
          </p:cNvPr>
          <p:cNvSpPr txBox="1"/>
          <p:nvPr/>
        </p:nvSpPr>
        <p:spPr>
          <a:xfrm>
            <a:off x="3071790" y="1412860"/>
            <a:ext cx="8568595" cy="2308324"/>
          </a:xfrm>
          <a:prstGeom prst="rect">
            <a:avLst/>
          </a:prstGeom>
          <a:noFill/>
        </p:spPr>
        <p:txBody>
          <a:bodyPr wrap="square" rtlCol="0">
            <a:spAutoFit/>
          </a:bodyPr>
          <a:lstStyle/>
          <a:p>
            <a:r>
              <a:rPr lang="zh-TW" altLang="zh-TW" sz="2400" dirty="0"/>
              <a:t>在現代社會中機車已成為年輕人不可或缺的一種交通工具，然而大部分紅綠燈都沒有設置秒數號誌，使得用路人不知道當前號誌的剩餘秒數，無法拿捏是否該準備停下來而造成闖紅燈抑或是來不及通過路口急煞而造成車禍的發生。</a:t>
            </a:r>
          </a:p>
          <a:p>
            <a:r>
              <a:rPr lang="en-US" altLang="zh-TW" sz="2400" dirty="0"/>
              <a:t>      </a:t>
            </a:r>
            <a:r>
              <a:rPr lang="zh-TW" altLang="zh-TW" sz="2400" dirty="0"/>
              <a:t>為達成預防此類事件的發生，本</a:t>
            </a:r>
            <a:r>
              <a:rPr lang="en-US" altLang="zh-TW" sz="2400" dirty="0"/>
              <a:t>APP</a:t>
            </a:r>
            <a:r>
              <a:rPr lang="zh-TW" altLang="zh-TW" sz="2400" dirty="0"/>
              <a:t>需要結合</a:t>
            </a:r>
            <a:r>
              <a:rPr lang="en-US" altLang="zh-TW" sz="2400" dirty="0"/>
              <a:t>GPS</a:t>
            </a:r>
            <a:r>
              <a:rPr lang="zh-TW" altLang="zh-TW" sz="2400" dirty="0"/>
              <a:t>以及聲音通知駕駛人前方紅綠燈剩餘之秒數。</a:t>
            </a:r>
          </a:p>
        </p:txBody>
      </p:sp>
      <p:sp>
        <p:nvSpPr>
          <p:cNvPr id="3" name="文字方塊 2">
            <a:extLst>
              <a:ext uri="{FF2B5EF4-FFF2-40B4-BE49-F238E27FC236}">
                <a16:creationId xmlns:a16="http://schemas.microsoft.com/office/drawing/2014/main" xmlns="" id="{F1BAF00B-32C5-2F43-8876-B2CD4952A462}"/>
              </a:ext>
            </a:extLst>
          </p:cNvPr>
          <p:cNvSpPr txBox="1"/>
          <p:nvPr/>
        </p:nvSpPr>
        <p:spPr>
          <a:xfrm>
            <a:off x="1775699" y="1412860"/>
            <a:ext cx="1296091" cy="523220"/>
          </a:xfrm>
          <a:prstGeom prst="rect">
            <a:avLst/>
          </a:prstGeom>
          <a:noFill/>
        </p:spPr>
        <p:txBody>
          <a:bodyPr wrap="square" rtlCol="0">
            <a:spAutoFit/>
          </a:bodyPr>
          <a:lstStyle/>
          <a:p>
            <a:r>
              <a:rPr kumimoji="1" lang="zh-TW" altLang="en-US" sz="2800" dirty="0"/>
              <a:t>動機  </a:t>
            </a:r>
            <a:r>
              <a:rPr kumimoji="1" lang="en-US" altLang="zh-TW" sz="2800" dirty="0"/>
              <a:t>:</a:t>
            </a:r>
            <a:endParaRPr kumimoji="1" lang="zh-TW" altLang="en-US" sz="2800" dirty="0"/>
          </a:p>
        </p:txBody>
      </p:sp>
      <p:sp>
        <p:nvSpPr>
          <p:cNvPr id="4" name="文字方塊 3">
            <a:extLst>
              <a:ext uri="{FF2B5EF4-FFF2-40B4-BE49-F238E27FC236}">
                <a16:creationId xmlns:a16="http://schemas.microsoft.com/office/drawing/2014/main" xmlns="" id="{7BDF9010-2479-F444-83C2-C11BBFAC0428}"/>
              </a:ext>
            </a:extLst>
          </p:cNvPr>
          <p:cNvSpPr txBox="1"/>
          <p:nvPr/>
        </p:nvSpPr>
        <p:spPr>
          <a:xfrm>
            <a:off x="1127655" y="4567570"/>
            <a:ext cx="1944135" cy="523220"/>
          </a:xfrm>
          <a:prstGeom prst="rect">
            <a:avLst/>
          </a:prstGeom>
          <a:noFill/>
        </p:spPr>
        <p:txBody>
          <a:bodyPr wrap="square" rtlCol="0">
            <a:spAutoFit/>
          </a:bodyPr>
          <a:lstStyle/>
          <a:p>
            <a:r>
              <a:rPr kumimoji="1" lang="zh-TW" altLang="en-US" sz="2800" dirty="0"/>
              <a:t>需求分析</a:t>
            </a:r>
            <a:r>
              <a:rPr kumimoji="1" lang="en-US" altLang="zh-TW" sz="2800" dirty="0"/>
              <a:t> : </a:t>
            </a:r>
            <a:endParaRPr kumimoji="1" lang="zh-TW" altLang="en-US" dirty="0"/>
          </a:p>
        </p:txBody>
      </p:sp>
      <p:sp>
        <p:nvSpPr>
          <p:cNvPr id="5" name="文字方塊 4">
            <a:extLst>
              <a:ext uri="{FF2B5EF4-FFF2-40B4-BE49-F238E27FC236}">
                <a16:creationId xmlns:a16="http://schemas.microsoft.com/office/drawing/2014/main" xmlns="" id="{A5046661-D33F-D54D-8ACB-FA2269BC0D10}"/>
              </a:ext>
            </a:extLst>
          </p:cNvPr>
          <p:cNvSpPr txBox="1"/>
          <p:nvPr/>
        </p:nvSpPr>
        <p:spPr>
          <a:xfrm>
            <a:off x="3071790" y="4568260"/>
            <a:ext cx="8136565" cy="1631216"/>
          </a:xfrm>
          <a:prstGeom prst="rect">
            <a:avLst/>
          </a:prstGeom>
          <a:noFill/>
        </p:spPr>
        <p:txBody>
          <a:bodyPr wrap="square" rtlCol="0">
            <a:spAutoFit/>
          </a:bodyPr>
          <a:lstStyle/>
          <a:p>
            <a:r>
              <a:rPr kumimoji="1" lang="en-US" altLang="zh-TW" sz="2400" dirty="0"/>
              <a:t>✔️</a:t>
            </a:r>
            <a:r>
              <a:rPr kumimoji="1" lang="zh-CN" altLang="en-US" sz="2400" dirty="0"/>
              <a:t>顯示道路地圖</a:t>
            </a:r>
            <a:endParaRPr kumimoji="1" lang="en-US" altLang="zh-CN" sz="2400" dirty="0"/>
          </a:p>
          <a:p>
            <a:r>
              <a:rPr kumimoji="1" lang="en-US" altLang="zh-TW" sz="2400" dirty="0"/>
              <a:t>✔️GPS</a:t>
            </a:r>
            <a:r>
              <a:rPr kumimoji="1" lang="zh-CN" altLang="en-US" sz="2400" dirty="0"/>
              <a:t>定位及</a:t>
            </a:r>
            <a:r>
              <a:rPr kumimoji="1" lang="zh-TW" altLang="en-US" sz="2400" dirty="0"/>
              <a:t>導航</a:t>
            </a:r>
            <a:endParaRPr kumimoji="1" lang="en-US" altLang="zh-TW" sz="2400" dirty="0"/>
          </a:p>
          <a:p>
            <a:r>
              <a:rPr kumimoji="1" lang="en-US" altLang="zh-TW" sz="2400" dirty="0"/>
              <a:t>✔️</a:t>
            </a:r>
            <a:r>
              <a:rPr kumimoji="1" lang="zh-CN" altLang="en-US" sz="2400" dirty="0"/>
              <a:t>知道紅綠燈剩餘秒數</a:t>
            </a:r>
            <a:endParaRPr kumimoji="1" lang="en-US" altLang="zh-CN" sz="2400" dirty="0"/>
          </a:p>
          <a:p>
            <a:r>
              <a:rPr kumimoji="1" lang="en-US" altLang="zh-TW" sz="2400" dirty="0"/>
              <a:t>✔️</a:t>
            </a:r>
            <a:r>
              <a:rPr kumimoji="1" lang="zh-CN" altLang="en-US" sz="2400" dirty="0"/>
              <a:t>規劃路線</a:t>
            </a:r>
            <a:endParaRPr kumimoji="1" lang="en-US" altLang="zh-CN" sz="2400" dirty="0"/>
          </a:p>
        </p:txBody>
      </p:sp>
    </p:spTree>
    <p:extLst>
      <p:ext uri="{BB962C8B-B14F-4D97-AF65-F5344CB8AC3E}">
        <p14:creationId xmlns="" xmlns:p14="http://schemas.microsoft.com/office/powerpoint/2010/main" val="42487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714201" y="2893468"/>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功能說明</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13000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TW"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功能</a:t>
            </a:r>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架構</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7" name="圖片 6" descr="功能架構.png"/>
          <p:cNvPicPr>
            <a:picLocks noChangeAspect="1"/>
          </p:cNvPicPr>
          <p:nvPr/>
        </p:nvPicPr>
        <p:blipFill>
          <a:blip r:embed="rId2"/>
          <a:stretch>
            <a:fillRect/>
          </a:stretch>
        </p:blipFill>
        <p:spPr>
          <a:xfrm>
            <a:off x="2307653" y="714356"/>
            <a:ext cx="7576694" cy="5429288"/>
          </a:xfrm>
          <a:prstGeom prst="rect">
            <a:avLst/>
          </a:prstGeom>
        </p:spPr>
      </p:pic>
    </p:spTree>
    <p:extLst>
      <p:ext uri="{BB962C8B-B14F-4D97-AF65-F5344CB8AC3E}">
        <p14:creationId xmlns="" xmlns:p14="http://schemas.microsoft.com/office/powerpoint/2010/main" val="249865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功能說明</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graphicFrame>
        <p:nvGraphicFramePr>
          <p:cNvPr id="2" name="表格 1"/>
          <p:cNvGraphicFramePr>
            <a:graphicFrameLocks noGrp="1"/>
          </p:cNvGraphicFramePr>
          <p:nvPr>
            <p:extLst/>
          </p:nvPr>
        </p:nvGraphicFramePr>
        <p:xfrm>
          <a:off x="751770" y="1196844"/>
          <a:ext cx="10688460" cy="5112355"/>
        </p:xfrm>
        <a:graphic>
          <a:graphicData uri="http://schemas.openxmlformats.org/drawingml/2006/table">
            <a:tbl>
              <a:tblPr firstRow="1" bandRow="1">
                <a:tableStyleId>{5C22544A-7EE6-4342-B048-85BDC9FD1C3A}</a:tableStyleId>
              </a:tblPr>
              <a:tblGrid>
                <a:gridCol w="5344230">
                  <a:extLst>
                    <a:ext uri="{9D8B030D-6E8A-4147-A177-3AD203B41FA5}">
                      <a16:colId xmlns="" xmlns:a16="http://schemas.microsoft.com/office/drawing/2014/main" val="20000"/>
                    </a:ext>
                  </a:extLst>
                </a:gridCol>
                <a:gridCol w="5344230">
                  <a:extLst>
                    <a:ext uri="{9D8B030D-6E8A-4147-A177-3AD203B41FA5}">
                      <a16:colId xmlns="" xmlns:a16="http://schemas.microsoft.com/office/drawing/2014/main" val="20001"/>
                    </a:ext>
                  </a:extLst>
                </a:gridCol>
              </a:tblGrid>
              <a:tr h="1022471">
                <a:tc>
                  <a:txBody>
                    <a:bodyPr/>
                    <a:lstStyle/>
                    <a:p>
                      <a:pPr algn="ctr"/>
                      <a:r>
                        <a:rPr lang="zh-TW" altLang="en-US" sz="2400" dirty="0" smtClean="0"/>
                        <a:t>功能</a:t>
                      </a:r>
                      <a:endParaRPr lang="zh-TW" altLang="en-US" sz="2400" dirty="0"/>
                    </a:p>
                  </a:txBody>
                  <a:tcPr anchor="ctr"/>
                </a:tc>
                <a:tc>
                  <a:txBody>
                    <a:bodyPr/>
                    <a:lstStyle/>
                    <a:p>
                      <a:pPr algn="ctr"/>
                      <a:r>
                        <a:rPr lang="zh-TW" altLang="en-US" sz="2400" dirty="0" smtClean="0"/>
                        <a:t>說明</a:t>
                      </a:r>
                      <a:endParaRPr lang="zh-TW" altLang="en-US" sz="2400" dirty="0"/>
                    </a:p>
                  </a:txBody>
                  <a:tcPr anchor="ctr"/>
                </a:tc>
                <a:extLst>
                  <a:ext uri="{0D108BD9-81ED-4DB2-BD59-A6C34878D82A}">
                    <a16:rowId xmlns="" xmlns:a16="http://schemas.microsoft.com/office/drawing/2014/main" val="10000"/>
                  </a:ext>
                </a:extLst>
              </a:tr>
              <a:tr h="1022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kern="1200" dirty="0" smtClean="0">
                          <a:solidFill>
                            <a:schemeClr val="dk1"/>
                          </a:solidFill>
                          <a:effectLst/>
                          <a:latin typeface="+mn-lt"/>
                          <a:ea typeface="+mn-ea"/>
                          <a:cs typeface="+mn-cs"/>
                        </a:rPr>
                        <a:t>顯示道路地圖</a:t>
                      </a:r>
                      <a:endParaRPr lang="zh-TW" altLang="zh-TW" sz="1800" b="0" kern="1200" dirty="0" smtClean="0">
                        <a:solidFill>
                          <a:schemeClr val="dk1"/>
                        </a:solidFill>
                        <a:effectLst/>
                        <a:latin typeface="+mn-lt"/>
                        <a:ea typeface="+mn-ea"/>
                        <a:cs typeface="+mn-cs"/>
                      </a:endParaRPr>
                    </a:p>
                  </a:txBody>
                  <a:tcPr anchor="ctr"/>
                </a:tc>
                <a:tc>
                  <a:txBody>
                    <a:bodyPr/>
                    <a:lstStyle/>
                    <a:p>
                      <a:pPr algn="ctr"/>
                      <a:r>
                        <a:rPr lang="zh-TW" altLang="en-US" dirty="0" smtClean="0"/>
                        <a:t>從</a:t>
                      </a:r>
                      <a:r>
                        <a:rPr lang="en-US" altLang="zh-TW" dirty="0" smtClean="0"/>
                        <a:t>google map</a:t>
                      </a:r>
                      <a:r>
                        <a:rPr lang="zh-TW" altLang="en-US" dirty="0" smtClean="0"/>
                        <a:t>獲取地圖資訊並顯示於</a:t>
                      </a:r>
                      <a:r>
                        <a:rPr lang="en-US" altLang="zh-TW" dirty="0" smtClean="0"/>
                        <a:t>APP</a:t>
                      </a:r>
                      <a:r>
                        <a:rPr lang="zh-TW" altLang="en-US" dirty="0" smtClean="0"/>
                        <a:t>中</a:t>
                      </a:r>
                      <a:endParaRPr lang="zh-TW" altLang="en-US" dirty="0"/>
                    </a:p>
                  </a:txBody>
                  <a:tcPr anchor="ctr"/>
                </a:tc>
                <a:extLst>
                  <a:ext uri="{0D108BD9-81ED-4DB2-BD59-A6C34878D82A}">
                    <a16:rowId xmlns="" xmlns:a16="http://schemas.microsoft.com/office/drawing/2014/main" val="10001"/>
                  </a:ext>
                </a:extLst>
              </a:tr>
              <a:tr h="1022471">
                <a:tc>
                  <a:txBody>
                    <a:bodyPr/>
                    <a:lstStyle/>
                    <a:p>
                      <a:pPr algn="ctr"/>
                      <a:r>
                        <a:rPr lang="en-US" altLang="zh-TW" dirty="0" smtClean="0"/>
                        <a:t>GPS</a:t>
                      </a:r>
                      <a:r>
                        <a:rPr lang="zh-TW" altLang="en-US" dirty="0" smtClean="0"/>
                        <a:t>定位及導航</a:t>
                      </a:r>
                      <a:endParaRPr lang="zh-TW" altLang="en-US" dirty="0"/>
                    </a:p>
                  </a:txBody>
                  <a:tcPr anchor="ctr"/>
                </a:tc>
                <a:tc>
                  <a:txBody>
                    <a:bodyPr/>
                    <a:lstStyle/>
                    <a:p>
                      <a:pPr algn="ctr"/>
                      <a:r>
                        <a:rPr lang="zh-TW" altLang="en-US" dirty="0" smtClean="0"/>
                        <a:t>藉由</a:t>
                      </a:r>
                      <a:r>
                        <a:rPr lang="en-US" altLang="zh-TW" dirty="0" smtClean="0"/>
                        <a:t>GPS</a:t>
                      </a:r>
                      <a:r>
                        <a:rPr lang="zh-TW" altLang="en-US" dirty="0" smtClean="0"/>
                        <a:t>技術定位使用者位置以及導航使用者至目的地</a:t>
                      </a:r>
                      <a:endParaRPr lang="zh-TW" altLang="en-US" dirty="0"/>
                    </a:p>
                  </a:txBody>
                  <a:tcPr anchor="ctr"/>
                </a:tc>
                <a:extLst>
                  <a:ext uri="{0D108BD9-81ED-4DB2-BD59-A6C34878D82A}">
                    <a16:rowId xmlns="" xmlns:a16="http://schemas.microsoft.com/office/drawing/2014/main" val="10002"/>
                  </a:ext>
                </a:extLst>
              </a:tr>
              <a:tr h="1022471">
                <a:tc>
                  <a:txBody>
                    <a:bodyPr/>
                    <a:lstStyle/>
                    <a:p>
                      <a:pPr algn="ctr"/>
                      <a:r>
                        <a:rPr lang="zh-TW" altLang="en-US" dirty="0" smtClean="0"/>
                        <a:t>知道紅綠燈剩餘秒數</a:t>
                      </a:r>
                      <a:endParaRPr lang="zh-TW" altLang="en-US" dirty="0"/>
                    </a:p>
                  </a:txBody>
                  <a:tcPr anchor="ctr"/>
                </a:tc>
                <a:tc>
                  <a:txBody>
                    <a:bodyPr/>
                    <a:lstStyle/>
                    <a:p>
                      <a:pPr algn="ctr"/>
                      <a:r>
                        <a:rPr lang="zh-TW" altLang="en-US" dirty="0" smtClean="0"/>
                        <a:t>透過網路爬蟲擷取</a:t>
                      </a:r>
                      <a:r>
                        <a:rPr lang="zh-TW" altLang="en-US" dirty="0" smtClean="0"/>
                        <a:t>交控中心內紅綠燈資訊並顯示秒數及紅綠燈狀態於</a:t>
                      </a:r>
                      <a:r>
                        <a:rPr lang="en-US" altLang="zh-TW" dirty="0" smtClean="0"/>
                        <a:t>APP</a:t>
                      </a:r>
                      <a:r>
                        <a:rPr lang="zh-TW" altLang="en-US" dirty="0" smtClean="0"/>
                        <a:t>中</a:t>
                      </a:r>
                      <a:endParaRPr lang="zh-TW" altLang="en-US" dirty="0"/>
                    </a:p>
                  </a:txBody>
                  <a:tcPr anchor="ctr"/>
                </a:tc>
                <a:extLst>
                  <a:ext uri="{0D108BD9-81ED-4DB2-BD59-A6C34878D82A}">
                    <a16:rowId xmlns="" xmlns:a16="http://schemas.microsoft.com/office/drawing/2014/main" val="10003"/>
                  </a:ext>
                </a:extLst>
              </a:tr>
              <a:tr h="1022471">
                <a:tc>
                  <a:txBody>
                    <a:bodyPr/>
                    <a:lstStyle/>
                    <a:p>
                      <a:pPr algn="ctr"/>
                      <a:r>
                        <a:rPr lang="zh-TW" altLang="en-US" dirty="0" smtClean="0"/>
                        <a:t>規劃路線</a:t>
                      </a:r>
                      <a:endParaRPr lang="zh-TW" altLang="en-US" dirty="0"/>
                    </a:p>
                  </a:txBody>
                  <a:tcPr anchor="ctr"/>
                </a:tc>
                <a:tc>
                  <a:txBody>
                    <a:bodyPr/>
                    <a:lstStyle/>
                    <a:p>
                      <a:pPr algn="ctr"/>
                      <a:r>
                        <a:rPr lang="zh-TW" altLang="en-US" dirty="0" smtClean="0"/>
                        <a:t> 為使用者規劃由當前位置到目的地的適當路線</a:t>
                      </a:r>
                      <a:endParaRPr lang="zh-TW" altLang="en-US" dirty="0"/>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97037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000000"/>
                </a:solidFill>
                <a:latin typeface="微軟正黑體" panose="020B0604030504040204" pitchFamily="34" charset="-120"/>
                <a:ea typeface="微軟正黑體" panose="020B0604030504040204" pitchFamily="34" charset="-120"/>
                <a:sym typeface="方正兰亭细黑_GBK" charset="-122"/>
              </a:rPr>
              <a:t>APP</a:t>
            </a:r>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演示</a:t>
            </a:r>
          </a:p>
        </p:txBody>
      </p:sp>
      <p:pic>
        <p:nvPicPr>
          <p:cNvPr id="3" name="圖片 2">
            <a:extLst>
              <a:ext uri="{FF2B5EF4-FFF2-40B4-BE49-F238E27FC236}">
                <a16:creationId xmlns="" xmlns:a16="http://schemas.microsoft.com/office/drawing/2014/main" id="{E17CECA0-0202-C340-A945-0AED6CEFC6C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31814" y="255818"/>
            <a:ext cx="3444607" cy="6120768"/>
          </a:xfrm>
          <a:prstGeom prst="rect">
            <a:avLst/>
          </a:prstGeom>
        </p:spPr>
      </p:pic>
      <p:pic>
        <p:nvPicPr>
          <p:cNvPr id="5" name="圖片 4">
            <a:extLst>
              <a:ext uri="{FF2B5EF4-FFF2-40B4-BE49-F238E27FC236}">
                <a16:creationId xmlns="" xmlns:a16="http://schemas.microsoft.com/office/drawing/2014/main" id="{B2B6FBAE-306A-6943-B86F-AE5F9BDB530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187707" y="255817"/>
            <a:ext cx="3444608" cy="6120769"/>
          </a:xfrm>
          <a:prstGeom prst="rect">
            <a:avLst/>
          </a:prstGeom>
        </p:spPr>
      </p:pic>
      <p:sp>
        <p:nvSpPr>
          <p:cNvPr id="9" name="橢圓 8">
            <a:extLst>
              <a:ext uri="{FF2B5EF4-FFF2-40B4-BE49-F238E27FC236}">
                <a16:creationId xmlns="" xmlns:a16="http://schemas.microsoft.com/office/drawing/2014/main" id="{2C072F4A-58AD-FE47-A4B0-F535B0524FC8}"/>
              </a:ext>
            </a:extLst>
          </p:cNvPr>
          <p:cNvSpPr/>
          <p:nvPr/>
        </p:nvSpPr>
        <p:spPr bwMode="auto">
          <a:xfrm>
            <a:off x="8779434" y="3185460"/>
            <a:ext cx="180000" cy="1800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14" name="橢圓 13">
            <a:extLst>
              <a:ext uri="{FF2B5EF4-FFF2-40B4-BE49-F238E27FC236}">
                <a16:creationId xmlns="" xmlns:a16="http://schemas.microsoft.com/office/drawing/2014/main" id="{873B1AE7-B5A3-F34C-AE00-28C2360B723D}"/>
              </a:ext>
            </a:extLst>
          </p:cNvPr>
          <p:cNvSpPr/>
          <p:nvPr/>
        </p:nvSpPr>
        <p:spPr bwMode="auto">
          <a:xfrm>
            <a:off x="8779434" y="3185460"/>
            <a:ext cx="180000" cy="1800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2" name="文字方塊 1"/>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前方紅燈剩餘</a:t>
            </a:r>
            <a:r>
              <a:rPr lang="en-US" altLang="zh-TW" dirty="0" smtClean="0"/>
              <a:t>20</a:t>
            </a:r>
            <a:r>
              <a:rPr lang="zh-TW" altLang="en-US" dirty="0" smtClean="0"/>
              <a:t>秒</a:t>
            </a:r>
            <a:endParaRPr lang="zh-TW" altLang="en-US" dirty="0"/>
          </a:p>
        </p:txBody>
      </p:sp>
      <p:sp>
        <p:nvSpPr>
          <p:cNvPr id="11" name="文字方塊 10"/>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前方綠燈剩餘</a:t>
            </a:r>
            <a:r>
              <a:rPr lang="en-US" altLang="zh-TW" dirty="0" smtClean="0"/>
              <a:t>50</a:t>
            </a:r>
            <a:r>
              <a:rPr lang="zh-TW" altLang="en-US" dirty="0" smtClean="0"/>
              <a:t>秒</a:t>
            </a:r>
            <a:endParaRPr lang="zh-TW" altLang="en-US" dirty="0"/>
          </a:p>
        </p:txBody>
      </p:sp>
    </p:spTree>
    <p:extLst>
      <p:ext uri="{BB962C8B-B14F-4D97-AF65-F5344CB8AC3E}">
        <p14:creationId xmlns="" xmlns:p14="http://schemas.microsoft.com/office/powerpoint/2010/main" val="24781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ppt_x"/>
                                          </p:val>
                                        </p:tav>
                                        <p:tav tm="100000">
                                          <p:val>
                                            <p:strVal val="#ppt_x"/>
                                          </p:val>
                                        </p:tav>
                                      </p:tavLst>
                                    </p:anim>
                                    <p:anim calcmode="lin" valueType="num">
                                      <p:cBhvr additive="base">
                                        <p:cTn id="8" dur="3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 fill="hold"/>
                                        <p:tgtEl>
                                          <p:spTgt spid="14"/>
                                        </p:tgtEl>
                                        <p:attrNameLst>
                                          <p:attrName>ppt_x</p:attrName>
                                        </p:attrNameLst>
                                      </p:cBhvr>
                                      <p:tavLst>
                                        <p:tav tm="0">
                                          <p:val>
                                            <p:strVal val="#ppt_x"/>
                                          </p:val>
                                        </p:tav>
                                        <p:tav tm="100000">
                                          <p:val>
                                            <p:strVal val="#ppt_x"/>
                                          </p:val>
                                        </p:tav>
                                      </p:tavLst>
                                    </p:anim>
                                    <p:anim calcmode="lin" valueType="num">
                                      <p:cBhvr additive="base">
                                        <p:cTn id="18" dur="3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833095" y="2953793"/>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系統架構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 xmlns:p14="http://schemas.microsoft.com/office/powerpoint/2010/main" val="354972758"/>
      </p:ext>
    </p:extLst>
  </p:cSld>
  <p:clrMapOvr>
    <a:masterClrMapping/>
  </p:clrMapOvr>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方正兰亭细黑_GBK"/>
        <a:cs typeface=""/>
      </a:majorFont>
      <a:minorFont>
        <a:latin typeface="Calibri"/>
        <a:ea typeface="方正兰亭细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815</TotalTime>
  <Pages>0</Pages>
  <Words>408</Words>
  <Characters>0</Characters>
  <Application>Microsoft Macintosh PowerPoint</Application>
  <DocSecurity>0</DocSecurity>
  <PresentationFormat>自訂</PresentationFormat>
  <Lines>0</Lines>
  <Paragraphs>146</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新浪微博：@注龙</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USER</cp:lastModifiedBy>
  <cp:revision>82</cp:revision>
  <dcterms:created xsi:type="dcterms:W3CDTF">2013-10-08T09:05:00Z</dcterms:created>
  <dcterms:modified xsi:type="dcterms:W3CDTF">2018-12-18T14:57:50Z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