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7" r:id="rId2"/>
    <p:sldId id="278" r:id="rId3"/>
    <p:sldId id="271" r:id="rId4"/>
    <p:sldId id="259" r:id="rId5"/>
    <p:sldId id="279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0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0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44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6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7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8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7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70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2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42D299-F984-4686-80F6-A64E7BB8BAD6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5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42D299-F984-4686-80F6-A64E7BB8BAD6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shaikhaseeb716@gmail.com" TargetMode="External"/><Relationship Id="rId3" Type="http://schemas.openxmlformats.org/officeDocument/2006/relationships/hyperlink" Target="mailto:aspsa3@gmail.com" TargetMode="External"/><Relationship Id="rId7" Type="http://schemas.openxmlformats.org/officeDocument/2006/relationships/hyperlink" Target="mailto:nirajkumarbth034@gmail.com" TargetMode="External"/><Relationship Id="rId2" Type="http://schemas.openxmlformats.org/officeDocument/2006/relationships/hyperlink" Target="mailto:ranjithsd14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deekshith006@gmail.com" TargetMode="External"/><Relationship Id="rId5" Type="http://schemas.openxmlformats.org/officeDocument/2006/relationships/hyperlink" Target="mailto:nithyasrijain@gmail.com" TargetMode="External"/><Relationship Id="rId4" Type="http://schemas.openxmlformats.org/officeDocument/2006/relationships/hyperlink" Target="mailto:cyrilkavs97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64C1-BC7F-AA0F-0057-9BFA89F1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187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Retention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E0C4E-A70C-CBDA-4665-10906162D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HR1 &amp; HR2, Group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777F9-3FCC-43D6-842F-DE7C2FF3F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543" y="4330910"/>
            <a:ext cx="1796299" cy="1615211"/>
          </a:xfrm>
          <a:prstGeom prst="rect">
            <a:avLst/>
          </a:prstGeom>
        </p:spPr>
      </p:pic>
      <p:pic>
        <p:nvPicPr>
          <p:cNvPr id="7" name="Picture 6" descr="A close-up of a person's head&#10;&#10;Description automatically generated">
            <a:extLst>
              <a:ext uri="{FF2B5EF4-FFF2-40B4-BE49-F238E27FC236}">
                <a16:creationId xmlns:a16="http://schemas.microsoft.com/office/drawing/2014/main" id="{ECF17B30-7EF5-77DB-2545-C7D696F529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911879"/>
            <a:ext cx="2592007" cy="13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6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CA27-BB57-4247-59EC-26BDD518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F4971-8E81-E0F2-B11E-ABEB6F78F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68" y="1859142"/>
            <a:ext cx="9933211" cy="4460966"/>
          </a:xfrm>
        </p:spPr>
      </p:pic>
    </p:spTree>
    <p:extLst>
      <p:ext uri="{BB962C8B-B14F-4D97-AF65-F5344CB8AC3E}">
        <p14:creationId xmlns:p14="http://schemas.microsoft.com/office/powerpoint/2010/main" val="286545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F634-6B80-CA3F-B7A0-FAE71667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FE0BC-9721-9603-6239-B91CF5B94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99" y="1910657"/>
            <a:ext cx="7916822" cy="4362948"/>
          </a:xfrm>
        </p:spPr>
      </p:pic>
    </p:spTree>
    <p:extLst>
      <p:ext uri="{BB962C8B-B14F-4D97-AF65-F5344CB8AC3E}">
        <p14:creationId xmlns:p14="http://schemas.microsoft.com/office/powerpoint/2010/main" val="422568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4072-4E22-6232-E1D6-A2A63D2D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A0EAD-21E3-9B3C-E724-BE7D3A7FC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01" y="1872021"/>
            <a:ext cx="8708489" cy="4347165"/>
          </a:xfrm>
        </p:spPr>
      </p:pic>
    </p:spTree>
    <p:extLst>
      <p:ext uri="{BB962C8B-B14F-4D97-AF65-F5344CB8AC3E}">
        <p14:creationId xmlns:p14="http://schemas.microsoft.com/office/powerpoint/2010/main" val="367868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A9F2-D3CB-2003-DAE3-11BAAB63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highlight>
                  <a:srgbClr val="C0C0C0"/>
                </a:highlight>
              </a:rPr>
              <a:t>Conclusion</a:t>
            </a:r>
            <a:endParaRPr lang="en-IN" b="1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C394-7E07-D253-D0BA-1E027748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company need to improve working condition of 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research &amp; development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department  because its </a:t>
            </a:r>
            <a:r>
              <a:rPr lang="en-US" sz="2000" dirty="0">
                <a:solidFill>
                  <a:srgbClr val="0070C0"/>
                </a:solidFill>
                <a:cs typeface="Arial" panose="020B0604020202020204" pitchFamily="34" charset="0"/>
              </a:rPr>
              <a:t>attrition rate 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is high and </a:t>
            </a:r>
            <a:r>
              <a:rPr lang="en-US" sz="2000" dirty="0">
                <a:solidFill>
                  <a:srgbClr val="0070C0"/>
                </a:solidFill>
              </a:rPr>
              <a:t>Avg. working years </a:t>
            </a:r>
            <a:r>
              <a:rPr lang="en-US" dirty="0">
                <a:solidFill>
                  <a:schemeClr val="tx1"/>
                </a:solidFill>
              </a:rPr>
              <a:t>is low in all department,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that show employees are not satisfied here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Average Hourly rate of Male Research Scientist is higher then female, it mean work load is higher on the male employee.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 most of employees 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Healthcare representative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Manufacturing Director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sales executive      </a:t>
            </a:r>
            <a:r>
              <a:rPr lang="en-US" dirty="0">
                <a:solidFill>
                  <a:schemeClr val="tx1"/>
                </a:solidFill>
              </a:rPr>
              <a:t>give </a:t>
            </a:r>
            <a:r>
              <a:rPr lang="en-US" dirty="0">
                <a:solidFill>
                  <a:srgbClr val="0070C0"/>
                </a:solidFill>
              </a:rPr>
              <a:t>2 work life balance </a:t>
            </a:r>
            <a:r>
              <a:rPr lang="en-US" dirty="0">
                <a:solidFill>
                  <a:schemeClr val="tx1"/>
                </a:solidFill>
              </a:rPr>
              <a:t>. This show employees not satisfied with their salary . company need to improve their salary .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9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89DA-341E-DCF6-3D9D-17A50860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326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F2D4-D576-46C6-0633-65E78CFB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7978" cy="1488931"/>
          </a:xfrm>
        </p:spPr>
        <p:txBody>
          <a:bodyPr/>
          <a:lstStyle/>
          <a:p>
            <a:r>
              <a:rPr lang="en-IN" dirty="0"/>
              <a:t>Group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7B3E-FDCE-1EDC-FE4D-65B8596E4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7" y="1775534"/>
            <a:ext cx="11310150" cy="414587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      		</a:t>
            </a: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		                       E-Mail ID			       Mobile Number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Ranjith.S.D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b="0" i="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ranjithsd14@gmail.com</a:t>
            </a:r>
            <a:r>
              <a:rPr lang="en-US" b="0" i="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8553263845  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Mr. Akshay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b="0" i="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aspsa3@gmail.com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8789166826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Mr. Cyril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Kavinal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Babu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b="0" i="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cyrilkavs97@gmail.com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8848391037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Ms. NITHYASRI.A                 </a:t>
            </a:r>
            <a:r>
              <a:rPr lang="en-US" b="0" i="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nithyasrijain@gmail.com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6379268447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Mr.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Deekshith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potlachervu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0" i="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pdeekshith006@gmail.com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9182173843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Niraj Kumar                              </a:t>
            </a:r>
            <a:r>
              <a:rPr lang="en-US" b="0" i="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nirajkumarbth034@gmail.com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9199895184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Shaik Abdul Haseeb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b="0" i="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shaikhaseeb716@gmail.com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9381887434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0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319DA9-E43F-7839-EAF7-45A9974A4C66}"/>
              </a:ext>
            </a:extLst>
          </p:cNvPr>
          <p:cNvSpPr txBox="1"/>
          <p:nvPr/>
        </p:nvSpPr>
        <p:spPr>
          <a:xfrm>
            <a:off x="842682" y="1327410"/>
            <a:ext cx="1050663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Retention Project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Human Resources (HR) analysis on a data analyst typically involves an in-depth evaluation of various aspects related to the performance, contribution, and impact of data analysts within an organization.</a:t>
            </a:r>
            <a:endParaRPr lang="en-US" sz="1800" kern="1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analysis aims to derive insights into their efficiency, productivity, skill sets, and overall value they bring to the company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Retention Strategies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Feedback and Engagement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Managerial Training and Support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timeline for ERP project is scheduled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 to 23Dec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8EE7E-4D73-DCD4-A529-A39CE34B2109}"/>
              </a:ext>
            </a:extLst>
          </p:cNvPr>
          <p:cNvSpPr txBox="1"/>
          <p:nvPr/>
        </p:nvSpPr>
        <p:spPr>
          <a:xfrm>
            <a:off x="1667435" y="742635"/>
            <a:ext cx="88571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PROJECT SUMMARY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241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0BF5-360F-9341-A243-4028E754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DE88-669B-A841-D0A0-919068A4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this project, we have used different types of analytical tools like Excel, Tableau, Power BI,       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 have created different dashboards on Lead and Opportunity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Also, we have described various types of Key Performance Indicators (KPIs)</a:t>
            </a:r>
          </a:p>
        </p:txBody>
      </p:sp>
    </p:spTree>
    <p:extLst>
      <p:ext uri="{BB962C8B-B14F-4D97-AF65-F5344CB8AC3E}">
        <p14:creationId xmlns:p14="http://schemas.microsoft.com/office/powerpoint/2010/main" val="102561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A529-37CC-E2D1-128D-04352B25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24766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</a:rPr>
              <a:t>From Average Attrition rate for all Departments</a:t>
            </a:r>
            <a:endParaRPr lang="en-IN" sz="3200" b="1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E3313E-F023-87FE-9E91-27DFF960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288" y="1837823"/>
            <a:ext cx="4114392" cy="2785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F9603-E70F-358B-D948-DBB55076D99F}"/>
              </a:ext>
            </a:extLst>
          </p:cNvPr>
          <p:cNvSpPr txBox="1"/>
          <p:nvPr/>
        </p:nvSpPr>
        <p:spPr>
          <a:xfrm>
            <a:off x="1097280" y="4623515"/>
            <a:ext cx="993218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We got-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cs typeface="Arial" panose="020B0604020202020204" pitchFamily="34" charset="0"/>
              </a:rPr>
              <a:t>&gt;Highest attrition is on the research &amp; development (51.21%)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cs typeface="Arial" panose="020B0604020202020204" pitchFamily="34" charset="0"/>
              </a:rPr>
              <a:t>&gt;lowest  attrition is on the Hardware (49.44%)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0014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0E7E-1322-4037-4EDE-7136D807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415"/>
            <a:ext cx="10058400" cy="582317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</a:rPr>
              <a:t>From Average Hourly rate of Research Scientist</a:t>
            </a:r>
            <a:endParaRPr lang="en-IN" sz="3200" b="1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B74B-7DDF-8B2F-8299-89260AE5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We got </a:t>
            </a:r>
            <a:r>
              <a:rPr lang="en-IN" dirty="0">
                <a:solidFill>
                  <a:schemeClr val="tx1"/>
                </a:solidFill>
              </a:rPr>
              <a:t>-</a:t>
            </a:r>
          </a:p>
          <a:p>
            <a:r>
              <a:rPr lang="en-IN" dirty="0">
                <a:solidFill>
                  <a:schemeClr val="tx1"/>
                </a:solidFill>
              </a:rPr>
              <a:t>&gt;Average Hourly rate of Male Research Scientist is 116</a:t>
            </a:r>
          </a:p>
          <a:p>
            <a:r>
              <a:rPr lang="en-IN" dirty="0">
                <a:solidFill>
                  <a:schemeClr val="tx1"/>
                </a:solidFill>
              </a:rPr>
              <a:t>&gt;Average Hourly rate of Female Research Scientist is 115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1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53D4-340B-A001-E07C-AF6D1146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546"/>
            <a:ext cx="10058400" cy="55250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</a:rPr>
              <a:t>From Average working years for each Department</a:t>
            </a:r>
            <a:endParaRPr lang="en-IN" sz="3200" b="1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2F349-FA27-9237-7F9E-344C3EEF5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69" y="1841176"/>
            <a:ext cx="3693603" cy="27565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1C9E08-138B-61F1-B5B3-22DF8FB5DF58}"/>
              </a:ext>
            </a:extLst>
          </p:cNvPr>
          <p:cNvSpPr txBox="1"/>
          <p:nvPr/>
        </p:nvSpPr>
        <p:spPr>
          <a:xfrm>
            <a:off x="1226800" y="1841176"/>
            <a:ext cx="6156101" cy="263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Avg. working years show how many year employees work on given department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b="1" dirty="0"/>
              <a:t>We got </a:t>
            </a:r>
            <a:r>
              <a:rPr lang="en-US" dirty="0"/>
              <a:t>–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Highest</a:t>
            </a:r>
            <a:r>
              <a:rPr lang="en-US" dirty="0"/>
              <a:t> Avg. working years is on “Sales” department (20.75)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dirty="0"/>
              <a:t>&gt; Lowest Avg. working years is on “Research &amp; Development” department (20.25)</a:t>
            </a:r>
          </a:p>
        </p:txBody>
      </p:sp>
    </p:spTree>
    <p:extLst>
      <p:ext uri="{BB962C8B-B14F-4D97-AF65-F5344CB8AC3E}">
        <p14:creationId xmlns:p14="http://schemas.microsoft.com/office/powerpoint/2010/main" val="358513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69F3-8EE1-17CB-9268-F8386F11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10058400" cy="1210614"/>
          </a:xfrm>
        </p:spPr>
        <p:txBody>
          <a:bodyPr>
            <a:normAutofit fontScale="90000"/>
          </a:bodyPr>
          <a:lstStyle/>
          <a:p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r>
              <a:rPr lang="en-IN" sz="3600" b="1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</a:rPr>
              <a:t>From</a:t>
            </a:r>
            <a:r>
              <a:rPr lang="en-IN" sz="3600" b="1" dirty="0">
                <a:highlight>
                  <a:srgbClr val="C0C0C0"/>
                </a:highlight>
                <a:latin typeface="+mj-lt"/>
              </a:rPr>
              <a:t> </a:t>
            </a:r>
            <a:r>
              <a:rPr lang="en-IN" sz="3600" b="1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</a:rPr>
              <a:t>Job Role Vs Work life balance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855A95-DDF5-C7A1-C67E-2DC2D60E6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72" y="3571523"/>
            <a:ext cx="4494726" cy="270048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AC728A-F845-07AF-5967-413BA785702F}"/>
              </a:ext>
            </a:extLst>
          </p:cNvPr>
          <p:cNvSpPr txBox="1"/>
          <p:nvPr/>
        </p:nvSpPr>
        <p:spPr>
          <a:xfrm>
            <a:off x="1210614" y="1777285"/>
            <a:ext cx="991458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Work life balance show satisfaction of employees with our work . if employees give low rating it mean they not satisfy with our work.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We got –</a:t>
            </a:r>
          </a:p>
          <a:p>
            <a:pPr>
              <a:lnSpc>
                <a:spcPct val="150000"/>
              </a:lnSpc>
            </a:pPr>
            <a:r>
              <a:rPr lang="en-US" dirty="0"/>
              <a:t>&gt;More number of employee give 2 work life balance.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12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F0D5-FF36-BA82-52B6-E45DB854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152"/>
            <a:ext cx="10058400" cy="122349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</a:rPr>
              <a:t>From Attrition rate Vs Year since last promotion relation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A9E78-8B89-960A-6653-51D7584A6DD3}"/>
              </a:ext>
            </a:extLst>
          </p:cNvPr>
          <p:cNvSpPr txBox="1"/>
          <p:nvPr/>
        </p:nvSpPr>
        <p:spPr>
          <a:xfrm>
            <a:off x="1262128" y="1923452"/>
            <a:ext cx="9893551" cy="263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If people leave company in few year this show employees not satisfied with our work.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 got</a:t>
            </a:r>
            <a:r>
              <a:rPr lang="en-US" dirty="0"/>
              <a:t> –</a:t>
            </a:r>
          </a:p>
          <a:p>
            <a:pPr>
              <a:lnSpc>
                <a:spcPct val="150000"/>
              </a:lnSpc>
            </a:pPr>
            <a:r>
              <a:rPr lang="en-US" dirty="0"/>
              <a:t>&gt;In the last 1 to 25 years Attrition rate is around 50%</a:t>
            </a:r>
          </a:p>
          <a:p>
            <a:pPr>
              <a:lnSpc>
                <a:spcPct val="150000"/>
              </a:lnSpc>
            </a:pPr>
            <a:r>
              <a:rPr lang="en-US" dirty="0"/>
              <a:t>&gt;highest attrition 70% on last 30 year</a:t>
            </a:r>
          </a:p>
          <a:p>
            <a:pPr>
              <a:lnSpc>
                <a:spcPct val="150000"/>
              </a:lnSpc>
            </a:pPr>
            <a:r>
              <a:rPr lang="en-US" dirty="0"/>
              <a:t>&gt;lowest attrition 33% on last 36 year 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DCFBBD-0B88-30B1-3EA4-53DDFCBA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440094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6949D7-4F16-1ED0-7A5A-ADE7AE3EA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98" y="3624956"/>
            <a:ext cx="517137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588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1524</TotalTime>
  <Words>595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Retrospect</vt:lpstr>
      <vt:lpstr>Employee Retention Project</vt:lpstr>
      <vt:lpstr>Group Details</vt:lpstr>
      <vt:lpstr>PowerPoint Presentation</vt:lpstr>
      <vt:lpstr>Project Overview</vt:lpstr>
      <vt:lpstr>From Average Attrition rate for all Departments</vt:lpstr>
      <vt:lpstr>From Average Hourly rate of Research Scientist</vt:lpstr>
      <vt:lpstr>From Average working years for each Department</vt:lpstr>
      <vt:lpstr>            From Job Role Vs Work life balance </vt:lpstr>
      <vt:lpstr>From Attrition rate Vs Year since last promotion relation </vt:lpstr>
      <vt:lpstr>Excel dashboard</vt:lpstr>
      <vt:lpstr>Power bi Dashboard </vt:lpstr>
      <vt:lpstr>Tableau Dashboard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ANALYTICS FOR STAKEHOLDERS</dc:title>
  <dc:creator>Vivek Satam</dc:creator>
  <cp:lastModifiedBy>akshay kumar</cp:lastModifiedBy>
  <cp:revision>10</cp:revision>
  <dcterms:created xsi:type="dcterms:W3CDTF">2023-12-07T11:15:19Z</dcterms:created>
  <dcterms:modified xsi:type="dcterms:W3CDTF">2023-12-25T03:38:56Z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2023-12-22T17:06:49Z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5641c172-d974-47b3-a015-b9e4342355f6</vt:lpwstr>
  </property>
  <property fmtid="{D5CDD505-2E9C-101B-9397-08002B2CF9AE}" pid="7" name="MSIP_Label_defa4170-0d19-0005-0004-bc88714345d2_ActionId">
    <vt:lpwstr>3265f5b3-bcd4-479c-bed7-122edf2b75d9</vt:lpwstr>
  </property>
  <property fmtid="{D5CDD505-2E9C-101B-9397-08002B2CF9AE}" pid="8" name="MSIP_Label_defa4170-0d19-0005-0004-bc88714345d2_ContentBits">
    <vt:lpwstr>0</vt:lpwstr>
  </property>
</Properties>
</file>