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0" d="100"/>
          <a:sy n="90" d="100"/>
        </p:scale>
        <p:origin x="-1416" y="-3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91B4AB-C702-4FD2-AB47-6F5CA2EBFE9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361595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B4AB-C702-4FD2-AB47-6F5CA2EBFE9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230948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B4AB-C702-4FD2-AB47-6F5CA2EBFE9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261659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91B4AB-C702-4FD2-AB47-6F5CA2EBFE9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373359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91B4AB-C702-4FD2-AB47-6F5CA2EBFE9A}"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429141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1B4AB-C702-4FD2-AB47-6F5CA2EBFE9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64325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91B4AB-C702-4FD2-AB47-6F5CA2EBFE9A}"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306634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91B4AB-C702-4FD2-AB47-6F5CA2EBFE9A}"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257288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1B4AB-C702-4FD2-AB47-6F5CA2EBFE9A}"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428284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1B4AB-C702-4FD2-AB47-6F5CA2EBFE9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217686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1B4AB-C702-4FD2-AB47-6F5CA2EBFE9A}"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BC3B1-40BF-48D4-B085-55A5A286A78F}" type="slidenum">
              <a:rPr lang="en-US" smtClean="0"/>
              <a:t>‹#›</a:t>
            </a:fld>
            <a:endParaRPr lang="en-US"/>
          </a:p>
        </p:txBody>
      </p:sp>
    </p:spTree>
    <p:extLst>
      <p:ext uri="{BB962C8B-B14F-4D97-AF65-F5344CB8AC3E}">
        <p14:creationId xmlns:p14="http://schemas.microsoft.com/office/powerpoint/2010/main" val="298006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1B4AB-C702-4FD2-AB47-6F5CA2EBFE9A}" type="datetimeFigureOut">
              <a:rPr lang="en-US" smtClean="0"/>
              <a:t>4/29/2015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BC3B1-40BF-48D4-B085-55A5A286A78F}" type="slidenum">
              <a:rPr lang="en-US" smtClean="0"/>
              <a:t>‹#›</a:t>
            </a:fld>
            <a:endParaRPr lang="en-US"/>
          </a:p>
        </p:txBody>
      </p:sp>
    </p:spTree>
    <p:extLst>
      <p:ext uri="{BB962C8B-B14F-4D97-AF65-F5344CB8AC3E}">
        <p14:creationId xmlns:p14="http://schemas.microsoft.com/office/powerpoint/2010/main" val="259439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477000"/>
          </a:xfrm>
        </p:spPr>
        <p:txBody>
          <a:bodyPr>
            <a:noAutofit/>
          </a:bodyPr>
          <a:lstStyle/>
          <a:p>
            <a:pPr algn="l">
              <a:spcBef>
                <a:spcPts val="0"/>
              </a:spcBef>
            </a:pPr>
            <a:endParaRPr lang="en-US" sz="1400" b="1" dirty="0" smtClean="0">
              <a:solidFill>
                <a:schemeClr val="tx1"/>
              </a:solidFill>
              <a:effectLst/>
              <a:latin typeface="Times New Roman" pitchFamily="18" charset="0"/>
              <a:cs typeface="Times New Roman" pitchFamily="18" charset="0"/>
            </a:endParaRPr>
          </a:p>
          <a:p>
            <a:pPr algn="l">
              <a:spcBef>
                <a:spcPts val="0"/>
              </a:spcBef>
            </a:pPr>
            <a:endParaRPr lang="en-US" sz="1400" dirty="0">
              <a:solidFill>
                <a:schemeClr val="tx1"/>
              </a:solidFill>
              <a:latin typeface="Times New Roman" pitchFamily="18" charset="0"/>
              <a:cs typeface="Times New Roman" pitchFamily="18" charset="0"/>
            </a:endParaRPr>
          </a:p>
        </p:txBody>
      </p:sp>
      <p:sp>
        <p:nvSpPr>
          <p:cNvPr id="5" name="Subtitle 2"/>
          <p:cNvSpPr txBox="1">
            <a:spLocks/>
          </p:cNvSpPr>
          <p:nvPr/>
        </p:nvSpPr>
        <p:spPr>
          <a:xfrm>
            <a:off x="533400" y="2514600"/>
            <a:ext cx="6477000" cy="17526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latin typeface="Times New Roman" pitchFamily="18" charset="0"/>
                <a:cs typeface="Times New Roman" pitchFamily="18" charset="0"/>
              </a:rPr>
              <a:t>Team - Anonymous</a:t>
            </a:r>
          </a:p>
          <a:p>
            <a:pPr algn="l"/>
            <a:r>
              <a:rPr lang="en-US" dirty="0" smtClean="0">
                <a:solidFill>
                  <a:schemeClr val="tx1"/>
                </a:solidFill>
                <a:latin typeface="Times New Roman" pitchFamily="18" charset="0"/>
                <a:cs typeface="Times New Roman" pitchFamily="18" charset="0"/>
              </a:rPr>
              <a:t>Srinivas</a:t>
            </a:r>
          </a:p>
          <a:p>
            <a:pPr algn="l"/>
            <a:r>
              <a:rPr lang="en-US" dirty="0" smtClean="0">
                <a:solidFill>
                  <a:schemeClr val="tx1"/>
                </a:solidFill>
                <a:latin typeface="Times New Roman" pitchFamily="18" charset="0"/>
                <a:cs typeface="Times New Roman" pitchFamily="18" charset="0"/>
              </a:rPr>
              <a:t>Surya</a:t>
            </a:r>
          </a:p>
          <a:p>
            <a:pPr algn="l"/>
            <a:r>
              <a:rPr lang="en-US" dirty="0" smtClean="0">
                <a:solidFill>
                  <a:schemeClr val="tx1"/>
                </a:solidFill>
                <a:latin typeface="Times New Roman" pitchFamily="18" charset="0"/>
                <a:cs typeface="Times New Roman" pitchFamily="18" charset="0"/>
              </a:rPr>
              <a:t>Amitav</a:t>
            </a:r>
          </a:p>
          <a:p>
            <a:endParaRPr lang="en-US" dirty="0"/>
          </a:p>
        </p:txBody>
      </p:sp>
      <p:sp>
        <p:nvSpPr>
          <p:cNvPr id="6" name="TextBox 5"/>
          <p:cNvSpPr txBox="1"/>
          <p:nvPr/>
        </p:nvSpPr>
        <p:spPr>
          <a:xfrm>
            <a:off x="438298" y="5860238"/>
            <a:ext cx="1191352" cy="369332"/>
          </a:xfrm>
          <a:prstGeom prst="rect">
            <a:avLst/>
          </a:prstGeom>
          <a:noFill/>
        </p:spPr>
        <p:txBody>
          <a:bodyPr wrap="none" rtlCol="0">
            <a:spAutoFit/>
          </a:bodyPr>
          <a:lstStyle/>
          <a:p>
            <a:r>
              <a:rPr lang="en-US" dirty="0" smtClean="0">
                <a:latin typeface="Times New Roman" pitchFamily="18" charset="0"/>
                <a:cs typeface="Times New Roman" pitchFamily="18" charset="0"/>
              </a:rPr>
              <a:t>April 2015</a:t>
            </a:r>
            <a:endParaRPr lang="en-US" dirty="0">
              <a:latin typeface="Times New Roman" pitchFamily="18" charset="0"/>
              <a:cs typeface="Times New Roman" pitchFamily="18" charset="0"/>
            </a:endParaRPr>
          </a:p>
        </p:txBody>
      </p:sp>
      <p:sp>
        <p:nvSpPr>
          <p:cNvPr id="8" name="Subtitle 2"/>
          <p:cNvSpPr txBox="1">
            <a:spLocks/>
          </p:cNvSpPr>
          <p:nvPr/>
        </p:nvSpPr>
        <p:spPr>
          <a:xfrm>
            <a:off x="438298" y="1143000"/>
            <a:ext cx="7791302" cy="182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latin typeface="Times New Roman" pitchFamily="18" charset="0"/>
                <a:cs typeface="Times New Roman" pitchFamily="18" charset="0"/>
              </a:rPr>
              <a:t>Real-time Streaming Analytics &amp; Alerting</a:t>
            </a:r>
          </a:p>
          <a:p>
            <a:endParaRPr lang="en-US" dirty="0"/>
          </a:p>
        </p:txBody>
      </p:sp>
    </p:spTree>
    <p:extLst>
      <p:ext uri="{BB962C8B-B14F-4D97-AF65-F5344CB8AC3E}">
        <p14:creationId xmlns:p14="http://schemas.microsoft.com/office/powerpoint/2010/main" val="728947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1470025"/>
          </a:xfrm>
        </p:spPr>
        <p:txBody>
          <a:bodyPr/>
          <a:lstStyle/>
          <a:p>
            <a:pPr algn="l"/>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1828800"/>
            <a:ext cx="6400800" cy="1752600"/>
          </a:xfrm>
        </p:spPr>
        <p:txBody>
          <a:bodyPr/>
          <a:lstStyle/>
          <a:p>
            <a:pPr algn="l"/>
            <a:r>
              <a:rPr lang="en-US" dirty="0" smtClean="0">
                <a:solidFill>
                  <a:schemeClr val="tx1"/>
                </a:solidFill>
                <a:latin typeface="Times New Roman" pitchFamily="18" charset="0"/>
                <a:cs typeface="Times New Roman" pitchFamily="18" charset="0"/>
              </a:rPr>
              <a:t>Problem and Solution Overview</a:t>
            </a:r>
          </a:p>
          <a:p>
            <a:pPr algn="l"/>
            <a:r>
              <a:rPr lang="en-US" dirty="0" smtClean="0">
                <a:solidFill>
                  <a:schemeClr val="tx1"/>
                </a:solidFill>
                <a:latin typeface="Times New Roman" pitchFamily="18" charset="0"/>
                <a:cs typeface="Times New Roman" pitchFamily="18" charset="0"/>
              </a:rPr>
              <a:t>System Demo</a:t>
            </a:r>
          </a:p>
          <a:p>
            <a:pPr algn="l"/>
            <a:r>
              <a:rPr lang="en-US" dirty="0" smtClean="0">
                <a:solidFill>
                  <a:schemeClr val="tx1"/>
                </a:solidFill>
                <a:latin typeface="Times New Roman" pitchFamily="18" charset="0"/>
                <a:cs typeface="Times New Roman" pitchFamily="18" charset="0"/>
              </a:rPr>
              <a:t>Summary</a:t>
            </a:r>
          </a:p>
          <a:p>
            <a:endParaRPr lang="en-US" dirty="0"/>
          </a:p>
        </p:txBody>
      </p:sp>
    </p:spTree>
    <p:extLst>
      <p:ext uri="{BB962C8B-B14F-4D97-AF65-F5344CB8AC3E}">
        <p14:creationId xmlns:p14="http://schemas.microsoft.com/office/powerpoint/2010/main" val="12749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76200"/>
            <a:ext cx="8915400" cy="6705600"/>
          </a:xfrm>
        </p:spPr>
        <p:txBody>
          <a:bodyPr>
            <a:noAutofit/>
          </a:bodyPr>
          <a:lstStyle/>
          <a:p>
            <a:pPr algn="l">
              <a:spcBef>
                <a:spcPts val="0"/>
              </a:spcBef>
            </a:pPr>
            <a:r>
              <a:rPr lang="en-US" sz="1400" b="1" dirty="0" smtClean="0">
                <a:solidFill>
                  <a:schemeClr val="tx1"/>
                </a:solidFill>
                <a:effectLst/>
                <a:latin typeface="Times New Roman" pitchFamily="18" charset="0"/>
                <a:cs typeface="Times New Roman" pitchFamily="18" charset="0"/>
              </a:rPr>
              <a:t>What is the problem statement?</a:t>
            </a:r>
          </a:p>
          <a:p>
            <a:pPr algn="l">
              <a:spcBef>
                <a:spcPts val="0"/>
              </a:spcBef>
            </a:pPr>
            <a:r>
              <a:rPr lang="en-US" sz="1400" dirty="0">
                <a:solidFill>
                  <a:schemeClr val="tx1"/>
                </a:solidFill>
                <a:latin typeface="Times New Roman" pitchFamily="18" charset="0"/>
                <a:cs typeface="Times New Roman" pitchFamily="18" charset="0"/>
              </a:rPr>
              <a:t>Create a real-time log stream monitoring and alerting system which can process continuous stream of log data, monitor it for user defined keywords and generate alerts when you detect the key words. </a:t>
            </a:r>
          </a:p>
          <a:p>
            <a:pPr algn="l">
              <a:spcBef>
                <a:spcPts val="0"/>
              </a:spcBef>
            </a:pPr>
            <a:r>
              <a:rPr lang="en-US" sz="1400" dirty="0" smtClean="0">
                <a:solidFill>
                  <a:schemeClr val="tx1"/>
                </a:solidFill>
                <a:effectLst/>
                <a:latin typeface="Times New Roman" pitchFamily="18" charset="0"/>
                <a:cs typeface="Times New Roman" pitchFamily="18" charset="0"/>
              </a:rPr>
              <a:t> </a:t>
            </a:r>
          </a:p>
          <a:p>
            <a:pPr algn="l">
              <a:spcBef>
                <a:spcPts val="0"/>
              </a:spcBef>
            </a:pPr>
            <a:r>
              <a:rPr lang="en-US" sz="1400" b="1" dirty="0" smtClean="0">
                <a:solidFill>
                  <a:schemeClr val="tx1"/>
                </a:solidFill>
                <a:effectLst/>
                <a:latin typeface="Times New Roman" pitchFamily="18" charset="0"/>
                <a:cs typeface="Times New Roman" pitchFamily="18" charset="0"/>
              </a:rPr>
              <a:t>What are the Use Cases?</a:t>
            </a:r>
          </a:p>
          <a:p>
            <a:pPr algn="l">
              <a:spcBef>
                <a:spcPts val="0"/>
              </a:spcBef>
            </a:pPr>
            <a:r>
              <a:rPr lang="en-US" sz="1400" dirty="0" smtClean="0">
                <a:solidFill>
                  <a:schemeClr val="tx1"/>
                </a:solidFill>
                <a:effectLst/>
                <a:latin typeface="Times New Roman" pitchFamily="18" charset="0"/>
                <a:cs typeface="Times New Roman" pitchFamily="18" charset="0"/>
              </a:rPr>
              <a:t>Development of a scalable system for the below 4 use cases -</a:t>
            </a:r>
          </a:p>
          <a:p>
            <a:pPr lvl="0" algn="l">
              <a:spcBef>
                <a:spcPts val="0"/>
              </a:spcBef>
            </a:pPr>
            <a:r>
              <a:rPr lang="en-US" sz="1400" dirty="0">
                <a:solidFill>
                  <a:schemeClr val="tx1"/>
                </a:solidFill>
                <a:latin typeface="Times New Roman" pitchFamily="18" charset="0"/>
                <a:cs typeface="Times New Roman" pitchFamily="18" charset="0"/>
              </a:rPr>
              <a:t>Real-time streaming log monitoring and collection from multiple applications</a:t>
            </a:r>
          </a:p>
          <a:p>
            <a:pPr lvl="0" algn="l">
              <a:spcBef>
                <a:spcPts val="0"/>
              </a:spcBef>
            </a:pPr>
            <a:r>
              <a:rPr lang="en-US" sz="1400" dirty="0">
                <a:solidFill>
                  <a:schemeClr val="tx1"/>
                </a:solidFill>
                <a:latin typeface="Times New Roman" pitchFamily="18" charset="0"/>
                <a:cs typeface="Times New Roman" pitchFamily="18" charset="0"/>
              </a:rPr>
              <a:t>Real-time streaming log processing in online mode and generation of events/incidents based on rules/keywords</a:t>
            </a:r>
          </a:p>
          <a:p>
            <a:pPr lvl="0" algn="l">
              <a:spcBef>
                <a:spcPts val="0"/>
              </a:spcBef>
            </a:pPr>
            <a:r>
              <a:rPr lang="en-US" sz="1400" dirty="0">
                <a:solidFill>
                  <a:schemeClr val="tx1"/>
                </a:solidFill>
                <a:latin typeface="Times New Roman" pitchFamily="18" charset="0"/>
                <a:cs typeface="Times New Roman" pitchFamily="18" charset="0"/>
              </a:rPr>
              <a:t>Querying on the real-time data for finding events/incidents, reporting and visualization</a:t>
            </a:r>
          </a:p>
          <a:p>
            <a:pPr lvl="0" algn="l">
              <a:spcBef>
                <a:spcPts val="0"/>
              </a:spcBef>
            </a:pPr>
            <a:r>
              <a:rPr lang="en-US" sz="1400" dirty="0">
                <a:solidFill>
                  <a:schemeClr val="tx1"/>
                </a:solidFill>
                <a:latin typeface="Times New Roman" pitchFamily="18" charset="0"/>
                <a:cs typeface="Times New Roman" pitchFamily="18" charset="0"/>
              </a:rPr>
              <a:t>Real-time log alerting/notification through different modes (Email/SMS) </a:t>
            </a:r>
          </a:p>
          <a:p>
            <a:pPr algn="l">
              <a:spcBef>
                <a:spcPts val="0"/>
              </a:spcBef>
            </a:pPr>
            <a:r>
              <a:rPr lang="en-US" sz="1400" dirty="0" smtClean="0">
                <a:solidFill>
                  <a:schemeClr val="tx1"/>
                </a:solidFill>
                <a:effectLst/>
                <a:latin typeface="Times New Roman" pitchFamily="18" charset="0"/>
                <a:cs typeface="Times New Roman" pitchFamily="18" charset="0"/>
              </a:rPr>
              <a:t> </a:t>
            </a:r>
          </a:p>
          <a:p>
            <a:pPr algn="l">
              <a:spcBef>
                <a:spcPts val="0"/>
              </a:spcBef>
            </a:pPr>
            <a:r>
              <a:rPr lang="en-US" sz="1400" b="1" dirty="0" smtClean="0">
                <a:solidFill>
                  <a:schemeClr val="tx1"/>
                </a:solidFill>
                <a:effectLst/>
                <a:latin typeface="Times New Roman" pitchFamily="18" charset="0"/>
                <a:cs typeface="Times New Roman" pitchFamily="18" charset="0"/>
              </a:rPr>
              <a:t>Software and Hardware Details</a:t>
            </a:r>
          </a:p>
          <a:p>
            <a:pPr algn="l">
              <a:spcBef>
                <a:spcPts val="0"/>
              </a:spcBef>
            </a:pPr>
            <a:r>
              <a:rPr lang="en-US" sz="1400" dirty="0">
                <a:solidFill>
                  <a:schemeClr val="tx1"/>
                </a:solidFill>
                <a:latin typeface="Times New Roman" pitchFamily="18" charset="0"/>
                <a:cs typeface="Times New Roman" pitchFamily="18" charset="0"/>
              </a:rPr>
              <a:t>Splunk Enterprise 6.2.x</a:t>
            </a:r>
          </a:p>
          <a:p>
            <a:pPr lvl="0" algn="l">
              <a:spcBef>
                <a:spcPts val="0"/>
              </a:spcBef>
            </a:pPr>
            <a:r>
              <a:rPr lang="en-US" sz="1400" dirty="0">
                <a:solidFill>
                  <a:schemeClr val="tx1"/>
                </a:solidFill>
                <a:latin typeface="Times New Roman" pitchFamily="18" charset="0"/>
                <a:cs typeface="Times New Roman" pitchFamily="18" charset="0"/>
              </a:rPr>
              <a:t>Splunk Development Platform – SDK/APIs</a:t>
            </a:r>
          </a:p>
          <a:p>
            <a:pPr lvl="0" algn="l">
              <a:spcBef>
                <a:spcPts val="0"/>
              </a:spcBef>
            </a:pPr>
            <a:r>
              <a:rPr lang="en-US" sz="1400" dirty="0">
                <a:solidFill>
                  <a:schemeClr val="tx1"/>
                </a:solidFill>
                <a:latin typeface="Times New Roman" pitchFamily="18" charset="0"/>
                <a:cs typeface="Times New Roman" pitchFamily="18" charset="0"/>
              </a:rPr>
              <a:t>Bootstrap 3.0</a:t>
            </a:r>
          </a:p>
          <a:p>
            <a:pPr lvl="0" algn="l">
              <a:spcBef>
                <a:spcPts val="0"/>
              </a:spcBef>
            </a:pPr>
            <a:r>
              <a:rPr lang="en-US" sz="1400" dirty="0">
                <a:solidFill>
                  <a:schemeClr val="tx1"/>
                </a:solidFill>
                <a:latin typeface="Times New Roman" pitchFamily="18" charset="0"/>
                <a:cs typeface="Times New Roman" pitchFamily="18" charset="0"/>
              </a:rPr>
              <a:t>Jboss 7.1.1</a:t>
            </a:r>
          </a:p>
          <a:p>
            <a:pPr lvl="0" algn="l">
              <a:spcBef>
                <a:spcPts val="0"/>
              </a:spcBef>
            </a:pPr>
            <a:r>
              <a:rPr lang="en-US" sz="1400" dirty="0">
                <a:solidFill>
                  <a:schemeClr val="tx1"/>
                </a:solidFill>
                <a:latin typeface="Times New Roman" pitchFamily="18" charset="0"/>
                <a:cs typeface="Times New Roman" pitchFamily="18" charset="0"/>
              </a:rPr>
              <a:t>JDK 7</a:t>
            </a:r>
          </a:p>
          <a:p>
            <a:pPr lvl="0" algn="l">
              <a:spcBef>
                <a:spcPts val="0"/>
              </a:spcBef>
            </a:pPr>
            <a:r>
              <a:rPr lang="en-US" sz="1400" dirty="0">
                <a:solidFill>
                  <a:schemeClr val="tx1"/>
                </a:solidFill>
                <a:latin typeface="Times New Roman" pitchFamily="18" charset="0"/>
                <a:cs typeface="Times New Roman" pitchFamily="18" charset="0"/>
              </a:rPr>
              <a:t>Perl</a:t>
            </a:r>
          </a:p>
          <a:p>
            <a:pPr lvl="0" algn="l">
              <a:spcBef>
                <a:spcPts val="0"/>
              </a:spcBef>
            </a:pPr>
            <a:r>
              <a:rPr lang="en-US" sz="1400" dirty="0">
                <a:solidFill>
                  <a:schemeClr val="tx1"/>
                </a:solidFill>
                <a:latin typeface="Times New Roman" pitchFamily="18" charset="0"/>
                <a:cs typeface="Times New Roman" pitchFamily="18" charset="0"/>
              </a:rPr>
              <a:t>Linux OS</a:t>
            </a:r>
          </a:p>
          <a:p>
            <a:pPr algn="l">
              <a:spcBef>
                <a:spcPts val="0"/>
              </a:spcBef>
            </a:pPr>
            <a:r>
              <a:rPr lang="en-US" sz="1400" dirty="0">
                <a:solidFill>
                  <a:schemeClr val="tx1"/>
                </a:solidFill>
                <a:latin typeface="Times New Roman" pitchFamily="18" charset="0"/>
                <a:cs typeface="Times New Roman" pitchFamily="18" charset="0"/>
              </a:rPr>
              <a:t> </a:t>
            </a:r>
          </a:p>
          <a:p>
            <a:pPr algn="l">
              <a:spcBef>
                <a:spcPts val="0"/>
              </a:spcBef>
            </a:pPr>
            <a:r>
              <a:rPr lang="en-US" sz="1400" b="1" dirty="0" smtClean="0">
                <a:solidFill>
                  <a:schemeClr val="tx1"/>
                </a:solidFill>
                <a:effectLst/>
                <a:latin typeface="Times New Roman" pitchFamily="18" charset="0"/>
                <a:cs typeface="Times New Roman" pitchFamily="18" charset="0"/>
              </a:rPr>
              <a:t>What is our Solution?</a:t>
            </a:r>
          </a:p>
          <a:p>
            <a:pPr algn="l">
              <a:spcBef>
                <a:spcPts val="0"/>
              </a:spcBef>
            </a:pPr>
            <a:r>
              <a:rPr lang="en-US" sz="1400" dirty="0">
                <a:solidFill>
                  <a:schemeClr val="tx1"/>
                </a:solidFill>
                <a:latin typeface="Times New Roman" pitchFamily="18" charset="0"/>
                <a:cs typeface="Times New Roman" pitchFamily="18" charset="0"/>
              </a:rPr>
              <a:t>D</a:t>
            </a:r>
            <a:r>
              <a:rPr lang="en-US" sz="1400" dirty="0" smtClean="0">
                <a:solidFill>
                  <a:schemeClr val="tx1"/>
                </a:solidFill>
                <a:effectLst/>
                <a:latin typeface="Times New Roman" pitchFamily="18" charset="0"/>
                <a:cs typeface="Times New Roman" pitchFamily="18" charset="0"/>
              </a:rPr>
              <a:t>eveloped a scalable platform using the above softwares. we have used three different streaming log sources from accesslog,syslog,emaillog. Logs are being generated with the help of log simulators. Each of the streaming log source is being accessed/monitored by a forwarder or a monitor which reads the streaming logs using pull mechanism. Forwarders are created in Perl. The streaming data is ingested by respective indexers and stored in MongoDB. Here we have enabled a custom Dashboard for the users.</a:t>
            </a:r>
          </a:p>
          <a:p>
            <a:pPr algn="l">
              <a:spcBef>
                <a:spcPts val="0"/>
              </a:spcBef>
            </a:pPr>
            <a:endParaRPr lang="en-US" sz="1400" dirty="0" smtClean="0">
              <a:solidFill>
                <a:schemeClr val="tx1"/>
              </a:solidFill>
              <a:effectLst/>
              <a:latin typeface="Times New Roman" pitchFamily="18" charset="0"/>
              <a:cs typeface="Times New Roman" pitchFamily="18" charset="0"/>
            </a:endParaRPr>
          </a:p>
          <a:p>
            <a:pPr algn="l">
              <a:spcBef>
                <a:spcPts val="0"/>
              </a:spcBef>
            </a:pPr>
            <a:r>
              <a:rPr lang="en-US" sz="1400" dirty="0" smtClean="0">
                <a:solidFill>
                  <a:schemeClr val="tx1"/>
                </a:solidFill>
                <a:effectLst/>
                <a:latin typeface="Times New Roman" pitchFamily="18" charset="0"/>
                <a:cs typeface="Times New Roman" pitchFamily="18" charset="0"/>
              </a:rPr>
              <a:t>We have created a custom portal in Bootstrap which </a:t>
            </a:r>
            <a:r>
              <a:rPr lang="en-US" sz="1400" dirty="0" smtClean="0">
                <a:solidFill>
                  <a:schemeClr val="tx1"/>
                </a:solidFill>
                <a:latin typeface="Times New Roman" pitchFamily="18" charset="0"/>
                <a:cs typeface="Times New Roman" pitchFamily="18" charset="0"/>
              </a:rPr>
              <a:t>provides visualization and </a:t>
            </a:r>
            <a:r>
              <a:rPr lang="en-US" sz="1400" dirty="0" smtClean="0">
                <a:solidFill>
                  <a:schemeClr val="tx1"/>
                </a:solidFill>
                <a:effectLst/>
                <a:latin typeface="Times New Roman" pitchFamily="18" charset="0"/>
                <a:cs typeface="Times New Roman" pitchFamily="18" charset="0"/>
              </a:rPr>
              <a:t>reporting capabilities for users. The custom Portal displays the total events, critical incidents with real-time graphs</a:t>
            </a:r>
            <a:r>
              <a:rPr lang="en-US" sz="1400" dirty="0">
                <a:solidFill>
                  <a:schemeClr val="tx1"/>
                </a:solidFill>
                <a:latin typeface="Times New Roman" pitchFamily="18" charset="0"/>
                <a:cs typeface="Times New Roman" pitchFamily="18" charset="0"/>
              </a:rPr>
              <a:t>. Custom Portal </a:t>
            </a:r>
            <a:r>
              <a:rPr lang="en-US" sz="1400" dirty="0" smtClean="0">
                <a:solidFill>
                  <a:schemeClr val="tx1"/>
                </a:solidFill>
                <a:latin typeface="Times New Roman" pitchFamily="18" charset="0"/>
                <a:cs typeface="Times New Roman" pitchFamily="18" charset="0"/>
              </a:rPr>
              <a:t>is integrated using </a:t>
            </a:r>
            <a:r>
              <a:rPr lang="en-US" sz="1400" dirty="0">
                <a:solidFill>
                  <a:schemeClr val="tx1"/>
                </a:solidFill>
                <a:latin typeface="Times New Roman" pitchFamily="18" charset="0"/>
                <a:cs typeface="Times New Roman" pitchFamily="18" charset="0"/>
              </a:rPr>
              <a:t>SDK/APIs </a:t>
            </a:r>
            <a:r>
              <a:rPr lang="en-US" sz="1400" dirty="0" smtClean="0">
                <a:solidFill>
                  <a:schemeClr val="tx1"/>
                </a:solidFill>
                <a:latin typeface="Times New Roman" pitchFamily="18" charset="0"/>
                <a:cs typeface="Times New Roman" pitchFamily="18" charset="0"/>
              </a:rPr>
              <a:t>and hosted </a:t>
            </a:r>
            <a:r>
              <a:rPr lang="en-US" sz="1400" dirty="0">
                <a:solidFill>
                  <a:schemeClr val="tx1"/>
                </a:solidFill>
                <a:latin typeface="Times New Roman" pitchFamily="18" charset="0"/>
                <a:cs typeface="Times New Roman" pitchFamily="18" charset="0"/>
              </a:rPr>
              <a:t>on Jboss app server. </a:t>
            </a:r>
            <a:r>
              <a:rPr lang="en-US" sz="1400" dirty="0" smtClean="0">
                <a:solidFill>
                  <a:schemeClr val="tx1"/>
                </a:solidFill>
                <a:latin typeface="Times New Roman" pitchFamily="18" charset="0"/>
                <a:cs typeface="Times New Roman" pitchFamily="18" charset="0"/>
              </a:rPr>
              <a:t> The solution is integrated with </a:t>
            </a:r>
            <a:r>
              <a:rPr lang="en-US" sz="1400" dirty="0" smtClean="0">
                <a:solidFill>
                  <a:schemeClr val="tx1"/>
                </a:solidFill>
                <a:effectLst/>
                <a:latin typeface="Times New Roman" pitchFamily="18" charset="0"/>
                <a:cs typeface="Times New Roman" pitchFamily="18" charset="0"/>
              </a:rPr>
              <a:t>an Alert Engine which sends the alerts based on the configured </a:t>
            </a:r>
            <a:r>
              <a:rPr lang="en-US" sz="1400" dirty="0" smtClean="0">
                <a:solidFill>
                  <a:schemeClr val="tx1"/>
                </a:solidFill>
                <a:effectLst/>
                <a:latin typeface="Times New Roman" pitchFamily="18" charset="0"/>
                <a:cs typeface="Times New Roman" pitchFamily="18" charset="0"/>
              </a:rPr>
              <a:t>keywords </a:t>
            </a:r>
            <a:r>
              <a:rPr lang="en-US" sz="1400" smtClean="0">
                <a:solidFill>
                  <a:schemeClr val="tx1"/>
                </a:solidFill>
                <a:effectLst/>
                <a:latin typeface="Times New Roman" pitchFamily="18" charset="0"/>
                <a:cs typeface="Times New Roman" pitchFamily="18" charset="0"/>
              </a:rPr>
              <a:t>in the Portal.</a:t>
            </a:r>
            <a:endParaRPr lang="en-US" sz="1400" dirty="0" smtClean="0">
              <a:solidFill>
                <a:schemeClr val="tx1"/>
              </a:solidFill>
              <a:effectLst/>
              <a:latin typeface="Times New Roman" pitchFamily="18" charset="0"/>
              <a:cs typeface="Times New Roman" pitchFamily="18" charset="0"/>
            </a:endParaRPr>
          </a:p>
          <a:p>
            <a:pPr algn="l">
              <a:spcBef>
                <a:spcPts val="0"/>
              </a:spcBef>
            </a:pPr>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36924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248400"/>
          </a:xfrm>
        </p:spPr>
        <p:txBody>
          <a:bodyPr>
            <a:normAutofit/>
          </a:bodyPr>
          <a:lstStyle/>
          <a:p>
            <a:pPr algn="l"/>
            <a:r>
              <a:rPr lang="en-US" sz="1600" b="1" dirty="0" smtClean="0">
                <a:solidFill>
                  <a:schemeClr val="tx1"/>
                </a:solidFill>
                <a:latin typeface="Times New Roman" pitchFamily="18" charset="0"/>
                <a:cs typeface="Times New Roman" pitchFamily="18" charset="0"/>
              </a:rPr>
              <a:t>Design </a:t>
            </a:r>
            <a:r>
              <a:rPr lang="en-US" sz="1600" b="1" dirty="0">
                <a:solidFill>
                  <a:schemeClr val="tx1"/>
                </a:solidFill>
                <a:latin typeface="Times New Roman" pitchFamily="18" charset="0"/>
                <a:cs typeface="Times New Roman" pitchFamily="18" charset="0"/>
              </a:rPr>
              <a:t>and Implementation </a:t>
            </a:r>
            <a:r>
              <a:rPr lang="en-US" sz="1600" b="1" dirty="0" smtClean="0">
                <a:solidFill>
                  <a:schemeClr val="tx1"/>
                </a:solidFill>
                <a:latin typeface="Times New Roman" pitchFamily="18" charset="0"/>
                <a:cs typeface="Times New Roman" pitchFamily="18" charset="0"/>
              </a:rPr>
              <a:t>Architecture</a:t>
            </a:r>
          </a:p>
          <a:p>
            <a:pPr algn="l"/>
            <a:endParaRPr lang="en-US" sz="1600" b="1" dirty="0">
              <a:solidFill>
                <a:schemeClr val="tx1"/>
              </a:solidFill>
              <a:latin typeface="Times New Roman" pitchFamily="18" charset="0"/>
              <a:cs typeface="Times New Roman" pitchFamily="18" charset="0"/>
            </a:endParaRPr>
          </a:p>
          <a:p>
            <a:pPr algn="l"/>
            <a:endParaRPr lang="en-US" b="1" dirty="0" smtClean="0">
              <a:solidFill>
                <a:schemeClr val="tx1"/>
              </a:solidFill>
              <a:effectLst/>
            </a:endParaRPr>
          </a:p>
          <a:p>
            <a:pPr algn="l"/>
            <a:r>
              <a:rPr lang="en-US" dirty="0" smtClean="0">
                <a:solidFill>
                  <a:schemeClr val="tx1"/>
                </a:solidFill>
                <a:effectLst/>
              </a:rPr>
              <a:t> </a:t>
            </a:r>
          </a:p>
          <a:p>
            <a:pPr algn="l"/>
            <a:endParaRPr lang="en-US" dirty="0">
              <a:solidFill>
                <a:schemeClr val="tx1"/>
              </a:solidFill>
            </a:endParaRPr>
          </a:p>
        </p:txBody>
      </p:sp>
      <p:pic>
        <p:nvPicPr>
          <p:cNvPr id="5" name="Picture 4"/>
          <p:cNvPicPr/>
          <p:nvPr/>
        </p:nvPicPr>
        <p:blipFill>
          <a:blip r:embed="rId2"/>
          <a:stretch>
            <a:fillRect/>
          </a:stretch>
        </p:blipFill>
        <p:spPr>
          <a:xfrm>
            <a:off x="228600" y="533400"/>
            <a:ext cx="8153400" cy="5867400"/>
          </a:xfrm>
          <a:prstGeom prst="rect">
            <a:avLst/>
          </a:prstGeom>
          <a:ln>
            <a:solidFill>
              <a:schemeClr val="accent1"/>
            </a:solidFill>
          </a:ln>
        </p:spPr>
      </p:pic>
    </p:spTree>
    <p:extLst>
      <p:ext uri="{BB962C8B-B14F-4D97-AF65-F5344CB8AC3E}">
        <p14:creationId xmlns:p14="http://schemas.microsoft.com/office/powerpoint/2010/main" val="612238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400800"/>
          </a:xfrm>
        </p:spPr>
        <p:txBody>
          <a:bodyPr>
            <a:noAutofit/>
          </a:bodyPr>
          <a:lstStyle/>
          <a:p>
            <a:pPr algn="l"/>
            <a:r>
              <a:rPr lang="en-US" sz="1400" b="1" dirty="0" smtClean="0">
                <a:solidFill>
                  <a:schemeClr val="tx1"/>
                </a:solidFill>
                <a:latin typeface="Times New Roman" pitchFamily="18" charset="0"/>
                <a:cs typeface="Times New Roman" pitchFamily="18" charset="0"/>
              </a:rPr>
              <a:t>How </a:t>
            </a:r>
            <a:r>
              <a:rPr lang="en-US" sz="1400" b="1" dirty="0">
                <a:solidFill>
                  <a:schemeClr val="tx1"/>
                </a:solidFill>
                <a:latin typeface="Times New Roman" pitchFamily="18" charset="0"/>
                <a:cs typeface="Times New Roman" pitchFamily="18" charset="0"/>
              </a:rPr>
              <a:t>our solution meets the problem statement?</a:t>
            </a:r>
          </a:p>
          <a:p>
            <a:pPr algn="l"/>
            <a:r>
              <a:rPr lang="en-US" sz="1400" dirty="0">
                <a:solidFill>
                  <a:schemeClr val="tx1"/>
                </a:solidFill>
                <a:latin typeface="Times New Roman" pitchFamily="18" charset="0"/>
                <a:cs typeface="Times New Roman" pitchFamily="18" charset="0"/>
              </a:rPr>
              <a:t> </a:t>
            </a:r>
          </a:p>
          <a:p>
            <a:pPr algn="l"/>
            <a:r>
              <a:rPr lang="en-US" sz="1400" b="1" dirty="0">
                <a:solidFill>
                  <a:schemeClr val="tx1"/>
                </a:solidFill>
                <a:latin typeface="Times New Roman" pitchFamily="18" charset="0"/>
                <a:cs typeface="Times New Roman" pitchFamily="18" charset="0"/>
              </a:rPr>
              <a:t>A. </a:t>
            </a:r>
            <a:r>
              <a:rPr lang="en-US" sz="1400" b="1" dirty="0" smtClean="0">
                <a:solidFill>
                  <a:schemeClr val="tx1"/>
                </a:solidFill>
                <a:latin typeface="Times New Roman" pitchFamily="18" charset="0"/>
                <a:cs typeface="Times New Roman" pitchFamily="18" charset="0"/>
              </a:rPr>
              <a:t>Scalability</a:t>
            </a:r>
            <a:endParaRPr lang="en-US" sz="1400" b="1" dirty="0">
              <a:solidFill>
                <a:schemeClr val="tx1"/>
              </a:solidFill>
              <a:latin typeface="Times New Roman" pitchFamily="18" charset="0"/>
              <a:cs typeface="Times New Roman" pitchFamily="18" charset="0"/>
            </a:endParaRPr>
          </a:p>
          <a:p>
            <a:pPr marL="285750" lvl="0" indent="-285750" algn="l">
              <a:spcBef>
                <a:spcPts val="0"/>
              </a:spcBef>
              <a:buFont typeface="Wingdings" pitchFamily="2" charset="2"/>
              <a:buChar char="Ø"/>
            </a:pPr>
            <a:r>
              <a:rPr lang="en-US" sz="1400" dirty="0" smtClean="0">
                <a:solidFill>
                  <a:schemeClr val="tx1"/>
                </a:solidFill>
                <a:latin typeface="Times New Roman" pitchFamily="18" charset="0"/>
                <a:cs typeface="Times New Roman" pitchFamily="18" charset="0"/>
              </a:rPr>
              <a:t>Scalability </a:t>
            </a:r>
            <a:r>
              <a:rPr lang="en-US" sz="1400" dirty="0">
                <a:solidFill>
                  <a:schemeClr val="tx1"/>
                </a:solidFill>
                <a:latin typeface="Times New Roman" pitchFamily="18" charset="0"/>
                <a:cs typeface="Times New Roman" pitchFamily="18" charset="0"/>
              </a:rPr>
              <a:t>if streaming dataflow increases : By using Forwarders/Monitors – If Data volume increases we can increase the instances of forwarders and monitors</a:t>
            </a:r>
          </a:p>
          <a:p>
            <a:pPr marL="285750" lvl="0" indent="-285750" algn="l">
              <a:spcBef>
                <a:spcPts val="0"/>
              </a:spcBef>
              <a:buFont typeface="Wingdings" pitchFamily="2" charset="2"/>
              <a:buChar char="Ø"/>
            </a:pPr>
            <a:r>
              <a:rPr lang="en-US" sz="1400" dirty="0">
                <a:solidFill>
                  <a:schemeClr val="tx1"/>
                </a:solidFill>
                <a:latin typeface="Times New Roman" pitchFamily="18" charset="0"/>
                <a:cs typeface="Times New Roman" pitchFamily="18" charset="0"/>
              </a:rPr>
              <a:t>Scalability if data volume increases : Increasing the capacity of the commodity hardware of Splunk platform– CPU,RAM, </a:t>
            </a:r>
            <a:r>
              <a:rPr lang="en-US" sz="1400" dirty="0" smtClean="0">
                <a:solidFill>
                  <a:schemeClr val="tx1"/>
                </a:solidFill>
                <a:latin typeface="Times New Roman" pitchFamily="18" charset="0"/>
                <a:cs typeface="Times New Roman" pitchFamily="18" charset="0"/>
              </a:rPr>
              <a:t>Disk</a:t>
            </a:r>
            <a:endParaRPr lang="en-US" sz="1400" dirty="0">
              <a:solidFill>
                <a:schemeClr val="tx1"/>
              </a:solidFill>
              <a:latin typeface="Times New Roman" pitchFamily="18" charset="0"/>
              <a:cs typeface="Times New Roman" pitchFamily="18" charset="0"/>
            </a:endParaRPr>
          </a:p>
          <a:p>
            <a:pPr marL="285750" lvl="0" indent="-285750" algn="l">
              <a:spcBef>
                <a:spcPts val="0"/>
              </a:spcBef>
              <a:buFont typeface="Wingdings" pitchFamily="2" charset="2"/>
              <a:buChar char="Ø"/>
            </a:pPr>
            <a:r>
              <a:rPr lang="en-US" sz="1400" dirty="0">
                <a:solidFill>
                  <a:schemeClr val="tx1"/>
                </a:solidFill>
                <a:latin typeface="Times New Roman" pitchFamily="18" charset="0"/>
                <a:cs typeface="Times New Roman" pitchFamily="18" charset="0"/>
              </a:rPr>
              <a:t>Scalability if the users increases – By using Load balancers and multiple Splunk core engines</a:t>
            </a:r>
          </a:p>
          <a:p>
            <a:pPr marL="285750" lvl="0" indent="-285750" algn="l">
              <a:spcBef>
                <a:spcPts val="0"/>
              </a:spcBef>
              <a:buFont typeface="Wingdings" pitchFamily="2" charset="2"/>
              <a:buChar char="Ø"/>
            </a:pPr>
            <a:r>
              <a:rPr lang="en-US" sz="1400" dirty="0">
                <a:solidFill>
                  <a:schemeClr val="tx1"/>
                </a:solidFill>
                <a:latin typeface="Times New Roman" pitchFamily="18" charset="0"/>
                <a:cs typeface="Times New Roman" pitchFamily="18" charset="0"/>
              </a:rPr>
              <a:t>Scalability if the Downstream systems increases – By using more scalable APIs </a:t>
            </a:r>
          </a:p>
          <a:p>
            <a:pPr lvl="0" algn="l"/>
            <a:endParaRPr lang="en-US" sz="1400" dirty="0">
              <a:solidFill>
                <a:schemeClr val="tx1"/>
              </a:solidFill>
              <a:latin typeface="Times New Roman" pitchFamily="18" charset="0"/>
              <a:cs typeface="Times New Roman" pitchFamily="18" charset="0"/>
            </a:endParaRPr>
          </a:p>
          <a:p>
            <a:pPr algn="l"/>
            <a:r>
              <a:rPr lang="en-US" sz="1400" b="1" dirty="0">
                <a:solidFill>
                  <a:schemeClr val="tx1"/>
                </a:solidFill>
                <a:latin typeface="Times New Roman" pitchFamily="18" charset="0"/>
                <a:cs typeface="Times New Roman" pitchFamily="18" charset="0"/>
              </a:rPr>
              <a:t>B. Realtime query on the streaming data</a:t>
            </a:r>
          </a:p>
          <a:p>
            <a:pPr marL="285750" lvl="0" indent="-285750" algn="l">
              <a:buFont typeface="Wingdings" pitchFamily="2" charset="2"/>
              <a:buChar char="Ø"/>
            </a:pPr>
            <a:r>
              <a:rPr lang="en-US" sz="1400" dirty="0">
                <a:solidFill>
                  <a:schemeClr val="tx1"/>
                </a:solidFill>
                <a:latin typeface="Times New Roman" pitchFamily="18" charset="0"/>
                <a:cs typeface="Times New Roman" pitchFamily="18" charset="0"/>
              </a:rPr>
              <a:t>By using Splunk Search and Reporting App and </a:t>
            </a:r>
            <a:r>
              <a:rPr lang="en-US" sz="1400" dirty="0" smtClean="0">
                <a:solidFill>
                  <a:schemeClr val="tx1"/>
                </a:solidFill>
                <a:latin typeface="Times New Roman" pitchFamily="18" charset="0"/>
                <a:cs typeface="Times New Roman" pitchFamily="18" charset="0"/>
              </a:rPr>
              <a:t>SPL</a:t>
            </a:r>
          </a:p>
          <a:p>
            <a:pPr lvl="0" algn="l"/>
            <a:endParaRPr lang="en-US" sz="1400" dirty="0">
              <a:solidFill>
                <a:schemeClr val="tx1"/>
              </a:solidFill>
              <a:latin typeface="Times New Roman" pitchFamily="18" charset="0"/>
              <a:cs typeface="Times New Roman" pitchFamily="18" charset="0"/>
            </a:endParaRPr>
          </a:p>
          <a:p>
            <a:pPr algn="l"/>
            <a:r>
              <a:rPr lang="en-US" sz="1400" b="1" dirty="0">
                <a:solidFill>
                  <a:schemeClr val="tx1"/>
                </a:solidFill>
                <a:latin typeface="Times New Roman" pitchFamily="18" charset="0"/>
                <a:cs typeface="Times New Roman" pitchFamily="18" charset="0"/>
              </a:rPr>
              <a:t>C. Realtime Alerting</a:t>
            </a:r>
          </a:p>
          <a:p>
            <a:pPr marL="285750" lvl="0" indent="-285750" algn="l">
              <a:buFont typeface="Wingdings" pitchFamily="2" charset="2"/>
              <a:buChar char="Ø"/>
            </a:pPr>
            <a:r>
              <a:rPr lang="en-US" sz="1400" dirty="0">
                <a:solidFill>
                  <a:schemeClr val="tx1"/>
                </a:solidFill>
                <a:latin typeface="Times New Roman" pitchFamily="18" charset="0"/>
                <a:cs typeface="Times New Roman" pitchFamily="18" charset="0"/>
              </a:rPr>
              <a:t>Using Splunk APIs</a:t>
            </a:r>
          </a:p>
          <a:p>
            <a:pPr marL="285750" lvl="0" indent="-285750" algn="l">
              <a:buFont typeface="Wingdings" pitchFamily="2" charset="2"/>
              <a:buChar char="Ø"/>
            </a:pPr>
            <a:r>
              <a:rPr lang="en-US" sz="1400" dirty="0">
                <a:solidFill>
                  <a:schemeClr val="tx1"/>
                </a:solidFill>
                <a:latin typeface="Times New Roman" pitchFamily="18" charset="0"/>
                <a:cs typeface="Times New Roman" pitchFamily="18" charset="0"/>
              </a:rPr>
              <a:t>Using Splunk Alerting which is part of the licensed </a:t>
            </a:r>
            <a:r>
              <a:rPr lang="en-US" sz="1400" dirty="0" smtClean="0">
                <a:solidFill>
                  <a:schemeClr val="tx1"/>
                </a:solidFill>
                <a:latin typeface="Times New Roman" pitchFamily="18" charset="0"/>
                <a:cs typeface="Times New Roman" pitchFamily="18" charset="0"/>
              </a:rPr>
              <a:t>version</a:t>
            </a:r>
          </a:p>
          <a:p>
            <a:pPr lvl="0" algn="l"/>
            <a:endParaRPr lang="en-US" sz="1400" dirty="0">
              <a:solidFill>
                <a:schemeClr val="tx1"/>
              </a:solidFill>
              <a:latin typeface="Times New Roman" pitchFamily="18" charset="0"/>
              <a:cs typeface="Times New Roman" pitchFamily="18" charset="0"/>
            </a:endParaRPr>
          </a:p>
          <a:p>
            <a:pPr algn="l"/>
            <a:r>
              <a:rPr lang="en-US" sz="1400" b="1" dirty="0">
                <a:solidFill>
                  <a:schemeClr val="tx1"/>
                </a:solidFill>
                <a:latin typeface="Times New Roman" pitchFamily="18" charset="0"/>
                <a:cs typeface="Times New Roman" pitchFamily="18" charset="0"/>
              </a:rPr>
              <a:t>D. User Experience and visualization</a:t>
            </a:r>
          </a:p>
          <a:p>
            <a:pPr marL="285750" lvl="0" indent="-285750" algn="l">
              <a:buFont typeface="Wingdings" pitchFamily="2" charset="2"/>
              <a:buChar char="Ø"/>
            </a:pPr>
            <a:r>
              <a:rPr lang="en-US" sz="1400" dirty="0">
                <a:solidFill>
                  <a:schemeClr val="tx1"/>
                </a:solidFill>
                <a:latin typeface="Times New Roman" pitchFamily="18" charset="0"/>
                <a:cs typeface="Times New Roman" pitchFamily="18" charset="0"/>
              </a:rPr>
              <a:t>Using custom Dashboard based on the user requirements</a:t>
            </a:r>
          </a:p>
          <a:p>
            <a:pPr marL="285750" lvl="0" indent="-285750" algn="l">
              <a:buFont typeface="Wingdings" pitchFamily="2" charset="2"/>
              <a:buChar char="Ø"/>
            </a:pPr>
            <a:r>
              <a:rPr lang="en-US" sz="1400" dirty="0">
                <a:solidFill>
                  <a:schemeClr val="tx1"/>
                </a:solidFill>
                <a:latin typeface="Times New Roman" pitchFamily="18" charset="0"/>
                <a:cs typeface="Times New Roman" pitchFamily="18" charset="0"/>
              </a:rPr>
              <a:t>Providing savedQueries, report Acceleration</a:t>
            </a:r>
          </a:p>
          <a:p>
            <a:pPr marL="285750" lvl="0" indent="-285750" algn="l">
              <a:buFont typeface="Wingdings" pitchFamily="2" charset="2"/>
              <a:buChar char="Ø"/>
            </a:pPr>
            <a:r>
              <a:rPr lang="en-US" sz="1400" dirty="0">
                <a:solidFill>
                  <a:schemeClr val="tx1"/>
                </a:solidFill>
                <a:latin typeface="Times New Roman" pitchFamily="18" charset="0"/>
                <a:cs typeface="Times New Roman" pitchFamily="18" charset="0"/>
              </a:rPr>
              <a:t>Realtime visualization with various types of graphs</a:t>
            </a:r>
          </a:p>
          <a:p>
            <a:pPr algn="l">
              <a:spcBef>
                <a:spcPts val="0"/>
              </a:spcBef>
            </a:pPr>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3611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763000" cy="6248400"/>
          </a:xfrm>
        </p:spPr>
        <p:txBody>
          <a:bodyPr>
            <a:normAutofit/>
          </a:bodyPr>
          <a:lstStyle/>
          <a:p>
            <a:pPr algn="l"/>
            <a:r>
              <a:rPr lang="en-US" sz="1600" b="1" dirty="0" smtClean="0">
                <a:solidFill>
                  <a:schemeClr val="tx1"/>
                </a:solidFill>
                <a:latin typeface="Times New Roman" pitchFamily="18" charset="0"/>
                <a:cs typeface="Times New Roman" pitchFamily="18" charset="0"/>
              </a:rPr>
              <a:t>Scalable  Architecture</a:t>
            </a:r>
          </a:p>
          <a:p>
            <a:pPr algn="l"/>
            <a:endParaRPr lang="en-US" sz="1600" b="1" dirty="0">
              <a:solidFill>
                <a:schemeClr val="tx1"/>
              </a:solidFill>
              <a:latin typeface="Times New Roman" pitchFamily="18" charset="0"/>
              <a:cs typeface="Times New Roman" pitchFamily="18" charset="0"/>
            </a:endParaRPr>
          </a:p>
          <a:p>
            <a:pPr algn="l"/>
            <a:endParaRPr lang="en-US" b="1" dirty="0" smtClean="0">
              <a:solidFill>
                <a:schemeClr val="tx1"/>
              </a:solidFill>
              <a:effectLst/>
            </a:endParaRPr>
          </a:p>
          <a:p>
            <a:pPr algn="l"/>
            <a:r>
              <a:rPr lang="en-US" dirty="0" smtClean="0">
                <a:solidFill>
                  <a:schemeClr val="tx1"/>
                </a:solidFill>
                <a:effectLst/>
              </a:rPr>
              <a:t> </a:t>
            </a:r>
          </a:p>
          <a:p>
            <a:pPr algn="l"/>
            <a:endParaRPr lang="en-US" dirty="0">
              <a:solidFill>
                <a:schemeClr val="tx1"/>
              </a:solidFill>
            </a:endParaRPr>
          </a:p>
        </p:txBody>
      </p:sp>
      <p:pic>
        <p:nvPicPr>
          <p:cNvPr id="2" name="Picture 3" descr="C:\Users\v544333\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7548"/>
            <a:ext cx="9144000" cy="592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011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Benchmark</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01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82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urya\Desktop\ARP\Home Work &amp; Project proposal\Images\Q&amp;A.jpg"/>
          <p:cNvPicPr>
            <a:picLocks noGrp="1" noChangeAspect="1" noChangeArrowheads="1"/>
          </p:cNvPicPr>
          <p:nvPr>
            <p:ph idx="1"/>
          </p:nvPr>
        </p:nvPicPr>
        <p:blipFill>
          <a:blip r:embed="rId2"/>
          <a:srcRect/>
          <a:stretch>
            <a:fillRect/>
          </a:stretch>
        </p:blipFill>
        <p:spPr bwMode="auto">
          <a:xfrm>
            <a:off x="533400" y="1676400"/>
            <a:ext cx="7010400" cy="1524000"/>
          </a:xfrm>
          <a:prstGeom prst="rect">
            <a:avLst/>
          </a:prstGeom>
          <a:noFill/>
        </p:spPr>
      </p:pic>
      <p:pic>
        <p:nvPicPr>
          <p:cNvPr id="5" name="Picture 2" descr="C:\Users\v910046\Desktop\Surya\Surya Docs\ARP\Project\Images\Thank Yo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650" y="4572000"/>
            <a:ext cx="485775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12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TotalTime>
  <Words>77</Words>
  <Application>Microsoft Office PowerPoint</Application>
  <PresentationFormat>On-screen Show (4:3)</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Agenda</vt:lpstr>
      <vt:lpstr>PowerPoint Presentation</vt:lpstr>
      <vt:lpstr>PowerPoint Presentation</vt:lpstr>
      <vt:lpstr>PowerPoint Presentation</vt:lpstr>
      <vt:lpstr>PowerPoint Presentation</vt:lpstr>
      <vt:lpstr>Scalability Benchmark</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Mohanty, Amitav X</dc:creator>
  <cp:lastModifiedBy>Alluri, Srinivas Reddy</cp:lastModifiedBy>
  <cp:revision>29</cp:revision>
  <dcterms:created xsi:type="dcterms:W3CDTF">2015-04-26T17:27:06Z</dcterms:created>
  <dcterms:modified xsi:type="dcterms:W3CDTF">2015-04-29T04:33:16Z</dcterms:modified>
</cp:coreProperties>
</file>