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7FF3-AD4A-551A-1879-E4AEE3EC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EDEF-08E3-4CCB-CD70-44EADC55B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D83B-05A9-C84E-DA4A-7909ED0D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00FC-4473-E0D7-156A-96CC0C1E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3F2D-168A-6DEA-B5D3-C17B44EF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D85F-A073-859D-3D29-DFB789F0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EBBD-E50F-2708-1728-A0991762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B895-CF72-3ADD-AABD-A7012834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BDC6-4DDB-683F-3D56-CD31AD3E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7E03-80D8-DF71-32B0-8ACD2B5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0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9231B-68E8-5C35-2CD8-9A8F133AE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1CA0D-AD28-4AF9-2DB2-DA4CC9EA1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C556-FFEE-8230-2306-EF9A471A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36A5-94E5-F5C1-301E-CF4CB664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575A-A4BA-C239-BB34-898EEB0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5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E963-1356-F048-BEB3-DB2C994D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B174-65D9-78A8-ED52-5D2DC0FA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1224-C60A-4A20-F74D-539749EF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420C-CFA9-532D-5B3F-31CB05CE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3A75-9E96-B47C-A356-0A7D24C7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F669-EA94-613B-2FA9-C2BC8705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B554-0B06-D2B6-400E-DE0C98E7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D491-98C7-4A8F-9D44-260A5B8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AE2B-EA50-1383-7F0E-BD9A6CA4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4B2E-DA72-9436-2EA3-3ABBEB5B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79F4-CFC2-4493-FB80-2D49A7A5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BA73-DC0D-5099-7158-EC0E79739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8870D-13CE-8F04-8557-E96496A6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E3C9-3750-EE1F-0890-B999AFA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36964-CCC9-3343-18E1-71D9B7EF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D4E2-CFE6-8735-45F1-06E0298E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D62-FE36-9D29-77DA-1EADCD5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D295D-6F0C-A127-2427-91ABB1EC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511A-D112-9384-8D1E-13F925778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BA2AF-EC8E-2DBC-D33A-0EB0EC5F5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D4F5B-0C91-096F-8ABD-1366F7947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D455A-B026-2BD4-E18D-EA282D3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FF33D-8544-ACF4-147C-5DC1BAB4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BA3DC-3B12-7612-B51E-7B763876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C05B-99AA-ECE0-0403-41E97700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F4A0-1C44-30AF-C23D-8647AAF8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BE194-2837-C154-8E69-F6E74334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9F277-0126-FB14-D2DF-55F5E32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79BD9-3AB2-C57E-DAF6-4414701B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38179-8E6D-1463-CF63-3C0F119F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62774-1A18-97B8-0684-583C830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645-ACC3-35DF-0D8B-827B1C1C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5950-ECAC-DFCF-37C1-BF7C0992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135DC-760A-448B-3873-1B5C43C8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12FC-09B4-3A62-5F2A-423BA019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7EAB-9D46-F809-2172-3371F4C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50AD-F6F6-7761-524B-809CA05D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CBD3-3A9C-667B-A8F7-E83482D7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9F752-481A-95BD-4776-594BC9D8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9155E-DCA3-458D-ADCC-A4EC5909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5A91D-8FE9-ADFC-B65E-2D2C8298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9696E-5BD7-ED75-2F34-08931E5C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7D0C-A610-A153-7584-71FA0EB1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7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33222-73C5-3F94-F600-291085C2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7E036-04E8-47AE-28BE-5CA300C2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1760-3079-C64A-E745-D6EAC6477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514-ED70-4E74-9BD0-2278F4CD2A0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722D-14DC-713B-13A1-3577EDE32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E1CE-686A-D25C-1A8A-27EBB1B0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7470-5176-4E97-866B-3E50006E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4460-E8F6-1C87-0510-42A32C42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3324"/>
          </a:xfrm>
        </p:spPr>
        <p:txBody>
          <a:bodyPr>
            <a:normAutofit/>
          </a:bodyPr>
          <a:lstStyle/>
          <a:p>
            <a:r>
              <a:rPr lang="en-IN" sz="5400" dirty="0"/>
              <a:t>Cholesky Decomposition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55A1C-D5C2-46DC-2D1A-1F44D8E8B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120272"/>
            <a:ext cx="9734746" cy="2696065"/>
          </a:xfrm>
        </p:spPr>
        <p:txBody>
          <a:bodyPr/>
          <a:lstStyle/>
          <a:p>
            <a:endParaRPr lang="en-IN" dirty="0"/>
          </a:p>
          <a:p>
            <a:r>
              <a:rPr lang="en-IN" sz="2200" dirty="0"/>
              <a:t>Anders Arnold</a:t>
            </a:r>
          </a:p>
          <a:p>
            <a:r>
              <a:rPr lang="en-IN" sz="2200" dirty="0"/>
              <a:t>Varun Singh</a:t>
            </a:r>
          </a:p>
          <a:p>
            <a:r>
              <a:rPr lang="en-IN" sz="2200" dirty="0"/>
              <a:t>Gourab Sarkar</a:t>
            </a:r>
          </a:p>
          <a:p>
            <a:r>
              <a:rPr lang="en-IN" sz="2200" dirty="0"/>
              <a:t>Nikita </a:t>
            </a:r>
            <a:r>
              <a:rPr lang="en-IN" sz="2200" dirty="0" err="1"/>
              <a:t>Jetwani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5239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82BC-2999-E8A7-EDF6-BDF88AA9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Cholesky Decomposition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1169C-E713-52D0-A781-A939AE567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4952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For any real symmetric, positive definite matrix </a:t>
                </a:r>
                <a14:m>
                  <m:oMath xmlns:m="http://schemas.openxmlformats.org/officeDocument/2006/math">
                    <m:r>
                      <a:rPr lang="en-IN" i="1" dirty="0" smtClean="0"/>
                      <m:t>𝐴</m:t>
                    </m:r>
                    <m:r>
                      <a:rPr lang="en-IN" i="1" dirty="0" smtClean="0"/>
                      <m:t> ∈ </m:t>
                    </m:r>
                    <m:sSup>
                      <m:sSupPr>
                        <m:ctrlPr>
                          <a:rPr lang="en-IN" i="1" dirty="0" smtClean="0"/>
                        </m:ctrlPr>
                      </m:sSupPr>
                      <m:e>
                        <m:r>
                          <a:rPr lang="en-IN" i="1" dirty="0" smtClean="0"/>
                          <m:t>ℝ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IN" i="1" dirty="0" smtClean="0"/>
                            </m:ctrlPr>
                          </m:dPr>
                          <m:e>
                            <m:r>
                              <a:rPr lang="en-IN" i="1" dirty="0" smtClean="0"/>
                              <m:t>𝑛</m:t>
                            </m:r>
                            <m:r>
                              <a:rPr lang="en-IN" i="1" dirty="0" smtClean="0"/>
                              <m:t>× </m:t>
                            </m:r>
                            <m:r>
                              <a:rPr lang="en-IN" i="1" dirty="0" smtClean="0"/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/>
                  <a:t>, the Cholesky Decomposition is 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:-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a lower triangular matrix with positive diagonal entries.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transpose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This method is a </a:t>
                </a:r>
                <a:r>
                  <a:rPr lang="en-IN" dirty="0">
                    <a:highlight>
                      <a:srgbClr val="FFFF00"/>
                    </a:highlight>
                  </a:rPr>
                  <a:t>special case of LU decomposition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FF0000"/>
                    </a:solidFill>
                  </a:rPr>
                  <a:t>optimized for symmetric positive-definite matrices</a:t>
                </a:r>
                <a:r>
                  <a:rPr lang="en-IN" dirty="0"/>
                  <a:t>. It is often preferred for its numerical stability and efficiency.</a:t>
                </a:r>
              </a:p>
              <a:p>
                <a:pPr marL="0" indent="0">
                  <a:buNone/>
                </a:pPr>
                <a:r>
                  <a:rPr lang="en-IN" dirty="0"/>
                  <a:t>Cholesky decomposition exists and is unique if and only if :- 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</a:t>
                </a:r>
                <a:r>
                  <a:rPr lang="en-IN" b="1" dirty="0">
                    <a:solidFill>
                      <a:schemeClr val="accent1">
                        <a:lumMod val="75000"/>
                      </a:schemeClr>
                    </a:solidFill>
                  </a:rPr>
                  <a:t>symmetric</a:t>
                </a:r>
                <a:r>
                  <a:rPr lang="en-IN" dirty="0"/>
                  <a:t> 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</a:t>
                </a:r>
                <a:r>
                  <a:rPr lang="en-IN" dirty="0">
                    <a:solidFill>
                      <a:srgbClr val="00B0F0"/>
                    </a:solidFill>
                  </a:rPr>
                  <a:t>positive definite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IN" dirty="0"/>
                  <a:t>for all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≠ 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1169C-E713-52D0-A781-A939AE567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4952833"/>
              </a:xfrm>
              <a:blipFill>
                <a:blip r:embed="rId2"/>
                <a:stretch>
                  <a:fillRect l="-1217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8FC4-32AB-AFB0-6983-BFB825F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Entry-Wise 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0828E-2666-FFBE-3078-D4706FCD4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dirty="0"/>
                  <a:t>Diagonal Entries</a:t>
                </a:r>
              </a:p>
              <a:p>
                <a:pPr marL="0" indent="0">
                  <a:buNone/>
                </a:pPr>
                <a:r>
                  <a:rPr lang="en-IN" dirty="0"/>
                  <a:t>For </a:t>
                </a:r>
                <a:r>
                  <a:rPr lang="en-IN" i="0" dirty="0" err="1">
                    <a:latin typeface="+mj-lt"/>
                  </a:rPr>
                  <a:t>i</a:t>
                </a:r>
                <a:r>
                  <a:rPr lang="en-IN" i="0" dirty="0">
                    <a:latin typeface="+mj-lt"/>
                  </a:rPr>
                  <a:t> = 1, 2, …, n 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Sup>
                              <m:sSubSup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  <m:sup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3200" dirty="0"/>
                  <a:t>Off-diagonal entries (below the diagonal)</a:t>
                </a:r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den>
                    </m:f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0828E-2666-FFBE-3078-D4706FCD4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7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5FB0-F077-0A37-50FD-0471D377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Aspects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67B53-13FD-9096-7262-EBAF0FFC3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Complexity: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³)</m:t>
                    </m:r>
                  </m:oMath>
                </a14:m>
                <a:r>
                  <a:rPr lang="en-IN" dirty="0"/>
                  <a:t>, but with reduced constants due to symmetry.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Faster than LU or QR for symmetric matrices. </a:t>
                </a:r>
              </a:p>
              <a:p>
                <a:endParaRPr lang="en-IN" dirty="0"/>
              </a:p>
              <a:p>
                <a:r>
                  <a:rPr lang="en-IN" dirty="0"/>
                  <a:t>Storage efficient: only the lower triangle needs to be stored or computed.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67B53-13FD-9096-7262-EBAF0FFC3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1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DC5D-4A23-C750-AD40-01AC37EA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in Quantitative Finance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1457-3DCA-580C-EE60-40381870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Portfolio optimization </a:t>
            </a:r>
            <a:r>
              <a:rPr lang="en-IN" dirty="0"/>
              <a:t>: Used in </a:t>
            </a:r>
            <a:r>
              <a:rPr lang="en-IN" dirty="0">
                <a:solidFill>
                  <a:srgbClr val="00B050"/>
                </a:solidFill>
              </a:rPr>
              <a:t>inverting large covariance matrices </a:t>
            </a:r>
            <a:r>
              <a:rPr lang="en-IN" dirty="0"/>
              <a:t>to find the </a:t>
            </a:r>
            <a:r>
              <a:rPr lang="en-IN" dirty="0">
                <a:solidFill>
                  <a:srgbClr val="FF0000"/>
                </a:solidFill>
              </a:rPr>
              <a:t>optimal asset weights in mean-variance optimization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Monte Carlo simulation </a:t>
            </a:r>
            <a:r>
              <a:rPr lang="en-IN" dirty="0"/>
              <a:t>: Simulating </a:t>
            </a:r>
            <a:r>
              <a:rPr lang="en-IN" dirty="0">
                <a:solidFill>
                  <a:srgbClr val="FF0000"/>
                </a:solidFill>
              </a:rPr>
              <a:t>correlated asset paths using Cholesky decomposition of the covariance matrix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Cholesky Decomposition</vt:lpstr>
      <vt:lpstr>What is Cholesky Decomposition ?</vt:lpstr>
      <vt:lpstr>Entry-Wise Formula</vt:lpstr>
      <vt:lpstr>Computational Aspects</vt:lpstr>
      <vt:lpstr>Applications in Quantitative Finance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 Arnold</dc:creator>
  <cp:lastModifiedBy>Anders Arnold</cp:lastModifiedBy>
  <cp:revision>1</cp:revision>
  <dcterms:created xsi:type="dcterms:W3CDTF">2025-05-10T18:14:25Z</dcterms:created>
  <dcterms:modified xsi:type="dcterms:W3CDTF">2025-05-10T18:14:25Z</dcterms:modified>
</cp:coreProperties>
</file>