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CF829-AAC4-4258-9788-3DF029F2B0D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6D761-0283-4307-BE06-3B948BAA2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7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6D761-0283-4307-BE06-3B948BAA2D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8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CBA3-D7FF-7FAE-37EE-82D0F067B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97F35-0C4D-1120-0C1C-D27042D1E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C07F7-ED97-991D-C69D-9F3EC90F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A937-AB74-42C4-947D-86E16027BBF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DC27B-CBA3-E8C1-C666-282DD9ED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AA660-01ED-C8DF-8227-AB55434A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9CB1-44EF-4A14-BBE4-CB0826FAE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1139-AB8C-5CB2-D52B-7FB32D9E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63FA3-A2E2-19C0-3922-2409FD6F6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AF8D8-9EC7-FD26-F46F-7C57F724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A937-AB74-42C4-947D-86E16027BBF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858EB-4E58-3C0A-A31B-350E3D15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936B-B219-5F0C-B328-9B953789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9CB1-44EF-4A14-BBE4-CB0826FAE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9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5E2E6-1342-6329-0EA2-346970EE2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D037A-D9FA-D651-9AAB-22D76BA3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47B98-BC4C-3A09-459D-33CD0DC91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A937-AB74-42C4-947D-86E16027BBF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3C0EA-7D44-1579-9A92-95B41DB3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9D164-9B19-6092-FFD8-48C4AB60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9CB1-44EF-4A14-BBE4-CB0826FAE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7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7FC9-BBAE-7FA5-7B69-A5F308DB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1863-38BF-67C7-7CAF-F389A52A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5BE1E-B488-629F-3427-94098536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A937-AB74-42C4-947D-86E16027BBF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4D712-7899-D0A4-A251-BC30AAD2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33C9A-26CB-944E-2DD9-DDDF9188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9CB1-44EF-4A14-BBE4-CB0826FAE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A879-534A-D2E4-F086-F1E60783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FA975-2C2D-4E78-8075-C9155F8D5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4CB4B-8F3F-BEA0-6251-C43B05D2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A937-AB74-42C4-947D-86E16027BBF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0A46A-D8DF-059C-73AC-E6F0CF6E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AF04-BD99-505A-60D2-FA6AF8FE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9CB1-44EF-4A14-BBE4-CB0826FAE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7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2218-911F-53D3-11A2-7CA5FD76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D79E-C9E8-7E6D-3B2C-4E021EFF9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34050-C34C-060B-798E-5E03CE95D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39AD4-BE5A-67BE-A4E8-FD05C856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A937-AB74-42C4-947D-86E16027BBF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36247-DDBC-3D5E-3D14-813AF4FE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F5B12-FDE7-62EE-0DEB-2EF359E6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9CB1-44EF-4A14-BBE4-CB0826FAE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2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6A4E-DF10-D47E-0E5E-3725FB49A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D0B2C-255B-CCDE-CF21-1E7A2AFD0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96D71-CFCF-D77B-1715-FD65A18D7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403E2-4911-C81D-02A6-F3B093C81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87A18-CA03-7C09-B740-C9E8DD4C3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8B196-34A9-E110-8733-4417D568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A937-AB74-42C4-947D-86E16027BBF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F5CFC-2D7D-7420-7F4D-A7E647FE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05633-A8F6-09E4-A901-1FEF114F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9CB1-44EF-4A14-BBE4-CB0826FAE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7520-F64F-66AC-C7A7-4A962142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62869-2D31-2EF9-AFB0-E8AE428A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A937-AB74-42C4-947D-86E16027BBF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EAAB6-E158-30C6-1448-9A11AF28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F0B2D-16B7-6226-1183-49DCDC42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9CB1-44EF-4A14-BBE4-CB0826FAE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1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7D07F-7203-DF41-3072-C58F9C0B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A937-AB74-42C4-947D-86E16027BBF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FC335-527B-7896-C60F-00358EE1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88002-65CF-6209-4A5A-4FA65D9A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9CB1-44EF-4A14-BBE4-CB0826FAE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8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ED8E-048A-61A1-DD79-2863241B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83AC3-A721-B63D-CC03-BF92A8D84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E3AC4-6051-450C-1662-0ED30101B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C165F-F851-7D64-5811-A758D877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A937-AB74-42C4-947D-86E16027BBF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3D42C-301D-EFDA-44D0-1740E982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E6EE5-62A2-3A21-BDF9-DB7F5B95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9CB1-44EF-4A14-BBE4-CB0826FAE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9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C703-AC49-1B5B-E7C0-9B6B60D4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83F25-5A4F-D7D4-7F39-185F0CC59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92670-C890-D4CC-0553-39414F3FA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4B545-DBDD-DDF6-48FD-CE224DB6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A937-AB74-42C4-947D-86E16027BBF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DF934-539A-A8CB-52C1-46E0C3CD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52A4B-B7D0-8B5C-EF6C-252ED3D1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9CB1-44EF-4A14-BBE4-CB0826FAE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3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32EF3-CBF8-9883-B0D9-CBF96CBE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297FB-C5D4-E90A-B889-6E04BA971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3E67A-6D8D-C331-9B86-E8633D499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FA937-AB74-42C4-947D-86E16027BBFF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A12C-555A-BF23-E93A-0268241FB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35516-80E4-12AB-228B-D57EA64E0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09CB1-44EF-4A14-BBE4-CB0826FAE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1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B8EA-F613-F145-F006-349C8CAA9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306637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Arial" panose="020B0604020202020204" pitchFamily="34" charset="0"/>
                <a:cs typeface="Arial" panose="020B0604020202020204" pitchFamily="34" charset="0"/>
              </a:rPr>
              <a:t>SINGULAR VALUE DECOMPOSITION (SVD)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37A25-CD4A-ECFA-D332-7197DAB9B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2015"/>
            <a:ext cx="9144000" cy="156578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Anders Arnold </a:t>
            </a:r>
          </a:p>
          <a:p>
            <a:r>
              <a:rPr lang="en-IN" dirty="0"/>
              <a:t>Varun Singh</a:t>
            </a:r>
          </a:p>
          <a:p>
            <a:r>
              <a:rPr lang="en-IN" dirty="0"/>
              <a:t>Gourab Sarkar </a:t>
            </a:r>
          </a:p>
          <a:p>
            <a:r>
              <a:rPr lang="en-IN" dirty="0"/>
              <a:t>Nikita </a:t>
            </a:r>
            <a:r>
              <a:rPr lang="en-IN" dirty="0" err="1"/>
              <a:t>Jetwani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13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B6D9-C382-7E89-1A37-5A4A665D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Singular Value Decomposition 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D912F-8B1B-F080-5105-BB077AB45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/>
                  <a:t>Given a matrix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there exists a factorization 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r>
                  <a:rPr lang="en-US" dirty="0"/>
                  <a:t>where,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an orthogonal matrix (i.e.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an orthogonal matrix (i.e.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a diagonal matrix with non-negative entries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&gt; 0$ </m:t>
                    </m:r>
                  </m:oMath>
                </a14:m>
                <a:r>
                  <a:rPr lang="en-IN" dirty="0"/>
                  <a:t>on the diagonal and zeros elsewhere.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D912F-8B1B-F080-5105-BB077AB45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043" t="-3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49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0B6D-0E3D-4D4D-9E3A-D2EB4369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it useful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0459-3235-4A11-1F0F-4362A5B85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highlight>
                  <a:srgbClr val="FFFF00"/>
                </a:highlight>
              </a:rPr>
              <a:t>Every real matrix</a:t>
            </a:r>
            <a:r>
              <a:rPr lang="en-IN" dirty="0"/>
              <a:t> has a Singular Value Decomposition.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Using this matrix decomposition, we can represent a matrix as a product of two orthogonal matrices and a diagonal matrix.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Orthogonal and diagonal matrices are special, well-structured, and useful matrices with special properties. </a:t>
            </a:r>
          </a:p>
          <a:p>
            <a:endParaRPr lang="en-IN" dirty="0"/>
          </a:p>
          <a:p>
            <a:r>
              <a:rPr lang="en-IN" dirty="0"/>
              <a:t>These special properties can be exploited in many situations which makes this decomposition particularly useful.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1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B411-445F-6219-7A5A-A9AB93FF5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Do We Factorize a Matrix This Way 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D5BAA9-A01C-2262-E0C5-21CFA6626A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IN" dirty="0"/>
                  <a:t>SVD expresses a matrix as a product of :</a:t>
                </a:r>
              </a:p>
              <a:p>
                <a:r>
                  <a:rPr lang="en-IN" dirty="0"/>
                  <a:t>Two orthogonal transformations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dirty="0"/>
                  <a:t>).</a:t>
                </a:r>
              </a:p>
              <a:p>
                <a:r>
                  <a:rPr lang="en-US" dirty="0"/>
                  <a:t>A diagonal scaling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r>
                  <a:rPr lang="en-IN" dirty="0"/>
                  <a:t>This allows us to :- </a:t>
                </a:r>
              </a:p>
              <a:p>
                <a:r>
                  <a:rPr lang="en-IN" dirty="0" err="1"/>
                  <a:t>Analyze</a:t>
                </a:r>
                <a:r>
                  <a:rPr lang="en-IN" dirty="0"/>
                  <a:t> rank, null space, and range. </a:t>
                </a:r>
              </a:p>
              <a:p>
                <a:r>
                  <a:rPr lang="en-IN" dirty="0"/>
                  <a:t>Perform dimensionality reduction and compression. </a:t>
                </a:r>
              </a:p>
              <a:p>
                <a:r>
                  <a:rPr lang="en-IN" dirty="0"/>
                  <a:t>Solve linear systems robustly (including ill-posed ones).</a:t>
                </a:r>
              </a:p>
              <a:p>
                <a:r>
                  <a:rPr lang="en-IN" dirty="0"/>
                  <a:t>Compute the best low-rank approximation of a matrix.</a:t>
                </a:r>
              </a:p>
              <a:p>
                <a:pPr marL="0" indent="0">
                  <a:buNone/>
                </a:pPr>
                <a:r>
                  <a:rPr lang="en-IN" dirty="0"/>
                  <a:t>SVD generalizes diagonalization and works for </a:t>
                </a:r>
                <a:r>
                  <a:rPr lang="en-IN" dirty="0">
                    <a:solidFill>
                      <a:srgbClr val="FF0000"/>
                    </a:solidFill>
                  </a:rPr>
                  <a:t>all real matrices </a:t>
                </a:r>
                <a:r>
                  <a:rPr lang="en-IN" dirty="0"/>
                  <a:t>— square or not, full-rank or rank-deficient.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D5BAA9-A01C-2262-E0C5-21CFA6626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09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3A47-2106-C483-1D65-8EE98A17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Procedure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DF923F-1721-A1B0-D569-A89C27EEBC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>
                    <a:solidFill>
                      <a:srgbClr val="00B0F0"/>
                    </a:solidFill>
                  </a:rPr>
                  <a:t>symmetric and positive semi-definite</a:t>
                </a:r>
                <a:r>
                  <a:rPr lang="en-US" dirty="0"/>
                  <a:t>).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eigenvectors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eigen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≥…≥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≥ 0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Define singular values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rad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 0</m:t>
                    </m:r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)/(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 set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orthonormal. Extend to a full basis if needed.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Then :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=</m:t>
                    </m:r>
                    <m:sSubSup>
                      <m:sSubSup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sSub>
                      <m:sSub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DF923F-1721-A1B0-D569-A89C27EEB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35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6EFF-E50D-4AAC-A0D0-18606D83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in Quantitative Finance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A4458-A1C4-B15E-9C1B-915491C413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b="0" i="0" dirty="0">
                    <a:effectLst/>
                    <a:latin typeface="system-ui"/>
                  </a:rPr>
                  <a:t>Singular Value Decomposition (SVD) is a powerful linear algebra tool used widely in quantitative finance to </a:t>
                </a:r>
                <a:r>
                  <a:rPr lang="en-IN" b="0" i="0" dirty="0" err="1">
                    <a:effectLst/>
                    <a:latin typeface="system-ui"/>
                  </a:rPr>
                  <a:t>analyze</a:t>
                </a:r>
                <a:r>
                  <a:rPr lang="en-IN" b="0" i="0" dirty="0">
                    <a:effectLst/>
                    <a:latin typeface="system-ui"/>
                  </a:rPr>
                  <a:t>, de-noise, and simplify high-dimensional datasets.</a:t>
                </a:r>
              </a:p>
              <a:p>
                <a:pPr marL="514350" indent="-514350">
                  <a:buAutoNum type="arabicPeriod"/>
                </a:pPr>
                <a:r>
                  <a:rPr lang="en-IN" dirty="0">
                    <a:highlight>
                      <a:srgbClr val="FFFF00"/>
                    </a:highlight>
                    <a:latin typeface="system-ui"/>
                  </a:rPr>
                  <a:t>Principal Component Analysis (PCA) </a:t>
                </a:r>
              </a:p>
              <a:p>
                <a:pPr lvl="1"/>
                <a:r>
                  <a:rPr lang="en-US" b="1" dirty="0"/>
                  <a:t>Use Case : </a:t>
                </a:r>
                <a:r>
                  <a:rPr lang="en-IN" b="0" i="0" dirty="0">
                    <a:effectLst/>
                    <a:latin typeface="system-ui"/>
                  </a:rPr>
                  <a:t>Dimensionality reduction of correlated asset returns.</a:t>
                </a:r>
              </a:p>
              <a:p>
                <a:pPr lvl="1"/>
                <a:r>
                  <a:rPr lang="en-IN" b="1" dirty="0">
                    <a:latin typeface="system-ui"/>
                  </a:rPr>
                  <a:t>Goal : </a:t>
                </a:r>
                <a:r>
                  <a:rPr lang="en-IN" b="0" i="0" dirty="0">
                    <a:effectLst/>
                    <a:latin typeface="system-ui"/>
                  </a:rPr>
                  <a:t>Dimensionality reduction of correlated asset returns.</a:t>
                </a:r>
                <a:endParaRPr lang="en-IN" dirty="0">
                  <a:latin typeface="system-ui"/>
                </a:endParaRPr>
              </a:p>
              <a:p>
                <a:pPr marL="457200" lvl="1" indent="0">
                  <a:buNone/>
                </a:pPr>
                <a:r>
                  <a:rPr lang="en-US" b="1" dirty="0"/>
                  <a:t>Steps :</a:t>
                </a:r>
              </a:p>
              <a:p>
                <a:pPr marL="914400" lvl="1" indent="-457200">
                  <a:buAutoNum type="arabicPeriod"/>
                </a:pPr>
                <a:r>
                  <a:rPr lang="en-IN" b="0" i="0" dirty="0">
                    <a:effectLst/>
                    <a:latin typeface="system-ui"/>
                  </a:rPr>
                  <a:t>Let 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dirty="0" smtClean="0"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IN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IN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IN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0" i="0" dirty="0">
                    <a:effectLst/>
                    <a:latin typeface="system-ui"/>
                  </a:rPr>
                  <a:t>be the asset return matrix (n assets, t time steps).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:r>
                  <a:rPr lang="en-IN" b="0" i="0" dirty="0" err="1">
                    <a:effectLst/>
                    <a:latin typeface="system-ui"/>
                  </a:rPr>
                  <a:t>Center</a:t>
                </a:r>
                <a:r>
                  <a:rPr lang="en-IN" b="0" i="0" dirty="0">
                    <a:effectLst/>
                    <a:latin typeface="system-ui"/>
                  </a:rPr>
                  <a:t> the data (zero mean for each row).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:r>
                  <a:rPr lang="en-US" b="0" i="0" dirty="0">
                    <a:effectLst/>
                    <a:latin typeface="system-ui"/>
                  </a:rPr>
                  <a:t>Compute SVD : </a:t>
                </a:r>
                <a:r>
                  <a:rPr lang="pt-BR" b="0" i="0" dirty="0">
                    <a:effectLst/>
                    <a:latin typeface="system-ui"/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effectLst/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dirty="0" smtClean="0"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b="0" i="1" dirty="0" smtClean="0"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dirty="0" smtClean="0">
                        <a:effectLst/>
                        <a:latin typeface="Cambria Math" panose="02040503050406030204" pitchFamily="18" charset="0"/>
                      </a:rPr>
                      <m:t>Σ</m:t>
                    </m:r>
                    <m:r>
                      <a:rPr lang="pt-BR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dirty="0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pt-BR" b="0" i="1" dirty="0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i="0" dirty="0">
                  <a:effectLst/>
                  <a:latin typeface="system-ui"/>
                </a:endParaRPr>
              </a:p>
              <a:p>
                <a:pPr marL="914400" lvl="1" indent="-457200">
                  <a:buAutoNum type="arabicPeriod"/>
                </a:pPr>
                <a:endParaRPr lang="en-IN" b="0" i="0" dirty="0">
                  <a:effectLst/>
                  <a:latin typeface="system-u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A4458-A1C4-B15E-9C1B-915491C413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89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83A7-91A7-AEF1-A020-96A2FD93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in Quantitative Finance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16A6A-E84D-9FDB-95D7-15CBB6883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	4. The columns of $V$ are principal components; singular values 	tell their importance.</a:t>
            </a:r>
          </a:p>
          <a:p>
            <a:pPr marL="0" indent="0">
              <a:buNone/>
            </a:pPr>
            <a:r>
              <a:rPr lang="en-IN" b="1" dirty="0"/>
              <a:t>	Example</a:t>
            </a:r>
            <a:r>
              <a:rPr lang="en-IN" dirty="0"/>
              <a:t>: Reduce 500 S&amp;P 500 stocks to 3 main components 	(e.g., growth, value, volatility).</a:t>
            </a:r>
          </a:p>
          <a:p>
            <a:pPr marL="0" indent="0">
              <a:buNone/>
            </a:pPr>
            <a:r>
              <a:rPr lang="en-IN" dirty="0"/>
              <a:t>2. </a:t>
            </a:r>
            <a:r>
              <a:rPr lang="en-IN" dirty="0">
                <a:highlight>
                  <a:srgbClr val="FFFF00"/>
                </a:highlight>
              </a:rPr>
              <a:t>Factor Models and Risk Decomposition</a:t>
            </a:r>
          </a:p>
          <a:p>
            <a:pPr lvl="1"/>
            <a:r>
              <a:rPr lang="en-IN" b="1" dirty="0"/>
              <a:t>Use Case</a:t>
            </a:r>
            <a:r>
              <a:rPr lang="en-IN" dirty="0"/>
              <a:t> : Extract systematic risk factors.</a:t>
            </a:r>
          </a:p>
          <a:p>
            <a:pPr lvl="1"/>
            <a:r>
              <a:rPr lang="en-IN" b="1" dirty="0"/>
              <a:t>Goal</a:t>
            </a:r>
            <a:r>
              <a:rPr lang="en-IN" dirty="0"/>
              <a:t> : Express asset returns as a combination of a few orthogonal latent risk factors. SVD helps identify these directions and quantify exposure.</a:t>
            </a:r>
          </a:p>
          <a:p>
            <a:pPr lvl="1"/>
            <a:r>
              <a:rPr lang="en-IN" b="1" dirty="0"/>
              <a:t>Example</a:t>
            </a:r>
            <a:r>
              <a:rPr lang="en-IN" dirty="0"/>
              <a:t> : Estimate factor exposures (like Fama–French) from historical returns using SVD.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1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57714-B051-1342-D409-78BA290C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in Quantitative Finance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9EF68-1371-5478-E519-F91DE825D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3. </a:t>
                </a:r>
                <a:r>
                  <a:rPr lang="en-IN" dirty="0">
                    <a:highlight>
                      <a:srgbClr val="FFFF00"/>
                    </a:highlight>
                  </a:rPr>
                  <a:t>Covariance Matrix Cleaning</a:t>
                </a:r>
              </a:p>
              <a:p>
                <a:pPr lvl="1"/>
                <a:r>
                  <a:rPr lang="en-IN" b="1" dirty="0"/>
                  <a:t>Use Case </a:t>
                </a:r>
                <a:r>
                  <a:rPr lang="en-IN" dirty="0"/>
                  <a:t>: Improve stability of portfolio optimization.</a:t>
                </a:r>
              </a:p>
              <a:p>
                <a:pPr lvl="1"/>
                <a:r>
                  <a:rPr lang="en-IN" b="1" dirty="0"/>
                  <a:t>Goal</a:t>
                </a:r>
                <a:r>
                  <a:rPr lang="en-IN" dirty="0"/>
                  <a:t> : Remove noise from empirical covariance estimates.</a:t>
                </a:r>
              </a:p>
              <a:p>
                <a:pPr lvl="1"/>
                <a:r>
                  <a:rPr lang="en-IN" b="1" dirty="0"/>
                  <a:t>Steps </a:t>
                </a:r>
                <a:r>
                  <a:rPr lang="en-IN" dirty="0"/>
                  <a:t>:</a:t>
                </a:r>
              </a:p>
              <a:p>
                <a:pPr marL="457200" lvl="1" indent="0">
                  <a:buNone/>
                </a:pPr>
                <a:r>
                  <a:rPr lang="en-IN" dirty="0"/>
                  <a:t>	1. Compute sample covariance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       2. Perform SVD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IN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  	3. Keep top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dirty="0"/>
                  <a:t> singular values; zero out the rest</a:t>
                </a:r>
              </a:p>
              <a:p>
                <a:pPr marL="457200" lvl="1" indent="0">
                  <a:buNone/>
                </a:pPr>
                <a:r>
                  <a:rPr lang="en-IN" dirty="0"/>
                  <a:t>	4. Reconstruct "cleaned" matrix</a:t>
                </a:r>
              </a:p>
              <a:p>
                <a:pPr lvl="1"/>
                <a:r>
                  <a:rPr lang="en-IN" b="1" dirty="0"/>
                  <a:t>Example</a:t>
                </a:r>
                <a:r>
                  <a:rPr lang="en-IN" dirty="0"/>
                  <a:t> : Avoid overfitting in mean-variance optimization by filtering noise</a:t>
                </a:r>
                <a:r>
                  <a:rPr lang="en-US" dirty="0"/>
                  <a:t>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39EF68-1371-5478-E519-F91DE825D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11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27E6-D5C6-B59A-2475-4D5FCEF9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in Quantitative Finance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25B3F-6E85-F649-D3C7-B452B57A5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>
                <a:highlight>
                  <a:srgbClr val="FFFF00"/>
                </a:highlight>
              </a:rPr>
              <a:t>Portfolio Compression / Approximation</a:t>
            </a:r>
          </a:p>
          <a:p>
            <a:pPr lvl="1"/>
            <a:r>
              <a:rPr lang="en-US" b="1" dirty="0"/>
              <a:t>Use Case </a:t>
            </a:r>
            <a:r>
              <a:rPr lang="en-US" dirty="0"/>
              <a:t>: Represent large portfolios using fewer synthetic instruments.</a:t>
            </a:r>
          </a:p>
          <a:p>
            <a:pPr lvl="1"/>
            <a:r>
              <a:rPr lang="en-US" b="1" dirty="0"/>
              <a:t>Goal</a:t>
            </a:r>
            <a:r>
              <a:rPr lang="en-US" dirty="0"/>
              <a:t> : Approximate exposure using fewer components. SVD can express the portfolio weights matrix as a low-rank sum.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 : Replace 100-asset portfolio with 5 "principal" portfolios having similar exposure.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IN" dirty="0">
                <a:highlight>
                  <a:srgbClr val="FFFF00"/>
                </a:highlight>
              </a:rPr>
              <a:t>Latent Alpha Signal Discovery</a:t>
            </a:r>
          </a:p>
          <a:p>
            <a:pPr lvl="1"/>
            <a:r>
              <a:rPr lang="en-IN" b="1" dirty="0"/>
              <a:t>Use Case </a:t>
            </a:r>
            <a:r>
              <a:rPr lang="en-IN" dirty="0"/>
              <a:t>: </a:t>
            </a:r>
            <a:r>
              <a:rPr lang="en-IN" dirty="0" err="1"/>
              <a:t>Analyze</a:t>
            </a:r>
            <a:r>
              <a:rPr lang="en-IN" dirty="0"/>
              <a:t> alternative data (price-volume, sentiment, etc.) </a:t>
            </a:r>
          </a:p>
          <a:p>
            <a:pPr lvl="1"/>
            <a:r>
              <a:rPr lang="en-IN" b="1" dirty="0"/>
              <a:t>Goal</a:t>
            </a:r>
            <a:r>
              <a:rPr lang="en-IN" dirty="0"/>
              <a:t> : Extract dominant signals or latent factors. SVD applied to a time-series × features matrix can reveal patterns not visible directly. </a:t>
            </a:r>
          </a:p>
          <a:p>
            <a:pPr lvl="1"/>
            <a:r>
              <a:rPr lang="en-IN" b="1" dirty="0"/>
              <a:t>Example</a:t>
            </a:r>
            <a:r>
              <a:rPr lang="en-IN" dirty="0"/>
              <a:t> : Decompose a matrix of trading signals to isolate the most predictive factors.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1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Microsoft Office PowerPoint</Application>
  <PresentationFormat>Widescreen</PresentationFormat>
  <Paragraphs>78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system-ui</vt:lpstr>
      <vt:lpstr>Office Theme</vt:lpstr>
      <vt:lpstr>SINGULAR VALUE DECOMPOSITION (SVD)</vt:lpstr>
      <vt:lpstr>What is Singular Value Decomposition ?</vt:lpstr>
      <vt:lpstr>Why is it useful ?</vt:lpstr>
      <vt:lpstr>Why Do We Factorize a Matrix This Way ?</vt:lpstr>
      <vt:lpstr>Mathematical Procedure</vt:lpstr>
      <vt:lpstr>Applications in Quantitative Finance</vt:lpstr>
      <vt:lpstr>Applications in Quantitative Finance</vt:lpstr>
      <vt:lpstr>Applications in Quantitative Finance</vt:lpstr>
      <vt:lpstr>Applications in Quantitative Finance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Anders Arnold</dc:creator>
  <cp:lastModifiedBy>Anders Arnold</cp:lastModifiedBy>
  <cp:revision>1</cp:revision>
  <dcterms:created xsi:type="dcterms:W3CDTF">2025-05-04T19:51:57Z</dcterms:created>
  <dcterms:modified xsi:type="dcterms:W3CDTF">2025-05-04T19:52:15Z</dcterms:modified>
</cp:coreProperties>
</file>