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73"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81" r:id="rId22"/>
    <p:sldId id="282" r:id="rId23"/>
    <p:sldId id="272" r:id="rId24"/>
    <p:sldId id="283" r:id="rId25"/>
    <p:sldId id="284"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6/5/2020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6/5/2020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6/5/2020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firstmonday.org/ojs/index.php/fm/article/download/941/863?inline=1#tab1" TargetMode="External"/><Relationship Id="rId2" Type="http://schemas.openxmlformats.org/officeDocument/2006/relationships/hyperlink" Target="https://firstmonday.org/ojs/index.php/fm/article/download/941/863?inline=1#fig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firstmonday.org/ojs/index.php/fm/article/download/941/863?inline=1#fig4" TargetMode="External"/><Relationship Id="rId2" Type="http://schemas.openxmlformats.org/officeDocument/2006/relationships/hyperlink" Target="https://firstmonday.org/ojs/index.php/fm/article/download/941/863?inline=1#tab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firstmonday.org/ojs/index.php/fm/article/download/941/863?inline=1#tab2" TargetMode="External"/><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fif"/><Relationship Id="rId2" Type="http://schemas.openxmlformats.org/officeDocument/2006/relationships/image" Target="../media/image23.jf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ABF05-EA19-42F0-BF1E-26146E596CBB}"/>
              </a:ext>
            </a:extLst>
          </p:cNvPr>
          <p:cNvSpPr txBox="1"/>
          <p:nvPr/>
        </p:nvSpPr>
        <p:spPr>
          <a:xfrm>
            <a:off x="0" y="91440"/>
            <a:ext cx="12080240" cy="6647974"/>
          </a:xfrm>
          <a:prstGeom prst="rect">
            <a:avLst/>
          </a:prstGeom>
          <a:noFill/>
        </p:spPr>
        <p:txBody>
          <a:bodyPr wrap="square" rtlCol="0">
            <a:spAutoFit/>
          </a:bodyPr>
          <a:lstStyle/>
          <a:p>
            <a:pPr algn="ctr"/>
            <a:r>
              <a:rPr lang="en-US" sz="3600" b="1" dirty="0">
                <a:solidFill>
                  <a:schemeClr val="bg1"/>
                </a:solidFill>
              </a:rPr>
              <a:t>CSE3021</a:t>
            </a:r>
            <a:endParaRPr lang="en-IN" sz="3600" dirty="0">
              <a:solidFill>
                <a:schemeClr val="bg1"/>
              </a:solidFill>
            </a:endParaRPr>
          </a:p>
          <a:p>
            <a:pPr algn="ctr"/>
            <a:r>
              <a:rPr lang="en-US" sz="3600" b="1" dirty="0">
                <a:solidFill>
                  <a:schemeClr val="bg1"/>
                </a:solidFill>
              </a:rPr>
              <a:t>Social and Information Networks</a:t>
            </a:r>
            <a:endParaRPr lang="en-IN" sz="3600" dirty="0">
              <a:solidFill>
                <a:schemeClr val="bg1"/>
              </a:solidFill>
            </a:endParaRPr>
          </a:p>
          <a:p>
            <a:pPr algn="ctr"/>
            <a:r>
              <a:rPr lang="en-US" sz="3600" b="1" dirty="0">
                <a:solidFill>
                  <a:schemeClr val="bg1"/>
                </a:solidFill>
              </a:rPr>
              <a:t>FACULTY: PUNITHA K – SCOPE</a:t>
            </a:r>
            <a:endParaRPr lang="en-IN" sz="3600" dirty="0">
              <a:solidFill>
                <a:schemeClr val="bg1"/>
              </a:solidFill>
            </a:endParaRPr>
          </a:p>
          <a:p>
            <a:pPr algn="ctr"/>
            <a:r>
              <a:rPr lang="en-US" sz="3600" b="1" dirty="0">
                <a:solidFill>
                  <a:schemeClr val="bg1"/>
                </a:solidFill>
              </a:rPr>
              <a:t>SLOT: B2 + TB2</a:t>
            </a:r>
            <a:endParaRPr lang="en-IN" sz="3600" dirty="0">
              <a:solidFill>
                <a:schemeClr val="bg1"/>
              </a:solidFill>
            </a:endParaRPr>
          </a:p>
          <a:p>
            <a:pPr algn="ctr"/>
            <a:r>
              <a:rPr lang="en-US" sz="3600" b="1" dirty="0">
                <a:solidFill>
                  <a:schemeClr val="bg1"/>
                </a:solidFill>
              </a:rPr>
              <a:t> </a:t>
            </a:r>
            <a:endParaRPr lang="en-IN" sz="3600" dirty="0">
              <a:solidFill>
                <a:schemeClr val="bg1"/>
              </a:solidFill>
            </a:endParaRPr>
          </a:p>
          <a:p>
            <a:pPr algn="ctr"/>
            <a:r>
              <a:rPr lang="en-US" sz="3600" b="1" dirty="0">
                <a:solidFill>
                  <a:schemeClr val="bg1"/>
                </a:solidFill>
              </a:rPr>
              <a:t>PROJECT REVIEW </a:t>
            </a:r>
            <a:r>
              <a:rPr lang="en-US" sz="6600" b="1" dirty="0">
                <a:solidFill>
                  <a:schemeClr val="bg1"/>
                </a:solidFill>
              </a:rPr>
              <a:t>2</a:t>
            </a:r>
            <a:endParaRPr lang="en-IN" sz="6600" dirty="0">
              <a:solidFill>
                <a:schemeClr val="bg1"/>
              </a:solidFill>
            </a:endParaRPr>
          </a:p>
          <a:p>
            <a:pPr algn="ctr"/>
            <a:endParaRPr lang="en-US" sz="3600" b="1" dirty="0">
              <a:solidFill>
                <a:schemeClr val="bg1"/>
              </a:solidFill>
            </a:endParaRPr>
          </a:p>
          <a:p>
            <a:pPr algn="ctr"/>
            <a:r>
              <a:rPr lang="en-US" sz="3600" b="1" dirty="0">
                <a:solidFill>
                  <a:schemeClr val="bg1"/>
                </a:solidFill>
              </a:rPr>
              <a:t>TEAM MEMBERS:</a:t>
            </a:r>
            <a:endParaRPr lang="en-IN" sz="3600" dirty="0">
              <a:solidFill>
                <a:schemeClr val="bg1"/>
              </a:solidFill>
            </a:endParaRPr>
          </a:p>
          <a:p>
            <a:pPr algn="ctr"/>
            <a:r>
              <a:rPr lang="en-US" sz="3600" b="1" dirty="0">
                <a:solidFill>
                  <a:schemeClr val="bg1"/>
                </a:solidFill>
              </a:rPr>
              <a:t>AAKASH AGGARWAL-18BLC1060</a:t>
            </a:r>
            <a:endParaRPr lang="en-IN" sz="3600" dirty="0">
              <a:solidFill>
                <a:schemeClr val="bg1"/>
              </a:solidFill>
            </a:endParaRPr>
          </a:p>
          <a:p>
            <a:pPr algn="ctr"/>
            <a:r>
              <a:rPr lang="en-US" sz="3600" b="1" dirty="0">
                <a:solidFill>
                  <a:schemeClr val="bg1"/>
                </a:solidFill>
              </a:rPr>
              <a:t>MILLENA DEBAPRADA JENA-18BCE1030</a:t>
            </a:r>
            <a:endParaRPr lang="en-IN" sz="3600" dirty="0">
              <a:solidFill>
                <a:schemeClr val="bg1"/>
              </a:solidFill>
            </a:endParaRPr>
          </a:p>
          <a:p>
            <a:pPr algn="ctr"/>
            <a:endParaRPr lang="en-IN" sz="3600" dirty="0">
              <a:solidFill>
                <a:schemeClr val="bg1"/>
              </a:solidFill>
            </a:endParaRPr>
          </a:p>
        </p:txBody>
      </p:sp>
    </p:spTree>
    <p:extLst>
      <p:ext uri="{BB962C8B-B14F-4D97-AF65-F5344CB8AC3E}">
        <p14:creationId xmlns:p14="http://schemas.microsoft.com/office/powerpoint/2010/main" val="19957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B1766E-9E9B-40BB-8CF9-2661CC6030DF}"/>
              </a:ext>
            </a:extLst>
          </p:cNvPr>
          <p:cNvSpPr txBox="1"/>
          <p:nvPr/>
        </p:nvSpPr>
        <p:spPr>
          <a:xfrm>
            <a:off x="1168400" y="741680"/>
            <a:ext cx="10109200" cy="1200329"/>
          </a:xfrm>
          <a:prstGeom prst="rect">
            <a:avLst/>
          </a:prstGeom>
          <a:noFill/>
        </p:spPr>
        <p:txBody>
          <a:bodyPr wrap="square" rtlCol="0">
            <a:spAutoFit/>
          </a:bodyPr>
          <a:lstStyle/>
          <a:p>
            <a:r>
              <a:rPr lang="en-IN"/>
              <a:t>The network metrics for the network in </a:t>
            </a:r>
            <a:r>
              <a:rPr lang="en-IN" u="sng">
                <a:hlinkClick r:id="rId2"/>
              </a:rPr>
              <a:t>Figure 2</a:t>
            </a:r>
            <a:r>
              <a:rPr lang="en-IN"/>
              <a:t> are found in </a:t>
            </a:r>
            <a:r>
              <a:rPr lang="en-IN" u="sng">
                <a:hlinkClick r:id="rId3"/>
              </a:rPr>
              <a:t>Table 1</a:t>
            </a:r>
            <a:r>
              <a:rPr lang="en-IN"/>
              <a:t>. For a small network of less than 20 nodes, we see a long average path length of 4.75 steps. Several of the hijackers are separated by more than 6 steps. From this metric and bin Laden's comments above we see that covert networks trade efficiency for secrecy.</a:t>
            </a:r>
          </a:p>
        </p:txBody>
      </p:sp>
      <p:graphicFrame>
        <p:nvGraphicFramePr>
          <p:cNvPr id="6" name="Table 5">
            <a:extLst>
              <a:ext uri="{FF2B5EF4-FFF2-40B4-BE49-F238E27FC236}">
                <a16:creationId xmlns:a16="http://schemas.microsoft.com/office/drawing/2014/main" id="{602850E1-3CF5-4643-A3C8-B2D9332220E1}"/>
              </a:ext>
            </a:extLst>
          </p:cNvPr>
          <p:cNvGraphicFramePr>
            <a:graphicFrameLocks noGrp="1"/>
          </p:cNvGraphicFramePr>
          <p:nvPr/>
        </p:nvGraphicFramePr>
        <p:xfrm>
          <a:off x="1203325" y="3629025"/>
          <a:ext cx="9783762" cy="971550"/>
        </p:xfrm>
        <a:graphic>
          <a:graphicData uri="http://schemas.openxmlformats.org/drawingml/2006/table">
            <a:tbl>
              <a:tblPr firstRow="1" firstCol="1" bandRow="1">
                <a:tableStyleId>{5C22544A-7EE6-4342-B048-85BDC9FD1C3A}</a:tableStyleId>
              </a:tblPr>
              <a:tblGrid>
                <a:gridCol w="3261254">
                  <a:extLst>
                    <a:ext uri="{9D8B030D-6E8A-4147-A177-3AD203B41FA5}">
                      <a16:colId xmlns:a16="http://schemas.microsoft.com/office/drawing/2014/main" val="1349216401"/>
                    </a:ext>
                  </a:extLst>
                </a:gridCol>
                <a:gridCol w="3261254">
                  <a:extLst>
                    <a:ext uri="{9D8B030D-6E8A-4147-A177-3AD203B41FA5}">
                      <a16:colId xmlns:a16="http://schemas.microsoft.com/office/drawing/2014/main" val="2197965995"/>
                    </a:ext>
                  </a:extLst>
                </a:gridCol>
                <a:gridCol w="3261254">
                  <a:extLst>
                    <a:ext uri="{9D8B030D-6E8A-4147-A177-3AD203B41FA5}">
                      <a16:colId xmlns:a16="http://schemas.microsoft.com/office/drawing/2014/main" val="3339580296"/>
                    </a:ext>
                  </a:extLst>
                </a:gridCol>
              </a:tblGrid>
              <a:tr h="0">
                <a:tc>
                  <a:txBody>
                    <a:bodyPr/>
                    <a:lstStyle/>
                    <a:p>
                      <a:pPr>
                        <a:lnSpc>
                          <a:spcPct val="107000"/>
                        </a:lnSpc>
                        <a:spcAft>
                          <a:spcPts val="800"/>
                        </a:spcAf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a:effectLst/>
                        </a:rPr>
                        <a:t>Clustering Coefficient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a:effectLst/>
                        </a:rPr>
                        <a:t>Average Path Length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68814753"/>
                  </a:ext>
                </a:extLst>
              </a:tr>
              <a:tr h="0">
                <a:tc>
                  <a:txBody>
                    <a:bodyPr/>
                    <a:lstStyle/>
                    <a:p>
                      <a:pPr algn="ctr">
                        <a:lnSpc>
                          <a:spcPct val="107000"/>
                        </a:lnSpc>
                        <a:spcAft>
                          <a:spcPts val="800"/>
                        </a:spcAft>
                      </a:pPr>
                      <a:r>
                        <a:rPr lang="en-US" sz="1100">
                          <a:effectLst/>
                        </a:rPr>
                        <a:t>Contacts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a:effectLst/>
                        </a:rPr>
                        <a:t>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a:effectLst/>
                        </a:rPr>
                        <a:t>4.75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3405136"/>
                  </a:ext>
                </a:extLst>
              </a:tr>
              <a:tr h="0">
                <a:tc>
                  <a:txBody>
                    <a:bodyPr/>
                    <a:lstStyle/>
                    <a:p>
                      <a:pPr algn="ctr">
                        <a:lnSpc>
                          <a:spcPct val="107000"/>
                        </a:lnSpc>
                        <a:spcAft>
                          <a:spcPts val="800"/>
                        </a:spcAft>
                      </a:pPr>
                      <a:r>
                        <a:rPr lang="en-US" sz="1100">
                          <a:effectLst/>
                        </a:rPr>
                        <a:t>Contacts + Shortcuts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a:effectLst/>
                        </a:rPr>
                        <a:t>0.42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1100" dirty="0">
                          <a:effectLst/>
                        </a:rPr>
                        <a:t>2.79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34073826"/>
                  </a:ext>
                </a:extLst>
              </a:tr>
            </a:tbl>
          </a:graphicData>
        </a:graphic>
      </p:graphicFrame>
    </p:spTree>
    <p:extLst>
      <p:ext uri="{BB962C8B-B14F-4D97-AF65-F5344CB8AC3E}">
        <p14:creationId xmlns:p14="http://schemas.microsoft.com/office/powerpoint/2010/main" val="73976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FFB850-5540-4919-9F13-27D868ED57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5680" y="129540"/>
            <a:ext cx="5120640" cy="6598920"/>
          </a:xfrm>
          <a:prstGeom prst="rect">
            <a:avLst/>
          </a:prstGeom>
          <a:noFill/>
          <a:ln>
            <a:noFill/>
          </a:ln>
        </p:spPr>
      </p:pic>
    </p:spTree>
    <p:extLst>
      <p:ext uri="{BB962C8B-B14F-4D97-AF65-F5344CB8AC3E}">
        <p14:creationId xmlns:p14="http://schemas.microsoft.com/office/powerpoint/2010/main" val="22478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80CA-E696-4538-9574-23A7BAA76601}"/>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6F6E6293-BD5C-4FD7-8DF4-D76CCEB9AA6B}"/>
              </a:ext>
            </a:extLst>
          </p:cNvPr>
          <p:cNvSpPr txBox="1"/>
          <p:nvPr/>
        </p:nvSpPr>
        <p:spPr>
          <a:xfrm>
            <a:off x="1202919" y="2072640"/>
            <a:ext cx="10190480" cy="4893647"/>
          </a:xfrm>
          <a:prstGeom prst="rect">
            <a:avLst/>
          </a:prstGeom>
          <a:noFill/>
        </p:spPr>
        <p:txBody>
          <a:bodyPr wrap="square" rtlCol="0">
            <a:spAutoFit/>
          </a:bodyPr>
          <a:lstStyle/>
          <a:p>
            <a:r>
              <a:rPr lang="en-IN" sz="2400" dirty="0"/>
              <a:t>Six (6) shortcuts were added to the network temporarily in order to collaborate and coordinate. These shortcuts reduced the average path length in the network by over 40% thus improving the information flow in the network - see </a:t>
            </a:r>
            <a:r>
              <a:rPr lang="en-IN" sz="2400" u="sng" dirty="0">
                <a:hlinkClick r:id="rId2"/>
              </a:rPr>
              <a:t>Table 1</a:t>
            </a:r>
            <a:r>
              <a:rPr lang="en-IN" sz="2400" dirty="0"/>
              <a:t>. When the network is brought closer together by these shortcuts, all of the pilots ended up in a small clique - the perfect structure to efficiently coordinate tasks and activities. There is a constant dynamic between keeping the network hidden and actively using it to accomplish objectives (Baker and Faulkner, 1993).</a:t>
            </a:r>
          </a:p>
          <a:p>
            <a:r>
              <a:rPr lang="en-IN" sz="2400" dirty="0"/>
              <a:t>The 19 hijackers did not work alone. They had other accomplices that did not get on the planes. These co-conspirators were conduits for money and also provided needed skills and knowledge. </a:t>
            </a:r>
            <a:r>
              <a:rPr lang="en-IN" sz="2400" u="sng" dirty="0">
                <a:hlinkClick r:id="rId3"/>
              </a:rPr>
              <a:t>Figure 4</a:t>
            </a:r>
            <a:r>
              <a:rPr lang="en-IN" sz="2400" dirty="0"/>
              <a:t> shows the hijackers and their network </a:t>
            </a:r>
            <a:r>
              <a:rPr lang="en-IN" sz="2400" dirty="0" err="1"/>
              <a:t>neighborhood</a:t>
            </a:r>
            <a:r>
              <a:rPr lang="en-IN" sz="2400" dirty="0"/>
              <a:t> - their direct and indirect associates.</a:t>
            </a:r>
          </a:p>
          <a:p>
            <a:endParaRPr lang="en-IN" sz="2400" dirty="0"/>
          </a:p>
        </p:txBody>
      </p:sp>
    </p:spTree>
    <p:extLst>
      <p:ext uri="{BB962C8B-B14F-4D97-AF65-F5344CB8AC3E}">
        <p14:creationId xmlns:p14="http://schemas.microsoft.com/office/powerpoint/2010/main" val="362450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C5549E-4FC9-4E1E-8AAA-5F317A263A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4880" y="21272"/>
            <a:ext cx="9398000" cy="6815455"/>
          </a:xfrm>
          <a:prstGeom prst="rect">
            <a:avLst/>
          </a:prstGeom>
          <a:noFill/>
          <a:ln>
            <a:noFill/>
          </a:ln>
        </p:spPr>
      </p:pic>
    </p:spTree>
    <p:extLst>
      <p:ext uri="{BB962C8B-B14F-4D97-AF65-F5344CB8AC3E}">
        <p14:creationId xmlns:p14="http://schemas.microsoft.com/office/powerpoint/2010/main" val="22632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D62CE-63B3-4100-A3EE-227B5C4129AC}"/>
              </a:ext>
            </a:extLst>
          </p:cNvPr>
          <p:cNvSpPr txBox="1"/>
          <p:nvPr/>
        </p:nvSpPr>
        <p:spPr>
          <a:xfrm>
            <a:off x="1422400" y="1046480"/>
            <a:ext cx="9682480" cy="5016758"/>
          </a:xfrm>
          <a:prstGeom prst="rect">
            <a:avLst/>
          </a:prstGeom>
          <a:noFill/>
        </p:spPr>
        <p:txBody>
          <a:bodyPr wrap="square" rtlCol="0">
            <a:spAutoFit/>
          </a:bodyPr>
          <a:lstStyle/>
          <a:p>
            <a:r>
              <a:rPr lang="en-IN" sz="4000" i="1" u="sng" dirty="0"/>
              <a:t>After one month of investigation it was 'common knowledge' that Mohamed Atta was the ring leader of this conspiracy. Again, bin Laden verified Atta's leadership role in the video tape (U.S. Department of </a:t>
            </a:r>
            <a:r>
              <a:rPr lang="en-IN" sz="4000" i="1" u="sng" dirty="0" err="1"/>
              <a:t>Defense</a:t>
            </a:r>
            <a:r>
              <a:rPr lang="en-IN" sz="4000" i="1" u="sng" dirty="0"/>
              <a:t>, 2001). Looking at the diagram he has the most connections. In </a:t>
            </a:r>
            <a:r>
              <a:rPr lang="en-IN" sz="4000" i="1" u="sng" dirty="0">
                <a:hlinkClick r:id="rId3">
                  <a:extLst>
                    <a:ext uri="{A12FA001-AC4F-418D-AE19-62706E023703}">
                      <ahyp:hlinkClr xmlns:ahyp="http://schemas.microsoft.com/office/drawing/2018/hyperlinkcolor" val="tx"/>
                    </a:ext>
                  </a:extLst>
                </a:hlinkClick>
              </a:rPr>
              <a:t>Table 2</a:t>
            </a:r>
            <a:r>
              <a:rPr lang="en-IN" sz="4000" i="1" u="sng" dirty="0"/>
              <a:t> we see</a:t>
            </a:r>
          </a:p>
          <a:p>
            <a:endParaRPr lang="en-IN" sz="4000" i="1" u="sng" dirty="0"/>
          </a:p>
        </p:txBody>
      </p:sp>
    </p:spTree>
    <p:extLst>
      <p:ext uri="{BB962C8B-B14F-4D97-AF65-F5344CB8AC3E}">
        <p14:creationId xmlns:p14="http://schemas.microsoft.com/office/powerpoint/2010/main" val="404441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FFC2D5-DE92-4DEA-A5D4-37FCBA0973D6}"/>
              </a:ext>
            </a:extLst>
          </p:cNvPr>
          <p:cNvPicPr>
            <a:picLocks noChangeAspect="1"/>
          </p:cNvPicPr>
          <p:nvPr/>
        </p:nvPicPr>
        <p:blipFill>
          <a:blip r:embed="rId2"/>
          <a:stretch>
            <a:fillRect/>
          </a:stretch>
        </p:blipFill>
        <p:spPr>
          <a:xfrm>
            <a:off x="2769833" y="195892"/>
            <a:ext cx="6457674" cy="6466215"/>
          </a:xfrm>
          <a:prstGeom prst="rect">
            <a:avLst/>
          </a:prstGeom>
        </p:spPr>
      </p:pic>
    </p:spTree>
    <p:extLst>
      <p:ext uri="{BB962C8B-B14F-4D97-AF65-F5344CB8AC3E}">
        <p14:creationId xmlns:p14="http://schemas.microsoft.com/office/powerpoint/2010/main" val="290423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4C4BDD-0B3B-41CE-8B13-5ED8CFA1C8FA}"/>
              </a:ext>
            </a:extLst>
          </p:cNvPr>
          <p:cNvPicPr>
            <a:picLocks noChangeAspect="1"/>
          </p:cNvPicPr>
          <p:nvPr/>
        </p:nvPicPr>
        <p:blipFill>
          <a:blip r:embed="rId2"/>
          <a:stretch>
            <a:fillRect/>
          </a:stretch>
        </p:blipFill>
        <p:spPr>
          <a:xfrm>
            <a:off x="2602301" y="173114"/>
            <a:ext cx="6987398" cy="6511771"/>
          </a:xfrm>
          <a:prstGeom prst="rect">
            <a:avLst/>
          </a:prstGeom>
        </p:spPr>
      </p:pic>
    </p:spTree>
    <p:extLst>
      <p:ext uri="{BB962C8B-B14F-4D97-AF65-F5344CB8AC3E}">
        <p14:creationId xmlns:p14="http://schemas.microsoft.com/office/powerpoint/2010/main" val="23122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46505C-9F43-4B66-A76A-F2515539C7D8}"/>
              </a:ext>
            </a:extLst>
          </p:cNvPr>
          <p:cNvPicPr>
            <a:picLocks noChangeAspect="1"/>
          </p:cNvPicPr>
          <p:nvPr/>
        </p:nvPicPr>
        <p:blipFill>
          <a:blip r:embed="rId2"/>
          <a:stretch>
            <a:fillRect/>
          </a:stretch>
        </p:blipFill>
        <p:spPr>
          <a:xfrm>
            <a:off x="2982897" y="238625"/>
            <a:ext cx="6691164" cy="6380750"/>
          </a:xfrm>
          <a:prstGeom prst="rect">
            <a:avLst/>
          </a:prstGeom>
        </p:spPr>
      </p:pic>
    </p:spTree>
    <p:extLst>
      <p:ext uri="{BB962C8B-B14F-4D97-AF65-F5344CB8AC3E}">
        <p14:creationId xmlns:p14="http://schemas.microsoft.com/office/powerpoint/2010/main" val="40008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73083F-4EA4-45E4-80A9-6B74DC81A7D1}"/>
              </a:ext>
            </a:extLst>
          </p:cNvPr>
          <p:cNvPicPr>
            <a:picLocks noChangeAspect="1"/>
          </p:cNvPicPr>
          <p:nvPr/>
        </p:nvPicPr>
        <p:blipFill>
          <a:blip r:embed="rId2"/>
          <a:stretch>
            <a:fillRect/>
          </a:stretch>
        </p:blipFill>
        <p:spPr>
          <a:xfrm>
            <a:off x="2823099" y="195087"/>
            <a:ext cx="6777079" cy="6467825"/>
          </a:xfrm>
          <a:prstGeom prst="rect">
            <a:avLst/>
          </a:prstGeom>
        </p:spPr>
      </p:pic>
    </p:spTree>
    <p:extLst>
      <p:ext uri="{BB962C8B-B14F-4D97-AF65-F5344CB8AC3E}">
        <p14:creationId xmlns:p14="http://schemas.microsoft.com/office/powerpoint/2010/main" val="240645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9F2EB-53D0-4AAC-A235-C33391785AE1}"/>
              </a:ext>
            </a:extLst>
          </p:cNvPr>
          <p:cNvPicPr/>
          <p:nvPr/>
        </p:nvPicPr>
        <p:blipFill>
          <a:blip r:embed="rId2"/>
          <a:stretch>
            <a:fillRect/>
          </a:stretch>
        </p:blipFill>
        <p:spPr>
          <a:xfrm>
            <a:off x="967666" y="408373"/>
            <a:ext cx="10324730" cy="6063448"/>
          </a:xfrm>
          <a:prstGeom prst="rect">
            <a:avLst/>
          </a:prstGeom>
        </p:spPr>
      </p:pic>
    </p:spTree>
    <p:extLst>
      <p:ext uri="{BB962C8B-B14F-4D97-AF65-F5344CB8AC3E}">
        <p14:creationId xmlns:p14="http://schemas.microsoft.com/office/powerpoint/2010/main" val="246513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AEB-F637-427D-9AD3-7C17B32B5756}"/>
              </a:ext>
            </a:extLst>
          </p:cNvPr>
          <p:cNvSpPr>
            <a:spLocks noGrp="1"/>
          </p:cNvSpPr>
          <p:nvPr>
            <p:ph type="ctrTitle"/>
          </p:nvPr>
        </p:nvSpPr>
        <p:spPr>
          <a:xfrm>
            <a:off x="360217" y="2425579"/>
            <a:ext cx="11471565" cy="1739347"/>
          </a:xfrm>
        </p:spPr>
        <p:txBody>
          <a:bodyPr>
            <a:normAutofit fontScale="90000"/>
          </a:bodyPr>
          <a:lstStyle/>
          <a:p>
            <a:r>
              <a:rPr lang="en-IN" b="1" u="sng" dirty="0">
                <a:solidFill>
                  <a:srgbClr val="FFC000"/>
                </a:solidFill>
              </a:rPr>
              <a:t>EXAMINING AND ANALYISING 9/11 ATTTACK AS A SOCIAL NETWORK</a:t>
            </a:r>
            <a:br>
              <a:rPr lang="en-IN" dirty="0">
                <a:solidFill>
                  <a:srgbClr val="FFC000"/>
                </a:solidFill>
              </a:rPr>
            </a:br>
            <a:r>
              <a:rPr lang="en-IN" dirty="0">
                <a:solidFill>
                  <a:srgbClr val="FFC000"/>
                </a:solidFill>
              </a:rPr>
              <a:t> </a:t>
            </a:r>
          </a:p>
        </p:txBody>
      </p:sp>
      <p:sp>
        <p:nvSpPr>
          <p:cNvPr id="3" name="Subtitle 2">
            <a:extLst>
              <a:ext uri="{FF2B5EF4-FFF2-40B4-BE49-F238E27FC236}">
                <a16:creationId xmlns:a16="http://schemas.microsoft.com/office/drawing/2014/main" id="{41BBF075-3A6E-4A39-9F37-7EFB42A76B0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0608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367D55-B28A-4348-B782-98624CF9F65F}"/>
              </a:ext>
            </a:extLst>
          </p:cNvPr>
          <p:cNvPicPr/>
          <p:nvPr/>
        </p:nvPicPr>
        <p:blipFill>
          <a:blip r:embed="rId2"/>
          <a:stretch>
            <a:fillRect/>
          </a:stretch>
        </p:blipFill>
        <p:spPr>
          <a:xfrm>
            <a:off x="1811045" y="506027"/>
            <a:ext cx="8265110" cy="5974672"/>
          </a:xfrm>
          <a:prstGeom prst="rect">
            <a:avLst/>
          </a:prstGeom>
        </p:spPr>
      </p:pic>
    </p:spTree>
    <p:extLst>
      <p:ext uri="{BB962C8B-B14F-4D97-AF65-F5344CB8AC3E}">
        <p14:creationId xmlns:p14="http://schemas.microsoft.com/office/powerpoint/2010/main" val="379118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BD176D-1874-478A-9769-7B01584E6051}"/>
              </a:ext>
            </a:extLst>
          </p:cNvPr>
          <p:cNvPicPr/>
          <p:nvPr/>
        </p:nvPicPr>
        <p:blipFill>
          <a:blip r:embed="rId2"/>
          <a:stretch>
            <a:fillRect/>
          </a:stretch>
        </p:blipFill>
        <p:spPr>
          <a:xfrm>
            <a:off x="1651246" y="603681"/>
            <a:ext cx="8664605" cy="5557421"/>
          </a:xfrm>
          <a:prstGeom prst="rect">
            <a:avLst/>
          </a:prstGeom>
        </p:spPr>
      </p:pic>
    </p:spTree>
    <p:extLst>
      <p:ext uri="{BB962C8B-B14F-4D97-AF65-F5344CB8AC3E}">
        <p14:creationId xmlns:p14="http://schemas.microsoft.com/office/powerpoint/2010/main" val="91457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57835F-A9DB-4BC5-8962-E22D7E05235D}"/>
              </a:ext>
            </a:extLst>
          </p:cNvPr>
          <p:cNvPicPr/>
          <p:nvPr/>
        </p:nvPicPr>
        <p:blipFill rotWithShape="1">
          <a:blip r:embed="rId2"/>
          <a:srcRect l="17212" t="5769" r="16397" b="-2370"/>
          <a:stretch/>
        </p:blipFill>
        <p:spPr>
          <a:xfrm>
            <a:off x="5811914" y="1032029"/>
            <a:ext cx="5513033" cy="4793942"/>
          </a:xfrm>
          <a:prstGeom prst="rect">
            <a:avLst/>
          </a:prstGeom>
        </p:spPr>
      </p:pic>
      <p:pic>
        <p:nvPicPr>
          <p:cNvPr id="3" name="Picture 2">
            <a:extLst>
              <a:ext uri="{FF2B5EF4-FFF2-40B4-BE49-F238E27FC236}">
                <a16:creationId xmlns:a16="http://schemas.microsoft.com/office/drawing/2014/main" id="{E56F1BC2-A216-4796-8853-D813DE6CF692}"/>
              </a:ext>
            </a:extLst>
          </p:cNvPr>
          <p:cNvPicPr/>
          <p:nvPr/>
        </p:nvPicPr>
        <p:blipFill>
          <a:blip r:embed="rId3"/>
          <a:stretch>
            <a:fillRect/>
          </a:stretch>
        </p:blipFill>
        <p:spPr>
          <a:xfrm>
            <a:off x="967666" y="382988"/>
            <a:ext cx="2253726" cy="6092024"/>
          </a:xfrm>
          <a:prstGeom prst="rect">
            <a:avLst/>
          </a:prstGeom>
        </p:spPr>
      </p:pic>
    </p:spTree>
    <p:extLst>
      <p:ext uri="{BB962C8B-B14F-4D97-AF65-F5344CB8AC3E}">
        <p14:creationId xmlns:p14="http://schemas.microsoft.com/office/powerpoint/2010/main" val="323053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F3DE-8119-4115-9493-52E26A530074}"/>
              </a:ext>
            </a:extLst>
          </p:cNvPr>
          <p:cNvSpPr>
            <a:spLocks noGrp="1"/>
          </p:cNvSpPr>
          <p:nvPr>
            <p:ph type="title"/>
          </p:nvPr>
        </p:nvSpPr>
        <p:spPr/>
        <p:txBody>
          <a:bodyPr>
            <a:normAutofit fontScale="90000"/>
          </a:bodyPr>
          <a:lstStyle/>
          <a:p>
            <a:r>
              <a:rPr lang="en-IN" b="1" dirty="0"/>
              <a:t>Table 2: Hijacker Network </a:t>
            </a:r>
            <a:r>
              <a:rPr lang="en-IN" b="1" dirty="0" err="1"/>
              <a:t>Neighborhood</a:t>
            </a:r>
            <a:br>
              <a:rPr lang="en-IN" dirty="0"/>
            </a:br>
            <a:endParaRPr lang="en-IN" dirty="0"/>
          </a:p>
        </p:txBody>
      </p:sp>
      <p:pic>
        <p:nvPicPr>
          <p:cNvPr id="6" name="Picture Placeholder 5">
            <a:extLst>
              <a:ext uri="{FF2B5EF4-FFF2-40B4-BE49-F238E27FC236}">
                <a16:creationId xmlns:a16="http://schemas.microsoft.com/office/drawing/2014/main" id="{42D48696-95C2-4FE4-8B2A-E4D97F67CD84}"/>
              </a:ext>
            </a:extLst>
          </p:cNvPr>
          <p:cNvPicPr>
            <a:picLocks noGrp="1" noChangeAspect="1"/>
          </p:cNvPicPr>
          <p:nvPr>
            <p:ph type="pic" idx="1"/>
          </p:nvPr>
        </p:nvPicPr>
        <p:blipFill>
          <a:blip r:embed="rId2"/>
          <a:srcRect l="5283" r="5283"/>
          <a:stretch>
            <a:fillRect/>
          </a:stretch>
        </p:blipFill>
        <p:spPr>
          <a:xfrm>
            <a:off x="355600" y="2019970"/>
            <a:ext cx="6837680" cy="4388362"/>
          </a:xfrm>
        </p:spPr>
      </p:pic>
      <p:sp>
        <p:nvSpPr>
          <p:cNvPr id="4" name="Text Placeholder 3">
            <a:extLst>
              <a:ext uri="{FF2B5EF4-FFF2-40B4-BE49-F238E27FC236}">
                <a16:creationId xmlns:a16="http://schemas.microsoft.com/office/drawing/2014/main" id="{227D5E07-0102-49F0-8C2D-B835A9DA578C}"/>
              </a:ext>
            </a:extLst>
          </p:cNvPr>
          <p:cNvSpPr>
            <a:spLocks noGrp="1"/>
          </p:cNvSpPr>
          <p:nvPr>
            <p:ph type="body" sz="half" idx="2"/>
          </p:nvPr>
        </p:nvSpPr>
        <p:spPr>
          <a:xfrm>
            <a:off x="7790688" y="2150620"/>
            <a:ext cx="3903472" cy="4240019"/>
          </a:xfrm>
        </p:spPr>
        <p:txBody>
          <a:bodyPr>
            <a:normAutofit/>
          </a:bodyPr>
          <a:lstStyle/>
          <a:p>
            <a:r>
              <a:rPr lang="en-IN" dirty="0"/>
              <a:t>that Atta scores the highest on all network centrality metrics - Degrees, Closeness, and Betweenness (Freeman, 1979). The network metric Degrees reveals Atta's </a:t>
            </a:r>
            <a:r>
              <a:rPr lang="en-IN" i="1" dirty="0"/>
              <a:t>activity</a:t>
            </a:r>
            <a:r>
              <a:rPr lang="en-IN" dirty="0"/>
              <a:t> in the network. Closeness measures his ability to </a:t>
            </a:r>
            <a:r>
              <a:rPr lang="en-IN" i="1" dirty="0"/>
              <a:t>access</a:t>
            </a:r>
            <a:r>
              <a:rPr lang="en-IN" dirty="0"/>
              <a:t> others in the network and monitor what is happening. </a:t>
            </a:r>
          </a:p>
        </p:txBody>
      </p:sp>
      <p:sp>
        <p:nvSpPr>
          <p:cNvPr id="8" name="Oval 7">
            <a:extLst>
              <a:ext uri="{FF2B5EF4-FFF2-40B4-BE49-F238E27FC236}">
                <a16:creationId xmlns:a16="http://schemas.microsoft.com/office/drawing/2014/main" id="{5B199F75-001C-4246-960A-FF3E95E7E835}"/>
              </a:ext>
            </a:extLst>
          </p:cNvPr>
          <p:cNvSpPr/>
          <p:nvPr/>
        </p:nvSpPr>
        <p:spPr>
          <a:xfrm>
            <a:off x="711200" y="2621280"/>
            <a:ext cx="6482080" cy="90424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52264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A739FF-953B-4165-AEA2-05B8210EF46B}"/>
              </a:ext>
            </a:extLst>
          </p:cNvPr>
          <p:cNvPicPr>
            <a:picLocks noChangeAspect="1"/>
          </p:cNvPicPr>
          <p:nvPr/>
        </p:nvPicPr>
        <p:blipFill>
          <a:blip r:embed="rId2"/>
          <a:stretch>
            <a:fillRect/>
          </a:stretch>
        </p:blipFill>
        <p:spPr>
          <a:xfrm>
            <a:off x="460713" y="660877"/>
            <a:ext cx="4381500" cy="5305425"/>
          </a:xfrm>
          <a:prstGeom prst="rect">
            <a:avLst/>
          </a:prstGeom>
        </p:spPr>
      </p:pic>
      <p:pic>
        <p:nvPicPr>
          <p:cNvPr id="3" name="Picture 2">
            <a:extLst>
              <a:ext uri="{FF2B5EF4-FFF2-40B4-BE49-F238E27FC236}">
                <a16:creationId xmlns:a16="http://schemas.microsoft.com/office/drawing/2014/main" id="{E99ABDD6-EF0A-4BB6-8C64-4DB7AED53E3C}"/>
              </a:ext>
            </a:extLst>
          </p:cNvPr>
          <p:cNvPicPr>
            <a:picLocks noChangeAspect="1"/>
          </p:cNvPicPr>
          <p:nvPr/>
        </p:nvPicPr>
        <p:blipFill>
          <a:blip r:embed="rId3"/>
          <a:stretch>
            <a:fillRect/>
          </a:stretch>
        </p:blipFill>
        <p:spPr>
          <a:xfrm>
            <a:off x="6448194" y="166687"/>
            <a:ext cx="4657725" cy="6524625"/>
          </a:xfrm>
          <a:prstGeom prst="rect">
            <a:avLst/>
          </a:prstGeom>
        </p:spPr>
      </p:pic>
    </p:spTree>
    <p:extLst>
      <p:ext uri="{BB962C8B-B14F-4D97-AF65-F5344CB8AC3E}">
        <p14:creationId xmlns:p14="http://schemas.microsoft.com/office/powerpoint/2010/main" val="1043882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93F2DC-318A-497E-A68D-EA0EC549B28E}"/>
              </a:ext>
            </a:extLst>
          </p:cNvPr>
          <p:cNvPicPr>
            <a:picLocks noChangeAspect="1"/>
          </p:cNvPicPr>
          <p:nvPr/>
        </p:nvPicPr>
        <p:blipFill>
          <a:blip r:embed="rId2"/>
          <a:stretch>
            <a:fillRect/>
          </a:stretch>
        </p:blipFill>
        <p:spPr>
          <a:xfrm>
            <a:off x="420672" y="171450"/>
            <a:ext cx="4514850" cy="6515100"/>
          </a:xfrm>
          <a:prstGeom prst="rect">
            <a:avLst/>
          </a:prstGeom>
        </p:spPr>
      </p:pic>
      <p:pic>
        <p:nvPicPr>
          <p:cNvPr id="3" name="Picture 2">
            <a:extLst>
              <a:ext uri="{FF2B5EF4-FFF2-40B4-BE49-F238E27FC236}">
                <a16:creationId xmlns:a16="http://schemas.microsoft.com/office/drawing/2014/main" id="{181A15C6-7BBA-4119-B270-F8320138F5F7}"/>
              </a:ext>
            </a:extLst>
          </p:cNvPr>
          <p:cNvPicPr>
            <a:picLocks noChangeAspect="1"/>
          </p:cNvPicPr>
          <p:nvPr/>
        </p:nvPicPr>
        <p:blipFill>
          <a:blip r:embed="rId3"/>
          <a:stretch>
            <a:fillRect/>
          </a:stretch>
        </p:blipFill>
        <p:spPr>
          <a:xfrm>
            <a:off x="6703056" y="461962"/>
            <a:ext cx="4733925" cy="5934075"/>
          </a:xfrm>
          <a:prstGeom prst="rect">
            <a:avLst/>
          </a:prstGeom>
        </p:spPr>
      </p:pic>
    </p:spTree>
    <p:extLst>
      <p:ext uri="{BB962C8B-B14F-4D97-AF65-F5344CB8AC3E}">
        <p14:creationId xmlns:p14="http://schemas.microsoft.com/office/powerpoint/2010/main" val="265000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F7C1C-377E-4B7C-824F-BB0B6BF91F98}"/>
              </a:ext>
            </a:extLst>
          </p:cNvPr>
          <p:cNvSpPr txBox="1"/>
          <p:nvPr/>
        </p:nvSpPr>
        <p:spPr>
          <a:xfrm>
            <a:off x="1341120" y="528320"/>
            <a:ext cx="9834880" cy="1754326"/>
          </a:xfrm>
          <a:prstGeom prst="rect">
            <a:avLst/>
          </a:prstGeom>
          <a:solidFill>
            <a:schemeClr val="tx1"/>
          </a:solidFill>
        </p:spPr>
        <p:txBody>
          <a:bodyPr wrap="square" rtlCol="0">
            <a:spAutoFit/>
          </a:bodyPr>
          <a:lstStyle/>
          <a:p>
            <a:r>
              <a:rPr lang="en-IN" sz="3600" dirty="0">
                <a:solidFill>
                  <a:srgbClr val="FF0000"/>
                </a:solidFill>
              </a:rPr>
              <a:t>Betweenness shows his </a:t>
            </a:r>
            <a:r>
              <a:rPr lang="en-IN" sz="3600" i="1" dirty="0">
                <a:solidFill>
                  <a:srgbClr val="FF0000"/>
                </a:solidFill>
              </a:rPr>
              <a:t>control</a:t>
            </a:r>
            <a:r>
              <a:rPr lang="en-IN" sz="3600" dirty="0">
                <a:solidFill>
                  <a:srgbClr val="FF0000"/>
                </a:solidFill>
              </a:rPr>
              <a:t> over the flow in the network - he plays the role of a </a:t>
            </a:r>
            <a:r>
              <a:rPr lang="en-IN" sz="3600" i="1" dirty="0">
                <a:solidFill>
                  <a:srgbClr val="FF0000"/>
                </a:solidFill>
              </a:rPr>
              <a:t>broker</a:t>
            </a:r>
            <a:r>
              <a:rPr lang="en-IN" sz="3600" dirty="0">
                <a:solidFill>
                  <a:srgbClr val="FF0000"/>
                </a:solidFill>
              </a:rPr>
              <a:t> in the network. These metrics support his leader status.</a:t>
            </a:r>
          </a:p>
        </p:txBody>
      </p:sp>
      <p:pic>
        <p:nvPicPr>
          <p:cNvPr id="4" name="Picture 3">
            <a:extLst>
              <a:ext uri="{FF2B5EF4-FFF2-40B4-BE49-F238E27FC236}">
                <a16:creationId xmlns:a16="http://schemas.microsoft.com/office/drawing/2014/main" id="{409080D3-3C90-400E-93E0-0E7A600DF44B}"/>
              </a:ext>
            </a:extLst>
          </p:cNvPr>
          <p:cNvPicPr>
            <a:picLocks noChangeAspect="1"/>
          </p:cNvPicPr>
          <p:nvPr/>
        </p:nvPicPr>
        <p:blipFill>
          <a:blip r:embed="rId3"/>
          <a:stretch>
            <a:fillRect/>
          </a:stretch>
        </p:blipFill>
        <p:spPr>
          <a:xfrm>
            <a:off x="3181984" y="2550878"/>
            <a:ext cx="5525136" cy="4048954"/>
          </a:xfrm>
          <a:prstGeom prst="rect">
            <a:avLst/>
          </a:prstGeom>
        </p:spPr>
      </p:pic>
    </p:spTree>
    <p:extLst>
      <p:ext uri="{BB962C8B-B14F-4D97-AF65-F5344CB8AC3E}">
        <p14:creationId xmlns:p14="http://schemas.microsoft.com/office/powerpoint/2010/main" val="181181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51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405C-3FAD-416D-866A-45F87779DE80}"/>
              </a:ext>
            </a:extLst>
          </p:cNvPr>
          <p:cNvSpPr>
            <a:spLocks noGrp="1"/>
          </p:cNvSpPr>
          <p:nvPr>
            <p:ph type="title"/>
          </p:nvPr>
        </p:nvSpPr>
        <p:spPr/>
        <p:txBody>
          <a:bodyPr/>
          <a:lstStyle/>
          <a:p>
            <a:r>
              <a:rPr lang="en-IN" dirty="0"/>
              <a:t>ABSTRACT</a:t>
            </a:r>
          </a:p>
        </p:txBody>
      </p:sp>
      <p:sp>
        <p:nvSpPr>
          <p:cNvPr id="3" name="TextBox 2">
            <a:extLst>
              <a:ext uri="{FF2B5EF4-FFF2-40B4-BE49-F238E27FC236}">
                <a16:creationId xmlns:a16="http://schemas.microsoft.com/office/drawing/2014/main" id="{CB04CE0A-3B05-4F3E-A51C-2E3BDFF6917C}"/>
              </a:ext>
            </a:extLst>
          </p:cNvPr>
          <p:cNvSpPr txBox="1"/>
          <p:nvPr/>
        </p:nvSpPr>
        <p:spPr>
          <a:xfrm>
            <a:off x="692458" y="2148397"/>
            <a:ext cx="10546672" cy="4093428"/>
          </a:xfrm>
          <a:prstGeom prst="rect">
            <a:avLst/>
          </a:prstGeom>
          <a:noFill/>
        </p:spPr>
        <p:txBody>
          <a:bodyPr wrap="square" rtlCol="0">
            <a:spAutoFit/>
          </a:bodyPr>
          <a:lstStyle/>
          <a:p>
            <a:r>
              <a:rPr lang="en-IN" sz="2000" dirty="0"/>
              <a:t>	</a:t>
            </a:r>
            <a:r>
              <a:rPr lang="en-US" sz="2000" dirty="0"/>
              <a:t>This project looks at mapping covert networks using data available from news sources on the World Wide Web. Specifically, we examine the network surrounding the tragic events of September 11th 2001. Through public data we are able to map a portion of the network centered on the 19 dead hijackers. This map gives us some insight into the terrorist organization, yet it is incomplete. Suggestions for further work and research are offered.</a:t>
            </a:r>
          </a:p>
          <a:p>
            <a:endParaRPr lang="en-US" sz="2000" dirty="0"/>
          </a:p>
          <a:p>
            <a:endParaRPr lang="en-US" sz="2000" dirty="0"/>
          </a:p>
          <a:p>
            <a:endParaRPr lang="en-IN" sz="2000" dirty="0"/>
          </a:p>
          <a:p>
            <a:r>
              <a:rPr lang="en-US" sz="2000" dirty="0"/>
              <a:t>Famous dataset of the terrorists involved in the 9/11 bombing of the World Trade </a:t>
            </a:r>
            <a:r>
              <a:rPr lang="en-US" sz="2000" dirty="0" err="1"/>
              <a:t>Centres</a:t>
            </a:r>
            <a:r>
              <a:rPr lang="en-US" sz="2000" dirty="0"/>
              <a:t> in 2001. Data was extracted from news reports and ties range from at school with to on same plane. Ties are undirected and binary. Relations are a mix of prior-contacts like trained together, lived together, financial transactions, at school with, on same flight</a:t>
            </a:r>
            <a:endParaRPr lang="en-IN" sz="2000" dirty="0"/>
          </a:p>
          <a:p>
            <a:endParaRPr lang="en-IN" sz="2000" dirty="0"/>
          </a:p>
        </p:txBody>
      </p:sp>
    </p:spTree>
    <p:extLst>
      <p:ext uri="{BB962C8B-B14F-4D97-AF65-F5344CB8AC3E}">
        <p14:creationId xmlns:p14="http://schemas.microsoft.com/office/powerpoint/2010/main" val="352346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2F76-8535-4651-878E-E456FB6890DA}"/>
              </a:ext>
            </a:extLst>
          </p:cNvPr>
          <p:cNvSpPr>
            <a:spLocks noGrp="1"/>
          </p:cNvSpPr>
          <p:nvPr>
            <p:ph type="title"/>
          </p:nvPr>
        </p:nvSpPr>
        <p:spPr>
          <a:xfrm>
            <a:off x="833191" y="2456529"/>
            <a:ext cx="10515600" cy="1676400"/>
          </a:xfrm>
        </p:spPr>
        <p:txBody>
          <a:bodyPr/>
          <a:lstStyle/>
          <a:p>
            <a:r>
              <a:rPr lang="en-IN" b="1" u="sng" dirty="0"/>
              <a:t>INTRODUCTION AND BACKGROUND</a:t>
            </a:r>
            <a:br>
              <a:rPr lang="en-IN" b="1" dirty="0"/>
            </a:br>
            <a:endParaRPr lang="en-IN" dirty="0"/>
          </a:p>
        </p:txBody>
      </p:sp>
      <p:sp>
        <p:nvSpPr>
          <p:cNvPr id="3" name="Text Placeholder 2">
            <a:extLst>
              <a:ext uri="{FF2B5EF4-FFF2-40B4-BE49-F238E27FC236}">
                <a16:creationId xmlns:a16="http://schemas.microsoft.com/office/drawing/2014/main" id="{77EF6F6E-990E-4DAB-A13C-559F86C683D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4358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2049E0-DD93-4427-981D-254F86FF20E3}"/>
              </a:ext>
            </a:extLst>
          </p:cNvPr>
          <p:cNvSpPr txBox="1"/>
          <p:nvPr/>
        </p:nvSpPr>
        <p:spPr>
          <a:xfrm>
            <a:off x="1009650" y="847725"/>
            <a:ext cx="10115550" cy="5693866"/>
          </a:xfrm>
          <a:prstGeom prst="rect">
            <a:avLst/>
          </a:prstGeom>
          <a:noFill/>
        </p:spPr>
        <p:txBody>
          <a:bodyPr wrap="square" rtlCol="0">
            <a:spAutoFit/>
          </a:bodyPr>
          <a:lstStyle/>
          <a:p>
            <a:r>
              <a:rPr lang="en-IN" sz="2800" dirty="0"/>
              <a:t>We were all shocked by the tragic events of September 11, 2001. In the non-stop stream of news and analysis one phrase was continuously repeated - "terrorist network." Everyone talked about this concept, and described it as amorphous, invisible, resilient, and dispersed.</a:t>
            </a:r>
          </a:p>
          <a:p>
            <a:endParaRPr lang="en-IN" sz="2800" dirty="0"/>
          </a:p>
          <a:p>
            <a:endParaRPr lang="en-IN" sz="2800" dirty="0"/>
          </a:p>
          <a:p>
            <a:r>
              <a:rPr lang="en-IN" sz="2800" dirty="0"/>
              <a:t>  We will set out to map this network of terrorist cells that had so affected all of the lives.</a:t>
            </a:r>
          </a:p>
          <a:p>
            <a:r>
              <a:rPr lang="en-IN" sz="2800" dirty="0"/>
              <a:t>Our aim would be to uncover network patterns that would reveal Al Qaeda's preferred methods of stealth organization. If we know what patterns of organization they prefer, we may know what to look for as we search them out in countries across the world.</a:t>
            </a:r>
          </a:p>
        </p:txBody>
      </p:sp>
    </p:spTree>
    <p:extLst>
      <p:ext uri="{BB962C8B-B14F-4D97-AF65-F5344CB8AC3E}">
        <p14:creationId xmlns:p14="http://schemas.microsoft.com/office/powerpoint/2010/main" val="172126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A0C8-E901-404A-BE3A-6F8769129ADD}"/>
              </a:ext>
            </a:extLst>
          </p:cNvPr>
          <p:cNvSpPr>
            <a:spLocks noGrp="1"/>
          </p:cNvSpPr>
          <p:nvPr>
            <p:ph type="title"/>
          </p:nvPr>
        </p:nvSpPr>
        <p:spPr/>
        <p:txBody>
          <a:bodyPr/>
          <a:lstStyle/>
          <a:p>
            <a:r>
              <a:rPr lang="en-IN" b="1" u="sng" dirty="0"/>
              <a:t>DATA SOURCE</a:t>
            </a:r>
            <a:br>
              <a:rPr lang="en-IN" dirty="0"/>
            </a:br>
            <a:endParaRPr lang="en-IN" dirty="0"/>
          </a:p>
        </p:txBody>
      </p:sp>
      <p:sp>
        <p:nvSpPr>
          <p:cNvPr id="3" name="TextBox 2">
            <a:extLst>
              <a:ext uri="{FF2B5EF4-FFF2-40B4-BE49-F238E27FC236}">
                <a16:creationId xmlns:a16="http://schemas.microsoft.com/office/drawing/2014/main" id="{C0BA3EA9-323E-4D0D-93C2-AABAAFAA4EB6}"/>
              </a:ext>
            </a:extLst>
          </p:cNvPr>
          <p:cNvSpPr txBox="1"/>
          <p:nvPr/>
        </p:nvSpPr>
        <p:spPr>
          <a:xfrm>
            <a:off x="714375" y="2476500"/>
            <a:ext cx="10648950" cy="4154984"/>
          </a:xfrm>
          <a:prstGeom prst="rect">
            <a:avLst/>
          </a:prstGeom>
          <a:noFill/>
        </p:spPr>
        <p:txBody>
          <a:bodyPr wrap="square" rtlCol="0">
            <a:spAutoFit/>
          </a:bodyPr>
          <a:lstStyle/>
          <a:p>
            <a:r>
              <a:rPr lang="en-IN" sz="2400" b="1" u="sng" dirty="0"/>
              <a:t>Our data sources were publicly released 4 research papers</a:t>
            </a:r>
          </a:p>
          <a:p>
            <a:endParaRPr lang="en-IN" sz="2400" b="1" u="sng" dirty="0"/>
          </a:p>
          <a:p>
            <a:r>
              <a:rPr lang="en-US" dirty="0"/>
              <a:t>For guidance we turned to previous work by social network theorists who had studied covert, secret, or illegal networks. We found four excellent papers that formed a working foundation for the knowledge we would use to pursue this project. </a:t>
            </a:r>
          </a:p>
          <a:p>
            <a:endParaRPr lang="en-IN" dirty="0"/>
          </a:p>
          <a:p>
            <a:pPr marL="342900" lvl="0" indent="-342900">
              <a:buFont typeface="+mj-lt"/>
              <a:buAutoNum type="arabicPeriod"/>
            </a:pPr>
            <a:r>
              <a:rPr lang="en-IN" dirty="0"/>
              <a:t>Uncloaking Terrorist Network(By Valdis </a:t>
            </a:r>
            <a:r>
              <a:rPr lang="en-IN" dirty="0" err="1"/>
              <a:t>E.Krebs</a:t>
            </a:r>
            <a:r>
              <a:rPr lang="en-IN" dirty="0"/>
              <a:t>) November 4</a:t>
            </a:r>
            <a:r>
              <a:rPr lang="en-IN" baseline="30000" dirty="0"/>
              <a:t>th</a:t>
            </a:r>
            <a:r>
              <a:rPr lang="en-IN" dirty="0"/>
              <a:t>-1</a:t>
            </a:r>
            <a:r>
              <a:rPr lang="en-IN" baseline="30000" dirty="0"/>
              <a:t>st</a:t>
            </a:r>
            <a:r>
              <a:rPr lang="en-IN" dirty="0"/>
              <a:t> </a:t>
            </a:r>
            <a:r>
              <a:rPr lang="en-IN" dirty="0" err="1"/>
              <a:t>April.This</a:t>
            </a:r>
            <a:r>
              <a:rPr lang="en-IN" dirty="0"/>
              <a:t> </a:t>
            </a:r>
            <a:r>
              <a:rPr lang="en-IN" dirty="0" err="1"/>
              <a:t>Reasearch</a:t>
            </a:r>
            <a:r>
              <a:rPr lang="en-IN" dirty="0"/>
              <a:t> paper is our main source for our </a:t>
            </a:r>
            <a:r>
              <a:rPr lang="en-IN" dirty="0" err="1"/>
              <a:t>project.This</a:t>
            </a:r>
            <a:r>
              <a:rPr lang="en-IN" dirty="0"/>
              <a:t> research paper provides us the Complete Dataset required for this project</a:t>
            </a:r>
          </a:p>
          <a:p>
            <a:pPr marL="342900" lvl="0" indent="-342900">
              <a:buFont typeface="+mj-lt"/>
              <a:buAutoNum type="arabicPeriod"/>
            </a:pPr>
            <a:r>
              <a:rPr lang="en-IN" dirty="0"/>
              <a:t>Malcolm Sparrow (Sparrow, 1991) examines the application of social network analysis to criminal activity. Sparrow describes three problems of criminal network analysis that I soon encountered.</a:t>
            </a:r>
          </a:p>
          <a:p>
            <a:pPr marL="342900" lvl="0" indent="-342900">
              <a:buFont typeface="+mj-lt"/>
              <a:buAutoNum type="arabicPeriod"/>
            </a:pPr>
            <a:r>
              <a:rPr lang="en-US" dirty="0"/>
              <a:t>Incompleteness - the inevitability of missing nodes and links that the investigators will not uncover.</a:t>
            </a:r>
            <a:endParaRPr lang="en-IN" dirty="0"/>
          </a:p>
          <a:p>
            <a:pPr marL="342900" lvl="0" indent="-342900">
              <a:buFont typeface="+mj-lt"/>
              <a:buAutoNum type="arabicPeriod"/>
            </a:pPr>
            <a:r>
              <a:rPr lang="en-US" dirty="0"/>
              <a:t>Fuzzy boundaries - the difficulty in deciding who to include and who not to include.</a:t>
            </a:r>
            <a:endParaRPr lang="en-IN" dirty="0"/>
          </a:p>
          <a:p>
            <a:pPr marL="342900" lvl="0" indent="-342900">
              <a:buFont typeface="+mj-lt"/>
              <a:buAutoNum type="arabicPeriod"/>
            </a:pPr>
            <a:r>
              <a:rPr lang="en-US" dirty="0"/>
              <a:t>Dynamic - these networks are not static, they are always changing.</a:t>
            </a:r>
            <a:endParaRPr lang="en-IN" dirty="0"/>
          </a:p>
          <a:p>
            <a:endParaRPr lang="en-IN" dirty="0"/>
          </a:p>
        </p:txBody>
      </p:sp>
    </p:spTree>
    <p:extLst>
      <p:ext uri="{BB962C8B-B14F-4D97-AF65-F5344CB8AC3E}">
        <p14:creationId xmlns:p14="http://schemas.microsoft.com/office/powerpoint/2010/main" val="163993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2235-E76E-4CDE-BE80-5C778024F85A}"/>
              </a:ext>
            </a:extLst>
          </p:cNvPr>
          <p:cNvSpPr>
            <a:spLocks noGrp="1"/>
          </p:cNvSpPr>
          <p:nvPr>
            <p:ph type="title"/>
          </p:nvPr>
        </p:nvSpPr>
        <p:spPr/>
        <p:txBody>
          <a:bodyPr/>
          <a:lstStyle/>
          <a:p>
            <a:r>
              <a:rPr lang="en-IN" dirty="0"/>
              <a:t>DATA GATHERING</a:t>
            </a:r>
          </a:p>
        </p:txBody>
      </p:sp>
      <p:sp>
        <p:nvSpPr>
          <p:cNvPr id="3" name="Text Placeholder 2">
            <a:extLst>
              <a:ext uri="{FF2B5EF4-FFF2-40B4-BE49-F238E27FC236}">
                <a16:creationId xmlns:a16="http://schemas.microsoft.com/office/drawing/2014/main" id="{593A7FE5-BE97-4D5A-9CB4-ED5324FE5AC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3508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F05BA-B2FB-48CD-A122-26D5045E7E88}"/>
              </a:ext>
            </a:extLst>
          </p:cNvPr>
          <p:cNvSpPr txBox="1"/>
          <p:nvPr/>
        </p:nvSpPr>
        <p:spPr>
          <a:xfrm>
            <a:off x="1188720" y="1593195"/>
            <a:ext cx="9794240" cy="4401205"/>
          </a:xfrm>
          <a:prstGeom prst="rect">
            <a:avLst/>
          </a:prstGeom>
          <a:noFill/>
        </p:spPr>
        <p:txBody>
          <a:bodyPr wrap="square" rtlCol="0">
            <a:spAutoFit/>
          </a:bodyPr>
          <a:lstStyle/>
          <a:p>
            <a:r>
              <a:rPr lang="en-US" sz="2000" dirty="0"/>
              <a:t>From Uncloaking Terrorist Network(By Valdis </a:t>
            </a:r>
            <a:r>
              <a:rPr lang="en-US" sz="2000" dirty="0" err="1"/>
              <a:t>E.Krebs</a:t>
            </a:r>
            <a:r>
              <a:rPr lang="en-US" sz="2000" dirty="0"/>
              <a:t>) November 4</a:t>
            </a:r>
            <a:r>
              <a:rPr lang="en-US" sz="2000" baseline="30000" dirty="0"/>
              <a:t>th</a:t>
            </a:r>
            <a:r>
              <a:rPr lang="en-US" sz="2000" dirty="0"/>
              <a:t>-1</a:t>
            </a:r>
            <a:r>
              <a:rPr lang="en-US" sz="2000" baseline="30000" dirty="0"/>
              <a:t>st</a:t>
            </a:r>
            <a:r>
              <a:rPr lang="en-US" sz="2000" dirty="0"/>
              <a:t> </a:t>
            </a:r>
            <a:r>
              <a:rPr lang="en-US" sz="2000" dirty="0" err="1"/>
              <a:t>April.This</a:t>
            </a:r>
            <a:r>
              <a:rPr lang="en-US" sz="2000" dirty="0"/>
              <a:t> </a:t>
            </a:r>
            <a:r>
              <a:rPr lang="en-US" sz="2000" dirty="0" err="1"/>
              <a:t>Reasearc</a:t>
            </a:r>
            <a:r>
              <a:rPr lang="en-US" sz="2000" dirty="0"/>
              <a:t> h paper,</a:t>
            </a:r>
            <a:endParaRPr lang="en-IN" sz="2000" dirty="0"/>
          </a:p>
          <a:p>
            <a:r>
              <a:rPr lang="en-IN" sz="2000" b="1" dirty="0"/>
              <a:t> </a:t>
            </a:r>
          </a:p>
          <a:p>
            <a:r>
              <a:rPr lang="en-IN" sz="2000" dirty="0"/>
              <a:t>Within one week of the attack, information from the investigation started to become public. We soon knew there were 19 hijackers, which planes they were on, and which nation's passports they had used to get into America. As more information about the hijackers' past was uncovered he decided to map links of three strengths (and corresponding thickness). The tie strength would largely be governed by the amount of time together by a pair of terrorists. Those living together or attending the same school or the same classes/training would have the strongest ties. Those traveling together and participating in meetings together would have ties of moderate strength and medium thickness. Finally, those who were recorded as having a single transaction together, or an occasional meeting, and no other ties, he classified as weak ties that were shown with the thinnest links in the network.</a:t>
            </a:r>
          </a:p>
          <a:p>
            <a:endParaRPr lang="en-IN" sz="2000" dirty="0"/>
          </a:p>
        </p:txBody>
      </p:sp>
    </p:spTree>
    <p:extLst>
      <p:ext uri="{BB962C8B-B14F-4D97-AF65-F5344CB8AC3E}">
        <p14:creationId xmlns:p14="http://schemas.microsoft.com/office/powerpoint/2010/main" val="164370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0D9FE2-37DE-46EE-9BA2-C1018C2D3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0160" y="236220"/>
            <a:ext cx="7426960" cy="6385560"/>
          </a:xfrm>
          <a:prstGeom prst="rect">
            <a:avLst/>
          </a:prstGeom>
          <a:noFill/>
          <a:ln>
            <a:noFill/>
          </a:ln>
        </p:spPr>
      </p:pic>
    </p:spTree>
    <p:extLst>
      <p:ext uri="{BB962C8B-B14F-4D97-AF65-F5344CB8AC3E}">
        <p14:creationId xmlns:p14="http://schemas.microsoft.com/office/powerpoint/2010/main" val="3907773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814</TotalTime>
  <Words>1035</Words>
  <Application>Microsoft Office PowerPoint</Application>
  <PresentationFormat>Widescreen</PresentationFormat>
  <Paragraphs>53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Corbel</vt:lpstr>
      <vt:lpstr>Wingdings</vt:lpstr>
      <vt:lpstr>Banded</vt:lpstr>
      <vt:lpstr>PowerPoint Presentation</vt:lpstr>
      <vt:lpstr>EXAMINING AND ANALYISING 9/11 ATTTACK AS A SOCIAL NETWORK  </vt:lpstr>
      <vt:lpstr>ABSTRACT</vt:lpstr>
      <vt:lpstr>INTRODUCTION AND BACKGROUND </vt:lpstr>
      <vt:lpstr>PowerPoint Presentation</vt:lpstr>
      <vt:lpstr>DATA SOURCE </vt:lpstr>
      <vt:lpstr>DATA GATHERING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2: Hijacker Network Neighborhood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AND ANALYISING 9/11 ATTTACK AS A SOCIAL NETWORK</dc:title>
  <dc:creator>aakash aggarwal</dc:creator>
  <cp:lastModifiedBy>aakash aggarwal</cp:lastModifiedBy>
  <cp:revision>14</cp:revision>
  <dcterms:created xsi:type="dcterms:W3CDTF">2020-06-04T05:41:48Z</dcterms:created>
  <dcterms:modified xsi:type="dcterms:W3CDTF">2020-06-04T21:56:38Z</dcterms:modified>
</cp:coreProperties>
</file>