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7"/>
  </p:notesMasterIdLst>
  <p:sldIdLst>
    <p:sldId id="256" r:id="rId2"/>
    <p:sldId id="292" r:id="rId3"/>
    <p:sldId id="291" r:id="rId4"/>
    <p:sldId id="294" r:id="rId5"/>
    <p:sldId id="293" r:id="rId6"/>
    <p:sldId id="295" r:id="rId7"/>
    <p:sldId id="258" r:id="rId8"/>
    <p:sldId id="259" r:id="rId9"/>
    <p:sldId id="285" r:id="rId10"/>
    <p:sldId id="286" r:id="rId11"/>
    <p:sldId id="287" r:id="rId12"/>
    <p:sldId id="288" r:id="rId13"/>
    <p:sldId id="289" r:id="rId14"/>
    <p:sldId id="290" r:id="rId15"/>
    <p:sldId id="262" r:id="rId16"/>
  </p:sldIdLst>
  <p:sldSz cx="10691813" cy="7559675"/>
  <p:notesSz cx="7559675" cy="10691813"/>
  <p:embeddedFontLst>
    <p:embeddedFont>
      <p:font typeface="Abel" panose="020B0604020202020204" charset="0"/>
      <p:regular r:id="rId18"/>
    </p:embeddedFont>
    <p:embeddedFont>
      <p:font typeface="Playfair Display"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FD5"/>
    <a:srgbClr val="000000"/>
    <a:srgbClr val="EAE79D"/>
    <a:srgbClr val="F1D2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AA9ABD-72CA-41F3-ADBF-8CA04B2DE91E}">
  <a:tblStyle styleId="{CFAA9ABD-72CA-41F3-ADBF-8CA04B2DE9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77" autoAdjust="0"/>
    <p:restoredTop sz="59801" autoAdjust="0"/>
  </p:normalViewPr>
  <p:slideViewPr>
    <p:cSldViewPr snapToGrid="0">
      <p:cViewPr>
        <p:scale>
          <a:sx n="49" d="100"/>
          <a:sy n="49" d="100"/>
        </p:scale>
        <p:origin x="1228" y="-41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14543869687816527"/>
          <c:y val="8.6622416605995553E-2"/>
          <c:w val="0.85456130312183476"/>
          <c:h val="0.79867707661812026"/>
        </c:manualLayout>
      </c:layout>
      <c:barChart>
        <c:barDir val="col"/>
        <c:grouping val="clustered"/>
        <c:varyColors val="0"/>
        <c:ser>
          <c:idx val="0"/>
          <c:order val="0"/>
          <c:tx>
            <c:strRef>
              <c:f>Sheet1!$B$1</c:f>
              <c:strCache>
                <c:ptCount val="1"/>
                <c:pt idx="0">
                  <c:v>Column3</c:v>
                </c:pt>
              </c:strCache>
            </c:strRef>
          </c:tx>
          <c:spPr>
            <a:solidFill>
              <a:srgbClr val="000000"/>
            </a:solidFill>
            <a:ln>
              <a:noFill/>
            </a:ln>
            <a:effectLst/>
          </c:spPr>
          <c:invertIfNegative val="0"/>
          <c:cat>
            <c:strRef>
              <c:f>Sheet1!$A$2:$A$5</c:f>
              <c:strCache>
                <c:ptCount val="3"/>
                <c:pt idx="0">
                  <c:v>June</c:v>
                </c:pt>
                <c:pt idx="1">
                  <c:v>July</c:v>
                </c:pt>
                <c:pt idx="2">
                  <c:v>August </c:v>
                </c:pt>
              </c:strCache>
            </c:strRef>
          </c:cat>
          <c:val>
            <c:numRef>
              <c:f>Sheet1!$B$2:$B$5</c:f>
              <c:numCache>
                <c:formatCode>General</c:formatCode>
                <c:ptCount val="4"/>
                <c:pt idx="0">
                  <c:v>5599</c:v>
                </c:pt>
                <c:pt idx="1">
                  <c:v>3279</c:v>
                </c:pt>
                <c:pt idx="2">
                  <c:v>4405</c:v>
                </c:pt>
              </c:numCache>
            </c:numRef>
          </c:val>
          <c:extLst>
            <c:ext xmlns:c16="http://schemas.microsoft.com/office/drawing/2014/chart" uri="{C3380CC4-5D6E-409C-BE32-E72D297353CC}">
              <c16:uniqueId val="{00000000-2B7A-446E-B1EA-FCDA9FFFB642}"/>
            </c:ext>
          </c:extLst>
        </c:ser>
        <c:ser>
          <c:idx val="1"/>
          <c:order val="1"/>
          <c:tx>
            <c:strRef>
              <c:f>Sheet1!$C$1</c:f>
              <c:strCache>
                <c:ptCount val="1"/>
                <c:pt idx="0">
                  <c:v>Column1</c:v>
                </c:pt>
              </c:strCache>
            </c:strRef>
          </c:tx>
          <c:spPr>
            <a:solidFill>
              <a:schemeClr val="dk1">
                <a:tint val="55000"/>
              </a:schemeClr>
            </a:solidFill>
            <a:ln>
              <a:noFill/>
            </a:ln>
            <a:effectLst/>
          </c:spPr>
          <c:invertIfNegative val="0"/>
          <c:cat>
            <c:strRef>
              <c:f>Sheet1!$A$2:$A$5</c:f>
              <c:strCache>
                <c:ptCount val="3"/>
                <c:pt idx="0">
                  <c:v>June</c:v>
                </c:pt>
                <c:pt idx="1">
                  <c:v>July</c:v>
                </c:pt>
                <c:pt idx="2">
                  <c:v>August </c:v>
                </c:pt>
              </c:strCache>
            </c:strRef>
          </c:cat>
          <c:val>
            <c:numRef>
              <c:f>Sheet1!$C$2:$C$5</c:f>
              <c:numCache>
                <c:formatCode>General</c:formatCode>
                <c:ptCount val="4"/>
              </c:numCache>
            </c:numRef>
          </c:val>
          <c:extLst>
            <c:ext xmlns:c16="http://schemas.microsoft.com/office/drawing/2014/chart" uri="{C3380CC4-5D6E-409C-BE32-E72D297353CC}">
              <c16:uniqueId val="{00000001-2B7A-446E-B1EA-FCDA9FFFB642}"/>
            </c:ext>
          </c:extLst>
        </c:ser>
        <c:ser>
          <c:idx val="2"/>
          <c:order val="2"/>
          <c:tx>
            <c:strRef>
              <c:f>Sheet1!$D$1</c:f>
              <c:strCache>
                <c:ptCount val="1"/>
                <c:pt idx="0">
                  <c:v>Column2</c:v>
                </c:pt>
              </c:strCache>
            </c:strRef>
          </c:tx>
          <c:spPr>
            <a:solidFill>
              <a:schemeClr val="dk1">
                <a:tint val="75000"/>
              </a:schemeClr>
            </a:solidFill>
            <a:ln>
              <a:noFill/>
            </a:ln>
            <a:effectLst/>
          </c:spPr>
          <c:invertIfNegative val="0"/>
          <c:cat>
            <c:strRef>
              <c:f>Sheet1!$A$2:$A$5</c:f>
              <c:strCache>
                <c:ptCount val="3"/>
                <c:pt idx="0">
                  <c:v>June</c:v>
                </c:pt>
                <c:pt idx="1">
                  <c:v>July</c:v>
                </c:pt>
                <c:pt idx="2">
                  <c:v>August </c:v>
                </c:pt>
              </c:strCache>
            </c:strRef>
          </c:cat>
          <c:val>
            <c:numRef>
              <c:f>Sheet1!$D$2:$D$5</c:f>
              <c:numCache>
                <c:formatCode>General</c:formatCode>
                <c:ptCount val="4"/>
              </c:numCache>
            </c:numRef>
          </c:val>
          <c:extLst>
            <c:ext xmlns:c16="http://schemas.microsoft.com/office/drawing/2014/chart" uri="{C3380CC4-5D6E-409C-BE32-E72D297353CC}">
              <c16:uniqueId val="{00000002-2B7A-446E-B1EA-FCDA9FFFB642}"/>
            </c:ext>
          </c:extLst>
        </c:ser>
        <c:dLbls>
          <c:showLegendKey val="0"/>
          <c:showVal val="0"/>
          <c:showCatName val="0"/>
          <c:showSerName val="0"/>
          <c:showPercent val="0"/>
          <c:showBubbleSize val="0"/>
        </c:dLbls>
        <c:gapWidth val="180"/>
        <c:axId val="445273439"/>
        <c:axId val="445251807"/>
      </c:barChart>
      <c:catAx>
        <c:axId val="445273439"/>
        <c:scaling>
          <c:orientation val="minMax"/>
        </c:scaling>
        <c:delete val="0"/>
        <c:axPos val="b"/>
        <c:numFmt formatCode="General" sourceLinked="1"/>
        <c:majorTickMark val="none"/>
        <c:minorTickMark val="none"/>
        <c:tickLblPos val="nextTo"/>
        <c:spPr>
          <a:solidFill>
            <a:srgbClr val="CDDFD5">
              <a:alpha val="41000"/>
            </a:srgbClr>
          </a:solidFill>
          <a:ln w="9525" cap="flat" cmpd="sng" algn="ctr">
            <a:solidFill>
              <a:schemeClr val="accent1">
                <a:alpha val="36000"/>
              </a:schemeClr>
            </a:solidFill>
            <a:prstDash val="solid"/>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445251807"/>
        <c:crosses val="autoZero"/>
        <c:auto val="0"/>
        <c:lblAlgn val="ctr"/>
        <c:lblOffset val="100"/>
        <c:noMultiLvlLbl val="0"/>
      </c:catAx>
      <c:valAx>
        <c:axId val="445251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445273439"/>
        <c:crossesAt val="1"/>
        <c:crossBetween val="between"/>
      </c:valAx>
      <c:spPr>
        <a:noFill/>
        <a:ln>
          <a:noFill/>
        </a:ln>
        <a:effectLst>
          <a:outerShdw blurRad="50800" dist="50800" dir="5400000" algn="ctr" rotWithShape="0">
            <a:srgbClr val="000000">
              <a:alpha val="95000"/>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4515" y="685800"/>
            <a:ext cx="4849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Good evening. We’re group 1, constituted of K007 Yash </a:t>
            </a:r>
            <a:r>
              <a:rPr lang="en-IN" dirty="0" err="1"/>
              <a:t>Burshe</a:t>
            </a:r>
            <a:r>
              <a:rPr lang="en-IN" dirty="0"/>
              <a:t>, K035 Ridhima Mishra, K047 Arushi Rai, and K070 Charitra Arora.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773ee06da_0_65:notes"/>
          <p:cNvSpPr>
            <a:spLocks noGrp="1" noRot="1" noChangeAspect="1"/>
          </p:cNvSpPr>
          <p:nvPr>
            <p:ph type="sldImg" idx="2"/>
          </p:nvPr>
        </p:nvSpPr>
        <p:spPr>
          <a:xfrm>
            <a:off x="1036638" y="585788"/>
            <a:ext cx="4148137" cy="2933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773ee06da_0_65:notes"/>
          <p:cNvSpPr txBox="1">
            <a:spLocks noGrp="1"/>
          </p:cNvSpPr>
          <p:nvPr>
            <p:ph type="body" idx="1"/>
          </p:nvPr>
        </p:nvSpPr>
        <p:spPr>
          <a:xfrm>
            <a:off x="622119" y="3714558"/>
            <a:ext cx="49770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007 </a:t>
            </a:r>
            <a:r>
              <a:rPr lang="en-IN" dirty="0" err="1"/>
              <a:t>hehe</a:t>
            </a:r>
            <a:r>
              <a:rPr lang="en-IN" dirty="0"/>
              <a:t> – </a:t>
            </a:r>
          </a:p>
          <a:p>
            <a:pPr marL="0" lvl="0" indent="0" algn="l" rtl="0">
              <a:spcBef>
                <a:spcPts val="0"/>
              </a:spcBef>
              <a:spcAft>
                <a:spcPts val="0"/>
              </a:spcAft>
              <a:buNone/>
            </a:pPr>
            <a:r>
              <a:rPr lang="en-IN" dirty="0"/>
              <a:t>This slide answers the third analysis question about the flavours – We have queried the database and found that these are the total flavour-wise sales that the lemonade stand has made. We observe that lemon is the best selling flavour. We could use this to our advantage and increase publicity of the stand based on this flavour, which seems to attract the most customers. </a:t>
            </a:r>
          </a:p>
          <a:p>
            <a:pPr marL="0" lvl="0" indent="0" algn="l" rtl="0">
              <a:spcBef>
                <a:spcPts val="0"/>
              </a:spcBef>
              <a:spcAft>
                <a:spcPts val="0"/>
              </a:spcAft>
              <a:buNone/>
            </a:pPr>
            <a:r>
              <a:rPr lang="en-IN" dirty="0"/>
              <a:t>We could also get rid of the strawberry flavour entirely since its sales are abysmally low and maybe use that money we’re saving to invest into some other flavour or another aspect of the business, like advertisements. It’s not exactly compulsory to have 19 flavours, right?</a:t>
            </a:r>
          </a:p>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2207659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773ee06da_0_65:notes"/>
          <p:cNvSpPr>
            <a:spLocks noGrp="1" noRot="1" noChangeAspect="1"/>
          </p:cNvSpPr>
          <p:nvPr>
            <p:ph type="sldImg" idx="2"/>
          </p:nvPr>
        </p:nvSpPr>
        <p:spPr>
          <a:xfrm>
            <a:off x="1036638" y="585788"/>
            <a:ext cx="4148137" cy="2933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773ee06da_0_65:notes"/>
          <p:cNvSpPr txBox="1">
            <a:spLocks noGrp="1"/>
          </p:cNvSpPr>
          <p:nvPr>
            <p:ph type="body" idx="1"/>
          </p:nvPr>
        </p:nvSpPr>
        <p:spPr>
          <a:xfrm>
            <a:off x="622119" y="3714558"/>
            <a:ext cx="49770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Chris Smiley, who has made sales of 18,912 dollars is the employee that generates the most sales, whereas Joe Teenager has been able to generate only about half of that amount. </a:t>
            </a:r>
          </a:p>
          <a:p>
            <a:pPr marL="0" lvl="0" indent="0" algn="l" rtl="0">
              <a:spcBef>
                <a:spcPts val="0"/>
              </a:spcBef>
              <a:spcAft>
                <a:spcPts val="0"/>
              </a:spcAft>
              <a:buNone/>
            </a:pPr>
            <a:r>
              <a:rPr lang="en-IN" dirty="0"/>
              <a:t>Both children working together on the weekends generate the most sales overall, but that could be attributed to the greater crowd that the golf course might have on weekends, instead of the children’s team work or augmented salesperson capabilities. </a:t>
            </a:r>
            <a:endParaRPr dirty="0"/>
          </a:p>
        </p:txBody>
      </p:sp>
    </p:spTree>
    <p:extLst>
      <p:ext uri="{BB962C8B-B14F-4D97-AF65-F5344CB8AC3E}">
        <p14:creationId xmlns:p14="http://schemas.microsoft.com/office/powerpoint/2010/main" val="1817450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773ee06da_0_65:notes"/>
          <p:cNvSpPr>
            <a:spLocks noGrp="1" noRot="1" noChangeAspect="1"/>
          </p:cNvSpPr>
          <p:nvPr>
            <p:ph type="sldImg" idx="2"/>
          </p:nvPr>
        </p:nvSpPr>
        <p:spPr>
          <a:xfrm>
            <a:off x="1036638" y="585788"/>
            <a:ext cx="4148137" cy="2933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773ee06da_0_65:notes"/>
          <p:cNvSpPr txBox="1">
            <a:spLocks noGrp="1"/>
          </p:cNvSpPr>
          <p:nvPr>
            <p:ph type="body" idx="1"/>
          </p:nvPr>
        </p:nvSpPr>
        <p:spPr>
          <a:xfrm>
            <a:off x="622119" y="3714558"/>
            <a:ext cx="49770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Now we try to analyse the effect of weather on our sales. The correlation analysis we did was able to tell us that S-S, that is basically the cloud cover in the sky has the most inverse proportionality on the sale, meaning an increase in that, which probably makes the day cooler, drives down our sales. On the contrary, an increase in the Maximum temperature, which obviously makes the day hotter, will drive up our sales. </a:t>
            </a:r>
          </a:p>
          <a:p>
            <a:pPr marL="0" lvl="0" indent="0" algn="l" rtl="0">
              <a:spcBef>
                <a:spcPts val="0"/>
              </a:spcBef>
              <a:spcAft>
                <a:spcPts val="0"/>
              </a:spcAft>
              <a:buNone/>
            </a:pPr>
            <a:r>
              <a:rPr lang="en-IN" dirty="0"/>
              <a:t>Since people don’t need to purchase lemonade on the cooler days due to dehydration, attractive discounts, instead, could incentivize the sales on such days.</a:t>
            </a:r>
          </a:p>
          <a:p>
            <a:pPr marL="0" lvl="0" indent="0" algn="l" rtl="0">
              <a:spcBef>
                <a:spcPts val="0"/>
              </a:spcBef>
              <a:spcAft>
                <a:spcPts val="0"/>
              </a:spcAft>
              <a:buNone/>
            </a:pPr>
            <a:r>
              <a:rPr lang="en-IN" dirty="0"/>
              <a:t>For the days when it is hot, and people find lemonade as a necessity, we could stock up more if we know a hotter weather is forecasted, and also, increase the prices of the more popular products by a very, very meagre ratio, which will all add up to a more significant amount solely based on the tremendous volume of sales we’re able to make. </a:t>
            </a:r>
            <a:endParaRPr dirty="0"/>
          </a:p>
        </p:txBody>
      </p:sp>
    </p:spTree>
    <p:extLst>
      <p:ext uri="{BB962C8B-B14F-4D97-AF65-F5344CB8AC3E}">
        <p14:creationId xmlns:p14="http://schemas.microsoft.com/office/powerpoint/2010/main" val="1028657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773ee06da_0_65:notes"/>
          <p:cNvSpPr>
            <a:spLocks noGrp="1" noRot="1" noChangeAspect="1"/>
          </p:cNvSpPr>
          <p:nvPr>
            <p:ph type="sldImg" idx="2"/>
          </p:nvPr>
        </p:nvSpPr>
        <p:spPr>
          <a:xfrm>
            <a:off x="1036638" y="585788"/>
            <a:ext cx="4148137" cy="2933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773ee06da_0_65:notes"/>
          <p:cNvSpPr txBox="1">
            <a:spLocks noGrp="1"/>
          </p:cNvSpPr>
          <p:nvPr>
            <p:ph type="body" idx="1"/>
          </p:nvPr>
        </p:nvSpPr>
        <p:spPr>
          <a:xfrm>
            <a:off x="622119" y="3714558"/>
            <a:ext cx="49770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These are three of our best customers, </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The worst customers have to be the ones who have never purchased anything from us, ever. </a:t>
            </a:r>
          </a:p>
          <a:p>
            <a:pPr marL="0" lvl="0" indent="0" algn="l" rtl="0">
              <a:spcBef>
                <a:spcPts val="0"/>
              </a:spcBef>
              <a:spcAft>
                <a:spcPts val="0"/>
              </a:spcAft>
              <a:buNone/>
            </a:pPr>
            <a:r>
              <a:rPr lang="en-IN" dirty="0"/>
              <a:t>Another aspect of the “worst customers” could be our payment defaulters. </a:t>
            </a:r>
          </a:p>
          <a:p>
            <a:pPr marL="0" lvl="0" indent="0" algn="l" rtl="0">
              <a:spcBef>
                <a:spcPts val="0"/>
              </a:spcBef>
              <a:spcAft>
                <a:spcPts val="0"/>
              </a:spcAft>
              <a:buNone/>
            </a:pPr>
            <a:r>
              <a:rPr lang="en-IN" dirty="0"/>
              <a:t>We have made a report for the same as part of this project, let’s quickly take a look at that as well. </a:t>
            </a:r>
          </a:p>
          <a:p>
            <a:pPr marL="0" lvl="0" indent="0" algn="l" rtl="0">
              <a:spcBef>
                <a:spcPts val="0"/>
              </a:spcBef>
              <a:spcAft>
                <a:spcPts val="0"/>
              </a:spcAft>
              <a:buNone/>
            </a:pPr>
            <a:r>
              <a:rPr lang="en-IN" dirty="0"/>
              <a:t>(Wait for it to open)</a:t>
            </a:r>
          </a:p>
          <a:p>
            <a:pPr marL="0" lvl="0" indent="0" algn="l" rtl="0">
              <a:spcBef>
                <a:spcPts val="0"/>
              </a:spcBef>
              <a:spcAft>
                <a:spcPts val="0"/>
              </a:spcAft>
              <a:buNone/>
            </a:pPr>
            <a:r>
              <a:rPr lang="en-IN" dirty="0"/>
              <a:t>Here we see that all these customers that have non-zero accounts receivable balance towards the end of 2015 are the defaulters. </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The defaulters could be fined, if the need arises, and the members who haven’t purchased anything from us could be provided with free samples, and discounted rates for the products, whereas the best customers should definitely be provided with perks and discounts that they can spread a good word for us around. </a:t>
            </a:r>
          </a:p>
          <a:p>
            <a:pPr marL="0" lvl="0" indent="0" algn="l" rtl="0">
              <a:spcBef>
                <a:spcPts val="0"/>
              </a:spcBef>
              <a:spcAft>
                <a:spcPts val="0"/>
              </a:spcAft>
              <a:buNone/>
            </a:pPr>
            <a:endParaRPr lang="en-I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945659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773ee06da_0_65:notes"/>
          <p:cNvSpPr>
            <a:spLocks noGrp="1" noRot="1" noChangeAspect="1"/>
          </p:cNvSpPr>
          <p:nvPr>
            <p:ph type="sldImg" idx="2"/>
          </p:nvPr>
        </p:nvSpPr>
        <p:spPr>
          <a:xfrm>
            <a:off x="1036638" y="585788"/>
            <a:ext cx="4148137" cy="2933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773ee06da_0_65:notes"/>
          <p:cNvSpPr txBox="1">
            <a:spLocks noGrp="1"/>
          </p:cNvSpPr>
          <p:nvPr>
            <p:ph type="body" idx="1"/>
          </p:nvPr>
        </p:nvSpPr>
        <p:spPr>
          <a:xfrm>
            <a:off x="622119" y="3714558"/>
            <a:ext cx="4977000" cy="35190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Employees selling lemonade at the golf course have absolutely no utility of the members’ personal details such as address and ZIP codes. These details shouldn’t be openly accessible to all employees, and must be hidden away. They needn’t be included in the lemonade stand database in the first place. </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Another problem that could arise is from </a:t>
            </a:r>
            <a:r>
              <a:rPr lang="en-IN" b="1" dirty="0"/>
              <a:t>not</a:t>
            </a:r>
            <a:r>
              <a:rPr lang="en-IN" dirty="0"/>
              <a:t> having specified which golf course an employee is working on… a customer is a member of…or even where the sales are being made. This could not only also cause a lot of disruptions in the computation of the balances of the members if incorrectly entered, (by mistake or on purpose), but will also make the creation of reports and queries for data analysis </a:t>
            </a:r>
            <a:r>
              <a:rPr lang="en-IN" b="1" dirty="0"/>
              <a:t>much more harder. </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(click)</a:t>
            </a:r>
          </a:p>
          <a:p>
            <a:pPr marL="0" lvl="0" indent="0" algn="l" rtl="0">
              <a:spcBef>
                <a:spcPts val="0"/>
              </a:spcBef>
              <a:spcAft>
                <a:spcPts val="0"/>
              </a:spcAft>
              <a:buNone/>
            </a:pPr>
            <a:r>
              <a:rPr lang="en-IN" dirty="0"/>
              <a:t>If we did include a golf course ID as foreign key for every employee in the employee details table, it will, by extension, take care of the problems.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(click)</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Next,</a:t>
            </a:r>
          </a:p>
          <a:p>
            <a:pPr marL="0" lvl="0" indent="0" algn="l" rtl="0">
              <a:spcBef>
                <a:spcPts val="0"/>
              </a:spcBef>
              <a:spcAft>
                <a:spcPts val="0"/>
              </a:spcAft>
              <a:buNone/>
            </a:pPr>
            <a:r>
              <a:rPr lang="en-IN" dirty="0"/>
              <a:t>All employees having open access to the inventory may be causative of a manipulation of the quantity in stock numbers, as well as the </a:t>
            </a:r>
            <a:r>
              <a:rPr lang="en-IN" dirty="0" err="1"/>
              <a:t>selling_price</a:t>
            </a:r>
            <a:r>
              <a:rPr lang="en-IN" dirty="0"/>
              <a:t> values, and although the price manipulation can be tracked using the bill invoices, the quantity in stock numbers’ manipulation can allow a theft of the inventory. </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There’s also no perfect way to track which employee worked on which day, since this is being computed by the days on which the employee’s ID is said to be making sales. Suppose an employee was not able to sell any product for a day, their coming into work will not be recorded, which will in turn, affect their salary, which is computed on a daily wage basis.</a:t>
            </a:r>
          </a:p>
          <a:p>
            <a:pPr marL="0" lvl="0" indent="0" algn="l" rtl="0">
              <a:spcBef>
                <a:spcPts val="0"/>
              </a:spcBef>
              <a:spcAft>
                <a:spcPts val="0"/>
              </a:spcAft>
              <a:buNone/>
            </a:pPr>
            <a:r>
              <a:rPr lang="en-IN" dirty="0"/>
              <a:t>Then we have weekdays where only one employee is scheduled to work on a particular day, if I accidentally or again, on purpose, show that two employees worked the same day, I’ll have to pay double the wage for a day that did not require so. This could be taken care of by having a timecard table store the dates and days every employee works on. </a:t>
            </a:r>
          </a:p>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2589625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773ee06da_0_157:notes"/>
          <p:cNvSpPr>
            <a:spLocks noGrp="1" noRot="1" noChangeAspect="1"/>
          </p:cNvSpPr>
          <p:nvPr>
            <p:ph type="sldImg" idx="2"/>
          </p:nvPr>
        </p:nvSpPr>
        <p:spPr>
          <a:xfrm>
            <a:off x="1036638" y="585788"/>
            <a:ext cx="4148137" cy="2933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773ee06da_0_157:notes"/>
          <p:cNvSpPr txBox="1">
            <a:spLocks noGrp="1"/>
          </p:cNvSpPr>
          <p:nvPr>
            <p:ph type="body" idx="1"/>
          </p:nvPr>
        </p:nvSpPr>
        <p:spPr>
          <a:xfrm>
            <a:off x="622119" y="3714558"/>
            <a:ext cx="49770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773ee06da_0_179:notes"/>
          <p:cNvSpPr>
            <a:spLocks noGrp="1" noRot="1" noChangeAspect="1"/>
          </p:cNvSpPr>
          <p:nvPr>
            <p:ph type="sldImg" idx="2"/>
          </p:nvPr>
        </p:nvSpPr>
        <p:spPr>
          <a:xfrm>
            <a:off x="1036638" y="585788"/>
            <a:ext cx="4148137" cy="2933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e773ee06da_0_179:notes"/>
          <p:cNvSpPr txBox="1">
            <a:spLocks noGrp="1"/>
          </p:cNvSpPr>
          <p:nvPr>
            <p:ph type="body" idx="1"/>
          </p:nvPr>
        </p:nvSpPr>
        <p:spPr>
          <a:xfrm>
            <a:off x="622119" y="3714558"/>
            <a:ext cx="4977000" cy="3519000"/>
          </a:xfrm>
          <a:prstGeom prst="rect">
            <a:avLst/>
          </a:prstGeom>
        </p:spPr>
        <p:txBody>
          <a:bodyPr spcFirstLastPara="1" wrap="square" lIns="91425" tIns="91425" rIns="91425" bIns="91425" anchor="t" anchorCtr="0">
            <a:noAutofit/>
          </a:bodyPr>
          <a:lstStyle/>
          <a:p>
            <a:pPr marL="158750" indent="0">
              <a:spcBef>
                <a:spcPts val="0"/>
              </a:spcBef>
              <a:spcAft>
                <a:spcPts val="0"/>
              </a:spcAft>
              <a:buNone/>
            </a:pPr>
            <a:r>
              <a:rPr lang="en-US" i="0" dirty="0">
                <a:solidFill>
                  <a:srgbClr val="0E101A"/>
                </a:solidFill>
                <a:effectLst/>
              </a:rPr>
              <a:t>This business scenario covered the requirements of a small lemonade stand run by two children, who started this business to earn some extra money over the summer, in June, July, and August. </a:t>
            </a:r>
          </a:p>
          <a:p>
            <a:pPr marL="158750" indent="0">
              <a:spcBef>
                <a:spcPts val="0"/>
              </a:spcBef>
              <a:spcAft>
                <a:spcPts val="0"/>
              </a:spcAft>
              <a:buNone/>
            </a:pPr>
            <a:endParaRPr lang="en-US" i="0" dirty="0">
              <a:solidFill>
                <a:srgbClr val="0E101A"/>
              </a:solidFill>
              <a:effectLst/>
            </a:endParaRPr>
          </a:p>
          <a:p>
            <a:pPr marL="158750" indent="0">
              <a:spcBef>
                <a:spcPts val="0"/>
              </a:spcBef>
              <a:spcAft>
                <a:spcPts val="0"/>
              </a:spcAft>
              <a:buNone/>
            </a:pPr>
            <a:r>
              <a:rPr lang="en-US" i="0" dirty="0">
                <a:solidFill>
                  <a:srgbClr val="0E101A"/>
                </a:solidFill>
                <a:effectLst/>
              </a:rPr>
              <a:t>After an agreement with the golf course to provide the children's stand with electricity and water in exchange for a rental fee of 5% of the sales, the children started their business, </a:t>
            </a:r>
            <a:r>
              <a:rPr lang="en-US" b="1" i="0" dirty="0">
                <a:solidFill>
                  <a:srgbClr val="0E101A"/>
                </a:solidFill>
                <a:effectLst/>
              </a:rPr>
              <a:t>both</a:t>
            </a:r>
            <a:r>
              <a:rPr lang="en-US" i="0" dirty="0">
                <a:solidFill>
                  <a:srgbClr val="0E101A"/>
                </a:solidFill>
                <a:effectLst/>
              </a:rPr>
              <a:t> working as employees being paid a daily wage of 75 dollars. </a:t>
            </a:r>
          </a:p>
          <a:p>
            <a:pPr marL="0" lvl="0" indent="0" algn="l" rtl="0">
              <a:spcBef>
                <a:spcPts val="0"/>
              </a:spcBef>
              <a:spcAft>
                <a:spcPts val="0"/>
              </a:spcAft>
              <a:buNone/>
            </a:pPr>
            <a:endParaRPr i="0" dirty="0"/>
          </a:p>
        </p:txBody>
      </p:sp>
    </p:spTree>
    <p:extLst>
      <p:ext uri="{BB962C8B-B14F-4D97-AF65-F5344CB8AC3E}">
        <p14:creationId xmlns:p14="http://schemas.microsoft.com/office/powerpoint/2010/main" val="1912423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773ee06da_0_1:notes"/>
          <p:cNvSpPr>
            <a:spLocks noGrp="1" noRot="1" noChangeAspect="1"/>
          </p:cNvSpPr>
          <p:nvPr>
            <p:ph type="sldImg" idx="2"/>
          </p:nvPr>
        </p:nvSpPr>
        <p:spPr>
          <a:xfrm>
            <a:off x="1036638" y="585788"/>
            <a:ext cx="4148137" cy="2933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773ee06da_0_1:notes"/>
          <p:cNvSpPr txBox="1">
            <a:spLocks noGrp="1"/>
          </p:cNvSpPr>
          <p:nvPr>
            <p:ph type="body" idx="1"/>
          </p:nvPr>
        </p:nvSpPr>
        <p:spPr>
          <a:xfrm>
            <a:off x="622119" y="3714558"/>
            <a:ext cx="49770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We’ll try to explain the entire sales  process in brief, employing the database design. </a:t>
            </a:r>
          </a:p>
          <a:p>
            <a:pPr marL="0" lvl="0" indent="0" algn="l" rtl="0">
              <a:spcBef>
                <a:spcPts val="0"/>
              </a:spcBef>
              <a:spcAft>
                <a:spcPts val="0"/>
              </a:spcAft>
              <a:buNone/>
            </a:pPr>
            <a:r>
              <a:rPr lang="en-US" dirty="0"/>
              <a:t>The golf course they're working on has been recorded in the location table along with the employees' details in the shift table. This might not seem so tremendous or even a necessity at the moment when there are just 2 employees and one lemonade stand only, but allows the business to expand later on without warranting any changes in the database design. </a:t>
            </a:r>
            <a:endParaRPr dirty="0"/>
          </a:p>
        </p:txBody>
      </p:sp>
    </p:spTree>
    <p:extLst>
      <p:ext uri="{BB962C8B-B14F-4D97-AF65-F5344CB8AC3E}">
        <p14:creationId xmlns:p14="http://schemas.microsoft.com/office/powerpoint/2010/main" val="2495773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773ee06da_0_1:notes"/>
          <p:cNvSpPr>
            <a:spLocks noGrp="1" noRot="1" noChangeAspect="1"/>
          </p:cNvSpPr>
          <p:nvPr>
            <p:ph type="sldImg" idx="2"/>
          </p:nvPr>
        </p:nvSpPr>
        <p:spPr>
          <a:xfrm>
            <a:off x="1036638" y="585788"/>
            <a:ext cx="4148137" cy="2933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773ee06da_0_1:notes"/>
          <p:cNvSpPr txBox="1">
            <a:spLocks noGrp="1"/>
          </p:cNvSpPr>
          <p:nvPr>
            <p:ph type="body" idx="1"/>
          </p:nvPr>
        </p:nvSpPr>
        <p:spPr>
          <a:xfrm>
            <a:off x="622119" y="3714558"/>
            <a:ext cx="4977000" cy="35190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Now, the sales are intended to be tracked employee-wise. Therefore, we add the sales details to the database through this form, the usage of which we shall now demonstrate. </a:t>
            </a:r>
            <a:endParaRPr dirty="0"/>
          </a:p>
        </p:txBody>
      </p:sp>
    </p:spTree>
    <p:extLst>
      <p:ext uri="{BB962C8B-B14F-4D97-AF65-F5344CB8AC3E}">
        <p14:creationId xmlns:p14="http://schemas.microsoft.com/office/powerpoint/2010/main" val="195212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773ee06da_0_1:notes"/>
          <p:cNvSpPr>
            <a:spLocks noGrp="1" noRot="1" noChangeAspect="1"/>
          </p:cNvSpPr>
          <p:nvPr>
            <p:ph type="sldImg" idx="2"/>
          </p:nvPr>
        </p:nvSpPr>
        <p:spPr>
          <a:xfrm>
            <a:off x="1036638" y="585788"/>
            <a:ext cx="4148137" cy="2933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773ee06da_0_1:notes"/>
          <p:cNvSpPr txBox="1">
            <a:spLocks noGrp="1"/>
          </p:cNvSpPr>
          <p:nvPr>
            <p:ph type="body" idx="1"/>
          </p:nvPr>
        </p:nvSpPr>
        <p:spPr>
          <a:xfrm>
            <a:off x="622119" y="3714558"/>
            <a:ext cx="49770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35 – </a:t>
            </a:r>
          </a:p>
          <a:p>
            <a:pPr marL="0" lvl="0" indent="0" algn="l" rtl="0">
              <a:spcBef>
                <a:spcPts val="0"/>
              </a:spcBef>
              <a:spcAft>
                <a:spcPts val="0"/>
              </a:spcAft>
              <a:buNone/>
            </a:pPr>
            <a:r>
              <a:rPr lang="en-US" dirty="0"/>
              <a:t>This form adds the new sales data to the tables Sales and </a:t>
            </a:r>
            <a:r>
              <a:rPr lang="en-US" dirty="0" err="1"/>
              <a:t>SalesLine</a:t>
            </a:r>
            <a:r>
              <a:rPr lang="en-US" dirty="0"/>
              <a:t>, respectively. </a:t>
            </a:r>
          </a:p>
          <a:p>
            <a:pPr marL="0" lvl="0" indent="0" algn="l" rtl="0">
              <a:spcBef>
                <a:spcPts val="0"/>
              </a:spcBef>
              <a:spcAft>
                <a:spcPts val="0"/>
              </a:spcAft>
              <a:buNone/>
            </a:pPr>
            <a:r>
              <a:rPr lang="en-US" dirty="0"/>
              <a:t>The member ID here refers to the member table, (click) which stores all of the club's members' details, including their names, that was hence, displayed on the invoice we just made.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Going back to the sales data, once the necessary details are added to the sales table, a subsequent addition is made to the </a:t>
            </a:r>
            <a:r>
              <a:rPr lang="en-US" dirty="0" err="1"/>
              <a:t>SalesLine</a:t>
            </a:r>
            <a:r>
              <a:rPr lang="en-US" dirty="0"/>
              <a:t> table, which, storing the sales ID and inventory ID as a composite key, also keeps the quantity purchased, bearing in mind that a customer can buy more than one items from the inventory.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Click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inventory ID is just a unique identifier of all the 19 </a:t>
            </a:r>
            <a:r>
              <a:rPr lang="en-US" dirty="0" err="1"/>
              <a:t>flavours</a:t>
            </a:r>
            <a:r>
              <a:rPr lang="en-US" dirty="0"/>
              <a:t> that the lemonade stand offers, along with the specific details of each </a:t>
            </a:r>
            <a:r>
              <a:rPr lang="en-US" dirty="0" err="1"/>
              <a:t>flavour</a:t>
            </a:r>
            <a:r>
              <a:rPr lang="en-US" dirty="0"/>
              <a:t> stored in the Inventory table. </a:t>
            </a:r>
            <a:endParaRPr dirty="0"/>
          </a:p>
        </p:txBody>
      </p:sp>
    </p:spTree>
    <p:extLst>
      <p:ext uri="{BB962C8B-B14F-4D97-AF65-F5344CB8AC3E}">
        <p14:creationId xmlns:p14="http://schemas.microsoft.com/office/powerpoint/2010/main" val="3148719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773ee06da_0_1:notes"/>
          <p:cNvSpPr>
            <a:spLocks noGrp="1" noRot="1" noChangeAspect="1"/>
          </p:cNvSpPr>
          <p:nvPr>
            <p:ph type="sldImg" idx="2"/>
          </p:nvPr>
        </p:nvSpPr>
        <p:spPr>
          <a:xfrm>
            <a:off x="1036638" y="585788"/>
            <a:ext cx="4148137" cy="2933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773ee06da_0_1:notes"/>
          <p:cNvSpPr txBox="1">
            <a:spLocks noGrp="1"/>
          </p:cNvSpPr>
          <p:nvPr>
            <p:ph type="body" idx="1"/>
          </p:nvPr>
        </p:nvSpPr>
        <p:spPr>
          <a:xfrm>
            <a:off x="622119" y="3714558"/>
            <a:ext cx="49770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35 – </a:t>
            </a:r>
          </a:p>
          <a:p>
            <a:pPr marL="0" lvl="0" indent="0" algn="l" rtl="0">
              <a:spcBef>
                <a:spcPts val="0"/>
              </a:spcBef>
              <a:spcAft>
                <a:spcPts val="0"/>
              </a:spcAft>
              <a:buNone/>
            </a:pPr>
            <a:r>
              <a:rPr lang="en-US" dirty="0"/>
              <a:t>The last step of the business process is collecting the cash receipts for all of the members' monthly purchases, of which a detailed invoice is sent to the club after all of the sales are recorded on each of the members' personal club cards. </a:t>
            </a:r>
            <a:endParaRPr dirty="0"/>
          </a:p>
        </p:txBody>
      </p:sp>
    </p:spTree>
    <p:extLst>
      <p:ext uri="{BB962C8B-B14F-4D97-AF65-F5344CB8AC3E}">
        <p14:creationId xmlns:p14="http://schemas.microsoft.com/office/powerpoint/2010/main" val="2186777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773ee06da_0_8:notes"/>
          <p:cNvSpPr>
            <a:spLocks noGrp="1" noRot="1" noChangeAspect="1"/>
          </p:cNvSpPr>
          <p:nvPr>
            <p:ph type="sldImg" idx="2"/>
          </p:nvPr>
        </p:nvSpPr>
        <p:spPr>
          <a:xfrm>
            <a:off x="1036638" y="585788"/>
            <a:ext cx="4148137" cy="2933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773ee06da_0_8:notes"/>
          <p:cNvSpPr txBox="1">
            <a:spLocks noGrp="1"/>
          </p:cNvSpPr>
          <p:nvPr>
            <p:ph type="body" idx="1"/>
          </p:nvPr>
        </p:nvSpPr>
        <p:spPr>
          <a:xfrm>
            <a:off x="622119" y="3714558"/>
            <a:ext cx="49770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35 – </a:t>
            </a:r>
          </a:p>
          <a:p>
            <a:pPr marL="0" lvl="0" indent="0" algn="l" rtl="0">
              <a:spcBef>
                <a:spcPts val="0"/>
              </a:spcBef>
              <a:spcAft>
                <a:spcPts val="0"/>
              </a:spcAft>
              <a:buNone/>
            </a:pPr>
            <a:r>
              <a:rPr lang="en-IN" dirty="0"/>
              <a:t>These are the questions we’ll now be going over to analyse the performance of this business.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773ee06da_0_65:notes"/>
          <p:cNvSpPr>
            <a:spLocks noGrp="1" noRot="1" noChangeAspect="1"/>
          </p:cNvSpPr>
          <p:nvPr>
            <p:ph type="sldImg" idx="2"/>
          </p:nvPr>
        </p:nvSpPr>
        <p:spPr>
          <a:xfrm>
            <a:off x="1036638" y="585788"/>
            <a:ext cx="4148137" cy="2933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773ee06da_0_65:notes"/>
          <p:cNvSpPr txBox="1">
            <a:spLocks noGrp="1"/>
          </p:cNvSpPr>
          <p:nvPr>
            <p:ph type="body" idx="1"/>
          </p:nvPr>
        </p:nvSpPr>
        <p:spPr>
          <a:xfrm>
            <a:off x="622119" y="3714558"/>
            <a:ext cx="49770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As the graph on the right clearly elucidates, sales peaked in June 2013 when the business first opened in terms of the quantity sold, followed by a slowing down in July, which again saw a rise in August. </a:t>
            </a:r>
          </a:p>
          <a:p>
            <a:pPr marL="0" lvl="0" indent="0" algn="l" rtl="0">
              <a:spcBef>
                <a:spcPts val="0"/>
              </a:spcBef>
              <a:spcAft>
                <a:spcPts val="0"/>
              </a:spcAft>
              <a:buNone/>
            </a:pPr>
            <a:r>
              <a:rPr lang="en-US" dirty="0"/>
              <a:t>The total sales in 2013, in terms of units sold, is 5265 units, which generated sales of 13,283 dollars. </a:t>
            </a:r>
          </a:p>
          <a:p>
            <a:pPr marL="0" lvl="0" indent="0" algn="l" rtl="0">
              <a:spcBef>
                <a:spcPts val="0"/>
              </a:spcBef>
              <a:spcAft>
                <a:spcPts val="0"/>
              </a:spcAft>
              <a:buNone/>
            </a:pPr>
            <a:r>
              <a:rPr lang="en-US" dirty="0"/>
              <a:t>The cash receipts for 2013 were for 13,123 dollars, which when subtracted from the sales amount, shows a payment default of 160 dollars.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773ee06da_0_65:notes"/>
          <p:cNvSpPr>
            <a:spLocks noGrp="1" noRot="1" noChangeAspect="1"/>
          </p:cNvSpPr>
          <p:nvPr>
            <p:ph type="sldImg" idx="2"/>
          </p:nvPr>
        </p:nvSpPr>
        <p:spPr>
          <a:xfrm>
            <a:off x="1036638" y="585788"/>
            <a:ext cx="4148137" cy="2933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773ee06da_0_65:notes"/>
          <p:cNvSpPr txBox="1">
            <a:spLocks noGrp="1"/>
          </p:cNvSpPr>
          <p:nvPr>
            <p:ph type="body" idx="1"/>
          </p:nvPr>
        </p:nvSpPr>
        <p:spPr>
          <a:xfrm>
            <a:off x="622119" y="3714558"/>
            <a:ext cx="49770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For Qs 2 – </a:t>
            </a:r>
          </a:p>
          <a:p>
            <a:pPr marL="0" lvl="0" indent="0" algn="l" rtl="0">
              <a:spcBef>
                <a:spcPts val="0"/>
              </a:spcBef>
              <a:spcAft>
                <a:spcPts val="0"/>
              </a:spcAft>
              <a:buNone/>
            </a:pPr>
            <a:r>
              <a:rPr lang="en-IN" dirty="0"/>
              <a:t>Like we’ve already seen, the difference of 160 dollars  in the cash receipts of 2013 and the sales amount indicates some members’ default in payment, which is obviously, not a good thing for the business for the following reasons: </a:t>
            </a:r>
          </a:p>
          <a:p>
            <a:pPr marL="0" lvl="0" indent="0" algn="l" rtl="0">
              <a:spcBef>
                <a:spcPts val="0"/>
              </a:spcBef>
              <a:spcAft>
                <a:spcPts val="0"/>
              </a:spcAft>
              <a:buNone/>
            </a:pPr>
            <a:r>
              <a:rPr lang="en-IN" dirty="0"/>
              <a:t>It causes a discrepancy in the calculation of profits and losses of the business because we are not able to recover the entire amount of the goods we sell at the same time. </a:t>
            </a:r>
          </a:p>
          <a:p>
            <a:pPr marL="0" lvl="0" indent="0" algn="l" rtl="0">
              <a:spcBef>
                <a:spcPts val="0"/>
              </a:spcBef>
              <a:spcAft>
                <a:spcPts val="0"/>
              </a:spcAft>
              <a:buNone/>
            </a:pPr>
            <a:r>
              <a:rPr lang="en-IN" dirty="0"/>
              <a:t>Further, like we went over initially, the rent for the lemonade stand is to be paid with 5% of the total sales they have made, which, now we are able to understand is not exactly proportionate to the quantity of goods we’ve sold. So, although the sales have been made for 13,283 dollars, we have just gotten 13,123 dollars for it. </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Both these problems don’t seem so significant at the current situation of the business, but we know that they wish to expand the business in the near future. With so many different stands running together, payment defaults might pile up and become a significantly large amount. </a:t>
            </a:r>
            <a:endParaRPr dirty="0"/>
          </a:p>
        </p:txBody>
      </p:sp>
    </p:spTree>
    <p:extLst>
      <p:ext uri="{BB962C8B-B14F-4D97-AF65-F5344CB8AC3E}">
        <p14:creationId xmlns:p14="http://schemas.microsoft.com/office/powerpoint/2010/main" val="1769577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477675" y="411300"/>
            <a:ext cx="5960100" cy="6737400"/>
          </a:xfrm>
          <a:prstGeom prst="rect">
            <a:avLst/>
          </a:prstGeom>
          <a:solidFill>
            <a:srgbClr val="F1D2B9">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09025" y="1753563"/>
            <a:ext cx="6089700" cy="3532500"/>
          </a:xfrm>
          <a:prstGeom prst="rect">
            <a:avLst/>
          </a:prstGeom>
        </p:spPr>
        <p:txBody>
          <a:bodyPr spcFirstLastPara="1" wrap="square" lIns="116050" tIns="116050" rIns="116050" bIns="116050" anchor="b" anchorCtr="0">
            <a:noAutofit/>
          </a:bodyPr>
          <a:lstStyle>
            <a:lvl1pPr lvl="0" algn="ctr">
              <a:spcBef>
                <a:spcPts val="0"/>
              </a:spcBef>
              <a:spcAft>
                <a:spcPts val="0"/>
              </a:spcAft>
              <a:buSzPts val="6600"/>
              <a:buNone/>
              <a:defRPr sz="55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a:endParaRPr/>
          </a:p>
        </p:txBody>
      </p:sp>
      <p:sp>
        <p:nvSpPr>
          <p:cNvPr id="11" name="Google Shape;11;p2"/>
          <p:cNvSpPr txBox="1">
            <a:spLocks noGrp="1"/>
          </p:cNvSpPr>
          <p:nvPr>
            <p:ph type="subTitle" idx="1"/>
          </p:nvPr>
        </p:nvSpPr>
        <p:spPr>
          <a:xfrm>
            <a:off x="869725" y="5289850"/>
            <a:ext cx="5368200" cy="592800"/>
          </a:xfrm>
          <a:prstGeom prst="rect">
            <a:avLst/>
          </a:prstGeom>
          <a:solidFill>
            <a:schemeClr val="dk1"/>
          </a:solidFill>
        </p:spPr>
        <p:txBody>
          <a:bodyPr spcFirstLastPara="1" wrap="square" lIns="116050" tIns="116050" rIns="116050" bIns="116050" anchor="t" anchorCtr="0">
            <a:noAutofit/>
          </a:bodyPr>
          <a:lstStyle>
            <a:lvl1pPr lvl="0" algn="ctr">
              <a:lnSpc>
                <a:spcPct val="100000"/>
              </a:lnSpc>
              <a:spcBef>
                <a:spcPts val="0"/>
              </a:spcBef>
              <a:spcAft>
                <a:spcPts val="0"/>
              </a:spcAft>
              <a:buSzPts val="3600"/>
              <a:buNone/>
              <a:defRPr sz="20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45"/>
        <p:cNvGrpSpPr/>
        <p:nvPr/>
      </p:nvGrpSpPr>
      <p:grpSpPr>
        <a:xfrm>
          <a:off x="0" y="0"/>
          <a:ext cx="0" cy="0"/>
          <a:chOff x="0" y="0"/>
          <a:chExt cx="0" cy="0"/>
        </a:xfrm>
      </p:grpSpPr>
      <p:sp>
        <p:nvSpPr>
          <p:cNvPr id="46" name="Google Shape;46;p14"/>
          <p:cNvSpPr txBox="1">
            <a:spLocks noGrp="1"/>
          </p:cNvSpPr>
          <p:nvPr>
            <p:ph type="subTitle" idx="1"/>
          </p:nvPr>
        </p:nvSpPr>
        <p:spPr>
          <a:xfrm>
            <a:off x="7499200" y="852050"/>
            <a:ext cx="2832900" cy="1524300"/>
          </a:xfrm>
          <a:prstGeom prst="rect">
            <a:avLst/>
          </a:prstGeom>
        </p:spPr>
        <p:txBody>
          <a:bodyPr spcFirstLastPara="1" wrap="square" lIns="116050" tIns="116050" rIns="116050" bIns="116050" anchor="t" anchorCtr="0">
            <a:noAutofit/>
          </a:bodyPr>
          <a:lstStyle>
            <a:lvl1pPr lvl="0" algn="ctr">
              <a:spcBef>
                <a:spcPts val="0"/>
              </a:spcBef>
              <a:spcAft>
                <a:spcPts val="0"/>
              </a:spcAft>
              <a:buSzPts val="1600"/>
              <a:buFont typeface="Playfair Display"/>
              <a:buNone/>
              <a:defRPr sz="3500" b="1">
                <a:latin typeface="Playfair Display"/>
                <a:ea typeface="Playfair Display"/>
                <a:cs typeface="Playfair Display"/>
                <a:sym typeface="Playfair Display"/>
              </a:defRPr>
            </a:lvl1pPr>
            <a:lvl2pPr lvl="1">
              <a:spcBef>
                <a:spcPts val="0"/>
              </a:spcBef>
              <a:spcAft>
                <a:spcPts val="0"/>
              </a:spcAft>
              <a:buSzPts val="1600"/>
              <a:buFont typeface="Playfair Display"/>
              <a:buNone/>
              <a:defRPr b="1">
                <a:latin typeface="Playfair Display"/>
                <a:ea typeface="Playfair Display"/>
                <a:cs typeface="Playfair Display"/>
                <a:sym typeface="Playfair Display"/>
              </a:defRPr>
            </a:lvl2pPr>
            <a:lvl3pPr lvl="2">
              <a:spcBef>
                <a:spcPts val="0"/>
              </a:spcBef>
              <a:spcAft>
                <a:spcPts val="0"/>
              </a:spcAft>
              <a:buSzPts val="1600"/>
              <a:buFont typeface="Playfair Display"/>
              <a:buNone/>
              <a:defRPr b="1">
                <a:latin typeface="Playfair Display"/>
                <a:ea typeface="Playfair Display"/>
                <a:cs typeface="Playfair Display"/>
                <a:sym typeface="Playfair Display"/>
              </a:defRPr>
            </a:lvl3pPr>
            <a:lvl4pPr lvl="3">
              <a:spcBef>
                <a:spcPts val="0"/>
              </a:spcBef>
              <a:spcAft>
                <a:spcPts val="0"/>
              </a:spcAft>
              <a:buSzPts val="1600"/>
              <a:buFont typeface="Playfair Display"/>
              <a:buNone/>
              <a:defRPr b="1">
                <a:latin typeface="Playfair Display"/>
                <a:ea typeface="Playfair Display"/>
                <a:cs typeface="Playfair Display"/>
                <a:sym typeface="Playfair Display"/>
              </a:defRPr>
            </a:lvl4pPr>
            <a:lvl5pPr lvl="4">
              <a:spcBef>
                <a:spcPts val="0"/>
              </a:spcBef>
              <a:spcAft>
                <a:spcPts val="0"/>
              </a:spcAft>
              <a:buSzPts val="1600"/>
              <a:buFont typeface="Playfair Display"/>
              <a:buNone/>
              <a:defRPr b="1">
                <a:latin typeface="Playfair Display"/>
                <a:ea typeface="Playfair Display"/>
                <a:cs typeface="Playfair Display"/>
                <a:sym typeface="Playfair Display"/>
              </a:defRPr>
            </a:lvl5pPr>
            <a:lvl6pPr lvl="5">
              <a:spcBef>
                <a:spcPts val="0"/>
              </a:spcBef>
              <a:spcAft>
                <a:spcPts val="0"/>
              </a:spcAft>
              <a:buSzPts val="1600"/>
              <a:buFont typeface="Playfair Display"/>
              <a:buNone/>
              <a:defRPr b="1">
                <a:latin typeface="Playfair Display"/>
                <a:ea typeface="Playfair Display"/>
                <a:cs typeface="Playfair Display"/>
                <a:sym typeface="Playfair Display"/>
              </a:defRPr>
            </a:lvl6pPr>
            <a:lvl7pPr lvl="6">
              <a:spcBef>
                <a:spcPts val="0"/>
              </a:spcBef>
              <a:spcAft>
                <a:spcPts val="0"/>
              </a:spcAft>
              <a:buSzPts val="1600"/>
              <a:buFont typeface="Playfair Display"/>
              <a:buNone/>
              <a:defRPr b="1">
                <a:latin typeface="Playfair Display"/>
                <a:ea typeface="Playfair Display"/>
                <a:cs typeface="Playfair Display"/>
                <a:sym typeface="Playfair Display"/>
              </a:defRPr>
            </a:lvl7pPr>
            <a:lvl8pPr lvl="7">
              <a:spcBef>
                <a:spcPts val="0"/>
              </a:spcBef>
              <a:spcAft>
                <a:spcPts val="0"/>
              </a:spcAft>
              <a:buSzPts val="1600"/>
              <a:buFont typeface="Playfair Display"/>
              <a:buNone/>
              <a:defRPr b="1">
                <a:latin typeface="Playfair Display"/>
                <a:ea typeface="Playfair Display"/>
                <a:cs typeface="Playfair Display"/>
                <a:sym typeface="Playfair Display"/>
              </a:defRPr>
            </a:lvl8pPr>
            <a:lvl9pPr lvl="8">
              <a:spcBef>
                <a:spcPts val="0"/>
              </a:spcBef>
              <a:spcAft>
                <a:spcPts val="0"/>
              </a:spcAft>
              <a:buSzPts val="1600"/>
              <a:buFont typeface="Playfair Display"/>
              <a:buNone/>
              <a:defRPr b="1">
                <a:latin typeface="Playfair Display"/>
                <a:ea typeface="Playfair Display"/>
                <a:cs typeface="Playfair Display"/>
                <a:sym typeface="Playfair Display"/>
              </a:defRPr>
            </a:lvl9pPr>
          </a:lstStyle>
          <a:p>
            <a:endParaRPr/>
          </a:p>
        </p:txBody>
      </p:sp>
      <p:sp>
        <p:nvSpPr>
          <p:cNvPr id="47" name="Google Shape;47;p14"/>
          <p:cNvSpPr txBox="1">
            <a:spLocks noGrp="1"/>
          </p:cNvSpPr>
          <p:nvPr>
            <p:ph type="subTitle" idx="2"/>
          </p:nvPr>
        </p:nvSpPr>
        <p:spPr>
          <a:xfrm>
            <a:off x="3940750" y="685800"/>
            <a:ext cx="2832900" cy="1161300"/>
          </a:xfrm>
          <a:prstGeom prst="rect">
            <a:avLst/>
          </a:prstGeom>
        </p:spPr>
        <p:txBody>
          <a:bodyPr spcFirstLastPara="1" wrap="square" lIns="116050" tIns="116050" rIns="116050" bIns="116050" anchor="t" anchorCtr="0">
            <a:noAutofit/>
          </a:bodyPr>
          <a:lstStyle>
            <a:lvl1pPr lvl="0" algn="ctr" rtl="0">
              <a:spcBef>
                <a:spcPts val="0"/>
              </a:spcBef>
              <a:spcAft>
                <a:spcPts val="0"/>
              </a:spcAft>
              <a:buSzPts val="1600"/>
              <a:buFont typeface="Playfair Display"/>
              <a:buNone/>
              <a:defRPr sz="2900" b="1">
                <a:latin typeface="Playfair Display"/>
                <a:ea typeface="Playfair Display"/>
                <a:cs typeface="Playfair Display"/>
                <a:sym typeface="Playfair Display"/>
              </a:defRPr>
            </a:lvl1pPr>
            <a:lvl2pPr lvl="1" rtl="0">
              <a:spcBef>
                <a:spcPts val="0"/>
              </a:spcBef>
              <a:spcAft>
                <a:spcPts val="0"/>
              </a:spcAft>
              <a:buSzPts val="1600"/>
              <a:buFont typeface="Playfair Display"/>
              <a:buNone/>
              <a:defRPr b="1">
                <a:latin typeface="Playfair Display"/>
                <a:ea typeface="Playfair Display"/>
                <a:cs typeface="Playfair Display"/>
                <a:sym typeface="Playfair Display"/>
              </a:defRPr>
            </a:lvl2pPr>
            <a:lvl3pPr lvl="2" rtl="0">
              <a:spcBef>
                <a:spcPts val="0"/>
              </a:spcBef>
              <a:spcAft>
                <a:spcPts val="0"/>
              </a:spcAft>
              <a:buSzPts val="1600"/>
              <a:buFont typeface="Playfair Display"/>
              <a:buNone/>
              <a:defRPr b="1">
                <a:latin typeface="Playfair Display"/>
                <a:ea typeface="Playfair Display"/>
                <a:cs typeface="Playfair Display"/>
                <a:sym typeface="Playfair Display"/>
              </a:defRPr>
            </a:lvl3pPr>
            <a:lvl4pPr lvl="3" rtl="0">
              <a:spcBef>
                <a:spcPts val="0"/>
              </a:spcBef>
              <a:spcAft>
                <a:spcPts val="0"/>
              </a:spcAft>
              <a:buSzPts val="1600"/>
              <a:buFont typeface="Playfair Display"/>
              <a:buNone/>
              <a:defRPr b="1">
                <a:latin typeface="Playfair Display"/>
                <a:ea typeface="Playfair Display"/>
                <a:cs typeface="Playfair Display"/>
                <a:sym typeface="Playfair Display"/>
              </a:defRPr>
            </a:lvl4pPr>
            <a:lvl5pPr lvl="4" rtl="0">
              <a:spcBef>
                <a:spcPts val="0"/>
              </a:spcBef>
              <a:spcAft>
                <a:spcPts val="0"/>
              </a:spcAft>
              <a:buSzPts val="1600"/>
              <a:buFont typeface="Playfair Display"/>
              <a:buNone/>
              <a:defRPr b="1">
                <a:latin typeface="Playfair Display"/>
                <a:ea typeface="Playfair Display"/>
                <a:cs typeface="Playfair Display"/>
                <a:sym typeface="Playfair Display"/>
              </a:defRPr>
            </a:lvl5pPr>
            <a:lvl6pPr lvl="5" rtl="0">
              <a:spcBef>
                <a:spcPts val="0"/>
              </a:spcBef>
              <a:spcAft>
                <a:spcPts val="0"/>
              </a:spcAft>
              <a:buSzPts val="1600"/>
              <a:buFont typeface="Playfair Display"/>
              <a:buNone/>
              <a:defRPr b="1">
                <a:latin typeface="Playfair Display"/>
                <a:ea typeface="Playfair Display"/>
                <a:cs typeface="Playfair Display"/>
                <a:sym typeface="Playfair Display"/>
              </a:defRPr>
            </a:lvl6pPr>
            <a:lvl7pPr lvl="6" rtl="0">
              <a:spcBef>
                <a:spcPts val="0"/>
              </a:spcBef>
              <a:spcAft>
                <a:spcPts val="0"/>
              </a:spcAft>
              <a:buSzPts val="1600"/>
              <a:buFont typeface="Playfair Display"/>
              <a:buNone/>
              <a:defRPr b="1">
                <a:latin typeface="Playfair Display"/>
                <a:ea typeface="Playfair Display"/>
                <a:cs typeface="Playfair Display"/>
                <a:sym typeface="Playfair Display"/>
              </a:defRPr>
            </a:lvl7pPr>
            <a:lvl8pPr lvl="7" rtl="0">
              <a:spcBef>
                <a:spcPts val="0"/>
              </a:spcBef>
              <a:spcAft>
                <a:spcPts val="0"/>
              </a:spcAft>
              <a:buSzPts val="1600"/>
              <a:buFont typeface="Playfair Display"/>
              <a:buNone/>
              <a:defRPr b="1">
                <a:latin typeface="Playfair Display"/>
                <a:ea typeface="Playfair Display"/>
                <a:cs typeface="Playfair Display"/>
                <a:sym typeface="Playfair Display"/>
              </a:defRPr>
            </a:lvl8pPr>
            <a:lvl9pPr lvl="8" rtl="0">
              <a:spcBef>
                <a:spcPts val="0"/>
              </a:spcBef>
              <a:spcAft>
                <a:spcPts val="0"/>
              </a:spcAft>
              <a:buSzPts val="1600"/>
              <a:buFont typeface="Playfair Display"/>
              <a:buNone/>
              <a:defRPr b="1">
                <a:latin typeface="Playfair Display"/>
                <a:ea typeface="Playfair Display"/>
                <a:cs typeface="Playfair Display"/>
                <a:sym typeface="Playfair Display"/>
              </a:defRPr>
            </a:lvl9pPr>
          </a:lstStyle>
          <a:p>
            <a:endParaRPr/>
          </a:p>
        </p:txBody>
      </p:sp>
      <p:sp>
        <p:nvSpPr>
          <p:cNvPr id="48" name="Google Shape;48;p14"/>
          <p:cNvSpPr txBox="1"/>
          <p:nvPr/>
        </p:nvSpPr>
        <p:spPr>
          <a:xfrm>
            <a:off x="3927800" y="6589800"/>
            <a:ext cx="2851500" cy="605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000">
                <a:solidFill>
                  <a:schemeClr val="dk1"/>
                </a:solidFill>
                <a:latin typeface="Abel"/>
                <a:ea typeface="Abel"/>
                <a:cs typeface="Abel"/>
                <a:sym typeface="Abel"/>
              </a:rPr>
              <a:t>This template was created by </a:t>
            </a:r>
            <a:r>
              <a:rPr lang="en" sz="1000" b="1">
                <a:solidFill>
                  <a:schemeClr val="dk1"/>
                </a:solidFill>
                <a:uFill>
                  <a:noFill/>
                </a:uFill>
                <a:latin typeface="Abel"/>
                <a:ea typeface="Abel"/>
                <a:cs typeface="Abel"/>
                <a:sym typeface="Abel"/>
                <a:hlinkClick r:id="rId2">
                  <a:extLst>
                    <a:ext uri="{A12FA001-AC4F-418D-AE19-62706E023703}">
                      <ahyp:hlinkClr xmlns:ahyp="http://schemas.microsoft.com/office/drawing/2018/hyperlinkcolor" val="tx"/>
                    </a:ext>
                  </a:extLst>
                </a:hlinkClick>
              </a:rPr>
              <a:t>Slidesgo</a:t>
            </a:r>
            <a:endParaRPr sz="1000">
              <a:solidFill>
                <a:schemeClr val="dk1"/>
              </a:solidFill>
              <a:latin typeface="Abel"/>
              <a:ea typeface="Abel"/>
              <a:cs typeface="Abel"/>
              <a:sym typeface="Abel"/>
            </a:endParaRPr>
          </a:p>
        </p:txBody>
      </p:sp>
      <p:sp>
        <p:nvSpPr>
          <p:cNvPr id="49" name="Google Shape;49;p14"/>
          <p:cNvSpPr txBox="1">
            <a:spLocks noGrp="1"/>
          </p:cNvSpPr>
          <p:nvPr>
            <p:ph type="subTitle" idx="3"/>
          </p:nvPr>
        </p:nvSpPr>
        <p:spPr>
          <a:xfrm>
            <a:off x="376750" y="685800"/>
            <a:ext cx="2832900" cy="1161300"/>
          </a:xfrm>
          <a:prstGeom prst="rect">
            <a:avLst/>
          </a:prstGeom>
        </p:spPr>
        <p:txBody>
          <a:bodyPr spcFirstLastPara="1" wrap="square" lIns="116050" tIns="116050" rIns="116050" bIns="116050" anchor="t" anchorCtr="0">
            <a:noAutofit/>
          </a:bodyPr>
          <a:lstStyle>
            <a:lvl1pPr lvl="0" algn="ctr" rtl="0">
              <a:spcBef>
                <a:spcPts val="0"/>
              </a:spcBef>
              <a:spcAft>
                <a:spcPts val="0"/>
              </a:spcAft>
              <a:buSzPts val="1600"/>
              <a:buFont typeface="Playfair Display"/>
              <a:buNone/>
              <a:defRPr sz="2900" b="1">
                <a:latin typeface="Playfair Display"/>
                <a:ea typeface="Playfair Display"/>
                <a:cs typeface="Playfair Display"/>
                <a:sym typeface="Playfair Display"/>
              </a:defRPr>
            </a:lvl1pPr>
            <a:lvl2pPr lvl="1" rtl="0">
              <a:spcBef>
                <a:spcPts val="0"/>
              </a:spcBef>
              <a:spcAft>
                <a:spcPts val="0"/>
              </a:spcAft>
              <a:buSzPts val="1600"/>
              <a:buFont typeface="Playfair Display"/>
              <a:buNone/>
              <a:defRPr b="1">
                <a:latin typeface="Playfair Display"/>
                <a:ea typeface="Playfair Display"/>
                <a:cs typeface="Playfair Display"/>
                <a:sym typeface="Playfair Display"/>
              </a:defRPr>
            </a:lvl2pPr>
            <a:lvl3pPr lvl="2" rtl="0">
              <a:spcBef>
                <a:spcPts val="0"/>
              </a:spcBef>
              <a:spcAft>
                <a:spcPts val="0"/>
              </a:spcAft>
              <a:buSzPts val="1600"/>
              <a:buFont typeface="Playfair Display"/>
              <a:buNone/>
              <a:defRPr b="1">
                <a:latin typeface="Playfair Display"/>
                <a:ea typeface="Playfair Display"/>
                <a:cs typeface="Playfair Display"/>
                <a:sym typeface="Playfair Display"/>
              </a:defRPr>
            </a:lvl3pPr>
            <a:lvl4pPr lvl="3" rtl="0">
              <a:spcBef>
                <a:spcPts val="0"/>
              </a:spcBef>
              <a:spcAft>
                <a:spcPts val="0"/>
              </a:spcAft>
              <a:buSzPts val="1600"/>
              <a:buFont typeface="Playfair Display"/>
              <a:buNone/>
              <a:defRPr b="1">
                <a:latin typeface="Playfair Display"/>
                <a:ea typeface="Playfair Display"/>
                <a:cs typeface="Playfair Display"/>
                <a:sym typeface="Playfair Display"/>
              </a:defRPr>
            </a:lvl4pPr>
            <a:lvl5pPr lvl="4" rtl="0">
              <a:spcBef>
                <a:spcPts val="0"/>
              </a:spcBef>
              <a:spcAft>
                <a:spcPts val="0"/>
              </a:spcAft>
              <a:buSzPts val="1600"/>
              <a:buFont typeface="Playfair Display"/>
              <a:buNone/>
              <a:defRPr b="1">
                <a:latin typeface="Playfair Display"/>
                <a:ea typeface="Playfair Display"/>
                <a:cs typeface="Playfair Display"/>
                <a:sym typeface="Playfair Display"/>
              </a:defRPr>
            </a:lvl5pPr>
            <a:lvl6pPr lvl="5" rtl="0">
              <a:spcBef>
                <a:spcPts val="0"/>
              </a:spcBef>
              <a:spcAft>
                <a:spcPts val="0"/>
              </a:spcAft>
              <a:buSzPts val="1600"/>
              <a:buFont typeface="Playfair Display"/>
              <a:buNone/>
              <a:defRPr b="1">
                <a:latin typeface="Playfair Display"/>
                <a:ea typeface="Playfair Display"/>
                <a:cs typeface="Playfair Display"/>
                <a:sym typeface="Playfair Display"/>
              </a:defRPr>
            </a:lvl6pPr>
            <a:lvl7pPr lvl="6" rtl="0">
              <a:spcBef>
                <a:spcPts val="0"/>
              </a:spcBef>
              <a:spcAft>
                <a:spcPts val="0"/>
              </a:spcAft>
              <a:buSzPts val="1600"/>
              <a:buFont typeface="Playfair Display"/>
              <a:buNone/>
              <a:defRPr b="1">
                <a:latin typeface="Playfair Display"/>
                <a:ea typeface="Playfair Display"/>
                <a:cs typeface="Playfair Display"/>
                <a:sym typeface="Playfair Display"/>
              </a:defRPr>
            </a:lvl7pPr>
            <a:lvl8pPr lvl="7" rtl="0">
              <a:spcBef>
                <a:spcPts val="0"/>
              </a:spcBef>
              <a:spcAft>
                <a:spcPts val="0"/>
              </a:spcAft>
              <a:buSzPts val="1600"/>
              <a:buFont typeface="Playfair Display"/>
              <a:buNone/>
              <a:defRPr b="1">
                <a:latin typeface="Playfair Display"/>
                <a:ea typeface="Playfair Display"/>
                <a:cs typeface="Playfair Display"/>
                <a:sym typeface="Playfair Display"/>
              </a:defRPr>
            </a:lvl8pPr>
            <a:lvl9pPr lvl="8" rtl="0">
              <a:spcBef>
                <a:spcPts val="0"/>
              </a:spcBef>
              <a:spcAft>
                <a:spcPts val="0"/>
              </a:spcAft>
              <a:buSzPts val="1600"/>
              <a:buFont typeface="Playfair Display"/>
              <a:buNone/>
              <a:defRPr b="1">
                <a:latin typeface="Playfair Display"/>
                <a:ea typeface="Playfair Display"/>
                <a:cs typeface="Playfair Display"/>
                <a:sym typeface="Playfair Display"/>
              </a:defRPr>
            </a:lvl9pPr>
          </a:lstStyle>
          <a:p>
            <a:endParaRPr/>
          </a:p>
        </p:txBody>
      </p:sp>
      <p:sp>
        <p:nvSpPr>
          <p:cNvPr id="50" name="Google Shape;50;p14"/>
          <p:cNvSpPr/>
          <p:nvPr/>
        </p:nvSpPr>
        <p:spPr>
          <a:xfrm>
            <a:off x="0" y="1268425"/>
            <a:ext cx="2516700" cy="5930700"/>
          </a:xfrm>
          <a:prstGeom prst="rect">
            <a:avLst/>
          </a:prstGeom>
          <a:solidFill>
            <a:srgbClr val="BBD4C9">
              <a:alpha val="7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4"/>
          <p:cNvSpPr/>
          <p:nvPr/>
        </p:nvSpPr>
        <p:spPr>
          <a:xfrm>
            <a:off x="4780750" y="360525"/>
            <a:ext cx="2359800" cy="5884500"/>
          </a:xfrm>
          <a:prstGeom prst="rect">
            <a:avLst/>
          </a:prstGeom>
          <a:solidFill>
            <a:srgbClr val="F1D2B9">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4"/>
          <p:cNvSpPr/>
          <p:nvPr/>
        </p:nvSpPr>
        <p:spPr>
          <a:xfrm>
            <a:off x="7876275" y="2110650"/>
            <a:ext cx="2832900" cy="3763200"/>
          </a:xfrm>
          <a:prstGeom prst="rect">
            <a:avLst/>
          </a:prstGeom>
          <a:solidFill>
            <a:srgbClr val="BBD4C9">
              <a:alpha val="7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508975" y="654100"/>
            <a:ext cx="9674100" cy="841800"/>
          </a:xfrm>
          <a:prstGeom prst="rect">
            <a:avLst/>
          </a:prstGeom>
        </p:spPr>
        <p:txBody>
          <a:bodyPr spcFirstLastPara="1" wrap="square" lIns="116050" tIns="116050" rIns="116050" bIns="11605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5" name="Google Shape;55;p15"/>
          <p:cNvSpPr txBox="1">
            <a:spLocks noGrp="1"/>
          </p:cNvSpPr>
          <p:nvPr>
            <p:ph type="body" idx="1"/>
          </p:nvPr>
        </p:nvSpPr>
        <p:spPr>
          <a:xfrm>
            <a:off x="508975" y="1659975"/>
            <a:ext cx="9674100" cy="5055300"/>
          </a:xfrm>
          <a:prstGeom prst="rect">
            <a:avLst/>
          </a:prstGeom>
        </p:spPr>
        <p:txBody>
          <a:bodyPr spcFirstLastPara="1" wrap="square" lIns="116050" tIns="116050" rIns="116050" bIns="116050" anchor="t" anchorCtr="0">
            <a:no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56" name="Google Shape;56;p15"/>
          <p:cNvSpPr/>
          <p:nvPr/>
        </p:nvSpPr>
        <p:spPr>
          <a:xfrm>
            <a:off x="1960375" y="5123250"/>
            <a:ext cx="8495100" cy="2046300"/>
          </a:xfrm>
          <a:prstGeom prst="rect">
            <a:avLst/>
          </a:prstGeom>
          <a:solidFill>
            <a:srgbClr val="F1D2B9">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TITLE_1_1">
    <p:spTree>
      <p:nvGrpSpPr>
        <p:cNvPr id="1" name="Shape 71"/>
        <p:cNvGrpSpPr/>
        <p:nvPr/>
      </p:nvGrpSpPr>
      <p:grpSpPr>
        <a:xfrm>
          <a:off x="0" y="0"/>
          <a:ext cx="0" cy="0"/>
          <a:chOff x="0" y="0"/>
          <a:chExt cx="0" cy="0"/>
        </a:xfrm>
      </p:grpSpPr>
      <p:sp>
        <p:nvSpPr>
          <p:cNvPr id="72" name="Google Shape;72;p20"/>
          <p:cNvSpPr txBox="1">
            <a:spLocks noGrp="1"/>
          </p:cNvSpPr>
          <p:nvPr>
            <p:ph type="ctrTitle"/>
          </p:nvPr>
        </p:nvSpPr>
        <p:spPr>
          <a:xfrm>
            <a:off x="509025" y="956513"/>
            <a:ext cx="6437700" cy="1637100"/>
          </a:xfrm>
          <a:prstGeom prst="rect">
            <a:avLst/>
          </a:prstGeom>
        </p:spPr>
        <p:txBody>
          <a:bodyPr spcFirstLastPara="1" wrap="square" lIns="116050" tIns="116050" rIns="116050" bIns="116050" anchor="ctr" anchorCtr="0">
            <a:noAutofit/>
          </a:bodyPr>
          <a:lstStyle>
            <a:lvl1pPr lvl="0" rtl="0">
              <a:spcBef>
                <a:spcPts val="0"/>
              </a:spcBef>
              <a:spcAft>
                <a:spcPts val="0"/>
              </a:spcAft>
              <a:buSzPts val="5200"/>
              <a:buNone/>
              <a:defRPr sz="10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3" name="Google Shape;73;p20"/>
          <p:cNvSpPr txBox="1">
            <a:spLocks noGrp="1"/>
          </p:cNvSpPr>
          <p:nvPr>
            <p:ph type="subTitle" idx="1"/>
          </p:nvPr>
        </p:nvSpPr>
        <p:spPr>
          <a:xfrm>
            <a:off x="509025" y="2525075"/>
            <a:ext cx="4004700" cy="1806900"/>
          </a:xfrm>
          <a:prstGeom prst="rect">
            <a:avLst/>
          </a:prstGeom>
        </p:spPr>
        <p:txBody>
          <a:bodyPr spcFirstLastPara="1" wrap="square" lIns="116050" tIns="116050" rIns="116050" bIns="116050" anchor="t" anchorCtr="0">
            <a:noAutofit/>
          </a:bodyPr>
          <a:lstStyle>
            <a:lvl1pPr lvl="0" rtl="0">
              <a:lnSpc>
                <a:spcPct val="100000"/>
              </a:lnSpc>
              <a:spcBef>
                <a:spcPts val="0"/>
              </a:spcBef>
              <a:spcAft>
                <a:spcPts val="0"/>
              </a:spcAft>
              <a:buSzPts val="2800"/>
              <a:buNone/>
              <a:defRPr sz="2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4" name="Google Shape;74;p20"/>
          <p:cNvSpPr txBox="1"/>
          <p:nvPr/>
        </p:nvSpPr>
        <p:spPr>
          <a:xfrm>
            <a:off x="509025" y="5400800"/>
            <a:ext cx="43266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200" b="1">
                <a:solidFill>
                  <a:schemeClr val="dk1"/>
                </a:solidFill>
                <a:latin typeface="Abel"/>
                <a:ea typeface="Abel"/>
                <a:cs typeface="Abel"/>
                <a:sym typeface="Abel"/>
              </a:rPr>
              <a:t>CREDITS: </a:t>
            </a:r>
            <a:r>
              <a:rPr lang="en" sz="1200">
                <a:solidFill>
                  <a:schemeClr val="dk1"/>
                </a:solidFill>
                <a:latin typeface="Abel"/>
                <a:ea typeface="Abel"/>
                <a:cs typeface="Abel"/>
                <a:sym typeface="Abel"/>
              </a:rPr>
              <a:t>This presentation template was created by </a:t>
            </a:r>
            <a:r>
              <a:rPr lang="en" sz="1200" b="1">
                <a:solidFill>
                  <a:schemeClr val="dk1"/>
                </a:solidFill>
                <a:uFill>
                  <a:noFill/>
                </a:uFill>
                <a:latin typeface="Abel"/>
                <a:ea typeface="Abel"/>
                <a:cs typeface="Abel"/>
                <a:sym typeface="Abel"/>
                <a:hlinkClick r:id="rId2">
                  <a:extLst>
                    <a:ext uri="{A12FA001-AC4F-418D-AE19-62706E023703}">
                      <ahyp:hlinkClr xmlns:ahyp="http://schemas.microsoft.com/office/drawing/2018/hyperlinkcolor" val="tx"/>
                    </a:ext>
                  </a:extLst>
                </a:hlinkClick>
              </a:rPr>
              <a:t>Slidesgo</a:t>
            </a:r>
            <a:r>
              <a:rPr lang="en" sz="1200">
                <a:solidFill>
                  <a:schemeClr val="dk1"/>
                </a:solidFill>
                <a:latin typeface="Abel"/>
                <a:ea typeface="Abel"/>
                <a:cs typeface="Abel"/>
                <a:sym typeface="Abel"/>
              </a:rPr>
              <a:t>, including icons by </a:t>
            </a:r>
            <a:r>
              <a:rPr lang="en" sz="1200" b="1">
                <a:solidFill>
                  <a:schemeClr val="dk1"/>
                </a:solidFill>
                <a:uFill>
                  <a:noFill/>
                </a:uFill>
                <a:latin typeface="Abel"/>
                <a:ea typeface="Abel"/>
                <a:cs typeface="Abel"/>
                <a:sym typeface="Abel"/>
                <a:hlinkClick r:id="rId3">
                  <a:extLst>
                    <a:ext uri="{A12FA001-AC4F-418D-AE19-62706E023703}">
                      <ahyp:hlinkClr xmlns:ahyp="http://schemas.microsoft.com/office/drawing/2018/hyperlinkcolor" val="tx"/>
                    </a:ext>
                  </a:extLst>
                </a:hlinkClick>
              </a:rPr>
              <a:t>Flaticon</a:t>
            </a:r>
            <a:r>
              <a:rPr lang="en" sz="1200">
                <a:solidFill>
                  <a:schemeClr val="dk1"/>
                </a:solidFill>
                <a:latin typeface="Abel"/>
                <a:ea typeface="Abel"/>
                <a:cs typeface="Abel"/>
                <a:sym typeface="Abel"/>
              </a:rPr>
              <a:t> and infographics &amp; images by </a:t>
            </a:r>
            <a:r>
              <a:rPr lang="en" sz="1200" b="1">
                <a:solidFill>
                  <a:schemeClr val="dk1"/>
                </a:solidFill>
                <a:uFill>
                  <a:noFill/>
                </a:uFill>
                <a:latin typeface="Abel"/>
                <a:ea typeface="Abel"/>
                <a:cs typeface="Abel"/>
                <a:sym typeface="Abel"/>
                <a:hlinkClick r:id="rId4">
                  <a:extLst>
                    <a:ext uri="{A12FA001-AC4F-418D-AE19-62706E023703}">
                      <ahyp:hlinkClr xmlns:ahyp="http://schemas.microsoft.com/office/drawing/2018/hyperlinkcolor" val="tx"/>
                    </a:ext>
                  </a:extLst>
                </a:hlinkClick>
              </a:rPr>
              <a:t>Freepik</a:t>
            </a:r>
            <a:endParaRPr sz="1200" b="1">
              <a:solidFill>
                <a:schemeClr val="dk1"/>
              </a:solidFill>
              <a:latin typeface="Abel"/>
              <a:ea typeface="Abel"/>
              <a:cs typeface="Abel"/>
              <a:sym typeface="Abel"/>
            </a:endParaRPr>
          </a:p>
        </p:txBody>
      </p:sp>
      <p:sp>
        <p:nvSpPr>
          <p:cNvPr id="75" name="Google Shape;75;p20"/>
          <p:cNvSpPr/>
          <p:nvPr/>
        </p:nvSpPr>
        <p:spPr>
          <a:xfrm>
            <a:off x="4513725" y="-118075"/>
            <a:ext cx="6178200" cy="7287600"/>
          </a:xfrm>
          <a:prstGeom prst="rect">
            <a:avLst/>
          </a:prstGeom>
          <a:solidFill>
            <a:srgbClr val="F1D2B9">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2"/>
        <p:cNvGrpSpPr/>
        <p:nvPr/>
      </p:nvGrpSpPr>
      <p:grpSpPr>
        <a:xfrm>
          <a:off x="0" y="0"/>
          <a:ext cx="0" cy="0"/>
          <a:chOff x="0" y="0"/>
          <a:chExt cx="0" cy="0"/>
        </a:xfrm>
      </p:grpSpPr>
      <p:sp>
        <p:nvSpPr>
          <p:cNvPr id="23" name="Google Shape;23;p6"/>
          <p:cNvSpPr/>
          <p:nvPr/>
        </p:nvSpPr>
        <p:spPr>
          <a:xfrm>
            <a:off x="7527875" y="-169275"/>
            <a:ext cx="3328200" cy="6656400"/>
          </a:xfrm>
          <a:prstGeom prst="rect">
            <a:avLst/>
          </a:prstGeom>
          <a:solidFill>
            <a:srgbClr val="BBD4C9">
              <a:alpha val="7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6"/>
          <p:cNvSpPr txBox="1">
            <a:spLocks noGrp="1"/>
          </p:cNvSpPr>
          <p:nvPr>
            <p:ph type="title"/>
          </p:nvPr>
        </p:nvSpPr>
        <p:spPr>
          <a:xfrm>
            <a:off x="508975" y="654100"/>
            <a:ext cx="9674100" cy="841800"/>
          </a:xfrm>
          <a:prstGeom prst="rect">
            <a:avLst/>
          </a:prstGeom>
        </p:spPr>
        <p:txBody>
          <a:bodyPr spcFirstLastPara="1" wrap="square" lIns="116050" tIns="116050" rIns="116050" bIns="11605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extLst>
      <p:ext uri="{BB962C8B-B14F-4D97-AF65-F5344CB8AC3E}">
        <p14:creationId xmlns:p14="http://schemas.microsoft.com/office/powerpoint/2010/main" val="4166954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64468" y="3161354"/>
            <a:ext cx="9963000" cy="1237200"/>
          </a:xfrm>
          <a:prstGeom prst="rect">
            <a:avLst/>
          </a:prstGeom>
        </p:spPr>
        <p:txBody>
          <a:bodyPr spcFirstLastPara="1" wrap="square" lIns="116050" tIns="116050" rIns="116050" bIns="116050" anchor="ctr" anchorCtr="0">
            <a:no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p:nvPr/>
        </p:nvSpPr>
        <p:spPr>
          <a:xfrm>
            <a:off x="6350700" y="-1447725"/>
            <a:ext cx="4698300" cy="3468300"/>
          </a:xfrm>
          <a:prstGeom prst="rect">
            <a:avLst/>
          </a:prstGeom>
          <a:solidFill>
            <a:srgbClr val="BBD4C9">
              <a:alpha val="7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
          <p:cNvSpPr txBox="1">
            <a:spLocks noGrp="1"/>
          </p:cNvSpPr>
          <p:nvPr>
            <p:ph type="title"/>
          </p:nvPr>
        </p:nvSpPr>
        <p:spPr>
          <a:xfrm>
            <a:off x="508975" y="654100"/>
            <a:ext cx="9674100" cy="841800"/>
          </a:xfrm>
          <a:prstGeom prst="rect">
            <a:avLst/>
          </a:prstGeom>
        </p:spPr>
        <p:txBody>
          <a:bodyPr spcFirstLastPara="1" wrap="square" lIns="116050" tIns="116050" rIns="116050" bIns="11605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7" name="Google Shape;17;p4"/>
          <p:cNvSpPr txBox="1">
            <a:spLocks noGrp="1"/>
          </p:cNvSpPr>
          <p:nvPr>
            <p:ph type="body" idx="1"/>
          </p:nvPr>
        </p:nvSpPr>
        <p:spPr>
          <a:xfrm>
            <a:off x="508975" y="1659975"/>
            <a:ext cx="9674100" cy="5055300"/>
          </a:xfrm>
          <a:prstGeom prst="rect">
            <a:avLst/>
          </a:prstGeom>
        </p:spPr>
        <p:txBody>
          <a:bodyPr spcFirstLastPara="1" wrap="square" lIns="116050" tIns="116050" rIns="116050" bIns="116050"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508975" y="654100"/>
            <a:ext cx="9674100" cy="841800"/>
          </a:xfrm>
          <a:prstGeom prst="rect">
            <a:avLst/>
          </a:prstGeom>
        </p:spPr>
        <p:txBody>
          <a:bodyPr spcFirstLastPara="1" wrap="square" lIns="116050" tIns="116050" rIns="116050" bIns="11605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0" name="Google Shape;20;p5"/>
          <p:cNvSpPr txBox="1">
            <a:spLocks noGrp="1"/>
          </p:cNvSpPr>
          <p:nvPr>
            <p:ph type="body" idx="1"/>
          </p:nvPr>
        </p:nvSpPr>
        <p:spPr>
          <a:xfrm>
            <a:off x="364468" y="1693927"/>
            <a:ext cx="4677000" cy="5021400"/>
          </a:xfrm>
          <a:prstGeom prst="rect">
            <a:avLst/>
          </a:prstGeom>
        </p:spPr>
        <p:txBody>
          <a:bodyPr spcFirstLastPara="1" wrap="square" lIns="116050" tIns="116050" rIns="116050" bIns="116050" anchor="t" anchorCtr="0">
            <a:noAutofit/>
          </a:bodyPr>
          <a:lstStyle>
            <a:lvl1pPr marL="457200" lvl="0" indent="-342900">
              <a:spcBef>
                <a:spcPts val="0"/>
              </a:spcBef>
              <a:spcAft>
                <a:spcPts val="0"/>
              </a:spcAft>
              <a:buSzPts val="1800"/>
              <a:buChar char="●"/>
              <a:defRPr sz="1800"/>
            </a:lvl1pPr>
            <a:lvl2pPr marL="914400" lvl="1" indent="-323850">
              <a:spcBef>
                <a:spcPts val="0"/>
              </a:spcBef>
              <a:spcAft>
                <a:spcPts val="0"/>
              </a:spcAft>
              <a:buSzPts val="1500"/>
              <a:buChar char="○"/>
              <a:defRPr sz="1500"/>
            </a:lvl2pPr>
            <a:lvl3pPr marL="1371600" lvl="2" indent="-323850">
              <a:spcBef>
                <a:spcPts val="0"/>
              </a:spcBef>
              <a:spcAft>
                <a:spcPts val="0"/>
              </a:spcAft>
              <a:buSzPts val="1500"/>
              <a:buChar char="■"/>
              <a:defRPr sz="1500"/>
            </a:lvl3pPr>
            <a:lvl4pPr marL="1828800" lvl="3" indent="-323850">
              <a:spcBef>
                <a:spcPts val="0"/>
              </a:spcBef>
              <a:spcAft>
                <a:spcPts val="0"/>
              </a:spcAft>
              <a:buSzPts val="1500"/>
              <a:buChar char="●"/>
              <a:defRPr sz="1500"/>
            </a:lvl4pPr>
            <a:lvl5pPr marL="2286000" lvl="4" indent="-323850">
              <a:spcBef>
                <a:spcPts val="0"/>
              </a:spcBef>
              <a:spcAft>
                <a:spcPts val="0"/>
              </a:spcAft>
              <a:buSzPts val="1500"/>
              <a:buChar char="○"/>
              <a:defRPr sz="1500"/>
            </a:lvl5pPr>
            <a:lvl6pPr marL="2743200" lvl="5" indent="-323850">
              <a:spcBef>
                <a:spcPts val="0"/>
              </a:spcBef>
              <a:spcAft>
                <a:spcPts val="0"/>
              </a:spcAft>
              <a:buSzPts val="1500"/>
              <a:buChar char="■"/>
              <a:defRPr sz="1500"/>
            </a:lvl6pPr>
            <a:lvl7pPr marL="3200400" lvl="6" indent="-323850">
              <a:spcBef>
                <a:spcPts val="0"/>
              </a:spcBef>
              <a:spcAft>
                <a:spcPts val="0"/>
              </a:spcAft>
              <a:buSzPts val="1500"/>
              <a:buChar char="●"/>
              <a:defRPr sz="1500"/>
            </a:lvl7pPr>
            <a:lvl8pPr marL="3657600" lvl="7" indent="-323850">
              <a:spcBef>
                <a:spcPts val="0"/>
              </a:spcBef>
              <a:spcAft>
                <a:spcPts val="0"/>
              </a:spcAft>
              <a:buSzPts val="1500"/>
              <a:buChar char="○"/>
              <a:defRPr sz="1500"/>
            </a:lvl8pPr>
            <a:lvl9pPr marL="4114800" lvl="8" indent="-323850">
              <a:spcBef>
                <a:spcPts val="0"/>
              </a:spcBef>
              <a:spcAft>
                <a:spcPts val="0"/>
              </a:spcAft>
              <a:buSzPts val="1500"/>
              <a:buChar char="■"/>
              <a:defRPr sz="1500"/>
            </a:lvl9pPr>
          </a:lstStyle>
          <a:p>
            <a:endParaRPr/>
          </a:p>
        </p:txBody>
      </p:sp>
      <p:sp>
        <p:nvSpPr>
          <p:cNvPr id="21" name="Google Shape;21;p5"/>
          <p:cNvSpPr txBox="1">
            <a:spLocks noGrp="1"/>
          </p:cNvSpPr>
          <p:nvPr>
            <p:ph type="body" idx="2"/>
          </p:nvPr>
        </p:nvSpPr>
        <p:spPr>
          <a:xfrm>
            <a:off x="5650483" y="1693927"/>
            <a:ext cx="4677000" cy="5021400"/>
          </a:xfrm>
          <a:prstGeom prst="rect">
            <a:avLst/>
          </a:prstGeom>
        </p:spPr>
        <p:txBody>
          <a:bodyPr spcFirstLastPara="1" wrap="square" lIns="116050" tIns="116050" rIns="116050" bIns="116050" anchor="t" anchorCtr="0">
            <a:noAutofit/>
          </a:bodyPr>
          <a:lstStyle>
            <a:lvl1pPr marL="457200" lvl="0" indent="-342900">
              <a:spcBef>
                <a:spcPts val="0"/>
              </a:spcBef>
              <a:spcAft>
                <a:spcPts val="0"/>
              </a:spcAft>
              <a:buSzPts val="1800"/>
              <a:buChar char="●"/>
              <a:defRPr sz="1800"/>
            </a:lvl1pPr>
            <a:lvl2pPr marL="914400" lvl="1" indent="-323850">
              <a:spcBef>
                <a:spcPts val="0"/>
              </a:spcBef>
              <a:spcAft>
                <a:spcPts val="0"/>
              </a:spcAft>
              <a:buSzPts val="1500"/>
              <a:buChar char="○"/>
              <a:defRPr sz="1500"/>
            </a:lvl2pPr>
            <a:lvl3pPr marL="1371600" lvl="2" indent="-323850">
              <a:spcBef>
                <a:spcPts val="0"/>
              </a:spcBef>
              <a:spcAft>
                <a:spcPts val="0"/>
              </a:spcAft>
              <a:buSzPts val="1500"/>
              <a:buChar char="■"/>
              <a:defRPr sz="1500"/>
            </a:lvl3pPr>
            <a:lvl4pPr marL="1828800" lvl="3" indent="-323850">
              <a:spcBef>
                <a:spcPts val="0"/>
              </a:spcBef>
              <a:spcAft>
                <a:spcPts val="0"/>
              </a:spcAft>
              <a:buSzPts val="1500"/>
              <a:buChar char="●"/>
              <a:defRPr sz="1500"/>
            </a:lvl4pPr>
            <a:lvl5pPr marL="2286000" lvl="4" indent="-323850">
              <a:spcBef>
                <a:spcPts val="0"/>
              </a:spcBef>
              <a:spcAft>
                <a:spcPts val="0"/>
              </a:spcAft>
              <a:buSzPts val="1500"/>
              <a:buChar char="○"/>
              <a:defRPr sz="1500"/>
            </a:lvl5pPr>
            <a:lvl6pPr marL="2743200" lvl="5" indent="-323850">
              <a:spcBef>
                <a:spcPts val="0"/>
              </a:spcBef>
              <a:spcAft>
                <a:spcPts val="0"/>
              </a:spcAft>
              <a:buSzPts val="1500"/>
              <a:buChar char="■"/>
              <a:defRPr sz="1500"/>
            </a:lvl6pPr>
            <a:lvl7pPr marL="3200400" lvl="6" indent="-323850">
              <a:spcBef>
                <a:spcPts val="0"/>
              </a:spcBef>
              <a:spcAft>
                <a:spcPts val="0"/>
              </a:spcAft>
              <a:buSzPts val="1500"/>
              <a:buChar char="●"/>
              <a:defRPr sz="1500"/>
            </a:lvl7pPr>
            <a:lvl8pPr marL="3657600" lvl="7" indent="-323850">
              <a:spcBef>
                <a:spcPts val="0"/>
              </a:spcBef>
              <a:spcAft>
                <a:spcPts val="0"/>
              </a:spcAft>
              <a:buSzPts val="1500"/>
              <a:buChar char="○"/>
              <a:defRPr sz="1500"/>
            </a:lvl8pPr>
            <a:lvl9pPr marL="4114800" lvl="8" indent="-323850">
              <a:spcBef>
                <a:spcPts val="0"/>
              </a:spcBef>
              <a:spcAft>
                <a:spcPts val="0"/>
              </a:spcAft>
              <a:buSzPts val="1500"/>
              <a:buChar char="■"/>
              <a:defRPr sz="15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body" idx="1"/>
          </p:nvPr>
        </p:nvSpPr>
        <p:spPr>
          <a:xfrm>
            <a:off x="509028" y="2042450"/>
            <a:ext cx="4537200" cy="4673100"/>
          </a:xfrm>
          <a:prstGeom prst="rect">
            <a:avLst/>
          </a:prstGeom>
        </p:spPr>
        <p:txBody>
          <a:bodyPr spcFirstLastPara="1" wrap="square" lIns="116050" tIns="116050" rIns="116050" bIns="116050" anchor="t" anchorCtr="0">
            <a:noAutofit/>
          </a:bodyPr>
          <a:lstStyle>
            <a:lvl1pPr marL="457200" lvl="0" indent="-323850">
              <a:spcBef>
                <a:spcPts val="0"/>
              </a:spcBef>
              <a:spcAft>
                <a:spcPts val="0"/>
              </a:spcAft>
              <a:buSzPts val="1500"/>
              <a:buChar char="●"/>
              <a:defRPr sz="1500"/>
            </a:lvl1pPr>
            <a:lvl2pPr marL="914400" lvl="1" indent="-323850">
              <a:spcBef>
                <a:spcPts val="0"/>
              </a:spcBef>
              <a:spcAft>
                <a:spcPts val="0"/>
              </a:spcAft>
              <a:buSzPts val="1500"/>
              <a:buChar char="○"/>
              <a:defRPr sz="1500"/>
            </a:lvl2pPr>
            <a:lvl3pPr marL="1371600" lvl="2" indent="-323850">
              <a:spcBef>
                <a:spcPts val="0"/>
              </a:spcBef>
              <a:spcAft>
                <a:spcPts val="0"/>
              </a:spcAft>
              <a:buSzPts val="1500"/>
              <a:buChar char="■"/>
              <a:defRPr sz="1500"/>
            </a:lvl3pPr>
            <a:lvl4pPr marL="1828800" lvl="3" indent="-323850">
              <a:spcBef>
                <a:spcPts val="0"/>
              </a:spcBef>
              <a:spcAft>
                <a:spcPts val="0"/>
              </a:spcAft>
              <a:buSzPts val="1500"/>
              <a:buChar char="●"/>
              <a:defRPr sz="1500"/>
            </a:lvl4pPr>
            <a:lvl5pPr marL="2286000" lvl="4" indent="-323850">
              <a:spcBef>
                <a:spcPts val="0"/>
              </a:spcBef>
              <a:spcAft>
                <a:spcPts val="0"/>
              </a:spcAft>
              <a:buSzPts val="1500"/>
              <a:buChar char="○"/>
              <a:defRPr sz="1500"/>
            </a:lvl5pPr>
            <a:lvl6pPr marL="2743200" lvl="5" indent="-323850">
              <a:spcBef>
                <a:spcPts val="0"/>
              </a:spcBef>
              <a:spcAft>
                <a:spcPts val="0"/>
              </a:spcAft>
              <a:buSzPts val="1500"/>
              <a:buChar char="■"/>
              <a:defRPr sz="1500"/>
            </a:lvl6pPr>
            <a:lvl7pPr marL="3200400" lvl="6" indent="-323850">
              <a:spcBef>
                <a:spcPts val="0"/>
              </a:spcBef>
              <a:spcAft>
                <a:spcPts val="0"/>
              </a:spcAft>
              <a:buSzPts val="1500"/>
              <a:buChar char="●"/>
              <a:defRPr sz="1500"/>
            </a:lvl7pPr>
            <a:lvl8pPr marL="3657600" lvl="7" indent="-323850">
              <a:spcBef>
                <a:spcPts val="0"/>
              </a:spcBef>
              <a:spcAft>
                <a:spcPts val="0"/>
              </a:spcAft>
              <a:buSzPts val="1500"/>
              <a:buChar char="○"/>
              <a:defRPr sz="1500"/>
            </a:lvl8pPr>
            <a:lvl9pPr marL="4114800" lvl="8" indent="-323850">
              <a:spcBef>
                <a:spcPts val="0"/>
              </a:spcBef>
              <a:spcAft>
                <a:spcPts val="0"/>
              </a:spcAft>
              <a:buSzPts val="1500"/>
              <a:buChar char="■"/>
              <a:defRPr sz="1500"/>
            </a:lvl9pPr>
          </a:lstStyle>
          <a:p>
            <a:endParaRPr/>
          </a:p>
        </p:txBody>
      </p:sp>
      <p:sp>
        <p:nvSpPr>
          <p:cNvPr id="27" name="Google Shape;27;p7"/>
          <p:cNvSpPr txBox="1">
            <a:spLocks noGrp="1"/>
          </p:cNvSpPr>
          <p:nvPr>
            <p:ph type="title"/>
          </p:nvPr>
        </p:nvSpPr>
        <p:spPr>
          <a:xfrm>
            <a:off x="508975" y="654100"/>
            <a:ext cx="9674100" cy="841800"/>
          </a:xfrm>
          <a:prstGeom prst="rect">
            <a:avLst/>
          </a:prstGeom>
        </p:spPr>
        <p:txBody>
          <a:bodyPr spcFirstLastPara="1" wrap="square" lIns="116050" tIns="116050" rIns="116050" bIns="11605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573245" y="661638"/>
            <a:ext cx="7445700" cy="6012600"/>
          </a:xfrm>
          <a:prstGeom prst="rect">
            <a:avLst/>
          </a:prstGeom>
        </p:spPr>
        <p:txBody>
          <a:bodyPr spcFirstLastPara="1" wrap="square" lIns="116050" tIns="116050" rIns="116050" bIns="116050" anchor="ctr" anchorCtr="0">
            <a:no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2980947" y="1812541"/>
            <a:ext cx="4730100" cy="2178600"/>
          </a:xfrm>
          <a:prstGeom prst="rect">
            <a:avLst/>
          </a:prstGeom>
        </p:spPr>
        <p:txBody>
          <a:bodyPr spcFirstLastPara="1" wrap="square" lIns="116050" tIns="116050" rIns="116050" bIns="116050" anchor="b" anchorCtr="0">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32" name="Google Shape;32;p9"/>
          <p:cNvSpPr txBox="1">
            <a:spLocks noGrp="1"/>
          </p:cNvSpPr>
          <p:nvPr>
            <p:ph type="subTitle" idx="1"/>
          </p:nvPr>
        </p:nvSpPr>
        <p:spPr>
          <a:xfrm>
            <a:off x="2980947" y="4120005"/>
            <a:ext cx="4730100" cy="1815300"/>
          </a:xfrm>
          <a:prstGeom prst="rect">
            <a:avLst/>
          </a:prstGeom>
        </p:spPr>
        <p:txBody>
          <a:bodyPr spcFirstLastPara="1" wrap="square" lIns="116050" tIns="116050" rIns="116050" bIns="116050" anchor="t" anchorCtr="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364468" y="1625801"/>
            <a:ext cx="9963000" cy="2886000"/>
          </a:xfrm>
          <a:prstGeom prst="rect">
            <a:avLst/>
          </a:prstGeom>
        </p:spPr>
        <p:txBody>
          <a:bodyPr spcFirstLastPara="1" wrap="square" lIns="116050" tIns="116050" rIns="116050" bIns="116050" anchor="b" anchorCtr="0">
            <a:no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37" name="Google Shape;37;p11"/>
          <p:cNvSpPr txBox="1">
            <a:spLocks noGrp="1"/>
          </p:cNvSpPr>
          <p:nvPr>
            <p:ph type="body" idx="1"/>
          </p:nvPr>
        </p:nvSpPr>
        <p:spPr>
          <a:xfrm>
            <a:off x="364468" y="4633192"/>
            <a:ext cx="9963000" cy="1911900"/>
          </a:xfrm>
          <a:prstGeom prst="rect">
            <a:avLst/>
          </a:prstGeom>
        </p:spPr>
        <p:txBody>
          <a:bodyPr spcFirstLastPara="1" wrap="square" lIns="116050" tIns="116050" rIns="116050" bIns="116050" anchor="t"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08975" y="654100"/>
            <a:ext cx="9674100" cy="841800"/>
          </a:xfrm>
          <a:prstGeom prst="rect">
            <a:avLst/>
          </a:prstGeom>
          <a:noFill/>
          <a:ln>
            <a:noFill/>
          </a:ln>
        </p:spPr>
        <p:txBody>
          <a:bodyPr spcFirstLastPara="1" wrap="square" lIns="116050" tIns="116050" rIns="116050" bIns="116050" anchor="t" anchorCtr="0">
            <a:noAutofit/>
          </a:bodyPr>
          <a:lstStyle>
            <a:lvl1pPr lvl="0">
              <a:lnSpc>
                <a:spcPct val="100000"/>
              </a:lnSpc>
              <a:spcBef>
                <a:spcPts val="0"/>
              </a:spcBef>
              <a:spcAft>
                <a:spcPts val="0"/>
              </a:spcAft>
              <a:buClr>
                <a:schemeClr val="dk1"/>
              </a:buClr>
              <a:buSzPts val="3600"/>
              <a:buFont typeface="Playfair Display"/>
              <a:buNone/>
              <a:defRPr sz="3600" b="1">
                <a:solidFill>
                  <a:schemeClr val="dk1"/>
                </a:solidFill>
                <a:latin typeface="Playfair Display"/>
                <a:ea typeface="Playfair Display"/>
                <a:cs typeface="Playfair Display"/>
                <a:sym typeface="Playfair Display"/>
              </a:defRPr>
            </a:lvl1pPr>
            <a:lvl2pPr lvl="1">
              <a:lnSpc>
                <a:spcPct val="100000"/>
              </a:lnSpc>
              <a:spcBef>
                <a:spcPts val="0"/>
              </a:spcBef>
              <a:spcAft>
                <a:spcPts val="0"/>
              </a:spcAft>
              <a:buClr>
                <a:schemeClr val="dk1"/>
              </a:buClr>
              <a:buSzPts val="3600"/>
              <a:buFont typeface="Playfair Display"/>
              <a:buNone/>
              <a:defRPr sz="3600" b="1">
                <a:solidFill>
                  <a:schemeClr val="dk1"/>
                </a:solidFill>
                <a:latin typeface="Playfair Display"/>
                <a:ea typeface="Playfair Display"/>
                <a:cs typeface="Playfair Display"/>
                <a:sym typeface="Playfair Display"/>
              </a:defRPr>
            </a:lvl2pPr>
            <a:lvl3pPr lvl="2">
              <a:lnSpc>
                <a:spcPct val="100000"/>
              </a:lnSpc>
              <a:spcBef>
                <a:spcPts val="0"/>
              </a:spcBef>
              <a:spcAft>
                <a:spcPts val="0"/>
              </a:spcAft>
              <a:buClr>
                <a:schemeClr val="dk1"/>
              </a:buClr>
              <a:buSzPts val="3600"/>
              <a:buFont typeface="Playfair Display"/>
              <a:buNone/>
              <a:defRPr sz="3600" b="1">
                <a:solidFill>
                  <a:schemeClr val="dk1"/>
                </a:solidFill>
                <a:latin typeface="Playfair Display"/>
                <a:ea typeface="Playfair Display"/>
                <a:cs typeface="Playfair Display"/>
                <a:sym typeface="Playfair Display"/>
              </a:defRPr>
            </a:lvl3pPr>
            <a:lvl4pPr lvl="3">
              <a:lnSpc>
                <a:spcPct val="100000"/>
              </a:lnSpc>
              <a:spcBef>
                <a:spcPts val="0"/>
              </a:spcBef>
              <a:spcAft>
                <a:spcPts val="0"/>
              </a:spcAft>
              <a:buClr>
                <a:schemeClr val="dk1"/>
              </a:buClr>
              <a:buSzPts val="3600"/>
              <a:buFont typeface="Playfair Display"/>
              <a:buNone/>
              <a:defRPr sz="3600" b="1">
                <a:solidFill>
                  <a:schemeClr val="dk1"/>
                </a:solidFill>
                <a:latin typeface="Playfair Display"/>
                <a:ea typeface="Playfair Display"/>
                <a:cs typeface="Playfair Display"/>
                <a:sym typeface="Playfair Display"/>
              </a:defRPr>
            </a:lvl4pPr>
            <a:lvl5pPr lvl="4">
              <a:lnSpc>
                <a:spcPct val="100000"/>
              </a:lnSpc>
              <a:spcBef>
                <a:spcPts val="0"/>
              </a:spcBef>
              <a:spcAft>
                <a:spcPts val="0"/>
              </a:spcAft>
              <a:buClr>
                <a:schemeClr val="dk1"/>
              </a:buClr>
              <a:buSzPts val="3600"/>
              <a:buFont typeface="Playfair Display"/>
              <a:buNone/>
              <a:defRPr sz="3600" b="1">
                <a:solidFill>
                  <a:schemeClr val="dk1"/>
                </a:solidFill>
                <a:latin typeface="Playfair Display"/>
                <a:ea typeface="Playfair Display"/>
                <a:cs typeface="Playfair Display"/>
                <a:sym typeface="Playfair Display"/>
              </a:defRPr>
            </a:lvl5pPr>
            <a:lvl6pPr lvl="5">
              <a:lnSpc>
                <a:spcPct val="100000"/>
              </a:lnSpc>
              <a:spcBef>
                <a:spcPts val="0"/>
              </a:spcBef>
              <a:spcAft>
                <a:spcPts val="0"/>
              </a:spcAft>
              <a:buClr>
                <a:schemeClr val="dk1"/>
              </a:buClr>
              <a:buSzPts val="3600"/>
              <a:buFont typeface="Playfair Display"/>
              <a:buNone/>
              <a:defRPr sz="3600" b="1">
                <a:solidFill>
                  <a:schemeClr val="dk1"/>
                </a:solidFill>
                <a:latin typeface="Playfair Display"/>
                <a:ea typeface="Playfair Display"/>
                <a:cs typeface="Playfair Display"/>
                <a:sym typeface="Playfair Display"/>
              </a:defRPr>
            </a:lvl6pPr>
            <a:lvl7pPr lvl="6">
              <a:lnSpc>
                <a:spcPct val="100000"/>
              </a:lnSpc>
              <a:spcBef>
                <a:spcPts val="0"/>
              </a:spcBef>
              <a:spcAft>
                <a:spcPts val="0"/>
              </a:spcAft>
              <a:buClr>
                <a:schemeClr val="dk1"/>
              </a:buClr>
              <a:buSzPts val="3600"/>
              <a:buFont typeface="Playfair Display"/>
              <a:buNone/>
              <a:defRPr sz="3600" b="1">
                <a:solidFill>
                  <a:schemeClr val="dk1"/>
                </a:solidFill>
                <a:latin typeface="Playfair Display"/>
                <a:ea typeface="Playfair Display"/>
                <a:cs typeface="Playfair Display"/>
                <a:sym typeface="Playfair Display"/>
              </a:defRPr>
            </a:lvl7pPr>
            <a:lvl8pPr lvl="7">
              <a:lnSpc>
                <a:spcPct val="100000"/>
              </a:lnSpc>
              <a:spcBef>
                <a:spcPts val="0"/>
              </a:spcBef>
              <a:spcAft>
                <a:spcPts val="0"/>
              </a:spcAft>
              <a:buClr>
                <a:schemeClr val="dk1"/>
              </a:buClr>
              <a:buSzPts val="3600"/>
              <a:buFont typeface="Playfair Display"/>
              <a:buNone/>
              <a:defRPr sz="3600" b="1">
                <a:solidFill>
                  <a:schemeClr val="dk1"/>
                </a:solidFill>
                <a:latin typeface="Playfair Display"/>
                <a:ea typeface="Playfair Display"/>
                <a:cs typeface="Playfair Display"/>
                <a:sym typeface="Playfair Display"/>
              </a:defRPr>
            </a:lvl8pPr>
            <a:lvl9pPr lvl="8">
              <a:lnSpc>
                <a:spcPct val="100000"/>
              </a:lnSpc>
              <a:spcBef>
                <a:spcPts val="0"/>
              </a:spcBef>
              <a:spcAft>
                <a:spcPts val="0"/>
              </a:spcAft>
              <a:buClr>
                <a:schemeClr val="dk1"/>
              </a:buClr>
              <a:buSzPts val="3600"/>
              <a:buFont typeface="Playfair Display"/>
              <a:buNone/>
              <a:defRPr sz="36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508975" y="1693922"/>
            <a:ext cx="9674100" cy="5021400"/>
          </a:xfrm>
          <a:prstGeom prst="rect">
            <a:avLst/>
          </a:prstGeom>
          <a:noFill/>
          <a:ln>
            <a:noFill/>
          </a:ln>
        </p:spPr>
        <p:txBody>
          <a:bodyPr spcFirstLastPara="1" wrap="square" lIns="116050" tIns="116050" rIns="116050" bIns="116050" anchor="t" anchorCtr="0">
            <a:noAutofit/>
          </a:bodyPr>
          <a:lstStyle>
            <a:lvl1pPr marL="457200" lvl="0" indent="-330200">
              <a:lnSpc>
                <a:spcPct val="100000"/>
              </a:lnSpc>
              <a:spcBef>
                <a:spcPts val="0"/>
              </a:spcBef>
              <a:spcAft>
                <a:spcPts val="0"/>
              </a:spcAft>
              <a:buClr>
                <a:schemeClr val="dk1"/>
              </a:buClr>
              <a:buSzPts val="1600"/>
              <a:buFont typeface="Abel"/>
              <a:buChar char="●"/>
              <a:defRPr sz="1600">
                <a:solidFill>
                  <a:schemeClr val="dk1"/>
                </a:solidFill>
                <a:latin typeface="Abel"/>
                <a:ea typeface="Abel"/>
                <a:cs typeface="Abel"/>
                <a:sym typeface="Abel"/>
              </a:defRPr>
            </a:lvl1pPr>
            <a:lvl2pPr marL="914400" lvl="1" indent="-330200">
              <a:lnSpc>
                <a:spcPct val="100000"/>
              </a:lnSpc>
              <a:spcBef>
                <a:spcPts val="0"/>
              </a:spcBef>
              <a:spcAft>
                <a:spcPts val="0"/>
              </a:spcAft>
              <a:buClr>
                <a:schemeClr val="dk1"/>
              </a:buClr>
              <a:buSzPts val="1600"/>
              <a:buFont typeface="Abel"/>
              <a:buChar char="○"/>
              <a:defRPr sz="1600">
                <a:solidFill>
                  <a:schemeClr val="dk1"/>
                </a:solidFill>
                <a:latin typeface="Abel"/>
                <a:ea typeface="Abel"/>
                <a:cs typeface="Abel"/>
                <a:sym typeface="Abel"/>
              </a:defRPr>
            </a:lvl2pPr>
            <a:lvl3pPr marL="1371600" lvl="2" indent="-330200">
              <a:lnSpc>
                <a:spcPct val="100000"/>
              </a:lnSpc>
              <a:spcBef>
                <a:spcPts val="0"/>
              </a:spcBef>
              <a:spcAft>
                <a:spcPts val="0"/>
              </a:spcAft>
              <a:buClr>
                <a:schemeClr val="dk1"/>
              </a:buClr>
              <a:buSzPts val="1600"/>
              <a:buFont typeface="Abel"/>
              <a:buChar char="■"/>
              <a:defRPr sz="1600">
                <a:solidFill>
                  <a:schemeClr val="dk1"/>
                </a:solidFill>
                <a:latin typeface="Abel"/>
                <a:ea typeface="Abel"/>
                <a:cs typeface="Abel"/>
                <a:sym typeface="Abel"/>
              </a:defRPr>
            </a:lvl3pPr>
            <a:lvl4pPr marL="1828800" lvl="3" indent="-330200">
              <a:lnSpc>
                <a:spcPct val="100000"/>
              </a:lnSpc>
              <a:spcBef>
                <a:spcPts val="0"/>
              </a:spcBef>
              <a:spcAft>
                <a:spcPts val="0"/>
              </a:spcAft>
              <a:buClr>
                <a:schemeClr val="dk1"/>
              </a:buClr>
              <a:buSzPts val="1600"/>
              <a:buFont typeface="Abel"/>
              <a:buChar char="●"/>
              <a:defRPr sz="1600">
                <a:solidFill>
                  <a:schemeClr val="dk1"/>
                </a:solidFill>
                <a:latin typeface="Abel"/>
                <a:ea typeface="Abel"/>
                <a:cs typeface="Abel"/>
                <a:sym typeface="Abel"/>
              </a:defRPr>
            </a:lvl4pPr>
            <a:lvl5pPr marL="2286000" lvl="4" indent="-330200">
              <a:lnSpc>
                <a:spcPct val="100000"/>
              </a:lnSpc>
              <a:spcBef>
                <a:spcPts val="0"/>
              </a:spcBef>
              <a:spcAft>
                <a:spcPts val="0"/>
              </a:spcAft>
              <a:buClr>
                <a:schemeClr val="dk1"/>
              </a:buClr>
              <a:buSzPts val="1600"/>
              <a:buFont typeface="Abel"/>
              <a:buChar char="○"/>
              <a:defRPr sz="1600">
                <a:solidFill>
                  <a:schemeClr val="dk1"/>
                </a:solidFill>
                <a:latin typeface="Abel"/>
                <a:ea typeface="Abel"/>
                <a:cs typeface="Abel"/>
                <a:sym typeface="Abel"/>
              </a:defRPr>
            </a:lvl5pPr>
            <a:lvl6pPr marL="2743200" lvl="5" indent="-330200">
              <a:lnSpc>
                <a:spcPct val="100000"/>
              </a:lnSpc>
              <a:spcBef>
                <a:spcPts val="0"/>
              </a:spcBef>
              <a:spcAft>
                <a:spcPts val="0"/>
              </a:spcAft>
              <a:buClr>
                <a:schemeClr val="dk1"/>
              </a:buClr>
              <a:buSzPts val="1600"/>
              <a:buFont typeface="Abel"/>
              <a:buChar char="■"/>
              <a:defRPr sz="1600">
                <a:solidFill>
                  <a:schemeClr val="dk1"/>
                </a:solidFill>
                <a:latin typeface="Abel"/>
                <a:ea typeface="Abel"/>
                <a:cs typeface="Abel"/>
                <a:sym typeface="Abel"/>
              </a:defRPr>
            </a:lvl6pPr>
            <a:lvl7pPr marL="3200400" lvl="6" indent="-330200">
              <a:lnSpc>
                <a:spcPct val="100000"/>
              </a:lnSpc>
              <a:spcBef>
                <a:spcPts val="0"/>
              </a:spcBef>
              <a:spcAft>
                <a:spcPts val="0"/>
              </a:spcAft>
              <a:buClr>
                <a:schemeClr val="dk1"/>
              </a:buClr>
              <a:buSzPts val="1600"/>
              <a:buFont typeface="Abel"/>
              <a:buChar char="●"/>
              <a:defRPr sz="1600">
                <a:solidFill>
                  <a:schemeClr val="dk1"/>
                </a:solidFill>
                <a:latin typeface="Abel"/>
                <a:ea typeface="Abel"/>
                <a:cs typeface="Abel"/>
                <a:sym typeface="Abel"/>
              </a:defRPr>
            </a:lvl7pPr>
            <a:lvl8pPr marL="3657600" lvl="7" indent="-330200">
              <a:lnSpc>
                <a:spcPct val="100000"/>
              </a:lnSpc>
              <a:spcBef>
                <a:spcPts val="0"/>
              </a:spcBef>
              <a:spcAft>
                <a:spcPts val="0"/>
              </a:spcAft>
              <a:buClr>
                <a:schemeClr val="dk1"/>
              </a:buClr>
              <a:buSzPts val="1600"/>
              <a:buFont typeface="Abel"/>
              <a:buChar char="○"/>
              <a:defRPr sz="1600">
                <a:solidFill>
                  <a:schemeClr val="dk1"/>
                </a:solidFill>
                <a:latin typeface="Abel"/>
                <a:ea typeface="Abel"/>
                <a:cs typeface="Abel"/>
                <a:sym typeface="Abel"/>
              </a:defRPr>
            </a:lvl8pPr>
            <a:lvl9pPr marL="4114800" lvl="8" indent="-330200">
              <a:lnSpc>
                <a:spcPct val="100000"/>
              </a:lnSpc>
              <a:spcBef>
                <a:spcPts val="0"/>
              </a:spcBef>
              <a:spcAft>
                <a:spcPts val="0"/>
              </a:spcAft>
              <a:buClr>
                <a:schemeClr val="dk1"/>
              </a:buClr>
              <a:buSzPts val="1600"/>
              <a:buFont typeface="Abel"/>
              <a:buChar char="■"/>
              <a:defRPr sz="1600">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 id="2147483658" r:id="rId9"/>
    <p:sldLayoutId id="2147483660" r:id="rId10"/>
    <p:sldLayoutId id="2147483661" r:id="rId11"/>
    <p:sldLayoutId id="2147483666" r:id="rId12"/>
    <p:sldLayoutId id="214748367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6"/>
          <p:cNvSpPr txBox="1">
            <a:spLocks noGrp="1"/>
          </p:cNvSpPr>
          <p:nvPr>
            <p:ph type="ctrTitle"/>
          </p:nvPr>
        </p:nvSpPr>
        <p:spPr>
          <a:xfrm>
            <a:off x="508975" y="787792"/>
            <a:ext cx="6089700" cy="3532500"/>
          </a:xfrm>
          <a:prstGeom prst="rect">
            <a:avLst/>
          </a:prstGeom>
        </p:spPr>
        <p:txBody>
          <a:bodyPr spcFirstLastPara="1" wrap="square" lIns="116050" tIns="116050" rIns="116050" bIns="116050" anchor="b" anchorCtr="0">
            <a:noAutofit/>
          </a:bodyPr>
          <a:lstStyle/>
          <a:p>
            <a:pPr marL="0" lvl="0" indent="0" algn="ctr" rtl="0">
              <a:spcBef>
                <a:spcPts val="0"/>
              </a:spcBef>
              <a:spcAft>
                <a:spcPts val="0"/>
              </a:spcAft>
              <a:buNone/>
            </a:pPr>
            <a:r>
              <a:rPr lang="en" dirty="0"/>
              <a:t>The Lemonade Stand – DBMS Project</a:t>
            </a:r>
            <a:endParaRPr dirty="0"/>
          </a:p>
        </p:txBody>
      </p:sp>
      <p:sp>
        <p:nvSpPr>
          <p:cNvPr id="93" name="Google Shape;93;p26"/>
          <p:cNvSpPr txBox="1">
            <a:spLocks noGrp="1"/>
          </p:cNvSpPr>
          <p:nvPr>
            <p:ph type="subTitle" idx="1"/>
          </p:nvPr>
        </p:nvSpPr>
        <p:spPr>
          <a:xfrm>
            <a:off x="869725" y="5289850"/>
            <a:ext cx="5368200" cy="592800"/>
          </a:xfrm>
          <a:prstGeom prst="rect">
            <a:avLst/>
          </a:prstGeom>
        </p:spPr>
        <p:txBody>
          <a:bodyPr spcFirstLastPara="1" wrap="square" lIns="116050" tIns="116050" rIns="116050" bIns="116050" anchor="t" anchorCtr="0">
            <a:noAutofit/>
          </a:bodyPr>
          <a:lstStyle/>
          <a:p>
            <a:pPr marL="0" lvl="0" indent="0" algn="ctr" rtl="0">
              <a:spcBef>
                <a:spcPts val="0"/>
              </a:spcBef>
              <a:spcAft>
                <a:spcPts val="0"/>
              </a:spcAft>
              <a:buClr>
                <a:schemeClr val="dk1"/>
              </a:buClr>
              <a:buSzPts val="1100"/>
              <a:buFont typeface="Arial"/>
              <a:buNone/>
            </a:pPr>
            <a:r>
              <a:rPr lang="en" dirty="0"/>
              <a:t>Group 1 – K007, K035, K047, K070</a:t>
            </a:r>
            <a:endParaRPr dirty="0"/>
          </a:p>
        </p:txBody>
      </p:sp>
      <p:cxnSp>
        <p:nvCxnSpPr>
          <p:cNvPr id="96" name="Google Shape;96;p26"/>
          <p:cNvCxnSpPr/>
          <p:nvPr/>
        </p:nvCxnSpPr>
        <p:spPr>
          <a:xfrm rot="10800000">
            <a:off x="852500" y="6099075"/>
            <a:ext cx="9971100" cy="0"/>
          </a:xfrm>
          <a:prstGeom prst="straightConnector1">
            <a:avLst/>
          </a:prstGeom>
          <a:noFill/>
          <a:ln w="9525" cap="flat" cmpd="sng">
            <a:solidFill>
              <a:schemeClr val="dk1"/>
            </a:solidFill>
            <a:prstDash val="solid"/>
            <a:round/>
            <a:headEnd type="none" w="med" len="med"/>
            <a:tailEnd type="oval"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25" name="Google Shape;125;p29"/>
          <p:cNvSpPr txBox="1">
            <a:spLocks noGrp="1"/>
          </p:cNvSpPr>
          <p:nvPr>
            <p:ph type="subTitle" idx="3"/>
          </p:nvPr>
        </p:nvSpPr>
        <p:spPr>
          <a:xfrm>
            <a:off x="521759" y="877128"/>
            <a:ext cx="4039967" cy="1161300"/>
          </a:xfrm>
          <a:prstGeom prst="rect">
            <a:avLst/>
          </a:prstGeom>
        </p:spPr>
        <p:txBody>
          <a:bodyPr spcFirstLastPara="1" wrap="square" lIns="116050" tIns="116050" rIns="116050" bIns="116050" anchor="t" anchorCtr="0">
            <a:noAutofit/>
          </a:bodyPr>
          <a:lstStyle/>
          <a:p>
            <a:pPr marL="285750" indent="-285750"/>
            <a:r>
              <a:rPr lang="en-US" sz="3200" baseline="30000" dirty="0"/>
              <a:t>3 – </a:t>
            </a:r>
            <a:r>
              <a:rPr lang="en-US" sz="3200" dirty="0"/>
              <a:t>Flavour Analysis</a:t>
            </a:r>
          </a:p>
        </p:txBody>
      </p:sp>
      <p:sp>
        <p:nvSpPr>
          <p:cNvPr id="126" name="Google Shape;126;p29"/>
          <p:cNvSpPr txBox="1">
            <a:spLocks noGrp="1"/>
          </p:cNvSpPr>
          <p:nvPr>
            <p:ph type="subTitle" idx="4294967295"/>
          </p:nvPr>
        </p:nvSpPr>
        <p:spPr>
          <a:xfrm>
            <a:off x="382300" y="2430800"/>
            <a:ext cx="2832900" cy="462300"/>
          </a:xfrm>
          <a:prstGeom prst="rect">
            <a:avLst/>
          </a:prstGeom>
          <a:solidFill>
            <a:schemeClr val="dk1"/>
          </a:solidFill>
        </p:spPr>
        <p:txBody>
          <a:bodyPr spcFirstLastPara="1" wrap="square" lIns="116050" tIns="116050" rIns="116050" bIns="116050" anchor="t" anchorCtr="0">
            <a:noAutofit/>
          </a:bodyPr>
          <a:lstStyle/>
          <a:p>
            <a:pPr marL="0" lvl="0" indent="0" algn="ctr" rtl="0">
              <a:spcBef>
                <a:spcPts val="0"/>
              </a:spcBef>
              <a:spcAft>
                <a:spcPts val="1500"/>
              </a:spcAft>
              <a:buNone/>
            </a:pPr>
            <a:r>
              <a:rPr lang="en-IN" b="1" dirty="0">
                <a:solidFill>
                  <a:schemeClr val="accent1"/>
                </a:solidFill>
                <a:latin typeface="Playfair Display"/>
                <a:ea typeface="Playfair Display"/>
                <a:cs typeface="Playfair Display"/>
                <a:sym typeface="Playfair Display"/>
              </a:rPr>
              <a:t>Focus more</a:t>
            </a:r>
            <a:endParaRPr b="1" dirty="0">
              <a:solidFill>
                <a:schemeClr val="accent1"/>
              </a:solidFill>
              <a:latin typeface="Playfair Display"/>
              <a:ea typeface="Playfair Display"/>
              <a:cs typeface="Playfair Display"/>
              <a:sym typeface="Playfair Display"/>
            </a:endParaRPr>
          </a:p>
        </p:txBody>
      </p:sp>
      <p:cxnSp>
        <p:nvCxnSpPr>
          <p:cNvPr id="128" name="Google Shape;128;p29"/>
          <p:cNvCxnSpPr/>
          <p:nvPr/>
        </p:nvCxnSpPr>
        <p:spPr>
          <a:xfrm>
            <a:off x="6537050" y="-259056"/>
            <a:ext cx="0" cy="1117800"/>
          </a:xfrm>
          <a:prstGeom prst="straightConnector1">
            <a:avLst/>
          </a:prstGeom>
          <a:noFill/>
          <a:ln w="9525" cap="flat" cmpd="sng">
            <a:solidFill>
              <a:schemeClr val="dk1"/>
            </a:solidFill>
            <a:prstDash val="solid"/>
            <a:round/>
            <a:headEnd type="none" w="med" len="med"/>
            <a:tailEnd type="oval" w="med" len="med"/>
          </a:ln>
        </p:spPr>
      </p:cxnSp>
      <p:cxnSp>
        <p:nvCxnSpPr>
          <p:cNvPr id="129" name="Google Shape;129;p29"/>
          <p:cNvCxnSpPr/>
          <p:nvPr/>
        </p:nvCxnSpPr>
        <p:spPr>
          <a:xfrm rot="10800000">
            <a:off x="7499200" y="-1351995"/>
            <a:ext cx="0" cy="1902300"/>
          </a:xfrm>
          <a:prstGeom prst="straightConnector1">
            <a:avLst/>
          </a:prstGeom>
          <a:noFill/>
          <a:ln w="9525" cap="flat" cmpd="sng">
            <a:solidFill>
              <a:schemeClr val="dk1"/>
            </a:solidFill>
            <a:prstDash val="solid"/>
            <a:round/>
            <a:headEnd type="oval" w="med" len="med"/>
            <a:tailEnd type="none" w="med" len="med"/>
          </a:ln>
        </p:spPr>
      </p:cxnSp>
      <p:sp>
        <p:nvSpPr>
          <p:cNvPr id="149" name="Google Shape;149;p29"/>
          <p:cNvSpPr txBox="1">
            <a:spLocks noGrp="1"/>
          </p:cNvSpPr>
          <p:nvPr>
            <p:ph type="subTitle" idx="4294967295"/>
          </p:nvPr>
        </p:nvSpPr>
        <p:spPr>
          <a:xfrm>
            <a:off x="887307" y="2894837"/>
            <a:ext cx="2832900" cy="885000"/>
          </a:xfrm>
          <a:prstGeom prst="rect">
            <a:avLst/>
          </a:prstGeom>
        </p:spPr>
        <p:txBody>
          <a:bodyPr spcFirstLastPara="1" wrap="square" lIns="116050" tIns="116050" rIns="116050" bIns="116050" anchor="t" anchorCtr="0">
            <a:noAutofit/>
          </a:bodyPr>
          <a:lstStyle/>
          <a:p>
            <a:pPr marL="0" lvl="0" indent="0" algn="ctr" rtl="0">
              <a:spcBef>
                <a:spcPts val="0"/>
              </a:spcBef>
              <a:spcAft>
                <a:spcPts val="1500"/>
              </a:spcAft>
              <a:buNone/>
            </a:pPr>
            <a:r>
              <a:rPr lang="en-IN" b="1" dirty="0"/>
              <a:t>Lemon </a:t>
            </a:r>
          </a:p>
          <a:p>
            <a:pPr marL="0" lvl="0" indent="0" algn="ctr" rtl="0">
              <a:spcBef>
                <a:spcPts val="0"/>
              </a:spcBef>
              <a:spcAft>
                <a:spcPts val="1500"/>
              </a:spcAft>
              <a:buNone/>
            </a:pPr>
            <a:endParaRPr lang="en-IN" dirty="0"/>
          </a:p>
        </p:txBody>
      </p:sp>
      <p:cxnSp>
        <p:nvCxnSpPr>
          <p:cNvPr id="154" name="Google Shape;154;p29"/>
          <p:cNvCxnSpPr/>
          <p:nvPr/>
        </p:nvCxnSpPr>
        <p:spPr>
          <a:xfrm>
            <a:off x="646925" y="-63850"/>
            <a:ext cx="0" cy="1117800"/>
          </a:xfrm>
          <a:prstGeom prst="straightConnector1">
            <a:avLst/>
          </a:prstGeom>
          <a:noFill/>
          <a:ln w="9525" cap="flat" cmpd="sng">
            <a:solidFill>
              <a:schemeClr val="dk1"/>
            </a:solidFill>
            <a:prstDash val="solid"/>
            <a:round/>
            <a:headEnd type="none" w="med" len="med"/>
            <a:tailEnd type="oval" w="med" len="med"/>
          </a:ln>
        </p:spPr>
      </p:cxnSp>
      <p:sp>
        <p:nvSpPr>
          <p:cNvPr id="45" name="Google Shape;149;p29">
            <a:extLst>
              <a:ext uri="{FF2B5EF4-FFF2-40B4-BE49-F238E27FC236}">
                <a16:creationId xmlns:a16="http://schemas.microsoft.com/office/drawing/2014/main" id="{68F6237D-2381-45D3-A6FD-B19126706CBE}"/>
              </a:ext>
            </a:extLst>
          </p:cNvPr>
          <p:cNvSpPr txBox="1">
            <a:spLocks/>
          </p:cNvSpPr>
          <p:nvPr/>
        </p:nvSpPr>
        <p:spPr>
          <a:xfrm>
            <a:off x="887307" y="5177100"/>
            <a:ext cx="2832900" cy="885000"/>
          </a:xfrm>
          <a:prstGeom prst="rect">
            <a:avLst/>
          </a:prstGeom>
          <a:no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lgn="ctr">
              <a:spcAft>
                <a:spcPts val="1500"/>
              </a:spcAft>
              <a:buFont typeface="Abel"/>
              <a:buNone/>
            </a:pPr>
            <a:r>
              <a:rPr lang="en-IN" b="1" dirty="0"/>
              <a:t>Strawberry</a:t>
            </a:r>
          </a:p>
          <a:p>
            <a:pPr marL="0" indent="0">
              <a:spcAft>
                <a:spcPts val="1500"/>
              </a:spcAft>
              <a:buFont typeface="Abel"/>
              <a:buNone/>
            </a:pPr>
            <a:endParaRPr lang="en-IN" dirty="0"/>
          </a:p>
        </p:txBody>
      </p:sp>
      <p:sp>
        <p:nvSpPr>
          <p:cNvPr id="4" name="Rectangle 3">
            <a:extLst>
              <a:ext uri="{FF2B5EF4-FFF2-40B4-BE49-F238E27FC236}">
                <a16:creationId xmlns:a16="http://schemas.microsoft.com/office/drawing/2014/main" id="{311D8B51-AD5E-48C8-B2D9-50C1786B29CD}"/>
              </a:ext>
            </a:extLst>
          </p:cNvPr>
          <p:cNvSpPr/>
          <p:nvPr/>
        </p:nvSpPr>
        <p:spPr>
          <a:xfrm>
            <a:off x="4085756" y="6654600"/>
            <a:ext cx="2633543" cy="785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Table 1">
            <a:extLst>
              <a:ext uri="{FF2B5EF4-FFF2-40B4-BE49-F238E27FC236}">
                <a16:creationId xmlns:a16="http://schemas.microsoft.com/office/drawing/2014/main" id="{32F538CC-55C0-4D98-BB23-2DA08E1969FC}"/>
              </a:ext>
            </a:extLst>
          </p:cNvPr>
          <p:cNvGraphicFramePr>
            <a:graphicFrameLocks noGrp="1"/>
          </p:cNvGraphicFramePr>
          <p:nvPr>
            <p:extLst>
              <p:ext uri="{D42A27DB-BD31-4B8C-83A1-F6EECF244321}">
                <p14:modId xmlns:p14="http://schemas.microsoft.com/office/powerpoint/2010/main" val="2256667419"/>
              </p:ext>
            </p:extLst>
          </p:nvPr>
        </p:nvGraphicFramePr>
        <p:xfrm>
          <a:off x="5308943" y="973645"/>
          <a:ext cx="5000570" cy="6431280"/>
        </p:xfrm>
        <a:graphic>
          <a:graphicData uri="http://schemas.openxmlformats.org/drawingml/2006/table">
            <a:tbl>
              <a:tblPr>
                <a:tableStyleId>{3B4B98B0-60AC-42C2-AFA5-B58CD77FA1E5}</a:tableStyleId>
              </a:tblPr>
              <a:tblGrid>
                <a:gridCol w="1685255">
                  <a:extLst>
                    <a:ext uri="{9D8B030D-6E8A-4147-A177-3AD203B41FA5}">
                      <a16:colId xmlns:a16="http://schemas.microsoft.com/office/drawing/2014/main" val="1785248155"/>
                    </a:ext>
                  </a:extLst>
                </a:gridCol>
                <a:gridCol w="1356189">
                  <a:extLst>
                    <a:ext uri="{9D8B030D-6E8A-4147-A177-3AD203B41FA5}">
                      <a16:colId xmlns:a16="http://schemas.microsoft.com/office/drawing/2014/main" val="2518496868"/>
                    </a:ext>
                  </a:extLst>
                </a:gridCol>
                <a:gridCol w="1959126">
                  <a:extLst>
                    <a:ext uri="{9D8B030D-6E8A-4147-A177-3AD203B41FA5}">
                      <a16:colId xmlns:a16="http://schemas.microsoft.com/office/drawing/2014/main" val="1845482773"/>
                    </a:ext>
                  </a:extLst>
                </a:gridCol>
              </a:tblGrid>
              <a:tr h="212325">
                <a:tc gridSpan="3">
                  <a:txBody>
                    <a:bodyPr/>
                    <a:lstStyle/>
                    <a:p>
                      <a:pPr algn="ctr"/>
                      <a:r>
                        <a:rPr lang="en-IN" sz="2000" b="1" i="0" dirty="0">
                          <a:latin typeface="Abel" panose="020B0604020202020204" charset="0"/>
                        </a:rPr>
                        <a:t>Flavour-wise Sales Analysis</a:t>
                      </a:r>
                    </a:p>
                  </a:txBody>
                  <a:tcPr>
                    <a:solidFill>
                      <a:schemeClr val="accent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70108127"/>
                  </a:ext>
                </a:extLst>
              </a:tr>
              <a:tr h="297255">
                <a:tc>
                  <a:txBody>
                    <a:bodyPr/>
                    <a:lstStyle/>
                    <a:p>
                      <a:r>
                        <a:rPr lang="en-IN" sz="1600" b="1" dirty="0">
                          <a:effectLst/>
                          <a:latin typeface="Abel" panose="020B0604020202020204" charset="0"/>
                        </a:rPr>
                        <a:t>Description</a:t>
                      </a:r>
                      <a:endParaRPr lang="en-IN" sz="2000" b="1" dirty="0">
                        <a:latin typeface="Abel" panose="020B0604020202020204" charset="0"/>
                      </a:endParaRPr>
                    </a:p>
                  </a:txBody>
                  <a:tcPr anchor="ctr">
                    <a:solidFill>
                      <a:schemeClr val="accent1"/>
                    </a:solidFill>
                  </a:tcPr>
                </a:tc>
                <a:tc>
                  <a:txBody>
                    <a:bodyPr/>
                    <a:lstStyle/>
                    <a:p>
                      <a:pPr algn="ctr"/>
                      <a:r>
                        <a:rPr lang="en-IN" sz="1600" b="1" dirty="0">
                          <a:effectLst/>
                          <a:latin typeface="Abel" panose="020B0604020202020204" charset="0"/>
                        </a:rPr>
                        <a:t>Quantity Sold</a:t>
                      </a:r>
                      <a:endParaRPr lang="en-IN" sz="2000" b="1" dirty="0">
                        <a:latin typeface="Abel" panose="020B0604020202020204" charset="0"/>
                      </a:endParaRPr>
                    </a:p>
                  </a:txBody>
                  <a:tcPr anchor="ctr">
                    <a:solidFill>
                      <a:schemeClr val="accent1"/>
                    </a:solidFill>
                  </a:tcPr>
                </a:tc>
                <a:tc>
                  <a:txBody>
                    <a:bodyPr/>
                    <a:lstStyle/>
                    <a:p>
                      <a:pPr algn="ctr"/>
                      <a:r>
                        <a:rPr lang="en-IN" sz="1600" b="1" dirty="0">
                          <a:effectLst/>
                          <a:latin typeface="Abel" panose="020B0604020202020204" charset="0"/>
                        </a:rPr>
                        <a:t>Amount</a:t>
                      </a:r>
                      <a:endParaRPr lang="en-IN" sz="2000" b="1" dirty="0">
                        <a:latin typeface="Abel" panose="020B0604020202020204" charset="0"/>
                      </a:endParaRPr>
                    </a:p>
                  </a:txBody>
                  <a:tcPr anchor="ctr">
                    <a:solidFill>
                      <a:schemeClr val="accent1"/>
                    </a:solidFill>
                  </a:tcPr>
                </a:tc>
                <a:extLst>
                  <a:ext uri="{0D108BD9-81ED-4DB2-BD59-A6C34878D82A}">
                    <a16:rowId xmlns:a16="http://schemas.microsoft.com/office/drawing/2014/main" val="203633772"/>
                  </a:ext>
                </a:extLst>
              </a:tr>
              <a:tr h="180476">
                <a:tc>
                  <a:txBody>
                    <a:bodyPr/>
                    <a:lstStyle/>
                    <a:p>
                      <a:r>
                        <a:rPr lang="en-IN" sz="1600" dirty="0">
                          <a:effectLst/>
                          <a:latin typeface="Abel" panose="020B0604020202020204" charset="0"/>
                        </a:rPr>
                        <a:t>Lemon</a:t>
                      </a:r>
                      <a:endParaRPr lang="en-IN" sz="2000" dirty="0">
                        <a:latin typeface="Abel" panose="020B0604020202020204" charset="0"/>
                      </a:endParaRPr>
                    </a:p>
                  </a:txBody>
                  <a:tcPr>
                    <a:solidFill>
                      <a:schemeClr val="accent1"/>
                    </a:solidFill>
                  </a:tcPr>
                </a:tc>
                <a:tc>
                  <a:txBody>
                    <a:bodyPr/>
                    <a:lstStyle/>
                    <a:p>
                      <a:pPr algn="ctr"/>
                      <a:r>
                        <a:rPr lang="en-IN" sz="1600">
                          <a:effectLst/>
                          <a:latin typeface="Abel" panose="020B0604020202020204" charset="0"/>
                        </a:rPr>
                        <a:t>8334</a:t>
                      </a:r>
                      <a:endParaRPr lang="en-IN" sz="2000">
                        <a:latin typeface="Abel" panose="020B0604020202020204" charset="0"/>
                      </a:endParaRPr>
                    </a:p>
                  </a:txBody>
                  <a:tcPr>
                    <a:solidFill>
                      <a:schemeClr val="accent1"/>
                    </a:solidFill>
                  </a:tcPr>
                </a:tc>
                <a:tc>
                  <a:txBody>
                    <a:bodyPr/>
                    <a:lstStyle/>
                    <a:p>
                      <a:pPr algn="ctr"/>
                      <a:r>
                        <a:rPr lang="en-IN" sz="1600" dirty="0">
                          <a:effectLst/>
                          <a:latin typeface="Abel" panose="020B0604020202020204" charset="0"/>
                        </a:rPr>
                        <a:t>$ 16,668.00</a:t>
                      </a:r>
                      <a:endParaRPr lang="en-IN" sz="2000" dirty="0">
                        <a:latin typeface="Abel" panose="020B0604020202020204" charset="0"/>
                      </a:endParaRPr>
                    </a:p>
                  </a:txBody>
                  <a:tcPr>
                    <a:solidFill>
                      <a:schemeClr val="accent1"/>
                    </a:solidFill>
                  </a:tcPr>
                </a:tc>
                <a:extLst>
                  <a:ext uri="{0D108BD9-81ED-4DB2-BD59-A6C34878D82A}">
                    <a16:rowId xmlns:a16="http://schemas.microsoft.com/office/drawing/2014/main" val="2276526057"/>
                  </a:ext>
                </a:extLst>
              </a:tr>
              <a:tr h="180476">
                <a:tc>
                  <a:txBody>
                    <a:bodyPr/>
                    <a:lstStyle/>
                    <a:p>
                      <a:r>
                        <a:rPr lang="en-IN" sz="1600" dirty="0">
                          <a:effectLst/>
                          <a:latin typeface="Abel" panose="020B0604020202020204" charset="0"/>
                        </a:rPr>
                        <a:t>Cherry</a:t>
                      </a:r>
                      <a:endParaRPr lang="en-IN" sz="2000" dirty="0">
                        <a:latin typeface="Abel" panose="020B0604020202020204" charset="0"/>
                      </a:endParaRPr>
                    </a:p>
                  </a:txBody>
                  <a:tcPr>
                    <a:solidFill>
                      <a:schemeClr val="accent1"/>
                    </a:solidFill>
                  </a:tcPr>
                </a:tc>
                <a:tc>
                  <a:txBody>
                    <a:bodyPr/>
                    <a:lstStyle/>
                    <a:p>
                      <a:pPr algn="ctr"/>
                      <a:r>
                        <a:rPr lang="en-IN" sz="1600">
                          <a:effectLst/>
                          <a:latin typeface="Abel" panose="020B0604020202020204" charset="0"/>
                        </a:rPr>
                        <a:t>3025</a:t>
                      </a:r>
                      <a:endParaRPr lang="en-IN" sz="2000">
                        <a:latin typeface="Abel" panose="020B0604020202020204" charset="0"/>
                      </a:endParaRPr>
                    </a:p>
                  </a:txBody>
                  <a:tcPr>
                    <a:solidFill>
                      <a:schemeClr val="accent1"/>
                    </a:solidFill>
                  </a:tcPr>
                </a:tc>
                <a:tc>
                  <a:txBody>
                    <a:bodyPr/>
                    <a:lstStyle/>
                    <a:p>
                      <a:pPr algn="ctr"/>
                      <a:r>
                        <a:rPr lang="en-IN" sz="1600" dirty="0">
                          <a:effectLst/>
                          <a:latin typeface="Abel" panose="020B0604020202020204" charset="0"/>
                        </a:rPr>
                        <a:t>$ 9,075.00</a:t>
                      </a:r>
                      <a:endParaRPr lang="en-IN" sz="2000" dirty="0">
                        <a:latin typeface="Abel" panose="020B0604020202020204" charset="0"/>
                      </a:endParaRPr>
                    </a:p>
                  </a:txBody>
                  <a:tcPr>
                    <a:solidFill>
                      <a:schemeClr val="accent1"/>
                    </a:solidFill>
                  </a:tcPr>
                </a:tc>
                <a:extLst>
                  <a:ext uri="{0D108BD9-81ED-4DB2-BD59-A6C34878D82A}">
                    <a16:rowId xmlns:a16="http://schemas.microsoft.com/office/drawing/2014/main" val="4042651942"/>
                  </a:ext>
                </a:extLst>
              </a:tr>
              <a:tr h="180476">
                <a:tc>
                  <a:txBody>
                    <a:bodyPr/>
                    <a:lstStyle/>
                    <a:p>
                      <a:r>
                        <a:rPr lang="en-IN" sz="1600" dirty="0">
                          <a:effectLst/>
                          <a:latin typeface="Abel" panose="020B0604020202020204" charset="0"/>
                        </a:rPr>
                        <a:t>Strawberry Banana</a:t>
                      </a:r>
                      <a:endParaRPr lang="en-IN" sz="2000" dirty="0">
                        <a:latin typeface="Abel" panose="020B0604020202020204" charset="0"/>
                      </a:endParaRPr>
                    </a:p>
                  </a:txBody>
                  <a:tcPr>
                    <a:solidFill>
                      <a:schemeClr val="accent1"/>
                    </a:solidFill>
                  </a:tcPr>
                </a:tc>
                <a:tc>
                  <a:txBody>
                    <a:bodyPr/>
                    <a:lstStyle/>
                    <a:p>
                      <a:pPr algn="ctr"/>
                      <a:r>
                        <a:rPr lang="en-IN" sz="1600">
                          <a:effectLst/>
                          <a:latin typeface="Abel" panose="020B0604020202020204" charset="0"/>
                        </a:rPr>
                        <a:t>972</a:t>
                      </a:r>
                      <a:endParaRPr lang="en-IN" sz="2000">
                        <a:latin typeface="Abel" panose="020B0604020202020204" charset="0"/>
                      </a:endParaRPr>
                    </a:p>
                  </a:txBody>
                  <a:tcPr>
                    <a:solidFill>
                      <a:schemeClr val="accent1"/>
                    </a:solidFill>
                  </a:tcPr>
                </a:tc>
                <a:tc>
                  <a:txBody>
                    <a:bodyPr/>
                    <a:lstStyle/>
                    <a:p>
                      <a:pPr algn="ctr"/>
                      <a:r>
                        <a:rPr lang="en-IN" sz="1600" dirty="0">
                          <a:effectLst/>
                          <a:latin typeface="Abel" panose="020B0604020202020204" charset="0"/>
                        </a:rPr>
                        <a:t>$ 3,888.00</a:t>
                      </a:r>
                      <a:endParaRPr lang="en-IN" sz="2000" dirty="0">
                        <a:latin typeface="Abel" panose="020B0604020202020204" charset="0"/>
                      </a:endParaRPr>
                    </a:p>
                  </a:txBody>
                  <a:tcPr>
                    <a:solidFill>
                      <a:schemeClr val="accent1"/>
                    </a:solidFill>
                  </a:tcPr>
                </a:tc>
                <a:extLst>
                  <a:ext uri="{0D108BD9-81ED-4DB2-BD59-A6C34878D82A}">
                    <a16:rowId xmlns:a16="http://schemas.microsoft.com/office/drawing/2014/main" val="3415825216"/>
                  </a:ext>
                </a:extLst>
              </a:tr>
              <a:tr h="180476">
                <a:tc>
                  <a:txBody>
                    <a:bodyPr/>
                    <a:lstStyle/>
                    <a:p>
                      <a:r>
                        <a:rPr lang="en-IN" sz="1600" dirty="0">
                          <a:effectLst/>
                          <a:latin typeface="Abel" panose="020B0604020202020204" charset="0"/>
                        </a:rPr>
                        <a:t>Fuzzy Navel</a:t>
                      </a:r>
                      <a:endParaRPr lang="en-IN" sz="2000" dirty="0">
                        <a:latin typeface="Abel" panose="020B0604020202020204" charset="0"/>
                      </a:endParaRPr>
                    </a:p>
                  </a:txBody>
                  <a:tcPr>
                    <a:solidFill>
                      <a:schemeClr val="accent1"/>
                    </a:solidFill>
                  </a:tcPr>
                </a:tc>
                <a:tc>
                  <a:txBody>
                    <a:bodyPr/>
                    <a:lstStyle/>
                    <a:p>
                      <a:pPr algn="ctr"/>
                      <a:r>
                        <a:rPr lang="en-IN" sz="1600">
                          <a:effectLst/>
                          <a:latin typeface="Abel" panose="020B0604020202020204" charset="0"/>
                        </a:rPr>
                        <a:t>692</a:t>
                      </a:r>
                      <a:endParaRPr lang="en-IN" sz="2000">
                        <a:latin typeface="Abel" panose="020B0604020202020204" charset="0"/>
                      </a:endParaRPr>
                    </a:p>
                  </a:txBody>
                  <a:tcPr>
                    <a:solidFill>
                      <a:schemeClr val="accent1"/>
                    </a:solidFill>
                  </a:tcPr>
                </a:tc>
                <a:tc>
                  <a:txBody>
                    <a:bodyPr/>
                    <a:lstStyle/>
                    <a:p>
                      <a:pPr algn="ctr"/>
                      <a:r>
                        <a:rPr lang="en-IN" sz="1600" dirty="0">
                          <a:effectLst/>
                          <a:latin typeface="Abel" panose="020B0604020202020204" charset="0"/>
                        </a:rPr>
                        <a:t>$ 3,460.00</a:t>
                      </a:r>
                      <a:endParaRPr lang="en-IN" sz="2000" dirty="0">
                        <a:latin typeface="Abel" panose="020B0604020202020204" charset="0"/>
                      </a:endParaRPr>
                    </a:p>
                  </a:txBody>
                  <a:tcPr>
                    <a:solidFill>
                      <a:schemeClr val="accent1"/>
                    </a:solidFill>
                  </a:tcPr>
                </a:tc>
                <a:extLst>
                  <a:ext uri="{0D108BD9-81ED-4DB2-BD59-A6C34878D82A}">
                    <a16:rowId xmlns:a16="http://schemas.microsoft.com/office/drawing/2014/main" val="4031587236"/>
                  </a:ext>
                </a:extLst>
              </a:tr>
              <a:tr h="180476">
                <a:tc>
                  <a:txBody>
                    <a:bodyPr/>
                    <a:lstStyle/>
                    <a:p>
                      <a:r>
                        <a:rPr lang="en-IN" sz="1600" dirty="0">
                          <a:effectLst/>
                          <a:latin typeface="Abel" panose="020B0604020202020204" charset="0"/>
                        </a:rPr>
                        <a:t>Green Apple</a:t>
                      </a:r>
                      <a:endParaRPr lang="en-IN" sz="2000" dirty="0">
                        <a:latin typeface="Abel" panose="020B0604020202020204" charset="0"/>
                      </a:endParaRPr>
                    </a:p>
                  </a:txBody>
                  <a:tcPr>
                    <a:solidFill>
                      <a:schemeClr val="accent1"/>
                    </a:solidFill>
                  </a:tcPr>
                </a:tc>
                <a:tc>
                  <a:txBody>
                    <a:bodyPr/>
                    <a:lstStyle/>
                    <a:p>
                      <a:pPr algn="ctr"/>
                      <a:r>
                        <a:rPr lang="en-IN" sz="1600">
                          <a:effectLst/>
                          <a:latin typeface="Abel" panose="020B0604020202020204" charset="0"/>
                        </a:rPr>
                        <a:t>1301</a:t>
                      </a:r>
                      <a:endParaRPr lang="en-IN" sz="2000">
                        <a:latin typeface="Abel" panose="020B0604020202020204" charset="0"/>
                      </a:endParaRPr>
                    </a:p>
                  </a:txBody>
                  <a:tcPr>
                    <a:solidFill>
                      <a:schemeClr val="accent1"/>
                    </a:solidFill>
                  </a:tcPr>
                </a:tc>
                <a:tc>
                  <a:txBody>
                    <a:bodyPr/>
                    <a:lstStyle/>
                    <a:p>
                      <a:pPr algn="ctr"/>
                      <a:r>
                        <a:rPr lang="en-IN" sz="1600" dirty="0">
                          <a:effectLst/>
                          <a:latin typeface="Abel" panose="020B0604020202020204" charset="0"/>
                        </a:rPr>
                        <a:t>$ 2,602.00</a:t>
                      </a:r>
                      <a:endParaRPr lang="en-IN" sz="2000" dirty="0">
                        <a:latin typeface="Abel" panose="020B0604020202020204" charset="0"/>
                      </a:endParaRPr>
                    </a:p>
                  </a:txBody>
                  <a:tcPr>
                    <a:solidFill>
                      <a:schemeClr val="accent1"/>
                    </a:solidFill>
                  </a:tcPr>
                </a:tc>
                <a:extLst>
                  <a:ext uri="{0D108BD9-81ED-4DB2-BD59-A6C34878D82A}">
                    <a16:rowId xmlns:a16="http://schemas.microsoft.com/office/drawing/2014/main" val="299653962"/>
                  </a:ext>
                </a:extLst>
              </a:tr>
              <a:tr h="180476">
                <a:tc>
                  <a:txBody>
                    <a:bodyPr/>
                    <a:lstStyle/>
                    <a:p>
                      <a:r>
                        <a:rPr lang="en-IN" sz="1600" dirty="0">
                          <a:effectLst/>
                          <a:latin typeface="Abel" panose="020B0604020202020204" charset="0"/>
                        </a:rPr>
                        <a:t>Peach</a:t>
                      </a:r>
                      <a:endParaRPr lang="en-IN" sz="2000" dirty="0">
                        <a:latin typeface="Abel" panose="020B0604020202020204" charset="0"/>
                      </a:endParaRPr>
                    </a:p>
                  </a:txBody>
                  <a:tcPr>
                    <a:solidFill>
                      <a:schemeClr val="accent1"/>
                    </a:solidFill>
                  </a:tcPr>
                </a:tc>
                <a:tc>
                  <a:txBody>
                    <a:bodyPr/>
                    <a:lstStyle/>
                    <a:p>
                      <a:pPr algn="ctr"/>
                      <a:r>
                        <a:rPr lang="en-IN" sz="1600">
                          <a:effectLst/>
                          <a:latin typeface="Abel" panose="020B0604020202020204" charset="0"/>
                        </a:rPr>
                        <a:t>1133</a:t>
                      </a:r>
                      <a:endParaRPr lang="en-IN" sz="2000">
                        <a:latin typeface="Abel" panose="020B0604020202020204" charset="0"/>
                      </a:endParaRPr>
                    </a:p>
                  </a:txBody>
                  <a:tcPr>
                    <a:solidFill>
                      <a:schemeClr val="accent1"/>
                    </a:solidFill>
                  </a:tcPr>
                </a:tc>
                <a:tc>
                  <a:txBody>
                    <a:bodyPr/>
                    <a:lstStyle/>
                    <a:p>
                      <a:pPr algn="ctr"/>
                      <a:r>
                        <a:rPr lang="en-IN" sz="1600" dirty="0">
                          <a:effectLst/>
                          <a:latin typeface="Abel" panose="020B0604020202020204" charset="0"/>
                        </a:rPr>
                        <a:t>$ 2,266.00</a:t>
                      </a:r>
                      <a:endParaRPr lang="en-IN" sz="2000" dirty="0">
                        <a:latin typeface="Abel" panose="020B0604020202020204" charset="0"/>
                      </a:endParaRPr>
                    </a:p>
                  </a:txBody>
                  <a:tcPr>
                    <a:solidFill>
                      <a:schemeClr val="accent1"/>
                    </a:solidFill>
                  </a:tcPr>
                </a:tc>
                <a:extLst>
                  <a:ext uri="{0D108BD9-81ED-4DB2-BD59-A6C34878D82A}">
                    <a16:rowId xmlns:a16="http://schemas.microsoft.com/office/drawing/2014/main" val="2766794261"/>
                  </a:ext>
                </a:extLst>
              </a:tr>
              <a:tr h="180476">
                <a:tc>
                  <a:txBody>
                    <a:bodyPr/>
                    <a:lstStyle/>
                    <a:p>
                      <a:r>
                        <a:rPr lang="en-IN" sz="1600" dirty="0">
                          <a:effectLst/>
                          <a:latin typeface="Abel" panose="020B0604020202020204" charset="0"/>
                        </a:rPr>
                        <a:t>Blueberry</a:t>
                      </a:r>
                      <a:endParaRPr lang="en-IN" sz="2000" dirty="0">
                        <a:latin typeface="Abel" panose="020B0604020202020204" charset="0"/>
                      </a:endParaRPr>
                    </a:p>
                  </a:txBody>
                  <a:tcPr>
                    <a:solidFill>
                      <a:schemeClr val="accent1"/>
                    </a:solidFill>
                  </a:tcPr>
                </a:tc>
                <a:tc>
                  <a:txBody>
                    <a:bodyPr/>
                    <a:lstStyle/>
                    <a:p>
                      <a:pPr algn="ctr"/>
                      <a:r>
                        <a:rPr lang="en-IN" sz="1600">
                          <a:effectLst/>
                          <a:latin typeface="Abel" panose="020B0604020202020204" charset="0"/>
                        </a:rPr>
                        <a:t>915</a:t>
                      </a:r>
                      <a:endParaRPr lang="en-IN" sz="2000">
                        <a:latin typeface="Abel" panose="020B0604020202020204" charset="0"/>
                      </a:endParaRPr>
                    </a:p>
                  </a:txBody>
                  <a:tcPr>
                    <a:solidFill>
                      <a:schemeClr val="accent1"/>
                    </a:solidFill>
                  </a:tcPr>
                </a:tc>
                <a:tc>
                  <a:txBody>
                    <a:bodyPr/>
                    <a:lstStyle/>
                    <a:p>
                      <a:pPr algn="ctr"/>
                      <a:r>
                        <a:rPr lang="en-IN" sz="1600" dirty="0">
                          <a:effectLst/>
                          <a:latin typeface="Abel" panose="020B0604020202020204" charset="0"/>
                        </a:rPr>
                        <a:t>$ 1,830.00</a:t>
                      </a:r>
                      <a:endParaRPr lang="en-IN" sz="2000" dirty="0">
                        <a:latin typeface="Abel" panose="020B0604020202020204" charset="0"/>
                      </a:endParaRPr>
                    </a:p>
                  </a:txBody>
                  <a:tcPr>
                    <a:solidFill>
                      <a:schemeClr val="accent1"/>
                    </a:solidFill>
                  </a:tcPr>
                </a:tc>
                <a:extLst>
                  <a:ext uri="{0D108BD9-81ED-4DB2-BD59-A6C34878D82A}">
                    <a16:rowId xmlns:a16="http://schemas.microsoft.com/office/drawing/2014/main" val="1759835967"/>
                  </a:ext>
                </a:extLst>
              </a:tr>
              <a:tr h="180476">
                <a:tc>
                  <a:txBody>
                    <a:bodyPr/>
                    <a:lstStyle/>
                    <a:p>
                      <a:r>
                        <a:rPr lang="en-IN" sz="1600" dirty="0">
                          <a:effectLst/>
                          <a:latin typeface="Abel" panose="020B0604020202020204" charset="0"/>
                        </a:rPr>
                        <a:t>Orange Pineapple</a:t>
                      </a:r>
                      <a:endParaRPr lang="en-IN" sz="2000" dirty="0">
                        <a:latin typeface="Abel" panose="020B0604020202020204" charset="0"/>
                      </a:endParaRPr>
                    </a:p>
                  </a:txBody>
                  <a:tcPr>
                    <a:solidFill>
                      <a:schemeClr val="accent1"/>
                    </a:solidFill>
                  </a:tcPr>
                </a:tc>
                <a:tc>
                  <a:txBody>
                    <a:bodyPr/>
                    <a:lstStyle/>
                    <a:p>
                      <a:pPr algn="ctr"/>
                      <a:r>
                        <a:rPr lang="en-IN" sz="1600">
                          <a:effectLst/>
                          <a:latin typeface="Abel" panose="020B0604020202020204" charset="0"/>
                        </a:rPr>
                        <a:t>300</a:t>
                      </a:r>
                      <a:endParaRPr lang="en-IN" sz="2000">
                        <a:latin typeface="Abel" panose="020B0604020202020204" charset="0"/>
                      </a:endParaRPr>
                    </a:p>
                  </a:txBody>
                  <a:tcPr>
                    <a:solidFill>
                      <a:schemeClr val="accent1"/>
                    </a:solidFill>
                  </a:tcPr>
                </a:tc>
                <a:tc>
                  <a:txBody>
                    <a:bodyPr/>
                    <a:lstStyle/>
                    <a:p>
                      <a:pPr algn="ctr"/>
                      <a:r>
                        <a:rPr lang="en-IN" sz="1600" dirty="0">
                          <a:effectLst/>
                          <a:latin typeface="Abel" panose="020B0604020202020204" charset="0"/>
                        </a:rPr>
                        <a:t>$ 1,500.00</a:t>
                      </a:r>
                      <a:endParaRPr lang="en-IN" sz="2000" dirty="0">
                        <a:latin typeface="Abel" panose="020B0604020202020204" charset="0"/>
                      </a:endParaRPr>
                    </a:p>
                  </a:txBody>
                  <a:tcPr>
                    <a:solidFill>
                      <a:schemeClr val="accent1"/>
                    </a:solidFill>
                  </a:tcPr>
                </a:tc>
                <a:extLst>
                  <a:ext uri="{0D108BD9-81ED-4DB2-BD59-A6C34878D82A}">
                    <a16:rowId xmlns:a16="http://schemas.microsoft.com/office/drawing/2014/main" val="2431309027"/>
                  </a:ext>
                </a:extLst>
              </a:tr>
              <a:tr h="180476">
                <a:tc>
                  <a:txBody>
                    <a:bodyPr/>
                    <a:lstStyle/>
                    <a:p>
                      <a:r>
                        <a:rPr lang="en-IN" sz="1600" dirty="0">
                          <a:effectLst/>
                          <a:latin typeface="Abel" panose="020B0604020202020204" charset="0"/>
                        </a:rPr>
                        <a:t>Kiwi</a:t>
                      </a:r>
                      <a:endParaRPr lang="en-IN" sz="2000" dirty="0">
                        <a:latin typeface="Abel" panose="020B0604020202020204" charset="0"/>
                      </a:endParaRPr>
                    </a:p>
                  </a:txBody>
                  <a:tcPr>
                    <a:solidFill>
                      <a:schemeClr val="accent1"/>
                    </a:solidFill>
                  </a:tcPr>
                </a:tc>
                <a:tc>
                  <a:txBody>
                    <a:bodyPr/>
                    <a:lstStyle/>
                    <a:p>
                      <a:pPr algn="ctr"/>
                      <a:r>
                        <a:rPr lang="en-IN" sz="1600">
                          <a:effectLst/>
                          <a:latin typeface="Abel" panose="020B0604020202020204" charset="0"/>
                        </a:rPr>
                        <a:t>498</a:t>
                      </a:r>
                      <a:endParaRPr lang="en-IN" sz="2000">
                        <a:latin typeface="Abel" panose="020B0604020202020204" charset="0"/>
                      </a:endParaRPr>
                    </a:p>
                  </a:txBody>
                  <a:tcPr>
                    <a:solidFill>
                      <a:schemeClr val="accent1"/>
                    </a:solidFill>
                  </a:tcPr>
                </a:tc>
                <a:tc>
                  <a:txBody>
                    <a:bodyPr/>
                    <a:lstStyle/>
                    <a:p>
                      <a:pPr algn="ctr"/>
                      <a:r>
                        <a:rPr lang="en-IN" sz="1600" dirty="0">
                          <a:effectLst/>
                          <a:latin typeface="Abel" panose="020B0604020202020204" charset="0"/>
                        </a:rPr>
                        <a:t>$ 1,494.00</a:t>
                      </a:r>
                      <a:endParaRPr lang="en-IN" sz="2000" dirty="0">
                        <a:latin typeface="Abel" panose="020B0604020202020204" charset="0"/>
                      </a:endParaRPr>
                    </a:p>
                  </a:txBody>
                  <a:tcPr>
                    <a:solidFill>
                      <a:schemeClr val="accent1"/>
                    </a:solidFill>
                  </a:tcPr>
                </a:tc>
                <a:extLst>
                  <a:ext uri="{0D108BD9-81ED-4DB2-BD59-A6C34878D82A}">
                    <a16:rowId xmlns:a16="http://schemas.microsoft.com/office/drawing/2014/main" val="4010779261"/>
                  </a:ext>
                </a:extLst>
              </a:tr>
              <a:tr h="180476">
                <a:tc>
                  <a:txBody>
                    <a:bodyPr/>
                    <a:lstStyle/>
                    <a:p>
                      <a:r>
                        <a:rPr lang="en-IN" sz="1600" dirty="0">
                          <a:effectLst/>
                          <a:latin typeface="Abel" panose="020B0604020202020204" charset="0"/>
                        </a:rPr>
                        <a:t>Lemon Lime</a:t>
                      </a:r>
                      <a:endParaRPr lang="en-IN" sz="2000" dirty="0">
                        <a:latin typeface="Abel" panose="020B0604020202020204" charset="0"/>
                      </a:endParaRPr>
                    </a:p>
                  </a:txBody>
                  <a:tcPr>
                    <a:solidFill>
                      <a:schemeClr val="accent1"/>
                    </a:solidFill>
                  </a:tcPr>
                </a:tc>
                <a:tc>
                  <a:txBody>
                    <a:bodyPr/>
                    <a:lstStyle/>
                    <a:p>
                      <a:pPr algn="ctr"/>
                      <a:r>
                        <a:rPr lang="en-IN" sz="1600">
                          <a:effectLst/>
                          <a:latin typeface="Abel" panose="020B0604020202020204" charset="0"/>
                        </a:rPr>
                        <a:t>692</a:t>
                      </a:r>
                      <a:endParaRPr lang="en-IN" sz="2000">
                        <a:latin typeface="Abel" panose="020B0604020202020204" charset="0"/>
                      </a:endParaRPr>
                    </a:p>
                  </a:txBody>
                  <a:tcPr>
                    <a:solidFill>
                      <a:schemeClr val="accent1"/>
                    </a:solidFill>
                  </a:tcPr>
                </a:tc>
                <a:tc>
                  <a:txBody>
                    <a:bodyPr/>
                    <a:lstStyle/>
                    <a:p>
                      <a:pPr algn="ctr"/>
                      <a:r>
                        <a:rPr lang="en-IN" sz="1600" dirty="0">
                          <a:effectLst/>
                          <a:latin typeface="Abel" panose="020B0604020202020204" charset="0"/>
                        </a:rPr>
                        <a:t>$ 1,384.00</a:t>
                      </a:r>
                      <a:endParaRPr lang="en-IN" sz="2000" dirty="0">
                        <a:latin typeface="Abel" panose="020B0604020202020204" charset="0"/>
                      </a:endParaRPr>
                    </a:p>
                  </a:txBody>
                  <a:tcPr>
                    <a:solidFill>
                      <a:schemeClr val="accent1"/>
                    </a:solidFill>
                  </a:tcPr>
                </a:tc>
                <a:extLst>
                  <a:ext uri="{0D108BD9-81ED-4DB2-BD59-A6C34878D82A}">
                    <a16:rowId xmlns:a16="http://schemas.microsoft.com/office/drawing/2014/main" val="4279612246"/>
                  </a:ext>
                </a:extLst>
              </a:tr>
              <a:tr h="180476">
                <a:tc>
                  <a:txBody>
                    <a:bodyPr/>
                    <a:lstStyle/>
                    <a:p>
                      <a:r>
                        <a:rPr lang="en-IN" sz="1600" dirty="0">
                          <a:effectLst/>
                          <a:latin typeface="Abel" panose="020B0604020202020204" charset="0"/>
                        </a:rPr>
                        <a:t>Grape</a:t>
                      </a:r>
                      <a:endParaRPr lang="en-IN" sz="2000" dirty="0">
                        <a:latin typeface="Abel" panose="020B0604020202020204" charset="0"/>
                      </a:endParaRPr>
                    </a:p>
                  </a:txBody>
                  <a:tcPr>
                    <a:solidFill>
                      <a:schemeClr val="accent1"/>
                    </a:solidFill>
                  </a:tcPr>
                </a:tc>
                <a:tc>
                  <a:txBody>
                    <a:bodyPr/>
                    <a:lstStyle/>
                    <a:p>
                      <a:pPr algn="ctr"/>
                      <a:r>
                        <a:rPr lang="en-IN" sz="1600">
                          <a:effectLst/>
                          <a:latin typeface="Abel" panose="020B0604020202020204" charset="0"/>
                        </a:rPr>
                        <a:t>394</a:t>
                      </a:r>
                      <a:endParaRPr lang="en-IN" sz="2000">
                        <a:latin typeface="Abel" panose="020B0604020202020204" charset="0"/>
                      </a:endParaRPr>
                    </a:p>
                  </a:txBody>
                  <a:tcPr>
                    <a:solidFill>
                      <a:schemeClr val="accent1"/>
                    </a:solidFill>
                  </a:tcPr>
                </a:tc>
                <a:tc>
                  <a:txBody>
                    <a:bodyPr/>
                    <a:lstStyle/>
                    <a:p>
                      <a:pPr algn="ctr"/>
                      <a:r>
                        <a:rPr lang="en-IN" sz="1600" dirty="0">
                          <a:effectLst/>
                          <a:latin typeface="Abel" panose="020B0604020202020204" charset="0"/>
                        </a:rPr>
                        <a:t>$ 1,182.00</a:t>
                      </a:r>
                      <a:endParaRPr lang="en-IN" sz="2000" dirty="0">
                        <a:latin typeface="Abel" panose="020B0604020202020204" charset="0"/>
                      </a:endParaRPr>
                    </a:p>
                  </a:txBody>
                  <a:tcPr>
                    <a:solidFill>
                      <a:schemeClr val="accent1"/>
                    </a:solidFill>
                  </a:tcPr>
                </a:tc>
                <a:extLst>
                  <a:ext uri="{0D108BD9-81ED-4DB2-BD59-A6C34878D82A}">
                    <a16:rowId xmlns:a16="http://schemas.microsoft.com/office/drawing/2014/main" val="694513582"/>
                  </a:ext>
                </a:extLst>
              </a:tr>
              <a:tr h="180476">
                <a:tc>
                  <a:txBody>
                    <a:bodyPr/>
                    <a:lstStyle/>
                    <a:p>
                      <a:r>
                        <a:rPr lang="en-IN" sz="1600" dirty="0">
                          <a:effectLst/>
                          <a:latin typeface="Abel" panose="020B0604020202020204" charset="0"/>
                        </a:rPr>
                        <a:t>Peppermint</a:t>
                      </a:r>
                      <a:endParaRPr lang="en-IN" sz="2000" dirty="0">
                        <a:latin typeface="Abel" panose="020B0604020202020204" charset="0"/>
                      </a:endParaRPr>
                    </a:p>
                  </a:txBody>
                  <a:tcPr>
                    <a:solidFill>
                      <a:schemeClr val="accent1"/>
                    </a:solidFill>
                  </a:tcPr>
                </a:tc>
                <a:tc>
                  <a:txBody>
                    <a:bodyPr/>
                    <a:lstStyle/>
                    <a:p>
                      <a:pPr algn="ctr"/>
                      <a:r>
                        <a:rPr lang="en-IN" sz="1600">
                          <a:effectLst/>
                          <a:latin typeface="Abel" panose="020B0604020202020204" charset="0"/>
                        </a:rPr>
                        <a:t>291</a:t>
                      </a:r>
                      <a:endParaRPr lang="en-IN" sz="2000">
                        <a:latin typeface="Abel" panose="020B0604020202020204" charset="0"/>
                      </a:endParaRPr>
                    </a:p>
                  </a:txBody>
                  <a:tcPr>
                    <a:solidFill>
                      <a:schemeClr val="accent1"/>
                    </a:solidFill>
                  </a:tcPr>
                </a:tc>
                <a:tc>
                  <a:txBody>
                    <a:bodyPr/>
                    <a:lstStyle/>
                    <a:p>
                      <a:pPr algn="ctr"/>
                      <a:r>
                        <a:rPr lang="en-IN" sz="1600" dirty="0">
                          <a:effectLst/>
                          <a:latin typeface="Abel" panose="020B0604020202020204" charset="0"/>
                        </a:rPr>
                        <a:t>$ 1,164.00</a:t>
                      </a:r>
                      <a:endParaRPr lang="en-IN" sz="2000" dirty="0">
                        <a:latin typeface="Abel" panose="020B0604020202020204" charset="0"/>
                      </a:endParaRPr>
                    </a:p>
                  </a:txBody>
                  <a:tcPr>
                    <a:solidFill>
                      <a:schemeClr val="accent1"/>
                    </a:solidFill>
                  </a:tcPr>
                </a:tc>
                <a:extLst>
                  <a:ext uri="{0D108BD9-81ED-4DB2-BD59-A6C34878D82A}">
                    <a16:rowId xmlns:a16="http://schemas.microsoft.com/office/drawing/2014/main" val="912690544"/>
                  </a:ext>
                </a:extLst>
              </a:tr>
              <a:tr h="180476">
                <a:tc>
                  <a:txBody>
                    <a:bodyPr/>
                    <a:lstStyle/>
                    <a:p>
                      <a:r>
                        <a:rPr lang="en-IN" sz="1600" dirty="0">
                          <a:effectLst/>
                          <a:latin typeface="Abel" panose="020B0604020202020204" charset="0"/>
                        </a:rPr>
                        <a:t>Watermelon</a:t>
                      </a:r>
                      <a:endParaRPr lang="en-IN" sz="2000" dirty="0">
                        <a:latin typeface="Abel" panose="020B0604020202020204" charset="0"/>
                      </a:endParaRPr>
                    </a:p>
                  </a:txBody>
                  <a:tcPr>
                    <a:solidFill>
                      <a:schemeClr val="accent1"/>
                    </a:solidFill>
                  </a:tcPr>
                </a:tc>
                <a:tc>
                  <a:txBody>
                    <a:bodyPr/>
                    <a:lstStyle/>
                    <a:p>
                      <a:pPr algn="ctr"/>
                      <a:r>
                        <a:rPr lang="en-IN" sz="1600">
                          <a:effectLst/>
                          <a:latin typeface="Abel" panose="020B0604020202020204" charset="0"/>
                        </a:rPr>
                        <a:t>300</a:t>
                      </a:r>
                      <a:endParaRPr lang="en-IN" sz="2000">
                        <a:latin typeface="Abel" panose="020B0604020202020204" charset="0"/>
                      </a:endParaRPr>
                    </a:p>
                  </a:txBody>
                  <a:tcPr>
                    <a:solidFill>
                      <a:schemeClr val="accent1"/>
                    </a:solidFill>
                  </a:tcPr>
                </a:tc>
                <a:tc>
                  <a:txBody>
                    <a:bodyPr/>
                    <a:lstStyle/>
                    <a:p>
                      <a:pPr algn="ctr"/>
                      <a:r>
                        <a:rPr lang="en-IN" sz="1600" dirty="0">
                          <a:effectLst/>
                          <a:latin typeface="Abel" panose="020B0604020202020204" charset="0"/>
                        </a:rPr>
                        <a:t>$ 900.00</a:t>
                      </a:r>
                      <a:endParaRPr lang="en-IN" sz="2000" dirty="0">
                        <a:latin typeface="Abel" panose="020B0604020202020204" charset="0"/>
                      </a:endParaRPr>
                    </a:p>
                  </a:txBody>
                  <a:tcPr>
                    <a:solidFill>
                      <a:schemeClr val="accent1"/>
                    </a:solidFill>
                  </a:tcPr>
                </a:tc>
                <a:extLst>
                  <a:ext uri="{0D108BD9-81ED-4DB2-BD59-A6C34878D82A}">
                    <a16:rowId xmlns:a16="http://schemas.microsoft.com/office/drawing/2014/main" val="170278866"/>
                  </a:ext>
                </a:extLst>
              </a:tr>
              <a:tr h="180476">
                <a:tc>
                  <a:txBody>
                    <a:bodyPr/>
                    <a:lstStyle/>
                    <a:p>
                      <a:r>
                        <a:rPr lang="en-IN" sz="1600" dirty="0">
                          <a:effectLst/>
                          <a:latin typeface="Abel" panose="020B0604020202020204" charset="0"/>
                        </a:rPr>
                        <a:t>Blackberry</a:t>
                      </a:r>
                      <a:endParaRPr lang="en-IN" sz="2000" dirty="0">
                        <a:latin typeface="Abel" panose="020B0604020202020204" charset="0"/>
                      </a:endParaRPr>
                    </a:p>
                  </a:txBody>
                  <a:tcPr>
                    <a:solidFill>
                      <a:schemeClr val="accent1"/>
                    </a:solidFill>
                  </a:tcPr>
                </a:tc>
                <a:tc>
                  <a:txBody>
                    <a:bodyPr/>
                    <a:lstStyle/>
                    <a:p>
                      <a:pPr algn="ctr"/>
                      <a:r>
                        <a:rPr lang="en-IN" sz="1600">
                          <a:effectLst/>
                          <a:latin typeface="Abel" panose="020B0604020202020204" charset="0"/>
                        </a:rPr>
                        <a:t>212</a:t>
                      </a:r>
                      <a:endParaRPr lang="en-IN" sz="2000">
                        <a:latin typeface="Abel" panose="020B0604020202020204" charset="0"/>
                      </a:endParaRPr>
                    </a:p>
                  </a:txBody>
                  <a:tcPr>
                    <a:solidFill>
                      <a:schemeClr val="accent1"/>
                    </a:solidFill>
                  </a:tcPr>
                </a:tc>
                <a:tc>
                  <a:txBody>
                    <a:bodyPr/>
                    <a:lstStyle/>
                    <a:p>
                      <a:pPr algn="ctr"/>
                      <a:r>
                        <a:rPr lang="en-IN" sz="1600" dirty="0">
                          <a:effectLst/>
                          <a:latin typeface="Abel" panose="020B0604020202020204" charset="0"/>
                        </a:rPr>
                        <a:t>$ 424.00</a:t>
                      </a:r>
                      <a:endParaRPr lang="en-IN" sz="2000" dirty="0">
                        <a:latin typeface="Abel" panose="020B0604020202020204" charset="0"/>
                      </a:endParaRPr>
                    </a:p>
                  </a:txBody>
                  <a:tcPr>
                    <a:solidFill>
                      <a:schemeClr val="accent1"/>
                    </a:solidFill>
                  </a:tcPr>
                </a:tc>
                <a:extLst>
                  <a:ext uri="{0D108BD9-81ED-4DB2-BD59-A6C34878D82A}">
                    <a16:rowId xmlns:a16="http://schemas.microsoft.com/office/drawing/2014/main" val="3485344226"/>
                  </a:ext>
                </a:extLst>
              </a:tr>
              <a:tr h="180476">
                <a:tc>
                  <a:txBody>
                    <a:bodyPr/>
                    <a:lstStyle/>
                    <a:p>
                      <a:r>
                        <a:rPr lang="en-IN" sz="1600" dirty="0">
                          <a:effectLst/>
                          <a:latin typeface="Abel" panose="020B0604020202020204" charset="0"/>
                        </a:rPr>
                        <a:t>Red Raspberry</a:t>
                      </a:r>
                      <a:endParaRPr lang="en-IN" sz="2000" dirty="0">
                        <a:latin typeface="Abel" panose="020B0604020202020204" charset="0"/>
                      </a:endParaRPr>
                    </a:p>
                  </a:txBody>
                  <a:tcPr>
                    <a:solidFill>
                      <a:schemeClr val="accent1"/>
                    </a:solidFill>
                  </a:tcPr>
                </a:tc>
                <a:tc>
                  <a:txBody>
                    <a:bodyPr/>
                    <a:lstStyle/>
                    <a:p>
                      <a:pPr algn="ctr"/>
                      <a:r>
                        <a:rPr lang="en-IN" sz="1600">
                          <a:effectLst/>
                          <a:latin typeface="Abel" panose="020B0604020202020204" charset="0"/>
                        </a:rPr>
                        <a:t>100</a:t>
                      </a:r>
                      <a:endParaRPr lang="en-IN" sz="2000">
                        <a:latin typeface="Abel" panose="020B0604020202020204" charset="0"/>
                      </a:endParaRPr>
                    </a:p>
                  </a:txBody>
                  <a:tcPr>
                    <a:solidFill>
                      <a:schemeClr val="accent1"/>
                    </a:solidFill>
                  </a:tcPr>
                </a:tc>
                <a:tc>
                  <a:txBody>
                    <a:bodyPr/>
                    <a:lstStyle/>
                    <a:p>
                      <a:pPr algn="ctr"/>
                      <a:r>
                        <a:rPr lang="en-IN" sz="1600" dirty="0">
                          <a:effectLst/>
                          <a:latin typeface="Abel" panose="020B0604020202020204" charset="0"/>
                        </a:rPr>
                        <a:t>$ 400.00</a:t>
                      </a:r>
                      <a:endParaRPr lang="en-IN" sz="2000" dirty="0">
                        <a:latin typeface="Abel" panose="020B0604020202020204" charset="0"/>
                      </a:endParaRPr>
                    </a:p>
                  </a:txBody>
                  <a:tcPr>
                    <a:solidFill>
                      <a:schemeClr val="accent1"/>
                    </a:solidFill>
                  </a:tcPr>
                </a:tc>
                <a:extLst>
                  <a:ext uri="{0D108BD9-81ED-4DB2-BD59-A6C34878D82A}">
                    <a16:rowId xmlns:a16="http://schemas.microsoft.com/office/drawing/2014/main" val="3420333702"/>
                  </a:ext>
                </a:extLst>
              </a:tr>
              <a:tr h="180476">
                <a:tc>
                  <a:txBody>
                    <a:bodyPr/>
                    <a:lstStyle/>
                    <a:p>
                      <a:r>
                        <a:rPr lang="en-IN" sz="1600" dirty="0">
                          <a:effectLst/>
                          <a:latin typeface="Abel" panose="020B0604020202020204" charset="0"/>
                        </a:rPr>
                        <a:t>Orange</a:t>
                      </a:r>
                      <a:endParaRPr lang="en-IN" sz="2000" dirty="0">
                        <a:latin typeface="Abel" panose="020B0604020202020204" charset="0"/>
                      </a:endParaRPr>
                    </a:p>
                  </a:txBody>
                  <a:tcPr>
                    <a:solidFill>
                      <a:schemeClr val="accent1"/>
                    </a:solidFill>
                  </a:tcPr>
                </a:tc>
                <a:tc>
                  <a:txBody>
                    <a:bodyPr/>
                    <a:lstStyle/>
                    <a:p>
                      <a:pPr algn="ctr"/>
                      <a:r>
                        <a:rPr lang="en-IN" sz="1600">
                          <a:effectLst/>
                          <a:latin typeface="Abel" panose="020B0604020202020204" charset="0"/>
                        </a:rPr>
                        <a:t>96</a:t>
                      </a:r>
                      <a:endParaRPr lang="en-IN" sz="2000">
                        <a:latin typeface="Abel" panose="020B0604020202020204" charset="0"/>
                      </a:endParaRPr>
                    </a:p>
                  </a:txBody>
                  <a:tcPr>
                    <a:solidFill>
                      <a:schemeClr val="accent1"/>
                    </a:solidFill>
                  </a:tcPr>
                </a:tc>
                <a:tc>
                  <a:txBody>
                    <a:bodyPr/>
                    <a:lstStyle/>
                    <a:p>
                      <a:pPr algn="ctr"/>
                      <a:r>
                        <a:rPr lang="en-IN" sz="1600" dirty="0">
                          <a:effectLst/>
                          <a:latin typeface="Abel" panose="020B0604020202020204" charset="0"/>
                        </a:rPr>
                        <a:t>$ 384.00</a:t>
                      </a:r>
                      <a:endParaRPr lang="en-IN" sz="2000" dirty="0">
                        <a:latin typeface="Abel" panose="020B0604020202020204" charset="0"/>
                      </a:endParaRPr>
                    </a:p>
                  </a:txBody>
                  <a:tcPr>
                    <a:solidFill>
                      <a:schemeClr val="accent1"/>
                    </a:solidFill>
                  </a:tcPr>
                </a:tc>
                <a:extLst>
                  <a:ext uri="{0D108BD9-81ED-4DB2-BD59-A6C34878D82A}">
                    <a16:rowId xmlns:a16="http://schemas.microsoft.com/office/drawing/2014/main" val="3368403495"/>
                  </a:ext>
                </a:extLst>
              </a:tr>
              <a:tr h="180476">
                <a:tc>
                  <a:txBody>
                    <a:bodyPr/>
                    <a:lstStyle/>
                    <a:p>
                      <a:r>
                        <a:rPr lang="en-IN" sz="1600" dirty="0">
                          <a:effectLst/>
                          <a:latin typeface="Abel" panose="020B0604020202020204" charset="0"/>
                        </a:rPr>
                        <a:t>Strawberry</a:t>
                      </a:r>
                      <a:endParaRPr lang="en-IN" sz="2000" dirty="0">
                        <a:latin typeface="Abel" panose="020B0604020202020204" charset="0"/>
                      </a:endParaRPr>
                    </a:p>
                  </a:txBody>
                  <a:tcPr>
                    <a:solidFill>
                      <a:schemeClr val="accent1"/>
                    </a:solidFill>
                  </a:tcPr>
                </a:tc>
                <a:tc>
                  <a:txBody>
                    <a:bodyPr/>
                    <a:lstStyle/>
                    <a:p>
                      <a:pPr algn="ctr"/>
                      <a:r>
                        <a:rPr lang="en-IN" sz="1600">
                          <a:effectLst/>
                          <a:latin typeface="Abel" panose="020B0604020202020204" charset="0"/>
                        </a:rPr>
                        <a:t>48</a:t>
                      </a:r>
                      <a:endParaRPr lang="en-IN" sz="2000">
                        <a:latin typeface="Abel" panose="020B0604020202020204" charset="0"/>
                      </a:endParaRPr>
                    </a:p>
                  </a:txBody>
                  <a:tcPr>
                    <a:solidFill>
                      <a:schemeClr val="accent1"/>
                    </a:solidFill>
                  </a:tcPr>
                </a:tc>
                <a:tc>
                  <a:txBody>
                    <a:bodyPr/>
                    <a:lstStyle/>
                    <a:p>
                      <a:pPr algn="ctr"/>
                      <a:r>
                        <a:rPr lang="en-IN" sz="1600" dirty="0">
                          <a:effectLst/>
                          <a:latin typeface="Abel" panose="020B0604020202020204" charset="0"/>
                        </a:rPr>
                        <a:t>$ 96.00</a:t>
                      </a:r>
                      <a:endParaRPr lang="en-IN" sz="2000" dirty="0">
                        <a:latin typeface="Abel" panose="020B0604020202020204" charset="0"/>
                      </a:endParaRPr>
                    </a:p>
                  </a:txBody>
                  <a:tcPr>
                    <a:solidFill>
                      <a:schemeClr val="accent1"/>
                    </a:solidFill>
                  </a:tcPr>
                </a:tc>
                <a:extLst>
                  <a:ext uri="{0D108BD9-81ED-4DB2-BD59-A6C34878D82A}">
                    <a16:rowId xmlns:a16="http://schemas.microsoft.com/office/drawing/2014/main" val="124522849"/>
                  </a:ext>
                </a:extLst>
              </a:tr>
            </a:tbl>
          </a:graphicData>
        </a:graphic>
      </p:graphicFrame>
      <p:sp>
        <p:nvSpPr>
          <p:cNvPr id="14" name="Google Shape;126;p29">
            <a:extLst>
              <a:ext uri="{FF2B5EF4-FFF2-40B4-BE49-F238E27FC236}">
                <a16:creationId xmlns:a16="http://schemas.microsoft.com/office/drawing/2014/main" id="{06093836-1AB2-45A4-B80B-969D08916487}"/>
              </a:ext>
            </a:extLst>
          </p:cNvPr>
          <p:cNvSpPr txBox="1">
            <a:spLocks/>
          </p:cNvSpPr>
          <p:nvPr/>
        </p:nvSpPr>
        <p:spPr>
          <a:xfrm>
            <a:off x="382300" y="4636246"/>
            <a:ext cx="2832900" cy="462300"/>
          </a:xfrm>
          <a:prstGeom prst="rect">
            <a:avLst/>
          </a:prstGeom>
          <a:solidFill>
            <a:schemeClr val="dk1"/>
          </a:solid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lgn="ctr">
              <a:spcAft>
                <a:spcPts val="1500"/>
              </a:spcAft>
              <a:buFont typeface="Abel"/>
              <a:buNone/>
            </a:pPr>
            <a:r>
              <a:rPr lang="en-IN" b="1" dirty="0">
                <a:solidFill>
                  <a:schemeClr val="accent1"/>
                </a:solidFill>
                <a:latin typeface="Playfair Display"/>
                <a:ea typeface="Playfair Display"/>
                <a:cs typeface="Playfair Display"/>
                <a:sym typeface="Playfair Display"/>
              </a:rPr>
              <a:t>May get rid of </a:t>
            </a:r>
          </a:p>
        </p:txBody>
      </p:sp>
      <p:cxnSp>
        <p:nvCxnSpPr>
          <p:cNvPr id="15" name="Google Shape;129;p29">
            <a:extLst>
              <a:ext uri="{FF2B5EF4-FFF2-40B4-BE49-F238E27FC236}">
                <a16:creationId xmlns:a16="http://schemas.microsoft.com/office/drawing/2014/main" id="{38FB050F-6742-476C-9591-15F4C6739BBF}"/>
              </a:ext>
            </a:extLst>
          </p:cNvPr>
          <p:cNvCxnSpPr>
            <a:cxnSpLocks/>
          </p:cNvCxnSpPr>
          <p:nvPr/>
        </p:nvCxnSpPr>
        <p:spPr>
          <a:xfrm flipH="1">
            <a:off x="-1509678" y="6516909"/>
            <a:ext cx="6616516" cy="0"/>
          </a:xfrm>
          <a:prstGeom prst="straightConnector1">
            <a:avLst/>
          </a:prstGeom>
          <a:noFill/>
          <a:ln w="9525" cap="flat" cmpd="sng">
            <a:solidFill>
              <a:schemeClr val="dk1"/>
            </a:solidFill>
            <a:prstDash val="solid"/>
            <a:round/>
            <a:headEnd type="oval" w="med" len="med"/>
            <a:tailEnd type="none" w="med" len="med"/>
          </a:ln>
        </p:spPr>
      </p:cxnSp>
    </p:spTree>
    <p:extLst>
      <p:ext uri="{BB962C8B-B14F-4D97-AF65-F5344CB8AC3E}">
        <p14:creationId xmlns:p14="http://schemas.microsoft.com/office/powerpoint/2010/main" val="3203768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25" name="Google Shape;125;p29"/>
          <p:cNvSpPr txBox="1">
            <a:spLocks noGrp="1"/>
          </p:cNvSpPr>
          <p:nvPr>
            <p:ph type="subTitle" idx="3"/>
          </p:nvPr>
        </p:nvSpPr>
        <p:spPr>
          <a:xfrm>
            <a:off x="521759" y="877128"/>
            <a:ext cx="4358465" cy="1161300"/>
          </a:xfrm>
          <a:prstGeom prst="rect">
            <a:avLst/>
          </a:prstGeom>
        </p:spPr>
        <p:txBody>
          <a:bodyPr spcFirstLastPara="1" wrap="square" lIns="116050" tIns="116050" rIns="116050" bIns="116050" anchor="t" anchorCtr="0">
            <a:noAutofit/>
          </a:bodyPr>
          <a:lstStyle/>
          <a:p>
            <a:pPr marL="285750" indent="-285750"/>
            <a:r>
              <a:rPr lang="en-US" sz="3200" baseline="30000" dirty="0"/>
              <a:t>4 –</a:t>
            </a:r>
            <a:r>
              <a:rPr lang="en-US" sz="3200" dirty="0"/>
              <a:t>Employee Analysis</a:t>
            </a:r>
          </a:p>
        </p:txBody>
      </p:sp>
      <p:sp>
        <p:nvSpPr>
          <p:cNvPr id="126" name="Google Shape;126;p29"/>
          <p:cNvSpPr txBox="1">
            <a:spLocks noGrp="1"/>
          </p:cNvSpPr>
          <p:nvPr>
            <p:ph type="subTitle" idx="4294967295"/>
          </p:nvPr>
        </p:nvSpPr>
        <p:spPr>
          <a:xfrm>
            <a:off x="382300" y="2430800"/>
            <a:ext cx="2832900" cy="462300"/>
          </a:xfrm>
          <a:prstGeom prst="rect">
            <a:avLst/>
          </a:prstGeom>
          <a:solidFill>
            <a:schemeClr val="dk1"/>
          </a:solidFill>
        </p:spPr>
        <p:txBody>
          <a:bodyPr spcFirstLastPara="1" wrap="square" lIns="116050" tIns="116050" rIns="116050" bIns="116050" anchor="t" anchorCtr="0">
            <a:noAutofit/>
          </a:bodyPr>
          <a:lstStyle/>
          <a:p>
            <a:pPr marL="0" lvl="0" indent="0" algn="ctr" rtl="0">
              <a:spcBef>
                <a:spcPts val="0"/>
              </a:spcBef>
              <a:spcAft>
                <a:spcPts val="1500"/>
              </a:spcAft>
              <a:buNone/>
            </a:pPr>
            <a:r>
              <a:rPr lang="en-IN" b="1" dirty="0">
                <a:solidFill>
                  <a:schemeClr val="accent1"/>
                </a:solidFill>
                <a:latin typeface="Playfair Display"/>
                <a:ea typeface="Playfair Display"/>
                <a:cs typeface="Playfair Display"/>
                <a:sym typeface="Playfair Display"/>
              </a:rPr>
              <a:t>Generate Most Sales</a:t>
            </a:r>
            <a:endParaRPr b="1" dirty="0">
              <a:solidFill>
                <a:schemeClr val="accent1"/>
              </a:solidFill>
              <a:latin typeface="Playfair Display"/>
              <a:ea typeface="Playfair Display"/>
              <a:cs typeface="Playfair Display"/>
              <a:sym typeface="Playfair Display"/>
            </a:endParaRPr>
          </a:p>
        </p:txBody>
      </p:sp>
      <p:cxnSp>
        <p:nvCxnSpPr>
          <p:cNvPr id="128" name="Google Shape;128;p29"/>
          <p:cNvCxnSpPr/>
          <p:nvPr/>
        </p:nvCxnSpPr>
        <p:spPr>
          <a:xfrm>
            <a:off x="6537050" y="-63850"/>
            <a:ext cx="0" cy="1117800"/>
          </a:xfrm>
          <a:prstGeom prst="straightConnector1">
            <a:avLst/>
          </a:prstGeom>
          <a:noFill/>
          <a:ln w="9525" cap="flat" cmpd="sng">
            <a:solidFill>
              <a:schemeClr val="dk1"/>
            </a:solidFill>
            <a:prstDash val="solid"/>
            <a:round/>
            <a:headEnd type="none" w="med" len="med"/>
            <a:tailEnd type="oval" w="med" len="med"/>
          </a:ln>
        </p:spPr>
      </p:cxnSp>
      <p:cxnSp>
        <p:nvCxnSpPr>
          <p:cNvPr id="129" name="Google Shape;129;p29"/>
          <p:cNvCxnSpPr/>
          <p:nvPr/>
        </p:nvCxnSpPr>
        <p:spPr>
          <a:xfrm rot="10800000">
            <a:off x="7499200" y="-1351995"/>
            <a:ext cx="0" cy="1902300"/>
          </a:xfrm>
          <a:prstGeom prst="straightConnector1">
            <a:avLst/>
          </a:prstGeom>
          <a:noFill/>
          <a:ln w="9525" cap="flat" cmpd="sng">
            <a:solidFill>
              <a:schemeClr val="dk1"/>
            </a:solidFill>
            <a:prstDash val="solid"/>
            <a:round/>
            <a:headEnd type="oval" w="med" len="med"/>
            <a:tailEnd type="none" w="med" len="med"/>
          </a:ln>
        </p:spPr>
      </p:cxnSp>
      <p:sp>
        <p:nvSpPr>
          <p:cNvPr id="149" name="Google Shape;149;p29"/>
          <p:cNvSpPr txBox="1">
            <a:spLocks noGrp="1"/>
          </p:cNvSpPr>
          <p:nvPr>
            <p:ph type="subTitle" idx="4294967295"/>
          </p:nvPr>
        </p:nvSpPr>
        <p:spPr>
          <a:xfrm>
            <a:off x="887307" y="2894837"/>
            <a:ext cx="2832900" cy="885000"/>
          </a:xfrm>
          <a:prstGeom prst="rect">
            <a:avLst/>
          </a:prstGeom>
        </p:spPr>
        <p:txBody>
          <a:bodyPr spcFirstLastPara="1" wrap="square" lIns="116050" tIns="116050" rIns="116050" bIns="116050" anchor="t" anchorCtr="0">
            <a:noAutofit/>
          </a:bodyPr>
          <a:lstStyle/>
          <a:p>
            <a:pPr marL="0" lvl="0" indent="0" algn="ctr" rtl="0">
              <a:spcBef>
                <a:spcPts val="0"/>
              </a:spcBef>
              <a:spcAft>
                <a:spcPts val="1500"/>
              </a:spcAft>
              <a:buNone/>
            </a:pPr>
            <a:r>
              <a:rPr lang="en-IN" b="1" dirty="0"/>
              <a:t>Chris Smiley</a:t>
            </a:r>
          </a:p>
          <a:p>
            <a:pPr marL="0" lvl="0" indent="0" algn="ctr" rtl="0">
              <a:spcBef>
                <a:spcPts val="0"/>
              </a:spcBef>
              <a:spcAft>
                <a:spcPts val="1500"/>
              </a:spcAft>
              <a:buNone/>
            </a:pPr>
            <a:endParaRPr lang="en-IN" dirty="0"/>
          </a:p>
        </p:txBody>
      </p:sp>
      <p:cxnSp>
        <p:nvCxnSpPr>
          <p:cNvPr id="154" name="Google Shape;154;p29"/>
          <p:cNvCxnSpPr/>
          <p:nvPr/>
        </p:nvCxnSpPr>
        <p:spPr>
          <a:xfrm>
            <a:off x="646925" y="-63850"/>
            <a:ext cx="0" cy="1117800"/>
          </a:xfrm>
          <a:prstGeom prst="straightConnector1">
            <a:avLst/>
          </a:prstGeom>
          <a:noFill/>
          <a:ln w="9525" cap="flat" cmpd="sng">
            <a:solidFill>
              <a:schemeClr val="dk1"/>
            </a:solidFill>
            <a:prstDash val="solid"/>
            <a:round/>
            <a:headEnd type="none" w="med" len="med"/>
            <a:tailEnd type="oval" w="med" len="med"/>
          </a:ln>
        </p:spPr>
      </p:cxnSp>
      <p:sp>
        <p:nvSpPr>
          <p:cNvPr id="45" name="Google Shape;149;p29">
            <a:extLst>
              <a:ext uri="{FF2B5EF4-FFF2-40B4-BE49-F238E27FC236}">
                <a16:creationId xmlns:a16="http://schemas.microsoft.com/office/drawing/2014/main" id="{68F6237D-2381-45D3-A6FD-B19126706CBE}"/>
              </a:ext>
            </a:extLst>
          </p:cNvPr>
          <p:cNvSpPr txBox="1">
            <a:spLocks/>
          </p:cNvSpPr>
          <p:nvPr/>
        </p:nvSpPr>
        <p:spPr>
          <a:xfrm>
            <a:off x="887307" y="5177100"/>
            <a:ext cx="2832900" cy="885000"/>
          </a:xfrm>
          <a:prstGeom prst="rect">
            <a:avLst/>
          </a:prstGeom>
          <a:no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lgn="ctr">
              <a:spcAft>
                <a:spcPts val="1500"/>
              </a:spcAft>
              <a:buFont typeface="Abel"/>
              <a:buNone/>
            </a:pPr>
            <a:r>
              <a:rPr lang="en-IN" b="1" dirty="0"/>
              <a:t>Joe Teenager </a:t>
            </a:r>
          </a:p>
          <a:p>
            <a:pPr marL="0" indent="0">
              <a:spcAft>
                <a:spcPts val="1500"/>
              </a:spcAft>
              <a:buFont typeface="Abel"/>
              <a:buNone/>
            </a:pPr>
            <a:endParaRPr lang="en-IN" dirty="0"/>
          </a:p>
        </p:txBody>
      </p:sp>
      <p:sp>
        <p:nvSpPr>
          <p:cNvPr id="4" name="Rectangle 3">
            <a:extLst>
              <a:ext uri="{FF2B5EF4-FFF2-40B4-BE49-F238E27FC236}">
                <a16:creationId xmlns:a16="http://schemas.microsoft.com/office/drawing/2014/main" id="{311D8B51-AD5E-48C8-B2D9-50C1786B29CD}"/>
              </a:ext>
            </a:extLst>
          </p:cNvPr>
          <p:cNvSpPr/>
          <p:nvPr/>
        </p:nvSpPr>
        <p:spPr>
          <a:xfrm>
            <a:off x="4085756" y="6654600"/>
            <a:ext cx="2633543" cy="785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Google Shape;126;p29">
            <a:extLst>
              <a:ext uri="{FF2B5EF4-FFF2-40B4-BE49-F238E27FC236}">
                <a16:creationId xmlns:a16="http://schemas.microsoft.com/office/drawing/2014/main" id="{06093836-1AB2-45A4-B80B-969D08916487}"/>
              </a:ext>
            </a:extLst>
          </p:cNvPr>
          <p:cNvSpPr txBox="1">
            <a:spLocks/>
          </p:cNvSpPr>
          <p:nvPr/>
        </p:nvSpPr>
        <p:spPr>
          <a:xfrm>
            <a:off x="382300" y="4636246"/>
            <a:ext cx="2832900" cy="462300"/>
          </a:xfrm>
          <a:prstGeom prst="rect">
            <a:avLst/>
          </a:prstGeom>
          <a:solidFill>
            <a:schemeClr val="dk1"/>
          </a:solid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lgn="ctr">
              <a:spcAft>
                <a:spcPts val="1500"/>
              </a:spcAft>
              <a:buFont typeface="Abel"/>
              <a:buNone/>
            </a:pPr>
            <a:r>
              <a:rPr lang="en-IN" b="1" dirty="0">
                <a:solidFill>
                  <a:schemeClr val="accent1"/>
                </a:solidFill>
                <a:latin typeface="Playfair Display"/>
                <a:ea typeface="Playfair Display"/>
                <a:cs typeface="Playfair Display"/>
                <a:sym typeface="Playfair Display"/>
              </a:rPr>
              <a:t>Generate Least Sales</a:t>
            </a:r>
          </a:p>
        </p:txBody>
      </p:sp>
      <p:graphicFrame>
        <p:nvGraphicFramePr>
          <p:cNvPr id="3" name="Table 2">
            <a:extLst>
              <a:ext uri="{FF2B5EF4-FFF2-40B4-BE49-F238E27FC236}">
                <a16:creationId xmlns:a16="http://schemas.microsoft.com/office/drawing/2014/main" id="{B2888DE4-7484-4231-A3A7-A06A0964457C}"/>
              </a:ext>
            </a:extLst>
          </p:cNvPr>
          <p:cNvGraphicFramePr>
            <a:graphicFrameLocks noGrp="1"/>
          </p:cNvGraphicFramePr>
          <p:nvPr>
            <p:extLst>
              <p:ext uri="{D42A27DB-BD31-4B8C-83A1-F6EECF244321}">
                <p14:modId xmlns:p14="http://schemas.microsoft.com/office/powerpoint/2010/main" val="2865346358"/>
              </p:ext>
            </p:extLst>
          </p:nvPr>
        </p:nvGraphicFramePr>
        <p:xfrm>
          <a:off x="5260377" y="2477899"/>
          <a:ext cx="4806290" cy="2235982"/>
        </p:xfrm>
        <a:graphic>
          <a:graphicData uri="http://schemas.openxmlformats.org/drawingml/2006/table">
            <a:tbl>
              <a:tblPr/>
              <a:tblGrid>
                <a:gridCol w="2157569">
                  <a:extLst>
                    <a:ext uri="{9D8B030D-6E8A-4147-A177-3AD203B41FA5}">
                      <a16:colId xmlns:a16="http://schemas.microsoft.com/office/drawing/2014/main" val="3311173699"/>
                    </a:ext>
                  </a:extLst>
                </a:gridCol>
                <a:gridCol w="1284268">
                  <a:extLst>
                    <a:ext uri="{9D8B030D-6E8A-4147-A177-3AD203B41FA5}">
                      <a16:colId xmlns:a16="http://schemas.microsoft.com/office/drawing/2014/main" val="351109201"/>
                    </a:ext>
                  </a:extLst>
                </a:gridCol>
                <a:gridCol w="1364453">
                  <a:extLst>
                    <a:ext uri="{9D8B030D-6E8A-4147-A177-3AD203B41FA5}">
                      <a16:colId xmlns:a16="http://schemas.microsoft.com/office/drawing/2014/main" val="3036359650"/>
                    </a:ext>
                  </a:extLst>
                </a:gridCol>
              </a:tblGrid>
              <a:tr h="399164">
                <a:tc gridSpan="3">
                  <a:txBody>
                    <a:bodyPr/>
                    <a:lstStyle/>
                    <a:p>
                      <a:pPr algn="ctr"/>
                      <a:r>
                        <a:rPr lang="en-IN" sz="2000" b="1" dirty="0">
                          <a:latin typeface="Abel" panose="020B0604020202020204" charset="0"/>
                        </a:rPr>
                        <a:t>Total Sales Units and Amount</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73444088"/>
                  </a:ext>
                </a:extLst>
              </a:tr>
              <a:tr h="339289">
                <a:tc>
                  <a:txBody>
                    <a:bodyPr/>
                    <a:lstStyle/>
                    <a:p>
                      <a:r>
                        <a:rPr lang="en-IN" sz="1600" b="1">
                          <a:effectLst/>
                          <a:latin typeface="Abel" panose="020B0604020202020204" charset="0"/>
                        </a:rPr>
                        <a:t>Name</a:t>
                      </a:r>
                      <a:endParaRPr lang="en-IN" sz="2000" b="1">
                        <a:latin typeface="Abel" panose="020B0604020202020204" charset="0"/>
                      </a:endParaRPr>
                    </a:p>
                  </a:txBody>
                  <a:tcPr anchor="ctr">
                    <a:lnL>
                      <a:noFill/>
                    </a:lnL>
                    <a:lnR>
                      <a:noFill/>
                    </a:lnR>
                    <a:lnT w="12700" cmpd="sng">
                      <a:noFill/>
                      <a:prstDash val="solid"/>
                    </a:lnT>
                    <a:lnB>
                      <a:noFill/>
                    </a:lnB>
                    <a:lnTlToBr w="12700" cmpd="sng">
                      <a:noFill/>
                      <a:prstDash val="solid"/>
                    </a:lnTlToBr>
                    <a:lnBlToTr w="12700" cmpd="sng">
                      <a:noFill/>
                      <a:prstDash val="solid"/>
                    </a:lnBlToTr>
                    <a:solidFill>
                      <a:schemeClr val="accent1"/>
                    </a:solidFill>
                  </a:tcPr>
                </a:tc>
                <a:tc>
                  <a:txBody>
                    <a:bodyPr/>
                    <a:lstStyle/>
                    <a:p>
                      <a:pPr algn="ctr"/>
                      <a:r>
                        <a:rPr lang="en-IN" sz="1600" b="1" dirty="0">
                          <a:effectLst/>
                          <a:latin typeface="Abel" panose="020B0604020202020204" charset="0"/>
                        </a:rPr>
                        <a:t>Quantity Sold</a:t>
                      </a:r>
                      <a:endParaRPr lang="en-IN" sz="2000" b="1" dirty="0">
                        <a:latin typeface="Abel" panose="020B0604020202020204" charset="0"/>
                      </a:endParaRPr>
                    </a:p>
                  </a:txBody>
                  <a:tcPr anchor="ctr">
                    <a:lnL>
                      <a:noFill/>
                    </a:lnL>
                    <a:lnR>
                      <a:noFill/>
                    </a:lnR>
                    <a:lnT>
                      <a:noFill/>
                    </a:lnT>
                    <a:lnB>
                      <a:noFill/>
                    </a:lnB>
                    <a:lnTlToBr w="12700" cmpd="sng">
                      <a:noFill/>
                      <a:prstDash val="solid"/>
                    </a:lnTlToBr>
                    <a:lnBlToTr w="12700" cmpd="sng">
                      <a:noFill/>
                      <a:prstDash val="solid"/>
                    </a:lnBlToTr>
                    <a:solidFill>
                      <a:schemeClr val="accent1"/>
                    </a:solidFill>
                  </a:tcPr>
                </a:tc>
                <a:tc>
                  <a:txBody>
                    <a:bodyPr/>
                    <a:lstStyle/>
                    <a:p>
                      <a:pPr algn="ctr"/>
                      <a:r>
                        <a:rPr lang="en-IN" sz="1600" b="1" dirty="0">
                          <a:effectLst/>
                          <a:latin typeface="Abel" panose="020B0604020202020204" charset="0"/>
                        </a:rPr>
                        <a:t>Total Sales Amount</a:t>
                      </a:r>
                      <a:endParaRPr lang="en-IN" sz="2000" b="1" dirty="0">
                        <a:latin typeface="Abel" panose="020B0604020202020204" charset="0"/>
                      </a:endParaRPr>
                    </a:p>
                  </a:txBody>
                  <a:tcPr anchor="ctr">
                    <a:lnL>
                      <a:noFill/>
                    </a:lnL>
                    <a:lnR>
                      <a:noFill/>
                    </a:lnR>
                    <a:lnT>
                      <a:noFill/>
                    </a:lnT>
                    <a:lnB>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78129006"/>
                  </a:ext>
                </a:extLst>
              </a:tr>
              <a:tr h="339289">
                <a:tc>
                  <a:txBody>
                    <a:bodyPr/>
                    <a:lstStyle/>
                    <a:p>
                      <a:r>
                        <a:rPr lang="en-IN" sz="1600" dirty="0">
                          <a:effectLst/>
                          <a:latin typeface="Abel" panose="020B0604020202020204" charset="0"/>
                        </a:rPr>
                        <a:t>Chris Smiley</a:t>
                      </a:r>
                      <a:endParaRPr lang="en-IN" sz="2000" dirty="0">
                        <a:latin typeface="Abel" panose="020B0604020202020204" charset="0"/>
                      </a:endParaRPr>
                    </a:p>
                  </a:txBody>
                  <a:tcPr>
                    <a:lnL>
                      <a:noFill/>
                    </a:lnL>
                    <a:lnR>
                      <a:noFill/>
                    </a:lnR>
                    <a:lnT>
                      <a:noFill/>
                    </a:lnT>
                    <a:lnB>
                      <a:noFill/>
                    </a:lnB>
                    <a:lnTlToBr w="12700" cmpd="sng">
                      <a:noFill/>
                      <a:prstDash val="solid"/>
                    </a:lnTlToBr>
                    <a:lnBlToTr w="12700" cmpd="sng">
                      <a:noFill/>
                      <a:prstDash val="solid"/>
                    </a:lnBlToTr>
                    <a:solidFill>
                      <a:schemeClr val="accent1"/>
                    </a:solidFill>
                  </a:tcPr>
                </a:tc>
                <a:tc>
                  <a:txBody>
                    <a:bodyPr/>
                    <a:lstStyle/>
                    <a:p>
                      <a:pPr algn="ctr"/>
                      <a:r>
                        <a:rPr lang="en-IN" sz="1600">
                          <a:effectLst/>
                          <a:latin typeface="Abel" panose="020B0604020202020204" charset="0"/>
                        </a:rPr>
                        <a:t>7493</a:t>
                      </a:r>
                      <a:endParaRPr lang="en-IN" sz="2000">
                        <a:latin typeface="Abel" panose="020B0604020202020204" charset="0"/>
                      </a:endParaRPr>
                    </a:p>
                  </a:txBody>
                  <a:tcPr>
                    <a:lnL>
                      <a:noFill/>
                    </a:lnL>
                    <a:lnR>
                      <a:noFill/>
                    </a:lnR>
                    <a:lnT>
                      <a:noFill/>
                    </a:lnT>
                    <a:lnB>
                      <a:noFill/>
                    </a:lnB>
                    <a:lnTlToBr w="12700" cmpd="sng">
                      <a:noFill/>
                      <a:prstDash val="solid"/>
                    </a:lnTlToBr>
                    <a:lnBlToTr w="12700" cmpd="sng">
                      <a:noFill/>
                      <a:prstDash val="solid"/>
                    </a:lnBlToTr>
                    <a:solidFill>
                      <a:schemeClr val="accent1"/>
                    </a:solidFill>
                  </a:tcPr>
                </a:tc>
                <a:tc>
                  <a:txBody>
                    <a:bodyPr/>
                    <a:lstStyle/>
                    <a:p>
                      <a:pPr algn="ctr"/>
                      <a:r>
                        <a:rPr lang="en-IN" sz="1600" dirty="0">
                          <a:effectLst/>
                          <a:latin typeface="Abel" panose="020B0604020202020204" charset="0"/>
                        </a:rPr>
                        <a:t>$ 18,912.00</a:t>
                      </a:r>
                      <a:endParaRPr lang="en-IN" sz="2000" dirty="0">
                        <a:latin typeface="Abel" panose="020B0604020202020204" charset="0"/>
                      </a:endParaRPr>
                    </a:p>
                  </a:txBody>
                  <a:tcPr>
                    <a:lnL>
                      <a:noFill/>
                    </a:lnL>
                    <a:lnR>
                      <a:noFill/>
                    </a:lnR>
                    <a:lnT>
                      <a:noFill/>
                    </a:lnT>
                    <a:lnB>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745395135"/>
                  </a:ext>
                </a:extLst>
              </a:tr>
              <a:tr h="339289">
                <a:tc>
                  <a:txBody>
                    <a:bodyPr/>
                    <a:lstStyle/>
                    <a:p>
                      <a:r>
                        <a:rPr lang="en-IN" sz="1600" dirty="0">
                          <a:effectLst/>
                          <a:latin typeface="Abel" panose="020B0604020202020204" charset="0"/>
                        </a:rPr>
                        <a:t>Joe Teenager</a:t>
                      </a:r>
                      <a:endParaRPr lang="en-IN" sz="2000" dirty="0">
                        <a:latin typeface="Abel" panose="020B0604020202020204" charset="0"/>
                      </a:endParaRPr>
                    </a:p>
                  </a:txBody>
                  <a:tcPr>
                    <a:lnL>
                      <a:noFill/>
                    </a:lnL>
                    <a:lnR>
                      <a:noFill/>
                    </a:lnR>
                    <a:lnT>
                      <a:noFill/>
                    </a:lnT>
                    <a:lnB>
                      <a:noFill/>
                    </a:lnB>
                    <a:lnTlToBr w="12700" cmpd="sng">
                      <a:noFill/>
                      <a:prstDash val="solid"/>
                    </a:lnTlToBr>
                    <a:lnBlToTr w="12700" cmpd="sng">
                      <a:noFill/>
                      <a:prstDash val="solid"/>
                    </a:lnBlToTr>
                    <a:solidFill>
                      <a:schemeClr val="accent1"/>
                    </a:solidFill>
                  </a:tcPr>
                </a:tc>
                <a:tc>
                  <a:txBody>
                    <a:bodyPr/>
                    <a:lstStyle/>
                    <a:p>
                      <a:pPr algn="ctr"/>
                      <a:r>
                        <a:rPr lang="en-IN" sz="1600" dirty="0">
                          <a:effectLst/>
                          <a:latin typeface="Abel" panose="020B0604020202020204" charset="0"/>
                        </a:rPr>
                        <a:t>3698</a:t>
                      </a:r>
                      <a:endParaRPr lang="en-IN" sz="2000" dirty="0">
                        <a:latin typeface="Abel" panose="020B0604020202020204" charset="0"/>
                      </a:endParaRPr>
                    </a:p>
                  </a:txBody>
                  <a:tcPr>
                    <a:lnL>
                      <a:noFill/>
                    </a:lnL>
                    <a:lnR>
                      <a:noFill/>
                    </a:lnR>
                    <a:lnT>
                      <a:noFill/>
                    </a:lnT>
                    <a:lnB>
                      <a:noFill/>
                    </a:lnB>
                    <a:lnTlToBr w="12700" cmpd="sng">
                      <a:noFill/>
                      <a:prstDash val="solid"/>
                    </a:lnTlToBr>
                    <a:lnBlToTr w="12700" cmpd="sng">
                      <a:noFill/>
                      <a:prstDash val="solid"/>
                    </a:lnBlToTr>
                    <a:solidFill>
                      <a:schemeClr val="accent1"/>
                    </a:solidFill>
                  </a:tcPr>
                </a:tc>
                <a:tc>
                  <a:txBody>
                    <a:bodyPr/>
                    <a:lstStyle/>
                    <a:p>
                      <a:pPr algn="ctr"/>
                      <a:r>
                        <a:rPr lang="en-IN" sz="1600" dirty="0">
                          <a:effectLst/>
                          <a:latin typeface="Abel" panose="020B0604020202020204" charset="0"/>
                        </a:rPr>
                        <a:t>$ 9,327.00</a:t>
                      </a:r>
                      <a:endParaRPr lang="en-IN" sz="2000" dirty="0">
                        <a:latin typeface="Abel" panose="020B0604020202020204" charset="0"/>
                      </a:endParaRPr>
                    </a:p>
                  </a:txBody>
                  <a:tcPr>
                    <a:lnL>
                      <a:noFill/>
                    </a:lnL>
                    <a:lnR>
                      <a:noFill/>
                    </a:lnR>
                    <a:lnT>
                      <a:noFill/>
                    </a:lnT>
                    <a:lnB>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246087744"/>
                  </a:ext>
                </a:extLst>
              </a:tr>
              <a:tr h="339289">
                <a:tc>
                  <a:txBody>
                    <a:bodyPr/>
                    <a:lstStyle/>
                    <a:p>
                      <a:r>
                        <a:rPr lang="en-US" sz="1600" dirty="0">
                          <a:effectLst/>
                          <a:latin typeface="Abel" panose="020B0604020202020204" charset="0"/>
                        </a:rPr>
                        <a:t>Both Joe and Chris together</a:t>
                      </a:r>
                      <a:endParaRPr lang="en-US" sz="2000" dirty="0">
                        <a:latin typeface="Abel" panose="020B0604020202020204" charset="0"/>
                      </a:endParaRPr>
                    </a:p>
                  </a:txBody>
                  <a:tcPr>
                    <a:lnL>
                      <a:noFill/>
                    </a:lnL>
                    <a:lnR>
                      <a:noFill/>
                    </a:lnR>
                    <a:lnT>
                      <a:noFill/>
                    </a:lnT>
                    <a:lnB>
                      <a:noFill/>
                    </a:lnB>
                    <a:lnTlToBr w="12700" cmpd="sng">
                      <a:noFill/>
                      <a:prstDash val="solid"/>
                    </a:lnTlToBr>
                    <a:lnBlToTr w="12700" cmpd="sng">
                      <a:noFill/>
                      <a:prstDash val="solid"/>
                    </a:lnBlToTr>
                    <a:solidFill>
                      <a:schemeClr val="accent1"/>
                    </a:solidFill>
                  </a:tcPr>
                </a:tc>
                <a:tc>
                  <a:txBody>
                    <a:bodyPr/>
                    <a:lstStyle/>
                    <a:p>
                      <a:pPr algn="ctr"/>
                      <a:r>
                        <a:rPr lang="en-IN" sz="1600" dirty="0">
                          <a:effectLst/>
                          <a:latin typeface="Abel" panose="020B0604020202020204" charset="0"/>
                        </a:rPr>
                        <a:t>8112</a:t>
                      </a:r>
                      <a:endParaRPr lang="en-IN" sz="2000" dirty="0">
                        <a:latin typeface="Abel" panose="020B0604020202020204" charset="0"/>
                      </a:endParaRPr>
                    </a:p>
                  </a:txBody>
                  <a:tcPr>
                    <a:lnL>
                      <a:noFill/>
                    </a:lnL>
                    <a:lnR>
                      <a:noFill/>
                    </a:lnR>
                    <a:lnT>
                      <a:noFill/>
                    </a:lnT>
                    <a:lnB>
                      <a:noFill/>
                    </a:lnB>
                    <a:lnTlToBr w="12700" cmpd="sng">
                      <a:noFill/>
                      <a:prstDash val="solid"/>
                    </a:lnTlToBr>
                    <a:lnBlToTr w="12700" cmpd="sng">
                      <a:noFill/>
                      <a:prstDash val="solid"/>
                    </a:lnBlToTr>
                    <a:solidFill>
                      <a:schemeClr val="accent1"/>
                    </a:solidFill>
                  </a:tcPr>
                </a:tc>
                <a:tc>
                  <a:txBody>
                    <a:bodyPr/>
                    <a:lstStyle/>
                    <a:p>
                      <a:pPr algn="ctr"/>
                      <a:r>
                        <a:rPr lang="en-IN" sz="1600" dirty="0">
                          <a:effectLst/>
                          <a:latin typeface="Abel" panose="020B0604020202020204" charset="0"/>
                        </a:rPr>
                        <a:t> $ 20,478.00</a:t>
                      </a:r>
                      <a:endParaRPr lang="en-IN" sz="2000" dirty="0">
                        <a:latin typeface="Abel" panose="020B0604020202020204" charset="0"/>
                      </a:endParaRPr>
                    </a:p>
                  </a:txBody>
                  <a:tcPr>
                    <a:lnL>
                      <a:noFill/>
                    </a:lnL>
                    <a:lnR>
                      <a:noFill/>
                    </a:lnR>
                    <a:lnT>
                      <a:noFill/>
                    </a:lnT>
                    <a:lnB>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39882461"/>
                  </a:ext>
                </a:extLst>
              </a:tr>
            </a:tbl>
          </a:graphicData>
        </a:graphic>
      </p:graphicFrame>
      <p:cxnSp>
        <p:nvCxnSpPr>
          <p:cNvPr id="15" name="Google Shape;128;p29">
            <a:extLst>
              <a:ext uri="{FF2B5EF4-FFF2-40B4-BE49-F238E27FC236}">
                <a16:creationId xmlns:a16="http://schemas.microsoft.com/office/drawing/2014/main" id="{1F2E4871-12D2-445E-8F3C-9C3FE8965C73}"/>
              </a:ext>
            </a:extLst>
          </p:cNvPr>
          <p:cNvCxnSpPr>
            <a:cxnSpLocks/>
          </p:cNvCxnSpPr>
          <p:nvPr/>
        </p:nvCxnSpPr>
        <p:spPr>
          <a:xfrm flipH="1">
            <a:off x="7217563" y="5520359"/>
            <a:ext cx="3474250" cy="0"/>
          </a:xfrm>
          <a:prstGeom prst="straightConnector1">
            <a:avLst/>
          </a:prstGeom>
          <a:noFill/>
          <a:ln w="9525" cap="flat" cmpd="sng">
            <a:solidFill>
              <a:schemeClr val="dk1"/>
            </a:solidFill>
            <a:prstDash val="solid"/>
            <a:round/>
            <a:headEnd type="none" w="med" len="med"/>
            <a:tailEnd type="oval" w="med" len="med"/>
          </a:ln>
        </p:spPr>
      </p:cxnSp>
      <p:cxnSp>
        <p:nvCxnSpPr>
          <p:cNvPr id="16" name="Google Shape;128;p29">
            <a:extLst>
              <a:ext uri="{FF2B5EF4-FFF2-40B4-BE49-F238E27FC236}">
                <a16:creationId xmlns:a16="http://schemas.microsoft.com/office/drawing/2014/main" id="{6F032B1F-0473-49A2-8EC8-F98150D53C46}"/>
              </a:ext>
            </a:extLst>
          </p:cNvPr>
          <p:cNvCxnSpPr>
            <a:cxnSpLocks/>
          </p:cNvCxnSpPr>
          <p:nvPr/>
        </p:nvCxnSpPr>
        <p:spPr>
          <a:xfrm>
            <a:off x="-785060" y="6654600"/>
            <a:ext cx="8163593" cy="0"/>
          </a:xfrm>
          <a:prstGeom prst="straightConnector1">
            <a:avLst/>
          </a:prstGeom>
          <a:noFill/>
          <a:ln w="952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3351981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25" name="Google Shape;125;p29"/>
          <p:cNvSpPr txBox="1">
            <a:spLocks noGrp="1"/>
          </p:cNvSpPr>
          <p:nvPr>
            <p:ph type="subTitle" idx="3"/>
          </p:nvPr>
        </p:nvSpPr>
        <p:spPr>
          <a:xfrm>
            <a:off x="498185" y="599538"/>
            <a:ext cx="4358465" cy="1161300"/>
          </a:xfrm>
          <a:prstGeom prst="rect">
            <a:avLst/>
          </a:prstGeom>
        </p:spPr>
        <p:txBody>
          <a:bodyPr spcFirstLastPara="1" wrap="square" lIns="116050" tIns="116050" rIns="116050" bIns="116050" anchor="t" anchorCtr="0">
            <a:noAutofit/>
          </a:bodyPr>
          <a:lstStyle/>
          <a:p>
            <a:pPr marL="285750" indent="-285750"/>
            <a:r>
              <a:rPr lang="en-US" sz="3200" baseline="30000" dirty="0"/>
              <a:t>5 –</a:t>
            </a:r>
            <a:r>
              <a:rPr lang="en-US" sz="3200" dirty="0"/>
              <a:t>Effect of Weather on the Business</a:t>
            </a:r>
          </a:p>
        </p:txBody>
      </p:sp>
      <p:sp>
        <p:nvSpPr>
          <p:cNvPr id="126" name="Google Shape;126;p29"/>
          <p:cNvSpPr txBox="1">
            <a:spLocks noGrp="1"/>
          </p:cNvSpPr>
          <p:nvPr>
            <p:ph type="subTitle" idx="4294967295"/>
          </p:nvPr>
        </p:nvSpPr>
        <p:spPr>
          <a:xfrm>
            <a:off x="382300" y="1810311"/>
            <a:ext cx="2832900" cy="462300"/>
          </a:xfrm>
          <a:prstGeom prst="rect">
            <a:avLst/>
          </a:prstGeom>
          <a:solidFill>
            <a:schemeClr val="dk1"/>
          </a:solidFill>
        </p:spPr>
        <p:txBody>
          <a:bodyPr spcFirstLastPara="1" wrap="square" lIns="116050" tIns="116050" rIns="116050" bIns="116050" anchor="t" anchorCtr="0">
            <a:noAutofit/>
          </a:bodyPr>
          <a:lstStyle/>
          <a:p>
            <a:pPr marL="0" lvl="0" indent="0" algn="ctr" rtl="0">
              <a:spcBef>
                <a:spcPts val="0"/>
              </a:spcBef>
              <a:spcAft>
                <a:spcPts val="1500"/>
              </a:spcAft>
              <a:buNone/>
            </a:pPr>
            <a:r>
              <a:rPr lang="en-IN" b="1" dirty="0">
                <a:solidFill>
                  <a:schemeClr val="accent1"/>
                </a:solidFill>
                <a:latin typeface="Playfair Display"/>
                <a:ea typeface="Playfair Display"/>
                <a:cs typeface="Playfair Display"/>
                <a:sym typeface="Playfair Display"/>
              </a:rPr>
              <a:t>Effect of S-S</a:t>
            </a:r>
            <a:endParaRPr b="1" dirty="0">
              <a:solidFill>
                <a:schemeClr val="accent1"/>
              </a:solidFill>
              <a:latin typeface="Playfair Display"/>
              <a:ea typeface="Playfair Display"/>
              <a:cs typeface="Playfair Display"/>
              <a:sym typeface="Playfair Display"/>
            </a:endParaRPr>
          </a:p>
        </p:txBody>
      </p:sp>
      <p:cxnSp>
        <p:nvCxnSpPr>
          <p:cNvPr id="127" name="Google Shape;127;p29"/>
          <p:cNvCxnSpPr>
            <a:cxnSpLocks/>
          </p:cNvCxnSpPr>
          <p:nvPr/>
        </p:nvCxnSpPr>
        <p:spPr>
          <a:xfrm flipV="1">
            <a:off x="1780076" y="4443865"/>
            <a:ext cx="1" cy="3115810"/>
          </a:xfrm>
          <a:prstGeom prst="straightConnector1">
            <a:avLst/>
          </a:prstGeom>
          <a:noFill/>
          <a:ln w="9525" cap="flat" cmpd="sng">
            <a:solidFill>
              <a:schemeClr val="dk1"/>
            </a:solidFill>
            <a:prstDash val="solid"/>
            <a:round/>
            <a:headEnd type="none" w="med" len="med"/>
            <a:tailEnd type="oval" w="med" len="med"/>
          </a:ln>
        </p:spPr>
      </p:cxnSp>
      <p:cxnSp>
        <p:nvCxnSpPr>
          <p:cNvPr id="128" name="Google Shape;128;p29"/>
          <p:cNvCxnSpPr/>
          <p:nvPr/>
        </p:nvCxnSpPr>
        <p:spPr>
          <a:xfrm>
            <a:off x="6537050" y="-63850"/>
            <a:ext cx="0" cy="1117800"/>
          </a:xfrm>
          <a:prstGeom prst="straightConnector1">
            <a:avLst/>
          </a:prstGeom>
          <a:noFill/>
          <a:ln w="9525" cap="flat" cmpd="sng">
            <a:solidFill>
              <a:schemeClr val="dk1"/>
            </a:solidFill>
            <a:prstDash val="solid"/>
            <a:round/>
            <a:headEnd type="none" w="med" len="med"/>
            <a:tailEnd type="oval" w="med" len="med"/>
          </a:ln>
        </p:spPr>
      </p:cxnSp>
      <p:cxnSp>
        <p:nvCxnSpPr>
          <p:cNvPr id="129" name="Google Shape;129;p29"/>
          <p:cNvCxnSpPr/>
          <p:nvPr/>
        </p:nvCxnSpPr>
        <p:spPr>
          <a:xfrm rot="10800000">
            <a:off x="7499200" y="-1351995"/>
            <a:ext cx="0" cy="1902300"/>
          </a:xfrm>
          <a:prstGeom prst="straightConnector1">
            <a:avLst/>
          </a:prstGeom>
          <a:noFill/>
          <a:ln w="9525" cap="flat" cmpd="sng">
            <a:solidFill>
              <a:schemeClr val="dk1"/>
            </a:solidFill>
            <a:prstDash val="solid"/>
            <a:round/>
            <a:headEnd type="oval" w="med" len="med"/>
            <a:tailEnd type="none" w="med" len="med"/>
          </a:ln>
        </p:spPr>
      </p:cxnSp>
      <p:sp>
        <p:nvSpPr>
          <p:cNvPr id="149" name="Google Shape;149;p29"/>
          <p:cNvSpPr txBox="1">
            <a:spLocks noGrp="1"/>
          </p:cNvSpPr>
          <p:nvPr>
            <p:ph type="subTitle" idx="4294967295"/>
          </p:nvPr>
        </p:nvSpPr>
        <p:spPr>
          <a:xfrm>
            <a:off x="382300" y="2274348"/>
            <a:ext cx="3337907" cy="885000"/>
          </a:xfrm>
          <a:prstGeom prst="rect">
            <a:avLst/>
          </a:prstGeom>
        </p:spPr>
        <p:txBody>
          <a:bodyPr spcFirstLastPara="1" wrap="square" lIns="116050" tIns="116050" rIns="116050" bIns="116050" anchor="t" anchorCtr="0">
            <a:noAutofit/>
          </a:bodyPr>
          <a:lstStyle/>
          <a:p>
            <a:pPr marL="0" lvl="0" indent="0" algn="ctr" rtl="0">
              <a:spcBef>
                <a:spcPts val="0"/>
              </a:spcBef>
              <a:spcAft>
                <a:spcPts val="1500"/>
              </a:spcAft>
              <a:buNone/>
            </a:pPr>
            <a:r>
              <a:rPr lang="en-US" dirty="0"/>
              <a:t>(The average sky cover between sunrise and sunset in tenths of sky covered)</a:t>
            </a:r>
          </a:p>
          <a:p>
            <a:pPr marL="0" lvl="0" indent="0" algn="ctr" rtl="0">
              <a:spcBef>
                <a:spcPts val="0"/>
              </a:spcBef>
              <a:buNone/>
            </a:pPr>
            <a:r>
              <a:rPr lang="en-US" b="1" dirty="0"/>
              <a:t>MAXIMUM INVERSE RELATION </a:t>
            </a:r>
          </a:p>
          <a:p>
            <a:pPr marL="0" lvl="0" indent="0" algn="ctr" rtl="0">
              <a:spcBef>
                <a:spcPts val="0"/>
              </a:spcBef>
              <a:buNone/>
            </a:pPr>
            <a:r>
              <a:rPr lang="en-US" b="1" dirty="0"/>
              <a:t>WITH SALES</a:t>
            </a:r>
          </a:p>
          <a:p>
            <a:pPr marL="0" lvl="0" indent="0" algn="ctr" rtl="0">
              <a:spcBef>
                <a:spcPts val="0"/>
              </a:spcBef>
              <a:buNone/>
            </a:pPr>
            <a:endParaRPr lang="en-US" b="1" dirty="0"/>
          </a:p>
          <a:p>
            <a:pPr marL="0" lvl="0" indent="0" algn="ctr" rtl="0">
              <a:spcBef>
                <a:spcPts val="0"/>
              </a:spcBef>
              <a:spcAft>
                <a:spcPts val="1500"/>
              </a:spcAft>
              <a:buNone/>
            </a:pPr>
            <a:r>
              <a:rPr lang="en-US" b="1" dirty="0"/>
              <a:t>S-S    SALES  </a:t>
            </a:r>
          </a:p>
          <a:p>
            <a:pPr marL="0" lvl="0" indent="0" rtl="0">
              <a:spcBef>
                <a:spcPts val="0"/>
              </a:spcBef>
              <a:spcAft>
                <a:spcPts val="1500"/>
              </a:spcAft>
              <a:buNone/>
            </a:pPr>
            <a:endParaRPr lang="en-IN" b="1" dirty="0"/>
          </a:p>
          <a:p>
            <a:pPr marL="0" lvl="0" indent="0" algn="ctr" rtl="0">
              <a:spcBef>
                <a:spcPts val="0"/>
              </a:spcBef>
              <a:spcAft>
                <a:spcPts val="1500"/>
              </a:spcAft>
              <a:buNone/>
            </a:pPr>
            <a:endParaRPr lang="en-IN" dirty="0"/>
          </a:p>
        </p:txBody>
      </p:sp>
      <p:cxnSp>
        <p:nvCxnSpPr>
          <p:cNvPr id="154" name="Google Shape;154;p29"/>
          <p:cNvCxnSpPr/>
          <p:nvPr/>
        </p:nvCxnSpPr>
        <p:spPr>
          <a:xfrm>
            <a:off x="646925" y="-63850"/>
            <a:ext cx="0" cy="1117800"/>
          </a:xfrm>
          <a:prstGeom prst="straightConnector1">
            <a:avLst/>
          </a:prstGeom>
          <a:noFill/>
          <a:ln w="9525" cap="flat" cmpd="sng">
            <a:solidFill>
              <a:schemeClr val="dk1"/>
            </a:solidFill>
            <a:prstDash val="solid"/>
            <a:round/>
            <a:headEnd type="none" w="med" len="med"/>
            <a:tailEnd type="oval" w="med" len="med"/>
          </a:ln>
        </p:spPr>
      </p:cxnSp>
      <p:sp>
        <p:nvSpPr>
          <p:cNvPr id="4" name="Rectangle 3">
            <a:extLst>
              <a:ext uri="{FF2B5EF4-FFF2-40B4-BE49-F238E27FC236}">
                <a16:creationId xmlns:a16="http://schemas.microsoft.com/office/drawing/2014/main" id="{311D8B51-AD5E-48C8-B2D9-50C1786B29CD}"/>
              </a:ext>
            </a:extLst>
          </p:cNvPr>
          <p:cNvSpPr/>
          <p:nvPr/>
        </p:nvSpPr>
        <p:spPr>
          <a:xfrm>
            <a:off x="4085756" y="6654600"/>
            <a:ext cx="2633543" cy="785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Google Shape;126;p29">
            <a:extLst>
              <a:ext uri="{FF2B5EF4-FFF2-40B4-BE49-F238E27FC236}">
                <a16:creationId xmlns:a16="http://schemas.microsoft.com/office/drawing/2014/main" id="{06093836-1AB2-45A4-B80B-969D08916487}"/>
              </a:ext>
            </a:extLst>
          </p:cNvPr>
          <p:cNvSpPr txBox="1">
            <a:spLocks/>
          </p:cNvSpPr>
          <p:nvPr/>
        </p:nvSpPr>
        <p:spPr>
          <a:xfrm>
            <a:off x="3905567" y="1810311"/>
            <a:ext cx="2832900" cy="462300"/>
          </a:xfrm>
          <a:prstGeom prst="rect">
            <a:avLst/>
          </a:prstGeom>
          <a:solidFill>
            <a:schemeClr val="dk1"/>
          </a:solid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lgn="ctr">
              <a:spcAft>
                <a:spcPts val="1500"/>
              </a:spcAft>
              <a:buFont typeface="Abel"/>
              <a:buNone/>
            </a:pPr>
            <a:r>
              <a:rPr lang="en-IN" b="1" dirty="0">
                <a:solidFill>
                  <a:schemeClr val="accent1"/>
                </a:solidFill>
                <a:latin typeface="Playfair Display"/>
                <a:ea typeface="Playfair Display"/>
                <a:cs typeface="Playfair Display"/>
                <a:sym typeface="Playfair Display"/>
              </a:rPr>
              <a:t>Effect of Temperature</a:t>
            </a:r>
          </a:p>
        </p:txBody>
      </p:sp>
      <p:pic>
        <p:nvPicPr>
          <p:cNvPr id="5" name="Picture 4">
            <a:extLst>
              <a:ext uri="{FF2B5EF4-FFF2-40B4-BE49-F238E27FC236}">
                <a16:creationId xmlns:a16="http://schemas.microsoft.com/office/drawing/2014/main" id="{E337EB97-95C4-46CF-A0D0-A973DB648890}"/>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2177967" y="4851896"/>
            <a:ext cx="8267832" cy="2458896"/>
          </a:xfrm>
          <a:prstGeom prst="rect">
            <a:avLst/>
          </a:prstGeom>
          <a:ln>
            <a:noFill/>
          </a:ln>
          <a:effectLst>
            <a:outerShdw blurRad="292100" dist="139700" dir="2700000" algn="tl" rotWithShape="0">
              <a:srgbClr val="333333">
                <a:alpha val="65000"/>
              </a:srgbClr>
            </a:outerShdw>
          </a:effectLst>
        </p:spPr>
      </p:pic>
      <p:cxnSp>
        <p:nvCxnSpPr>
          <p:cNvPr id="3" name="Straight Arrow Connector 2">
            <a:extLst>
              <a:ext uri="{FF2B5EF4-FFF2-40B4-BE49-F238E27FC236}">
                <a16:creationId xmlns:a16="http://schemas.microsoft.com/office/drawing/2014/main" id="{34E4F0A9-977F-4F11-983A-2A1CB9280379}"/>
              </a:ext>
            </a:extLst>
          </p:cNvPr>
          <p:cNvCxnSpPr/>
          <p:nvPr/>
        </p:nvCxnSpPr>
        <p:spPr>
          <a:xfrm flipV="1">
            <a:off x="1952544" y="3768953"/>
            <a:ext cx="0" cy="2272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0E622C7-3AE8-4760-9A34-FFFF7C3829E4}"/>
              </a:ext>
            </a:extLst>
          </p:cNvPr>
          <p:cNvCxnSpPr>
            <a:cxnSpLocks/>
          </p:cNvCxnSpPr>
          <p:nvPr/>
        </p:nvCxnSpPr>
        <p:spPr>
          <a:xfrm>
            <a:off x="2625208" y="3785235"/>
            <a:ext cx="0" cy="2346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Google Shape;149;p29">
            <a:extLst>
              <a:ext uri="{FF2B5EF4-FFF2-40B4-BE49-F238E27FC236}">
                <a16:creationId xmlns:a16="http://schemas.microsoft.com/office/drawing/2014/main" id="{68F6237D-2381-45D3-A6FD-B19126706CBE}"/>
              </a:ext>
            </a:extLst>
          </p:cNvPr>
          <p:cNvSpPr txBox="1">
            <a:spLocks/>
          </p:cNvSpPr>
          <p:nvPr/>
        </p:nvSpPr>
        <p:spPr>
          <a:xfrm>
            <a:off x="3873055" y="2294148"/>
            <a:ext cx="2403396" cy="885000"/>
          </a:xfrm>
          <a:prstGeom prst="rect">
            <a:avLst/>
          </a:prstGeom>
          <a:no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lgn="ctr">
              <a:spcAft>
                <a:spcPts val="1500"/>
              </a:spcAft>
              <a:buFont typeface="Abel"/>
              <a:buNone/>
            </a:pPr>
            <a:r>
              <a:rPr lang="en-US" dirty="0"/>
              <a:t>(The highest temperature for the day)</a:t>
            </a:r>
          </a:p>
          <a:p>
            <a:pPr marL="0" indent="0" algn="ctr">
              <a:spcAft>
                <a:spcPts val="1500"/>
              </a:spcAft>
              <a:buFont typeface="Abel"/>
              <a:buNone/>
            </a:pPr>
            <a:r>
              <a:rPr lang="en-US" b="1" dirty="0"/>
              <a:t>MAXIMUM DIRECT RELATION WITH SALES</a:t>
            </a:r>
          </a:p>
          <a:p>
            <a:pPr marL="0" indent="0" algn="ctr">
              <a:spcAft>
                <a:spcPts val="1500"/>
              </a:spcAft>
              <a:buFont typeface="Abel"/>
              <a:buNone/>
            </a:pPr>
            <a:r>
              <a:rPr lang="en-US" b="1" dirty="0"/>
              <a:t>MAXTEMP    SALES</a:t>
            </a:r>
            <a:endParaRPr lang="en-IN" b="1" dirty="0"/>
          </a:p>
          <a:p>
            <a:pPr marL="0" indent="0">
              <a:spcAft>
                <a:spcPts val="1500"/>
              </a:spcAft>
              <a:buFont typeface="Abel"/>
              <a:buNone/>
            </a:pPr>
            <a:endParaRPr lang="en-IN" dirty="0"/>
          </a:p>
        </p:txBody>
      </p:sp>
      <p:cxnSp>
        <p:nvCxnSpPr>
          <p:cNvPr id="19" name="Straight Arrow Connector 18">
            <a:extLst>
              <a:ext uri="{FF2B5EF4-FFF2-40B4-BE49-F238E27FC236}">
                <a16:creationId xmlns:a16="http://schemas.microsoft.com/office/drawing/2014/main" id="{8A2F6F75-B6C9-4F77-A718-FBFEF2AB42A8}"/>
              </a:ext>
            </a:extLst>
          </p:cNvPr>
          <p:cNvCxnSpPr/>
          <p:nvPr/>
        </p:nvCxnSpPr>
        <p:spPr>
          <a:xfrm flipV="1">
            <a:off x="5200080" y="3732109"/>
            <a:ext cx="0" cy="2272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951206A8-193F-4AF8-9022-B63919E20947}"/>
              </a:ext>
            </a:extLst>
          </p:cNvPr>
          <p:cNvCxnSpPr/>
          <p:nvPr/>
        </p:nvCxnSpPr>
        <p:spPr>
          <a:xfrm flipV="1">
            <a:off x="5873949" y="3727551"/>
            <a:ext cx="0" cy="2272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Oval 7">
            <a:extLst>
              <a:ext uri="{FF2B5EF4-FFF2-40B4-BE49-F238E27FC236}">
                <a16:creationId xmlns:a16="http://schemas.microsoft.com/office/drawing/2014/main" id="{AE508690-DECE-4171-B673-AFD3C2FE5A32}"/>
              </a:ext>
            </a:extLst>
          </p:cNvPr>
          <p:cNvSpPr/>
          <p:nvPr/>
        </p:nvSpPr>
        <p:spPr>
          <a:xfrm>
            <a:off x="2184774" y="6684364"/>
            <a:ext cx="1886468" cy="512506"/>
          </a:xfrm>
          <a:prstGeom prst="ellipse">
            <a:avLst/>
          </a:prstGeom>
          <a:noFill/>
          <a:ln w="57150">
            <a:solidFill>
              <a:srgbClr val="000000">
                <a:alpha val="3098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0278A7B7-F511-4266-8536-8066ADF0E7C1}"/>
              </a:ext>
            </a:extLst>
          </p:cNvPr>
          <p:cNvSpPr/>
          <p:nvPr/>
        </p:nvSpPr>
        <p:spPr>
          <a:xfrm>
            <a:off x="2177516" y="5254711"/>
            <a:ext cx="1886468" cy="512506"/>
          </a:xfrm>
          <a:prstGeom prst="ellipse">
            <a:avLst/>
          </a:prstGeom>
          <a:noFill/>
          <a:ln w="57150">
            <a:solidFill>
              <a:srgbClr val="000000">
                <a:alpha val="3098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C3D7A0C-6A78-4606-90DB-1D0C83F67284}"/>
              </a:ext>
            </a:extLst>
          </p:cNvPr>
          <p:cNvSpPr/>
          <p:nvPr/>
        </p:nvSpPr>
        <p:spPr>
          <a:xfrm>
            <a:off x="7874601" y="495050"/>
            <a:ext cx="3027761" cy="2374580"/>
          </a:xfrm>
          <a:prstGeom prst="rect">
            <a:avLst/>
          </a:prstGeom>
          <a:solidFill>
            <a:srgbClr val="CDD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Google Shape;126;p29">
            <a:extLst>
              <a:ext uri="{FF2B5EF4-FFF2-40B4-BE49-F238E27FC236}">
                <a16:creationId xmlns:a16="http://schemas.microsoft.com/office/drawing/2014/main" id="{9D89DA70-7544-471F-9F1F-F51868F4B6FD}"/>
              </a:ext>
            </a:extLst>
          </p:cNvPr>
          <p:cNvSpPr txBox="1">
            <a:spLocks/>
          </p:cNvSpPr>
          <p:nvPr/>
        </p:nvSpPr>
        <p:spPr>
          <a:xfrm>
            <a:off x="7221607" y="1073561"/>
            <a:ext cx="2832900" cy="462300"/>
          </a:xfrm>
          <a:prstGeom prst="rect">
            <a:avLst/>
          </a:prstGeom>
          <a:solidFill>
            <a:schemeClr val="dk1"/>
          </a:solid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lgn="ctr">
              <a:spcAft>
                <a:spcPts val="1500"/>
              </a:spcAft>
              <a:buFont typeface="Abel"/>
              <a:buNone/>
            </a:pPr>
            <a:r>
              <a:rPr lang="en-IN" b="1" dirty="0">
                <a:solidFill>
                  <a:schemeClr val="accent1"/>
                </a:solidFill>
                <a:latin typeface="Playfair Display"/>
                <a:ea typeface="Playfair Display"/>
                <a:cs typeface="Playfair Display"/>
                <a:sym typeface="Playfair Display"/>
              </a:rPr>
              <a:t>What could we do?</a:t>
            </a:r>
          </a:p>
        </p:txBody>
      </p:sp>
      <p:sp>
        <p:nvSpPr>
          <p:cNvPr id="23" name="Google Shape;149;p29">
            <a:extLst>
              <a:ext uri="{FF2B5EF4-FFF2-40B4-BE49-F238E27FC236}">
                <a16:creationId xmlns:a16="http://schemas.microsoft.com/office/drawing/2014/main" id="{B27067E0-D795-4EF7-B232-7F278EEFAF9B}"/>
              </a:ext>
            </a:extLst>
          </p:cNvPr>
          <p:cNvSpPr txBox="1">
            <a:spLocks/>
          </p:cNvSpPr>
          <p:nvPr/>
        </p:nvSpPr>
        <p:spPr>
          <a:xfrm>
            <a:off x="7112654" y="1516899"/>
            <a:ext cx="3823197" cy="885000"/>
          </a:xfrm>
          <a:prstGeom prst="rect">
            <a:avLst/>
          </a:prstGeom>
          <a:no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spcAft>
                <a:spcPts val="1500"/>
              </a:spcAft>
              <a:buNone/>
            </a:pPr>
            <a:r>
              <a:rPr lang="en-IN" dirty="0"/>
              <a:t>If a </a:t>
            </a:r>
            <a:r>
              <a:rPr lang="en-IN" b="1" dirty="0"/>
              <a:t>hotter</a:t>
            </a:r>
            <a:r>
              <a:rPr lang="en-IN" dirty="0"/>
              <a:t> day is forecasted: </a:t>
            </a:r>
          </a:p>
          <a:p>
            <a:pPr marL="742950" lvl="1" indent="-285750">
              <a:spcAft>
                <a:spcPts val="1500"/>
              </a:spcAft>
              <a:buFontTx/>
              <a:buChar char="-"/>
            </a:pPr>
            <a:r>
              <a:rPr lang="en-IN" dirty="0"/>
              <a:t>Stock up more </a:t>
            </a:r>
          </a:p>
          <a:p>
            <a:pPr marL="742950" lvl="1" indent="-285750">
              <a:spcAft>
                <a:spcPts val="1500"/>
              </a:spcAft>
              <a:buFontTx/>
              <a:buChar char="-"/>
            </a:pPr>
            <a:r>
              <a:rPr lang="en-IN" dirty="0"/>
              <a:t>Could increase the prices of the more popular products by a very meagre amount</a:t>
            </a:r>
          </a:p>
          <a:p>
            <a:pPr marL="742950" lvl="1" indent="-285750">
              <a:spcAft>
                <a:spcPts val="1500"/>
              </a:spcAft>
              <a:buFontTx/>
              <a:buChar char="-"/>
            </a:pPr>
            <a:endParaRPr lang="en-IN" dirty="0"/>
          </a:p>
        </p:txBody>
      </p:sp>
      <p:sp>
        <p:nvSpPr>
          <p:cNvPr id="26" name="Google Shape;149;p29">
            <a:extLst>
              <a:ext uri="{FF2B5EF4-FFF2-40B4-BE49-F238E27FC236}">
                <a16:creationId xmlns:a16="http://schemas.microsoft.com/office/drawing/2014/main" id="{CB81C2E5-FF19-43BA-AA06-AE29E1B0A294}"/>
              </a:ext>
            </a:extLst>
          </p:cNvPr>
          <p:cNvSpPr txBox="1">
            <a:spLocks/>
          </p:cNvSpPr>
          <p:nvPr/>
        </p:nvSpPr>
        <p:spPr>
          <a:xfrm>
            <a:off x="7117265" y="3240378"/>
            <a:ext cx="3823197" cy="885000"/>
          </a:xfrm>
          <a:prstGeom prst="rect">
            <a:avLst/>
          </a:prstGeom>
          <a:no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spcAft>
                <a:spcPts val="1500"/>
              </a:spcAft>
              <a:buNone/>
            </a:pPr>
            <a:r>
              <a:rPr lang="en-IN" dirty="0"/>
              <a:t>If a </a:t>
            </a:r>
            <a:r>
              <a:rPr lang="en-IN" b="1" dirty="0"/>
              <a:t>cloudier</a:t>
            </a:r>
            <a:r>
              <a:rPr lang="en-IN" dirty="0"/>
              <a:t> day is forecasted: </a:t>
            </a:r>
          </a:p>
          <a:p>
            <a:pPr marL="742950" lvl="1" indent="-285750">
              <a:spcAft>
                <a:spcPts val="1500"/>
              </a:spcAft>
              <a:buFontTx/>
              <a:buChar char="-"/>
            </a:pPr>
            <a:r>
              <a:rPr lang="en-IN" dirty="0"/>
              <a:t>Could try to provide more attractive discounts</a:t>
            </a:r>
          </a:p>
        </p:txBody>
      </p:sp>
    </p:spTree>
    <p:extLst>
      <p:ext uri="{BB962C8B-B14F-4D97-AF65-F5344CB8AC3E}">
        <p14:creationId xmlns:p14="http://schemas.microsoft.com/office/powerpoint/2010/main" val="103844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25" name="Google Shape;125;p29"/>
          <p:cNvSpPr txBox="1">
            <a:spLocks noGrp="1"/>
          </p:cNvSpPr>
          <p:nvPr>
            <p:ph type="subTitle" idx="3"/>
          </p:nvPr>
        </p:nvSpPr>
        <p:spPr>
          <a:xfrm>
            <a:off x="521759" y="877128"/>
            <a:ext cx="4358465" cy="1161300"/>
          </a:xfrm>
          <a:prstGeom prst="rect">
            <a:avLst/>
          </a:prstGeom>
        </p:spPr>
        <p:txBody>
          <a:bodyPr spcFirstLastPara="1" wrap="square" lIns="116050" tIns="116050" rIns="116050" bIns="116050" anchor="t" anchorCtr="0">
            <a:noAutofit/>
          </a:bodyPr>
          <a:lstStyle/>
          <a:p>
            <a:pPr marL="285750" indent="-285750"/>
            <a:r>
              <a:rPr lang="en-US" sz="3200" baseline="30000" dirty="0"/>
              <a:t>6 –</a:t>
            </a:r>
            <a:r>
              <a:rPr lang="en-US" sz="3200" dirty="0"/>
              <a:t>Customer Analysis</a:t>
            </a:r>
          </a:p>
        </p:txBody>
      </p:sp>
      <p:sp>
        <p:nvSpPr>
          <p:cNvPr id="126" name="Google Shape;126;p29"/>
          <p:cNvSpPr txBox="1">
            <a:spLocks noGrp="1"/>
          </p:cNvSpPr>
          <p:nvPr>
            <p:ph type="subTitle" idx="4294967295"/>
          </p:nvPr>
        </p:nvSpPr>
        <p:spPr>
          <a:xfrm>
            <a:off x="382300" y="2430800"/>
            <a:ext cx="2832900" cy="462300"/>
          </a:xfrm>
          <a:prstGeom prst="rect">
            <a:avLst/>
          </a:prstGeom>
          <a:solidFill>
            <a:schemeClr val="dk1"/>
          </a:solidFill>
        </p:spPr>
        <p:txBody>
          <a:bodyPr spcFirstLastPara="1" wrap="square" lIns="116050" tIns="116050" rIns="116050" bIns="116050" anchor="t" anchorCtr="0">
            <a:noAutofit/>
          </a:bodyPr>
          <a:lstStyle/>
          <a:p>
            <a:pPr marL="0" lvl="0" indent="0" algn="ctr" rtl="0">
              <a:spcBef>
                <a:spcPts val="0"/>
              </a:spcBef>
              <a:spcAft>
                <a:spcPts val="1500"/>
              </a:spcAft>
              <a:buNone/>
            </a:pPr>
            <a:r>
              <a:rPr lang="en-IN" b="1" dirty="0">
                <a:solidFill>
                  <a:schemeClr val="accent1"/>
                </a:solidFill>
                <a:latin typeface="Playfair Display"/>
                <a:ea typeface="Playfair Display"/>
                <a:cs typeface="Playfair Display"/>
                <a:sym typeface="Playfair Display"/>
              </a:rPr>
              <a:t>Best Customers</a:t>
            </a:r>
            <a:endParaRPr b="1" dirty="0">
              <a:solidFill>
                <a:schemeClr val="accent1"/>
              </a:solidFill>
              <a:latin typeface="Playfair Display"/>
              <a:ea typeface="Playfair Display"/>
              <a:cs typeface="Playfair Display"/>
              <a:sym typeface="Playfair Display"/>
            </a:endParaRPr>
          </a:p>
        </p:txBody>
      </p:sp>
      <p:cxnSp>
        <p:nvCxnSpPr>
          <p:cNvPr id="128" name="Google Shape;128;p29"/>
          <p:cNvCxnSpPr/>
          <p:nvPr/>
        </p:nvCxnSpPr>
        <p:spPr>
          <a:xfrm>
            <a:off x="6537050" y="-63850"/>
            <a:ext cx="0" cy="1117800"/>
          </a:xfrm>
          <a:prstGeom prst="straightConnector1">
            <a:avLst/>
          </a:prstGeom>
          <a:noFill/>
          <a:ln w="9525" cap="flat" cmpd="sng">
            <a:solidFill>
              <a:schemeClr val="dk1"/>
            </a:solidFill>
            <a:prstDash val="solid"/>
            <a:round/>
            <a:headEnd type="none" w="med" len="med"/>
            <a:tailEnd type="oval" w="med" len="med"/>
          </a:ln>
        </p:spPr>
      </p:cxnSp>
      <p:cxnSp>
        <p:nvCxnSpPr>
          <p:cNvPr id="129" name="Google Shape;129;p29"/>
          <p:cNvCxnSpPr/>
          <p:nvPr/>
        </p:nvCxnSpPr>
        <p:spPr>
          <a:xfrm rot="10800000">
            <a:off x="7499200" y="-1351995"/>
            <a:ext cx="0" cy="1902300"/>
          </a:xfrm>
          <a:prstGeom prst="straightConnector1">
            <a:avLst/>
          </a:prstGeom>
          <a:noFill/>
          <a:ln w="9525" cap="flat" cmpd="sng">
            <a:solidFill>
              <a:schemeClr val="dk1"/>
            </a:solidFill>
            <a:prstDash val="solid"/>
            <a:round/>
            <a:headEnd type="oval" w="med" len="med"/>
            <a:tailEnd type="none" w="med" len="med"/>
          </a:ln>
        </p:spPr>
      </p:cxnSp>
      <p:sp>
        <p:nvSpPr>
          <p:cNvPr id="149" name="Google Shape;149;p29"/>
          <p:cNvSpPr txBox="1">
            <a:spLocks noGrp="1"/>
          </p:cNvSpPr>
          <p:nvPr>
            <p:ph type="subTitle" idx="4294967295"/>
          </p:nvPr>
        </p:nvSpPr>
        <p:spPr>
          <a:xfrm>
            <a:off x="887307" y="2894837"/>
            <a:ext cx="2832900" cy="885000"/>
          </a:xfrm>
          <a:prstGeom prst="rect">
            <a:avLst/>
          </a:prstGeom>
        </p:spPr>
        <p:txBody>
          <a:bodyPr spcFirstLastPara="1" wrap="square" lIns="116050" tIns="116050" rIns="116050" bIns="116050" anchor="t" anchorCtr="0">
            <a:noAutofit/>
          </a:bodyPr>
          <a:lstStyle/>
          <a:p>
            <a:pPr marL="0" lvl="0" indent="0" rtl="0">
              <a:spcBef>
                <a:spcPts val="0"/>
              </a:spcBef>
              <a:spcAft>
                <a:spcPts val="1500"/>
              </a:spcAft>
              <a:buNone/>
            </a:pPr>
            <a:r>
              <a:rPr lang="en-IN" b="1" dirty="0"/>
              <a:t>Rick Gossen  (Member ID 16)</a:t>
            </a:r>
          </a:p>
          <a:p>
            <a:pPr marL="0" lvl="0" indent="0" rtl="0">
              <a:spcBef>
                <a:spcPts val="0"/>
              </a:spcBef>
              <a:spcAft>
                <a:spcPts val="1500"/>
              </a:spcAft>
              <a:buNone/>
            </a:pPr>
            <a:r>
              <a:rPr lang="en-IN" b="1" dirty="0"/>
              <a:t>Pat Lawrie     (Member ID 38)</a:t>
            </a:r>
          </a:p>
          <a:p>
            <a:pPr marL="0" lvl="0" indent="0" rtl="0">
              <a:spcBef>
                <a:spcPts val="0"/>
              </a:spcBef>
              <a:spcAft>
                <a:spcPts val="1500"/>
              </a:spcAft>
              <a:buNone/>
            </a:pPr>
            <a:r>
              <a:rPr lang="en-IN" b="1" dirty="0"/>
              <a:t>Jean Leonard (Member ID 36) </a:t>
            </a:r>
          </a:p>
          <a:p>
            <a:pPr marL="0" lvl="0" indent="0" rtl="0">
              <a:spcBef>
                <a:spcPts val="0"/>
              </a:spcBef>
              <a:spcAft>
                <a:spcPts val="1500"/>
              </a:spcAft>
              <a:buNone/>
            </a:pPr>
            <a:r>
              <a:rPr lang="en-IN" dirty="0"/>
              <a:t>- Provide them with discounts and perks so that they may spread a good word about us</a:t>
            </a:r>
          </a:p>
          <a:p>
            <a:pPr marL="0" lvl="0" indent="0" algn="ctr" rtl="0">
              <a:spcBef>
                <a:spcPts val="0"/>
              </a:spcBef>
              <a:spcAft>
                <a:spcPts val="1500"/>
              </a:spcAft>
              <a:buNone/>
            </a:pPr>
            <a:endParaRPr lang="en-IN" dirty="0"/>
          </a:p>
        </p:txBody>
      </p:sp>
      <p:cxnSp>
        <p:nvCxnSpPr>
          <p:cNvPr id="154" name="Google Shape;154;p29"/>
          <p:cNvCxnSpPr/>
          <p:nvPr/>
        </p:nvCxnSpPr>
        <p:spPr>
          <a:xfrm>
            <a:off x="646925" y="-63850"/>
            <a:ext cx="0" cy="1117800"/>
          </a:xfrm>
          <a:prstGeom prst="straightConnector1">
            <a:avLst/>
          </a:prstGeom>
          <a:noFill/>
          <a:ln w="9525" cap="flat" cmpd="sng">
            <a:solidFill>
              <a:schemeClr val="dk1"/>
            </a:solidFill>
            <a:prstDash val="solid"/>
            <a:round/>
            <a:headEnd type="none" w="med" len="med"/>
            <a:tailEnd type="oval" w="med" len="med"/>
          </a:ln>
        </p:spPr>
      </p:cxnSp>
      <p:sp>
        <p:nvSpPr>
          <p:cNvPr id="4" name="Rectangle 3">
            <a:extLst>
              <a:ext uri="{FF2B5EF4-FFF2-40B4-BE49-F238E27FC236}">
                <a16:creationId xmlns:a16="http://schemas.microsoft.com/office/drawing/2014/main" id="{311D8B51-AD5E-48C8-B2D9-50C1786B29CD}"/>
              </a:ext>
            </a:extLst>
          </p:cNvPr>
          <p:cNvSpPr/>
          <p:nvPr/>
        </p:nvSpPr>
        <p:spPr>
          <a:xfrm>
            <a:off x="4085756" y="6654600"/>
            <a:ext cx="2633543" cy="785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Google Shape;149;p29">
            <a:extLst>
              <a:ext uri="{FF2B5EF4-FFF2-40B4-BE49-F238E27FC236}">
                <a16:creationId xmlns:a16="http://schemas.microsoft.com/office/drawing/2014/main" id="{68F6237D-2381-45D3-A6FD-B19126706CBE}"/>
              </a:ext>
            </a:extLst>
          </p:cNvPr>
          <p:cNvSpPr txBox="1">
            <a:spLocks/>
          </p:cNvSpPr>
          <p:nvPr/>
        </p:nvSpPr>
        <p:spPr>
          <a:xfrm>
            <a:off x="4277534" y="2839919"/>
            <a:ext cx="2403396" cy="885000"/>
          </a:xfrm>
          <a:prstGeom prst="rect">
            <a:avLst/>
          </a:prstGeom>
          <a:no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spcAft>
                <a:spcPts val="1500"/>
              </a:spcAft>
              <a:buFont typeface="Abel"/>
              <a:buNone/>
            </a:pPr>
            <a:r>
              <a:rPr lang="en-IN" b="1" dirty="0"/>
              <a:t>108 customers with no purchases</a:t>
            </a:r>
          </a:p>
          <a:p>
            <a:pPr marL="285750" indent="-285750">
              <a:spcAft>
                <a:spcPts val="1500"/>
              </a:spcAft>
              <a:buFontTx/>
              <a:buChar char="-"/>
            </a:pPr>
            <a:r>
              <a:rPr lang="en-IN" dirty="0"/>
              <a:t>Product samples</a:t>
            </a:r>
          </a:p>
          <a:p>
            <a:pPr marL="285750" indent="-285750">
              <a:spcAft>
                <a:spcPts val="1500"/>
              </a:spcAft>
              <a:buFontTx/>
              <a:buChar char="-"/>
            </a:pPr>
            <a:r>
              <a:rPr lang="en-IN" dirty="0"/>
              <a:t>We could also try to provide them with the product at discounted rates</a:t>
            </a:r>
          </a:p>
          <a:p>
            <a:pPr marL="285750" indent="-285750">
              <a:spcAft>
                <a:spcPts val="1500"/>
              </a:spcAft>
              <a:buFontTx/>
              <a:buChar char="-"/>
            </a:pPr>
            <a:endParaRPr lang="en-IN" dirty="0"/>
          </a:p>
          <a:p>
            <a:pPr marL="285750" indent="-285750">
              <a:spcAft>
                <a:spcPts val="1500"/>
              </a:spcAft>
              <a:buFontTx/>
              <a:buChar char="-"/>
            </a:pPr>
            <a:endParaRPr lang="en-IN" dirty="0"/>
          </a:p>
          <a:p>
            <a:pPr marL="285750" indent="-285750">
              <a:spcAft>
                <a:spcPts val="1500"/>
              </a:spcAft>
              <a:buFontTx/>
              <a:buChar char="-"/>
            </a:pPr>
            <a:endParaRPr lang="en-IN" dirty="0"/>
          </a:p>
        </p:txBody>
      </p:sp>
      <p:cxnSp>
        <p:nvCxnSpPr>
          <p:cNvPr id="127" name="Google Shape;127;p29"/>
          <p:cNvCxnSpPr>
            <a:cxnSpLocks/>
          </p:cNvCxnSpPr>
          <p:nvPr/>
        </p:nvCxnSpPr>
        <p:spPr>
          <a:xfrm flipH="1">
            <a:off x="3215200" y="5562973"/>
            <a:ext cx="9340415" cy="0"/>
          </a:xfrm>
          <a:prstGeom prst="straightConnector1">
            <a:avLst/>
          </a:prstGeom>
          <a:noFill/>
          <a:ln w="9525" cap="flat" cmpd="sng">
            <a:solidFill>
              <a:schemeClr val="dk1"/>
            </a:solidFill>
            <a:prstDash val="solid"/>
            <a:round/>
            <a:headEnd type="none" w="med" len="med"/>
            <a:tailEnd type="oval" w="med" len="med"/>
          </a:ln>
        </p:spPr>
      </p:cxnSp>
      <p:sp>
        <p:nvSpPr>
          <p:cNvPr id="14" name="Google Shape;126;p29">
            <a:extLst>
              <a:ext uri="{FF2B5EF4-FFF2-40B4-BE49-F238E27FC236}">
                <a16:creationId xmlns:a16="http://schemas.microsoft.com/office/drawing/2014/main" id="{06093836-1AB2-45A4-B80B-969D08916487}"/>
              </a:ext>
            </a:extLst>
          </p:cNvPr>
          <p:cNvSpPr txBox="1">
            <a:spLocks/>
          </p:cNvSpPr>
          <p:nvPr/>
        </p:nvSpPr>
        <p:spPr>
          <a:xfrm>
            <a:off x="3756575" y="2432745"/>
            <a:ext cx="2832900" cy="462300"/>
          </a:xfrm>
          <a:prstGeom prst="rect">
            <a:avLst/>
          </a:prstGeom>
          <a:solidFill>
            <a:schemeClr val="dk1"/>
          </a:solid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lgn="ctr">
              <a:spcAft>
                <a:spcPts val="1500"/>
              </a:spcAft>
              <a:buFont typeface="Abel"/>
              <a:buNone/>
            </a:pPr>
            <a:r>
              <a:rPr lang="en-IN" b="1" dirty="0">
                <a:solidFill>
                  <a:schemeClr val="accent1"/>
                </a:solidFill>
                <a:latin typeface="Playfair Display"/>
                <a:ea typeface="Playfair Display"/>
                <a:cs typeface="Playfair Display"/>
                <a:sym typeface="Playfair Display"/>
              </a:rPr>
              <a:t>Worst Customers</a:t>
            </a:r>
          </a:p>
        </p:txBody>
      </p:sp>
      <p:sp>
        <p:nvSpPr>
          <p:cNvPr id="15" name="Google Shape;149;p29">
            <a:extLst>
              <a:ext uri="{FF2B5EF4-FFF2-40B4-BE49-F238E27FC236}">
                <a16:creationId xmlns:a16="http://schemas.microsoft.com/office/drawing/2014/main" id="{FA9FA272-FEF2-4040-AE15-0ADA77D9377C}"/>
              </a:ext>
            </a:extLst>
          </p:cNvPr>
          <p:cNvSpPr txBox="1">
            <a:spLocks/>
          </p:cNvSpPr>
          <p:nvPr/>
        </p:nvSpPr>
        <p:spPr>
          <a:xfrm>
            <a:off x="8544466" y="2051619"/>
            <a:ext cx="2403396" cy="885000"/>
          </a:xfrm>
          <a:prstGeom prst="rect">
            <a:avLst/>
          </a:prstGeom>
          <a:no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285750" indent="-285750">
              <a:spcAft>
                <a:spcPts val="1500"/>
              </a:spcAft>
              <a:buFontTx/>
              <a:buChar char="-"/>
            </a:pPr>
            <a:endParaRPr lang="en-IN" dirty="0"/>
          </a:p>
        </p:txBody>
      </p:sp>
      <p:sp>
        <p:nvSpPr>
          <p:cNvPr id="17" name="Google Shape;149;p29">
            <a:extLst>
              <a:ext uri="{FF2B5EF4-FFF2-40B4-BE49-F238E27FC236}">
                <a16:creationId xmlns:a16="http://schemas.microsoft.com/office/drawing/2014/main" id="{57A26D31-D0DE-4C12-8FFF-95E3E53128BC}"/>
              </a:ext>
            </a:extLst>
          </p:cNvPr>
          <p:cNvSpPr txBox="1">
            <a:spLocks/>
          </p:cNvSpPr>
          <p:nvPr/>
        </p:nvSpPr>
        <p:spPr>
          <a:xfrm>
            <a:off x="7434223" y="2867133"/>
            <a:ext cx="2403396" cy="885000"/>
          </a:xfrm>
          <a:prstGeom prst="rect">
            <a:avLst/>
          </a:prstGeom>
          <a:no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spcAft>
                <a:spcPts val="1500"/>
              </a:spcAft>
              <a:buFont typeface="Abel"/>
              <a:buNone/>
            </a:pPr>
            <a:r>
              <a:rPr lang="en-IN" b="1" dirty="0"/>
              <a:t>Payment defaulters</a:t>
            </a:r>
          </a:p>
          <a:p>
            <a:pPr marL="285750" indent="-285750">
              <a:spcAft>
                <a:spcPts val="1500"/>
              </a:spcAft>
              <a:buFontTx/>
              <a:buChar char="-"/>
            </a:pPr>
            <a:r>
              <a:rPr lang="en-IN" dirty="0"/>
              <a:t>Penalize them in some way (maybe a small fine for the late payment)</a:t>
            </a:r>
          </a:p>
          <a:p>
            <a:pPr marL="285750" indent="-285750">
              <a:spcAft>
                <a:spcPts val="1500"/>
              </a:spcAft>
              <a:buFontTx/>
              <a:buChar char="-"/>
            </a:pPr>
            <a:endParaRPr lang="en-IN" dirty="0"/>
          </a:p>
          <a:p>
            <a:pPr marL="285750" indent="-285750">
              <a:spcAft>
                <a:spcPts val="1500"/>
              </a:spcAft>
              <a:buFontTx/>
              <a:buChar char="-"/>
            </a:pPr>
            <a:endParaRPr lang="en-IN" dirty="0"/>
          </a:p>
        </p:txBody>
      </p:sp>
    </p:spTree>
    <p:extLst>
      <p:ext uri="{BB962C8B-B14F-4D97-AF65-F5344CB8AC3E}">
        <p14:creationId xmlns:p14="http://schemas.microsoft.com/office/powerpoint/2010/main" val="1843891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25" name="Google Shape;125;p29"/>
          <p:cNvSpPr txBox="1">
            <a:spLocks noGrp="1"/>
          </p:cNvSpPr>
          <p:nvPr>
            <p:ph type="subTitle" idx="3"/>
          </p:nvPr>
        </p:nvSpPr>
        <p:spPr>
          <a:xfrm>
            <a:off x="521759" y="877128"/>
            <a:ext cx="4358465" cy="1161300"/>
          </a:xfrm>
          <a:prstGeom prst="rect">
            <a:avLst/>
          </a:prstGeom>
        </p:spPr>
        <p:txBody>
          <a:bodyPr spcFirstLastPara="1" wrap="square" lIns="116050" tIns="116050" rIns="116050" bIns="116050" anchor="t" anchorCtr="0">
            <a:noAutofit/>
          </a:bodyPr>
          <a:lstStyle/>
          <a:p>
            <a:pPr marL="285750" indent="-285750"/>
            <a:r>
              <a:rPr lang="en-US" sz="3200" baseline="30000" dirty="0"/>
              <a:t>7 – </a:t>
            </a:r>
            <a:r>
              <a:rPr lang="en-US" sz="3200" dirty="0"/>
              <a:t>Security/Control Risks</a:t>
            </a:r>
          </a:p>
        </p:txBody>
      </p:sp>
      <p:sp>
        <p:nvSpPr>
          <p:cNvPr id="126" name="Google Shape;126;p29"/>
          <p:cNvSpPr txBox="1">
            <a:spLocks noGrp="1"/>
          </p:cNvSpPr>
          <p:nvPr>
            <p:ph type="subTitle" idx="4294967295"/>
          </p:nvPr>
        </p:nvSpPr>
        <p:spPr>
          <a:xfrm>
            <a:off x="754900" y="2601603"/>
            <a:ext cx="2832900" cy="865819"/>
          </a:xfrm>
          <a:prstGeom prst="rect">
            <a:avLst/>
          </a:prstGeom>
          <a:solidFill>
            <a:schemeClr val="dk1"/>
          </a:solidFill>
        </p:spPr>
        <p:txBody>
          <a:bodyPr spcFirstLastPara="1" wrap="square" lIns="116050" tIns="116050" rIns="116050" bIns="116050" anchor="t" anchorCtr="0">
            <a:noAutofit/>
          </a:bodyPr>
          <a:lstStyle/>
          <a:p>
            <a:pPr marL="0" lvl="0" indent="0" algn="ctr" rtl="0">
              <a:spcBef>
                <a:spcPts val="0"/>
              </a:spcBef>
              <a:spcAft>
                <a:spcPts val="1500"/>
              </a:spcAft>
              <a:buNone/>
            </a:pPr>
            <a:r>
              <a:rPr lang="en-IN" b="1" dirty="0">
                <a:solidFill>
                  <a:schemeClr val="accent1"/>
                </a:solidFill>
                <a:latin typeface="Playfair Display"/>
                <a:ea typeface="Playfair Display"/>
                <a:cs typeface="Playfair Display"/>
                <a:sym typeface="Playfair Display"/>
              </a:rPr>
              <a:t>Employee Access to Members’ Personal Details</a:t>
            </a:r>
            <a:endParaRPr b="1" dirty="0">
              <a:solidFill>
                <a:schemeClr val="accent1"/>
              </a:solidFill>
              <a:latin typeface="Playfair Display"/>
              <a:ea typeface="Playfair Display"/>
              <a:cs typeface="Playfair Display"/>
              <a:sym typeface="Playfair Display"/>
            </a:endParaRPr>
          </a:p>
        </p:txBody>
      </p:sp>
      <p:cxnSp>
        <p:nvCxnSpPr>
          <p:cNvPr id="128" name="Google Shape;128;p29"/>
          <p:cNvCxnSpPr/>
          <p:nvPr/>
        </p:nvCxnSpPr>
        <p:spPr>
          <a:xfrm>
            <a:off x="6452624" y="-368650"/>
            <a:ext cx="0" cy="1117800"/>
          </a:xfrm>
          <a:prstGeom prst="straightConnector1">
            <a:avLst/>
          </a:prstGeom>
          <a:noFill/>
          <a:ln w="9525" cap="flat" cmpd="sng">
            <a:solidFill>
              <a:schemeClr val="dk1"/>
            </a:solidFill>
            <a:prstDash val="solid"/>
            <a:round/>
            <a:headEnd type="none" w="med" len="med"/>
            <a:tailEnd type="oval" w="med" len="med"/>
          </a:ln>
        </p:spPr>
      </p:cxnSp>
      <p:cxnSp>
        <p:nvCxnSpPr>
          <p:cNvPr id="129" name="Google Shape;129;p29"/>
          <p:cNvCxnSpPr/>
          <p:nvPr/>
        </p:nvCxnSpPr>
        <p:spPr>
          <a:xfrm rot="10800000">
            <a:off x="7499200" y="-1656795"/>
            <a:ext cx="0" cy="1902300"/>
          </a:xfrm>
          <a:prstGeom prst="straightConnector1">
            <a:avLst/>
          </a:prstGeom>
          <a:noFill/>
          <a:ln w="9525" cap="flat" cmpd="sng">
            <a:solidFill>
              <a:schemeClr val="dk1"/>
            </a:solidFill>
            <a:prstDash val="solid"/>
            <a:round/>
            <a:headEnd type="oval" w="med" len="med"/>
            <a:tailEnd type="none" w="med" len="med"/>
          </a:ln>
        </p:spPr>
      </p:cxnSp>
      <p:cxnSp>
        <p:nvCxnSpPr>
          <p:cNvPr id="154" name="Google Shape;154;p29"/>
          <p:cNvCxnSpPr/>
          <p:nvPr/>
        </p:nvCxnSpPr>
        <p:spPr>
          <a:xfrm>
            <a:off x="646925" y="-63850"/>
            <a:ext cx="0" cy="1117800"/>
          </a:xfrm>
          <a:prstGeom prst="straightConnector1">
            <a:avLst/>
          </a:prstGeom>
          <a:noFill/>
          <a:ln w="9525" cap="flat" cmpd="sng">
            <a:solidFill>
              <a:schemeClr val="dk1"/>
            </a:solidFill>
            <a:prstDash val="solid"/>
            <a:round/>
            <a:headEnd type="none" w="med" len="med"/>
            <a:tailEnd type="oval" w="med" len="med"/>
          </a:ln>
        </p:spPr>
      </p:cxnSp>
      <p:sp>
        <p:nvSpPr>
          <p:cNvPr id="4" name="Rectangle 3">
            <a:extLst>
              <a:ext uri="{FF2B5EF4-FFF2-40B4-BE49-F238E27FC236}">
                <a16:creationId xmlns:a16="http://schemas.microsoft.com/office/drawing/2014/main" id="{311D8B51-AD5E-48C8-B2D9-50C1786B29CD}"/>
              </a:ext>
            </a:extLst>
          </p:cNvPr>
          <p:cNvSpPr/>
          <p:nvPr/>
        </p:nvSpPr>
        <p:spPr>
          <a:xfrm>
            <a:off x="4085756" y="6654600"/>
            <a:ext cx="2633543" cy="785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Google Shape;149;p29">
            <a:extLst>
              <a:ext uri="{FF2B5EF4-FFF2-40B4-BE49-F238E27FC236}">
                <a16:creationId xmlns:a16="http://schemas.microsoft.com/office/drawing/2014/main" id="{68F6237D-2381-45D3-A6FD-B19126706CBE}"/>
              </a:ext>
            </a:extLst>
          </p:cNvPr>
          <p:cNvSpPr txBox="1">
            <a:spLocks/>
          </p:cNvSpPr>
          <p:nvPr/>
        </p:nvSpPr>
        <p:spPr>
          <a:xfrm>
            <a:off x="5767781" y="2154350"/>
            <a:ext cx="2403396" cy="885000"/>
          </a:xfrm>
          <a:prstGeom prst="rect">
            <a:avLst/>
          </a:prstGeom>
          <a:no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spcAft>
                <a:spcPts val="1500"/>
              </a:spcAft>
              <a:buFont typeface="Abel"/>
              <a:buNone/>
            </a:pPr>
            <a:endParaRPr lang="en-IN" dirty="0"/>
          </a:p>
        </p:txBody>
      </p:sp>
      <p:cxnSp>
        <p:nvCxnSpPr>
          <p:cNvPr id="127" name="Google Shape;127;p29"/>
          <p:cNvCxnSpPr>
            <a:cxnSpLocks/>
          </p:cNvCxnSpPr>
          <p:nvPr/>
        </p:nvCxnSpPr>
        <p:spPr>
          <a:xfrm flipH="1">
            <a:off x="1325217" y="7046716"/>
            <a:ext cx="9340415" cy="0"/>
          </a:xfrm>
          <a:prstGeom prst="straightConnector1">
            <a:avLst/>
          </a:prstGeom>
          <a:noFill/>
          <a:ln w="9525" cap="flat" cmpd="sng">
            <a:solidFill>
              <a:schemeClr val="dk1"/>
            </a:solidFill>
            <a:prstDash val="solid"/>
            <a:round/>
            <a:headEnd type="none" w="med" len="med"/>
            <a:tailEnd type="oval" w="med" len="med"/>
          </a:ln>
        </p:spPr>
      </p:cxnSp>
      <p:sp>
        <p:nvSpPr>
          <p:cNvPr id="12" name="Google Shape;126;p29">
            <a:extLst>
              <a:ext uri="{FF2B5EF4-FFF2-40B4-BE49-F238E27FC236}">
                <a16:creationId xmlns:a16="http://schemas.microsoft.com/office/drawing/2014/main" id="{CD514F87-4F44-402C-A2DA-BCCB46C80D23}"/>
              </a:ext>
            </a:extLst>
          </p:cNvPr>
          <p:cNvSpPr txBox="1">
            <a:spLocks/>
          </p:cNvSpPr>
          <p:nvPr/>
        </p:nvSpPr>
        <p:spPr>
          <a:xfrm>
            <a:off x="7499200" y="3654506"/>
            <a:ext cx="2832900" cy="865819"/>
          </a:xfrm>
          <a:prstGeom prst="rect">
            <a:avLst/>
          </a:prstGeom>
          <a:solidFill>
            <a:schemeClr val="dk1"/>
          </a:solidFill>
          <a:ln>
            <a:noFill/>
          </a:ln>
        </p:spPr>
        <p:txBody>
          <a:bodyPr spcFirstLastPara="1" wrap="square" lIns="116050" tIns="7200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lgn="ctr">
              <a:spcAft>
                <a:spcPts val="1500"/>
              </a:spcAft>
              <a:buFont typeface="Abel"/>
              <a:buNone/>
            </a:pPr>
            <a:r>
              <a:rPr lang="en-US" b="1" dirty="0">
                <a:solidFill>
                  <a:schemeClr val="accent1"/>
                </a:solidFill>
                <a:latin typeface="Playfair Display"/>
                <a:ea typeface="Playfair Display"/>
                <a:cs typeface="Playfair Display"/>
                <a:sym typeface="Playfair Display"/>
              </a:rPr>
              <a:t>No ‘Golf Course’ Specified in tables other than Cash Receipts</a:t>
            </a:r>
          </a:p>
        </p:txBody>
      </p:sp>
      <p:sp>
        <p:nvSpPr>
          <p:cNvPr id="13" name="Google Shape;126;p29">
            <a:extLst>
              <a:ext uri="{FF2B5EF4-FFF2-40B4-BE49-F238E27FC236}">
                <a16:creationId xmlns:a16="http://schemas.microsoft.com/office/drawing/2014/main" id="{DECE21D9-44DC-4D31-AE9D-A56534E6ADB3}"/>
              </a:ext>
            </a:extLst>
          </p:cNvPr>
          <p:cNvSpPr txBox="1">
            <a:spLocks/>
          </p:cNvSpPr>
          <p:nvPr/>
        </p:nvSpPr>
        <p:spPr>
          <a:xfrm>
            <a:off x="3619724" y="4923989"/>
            <a:ext cx="2832900" cy="865819"/>
          </a:xfrm>
          <a:prstGeom prst="rect">
            <a:avLst/>
          </a:prstGeom>
          <a:solidFill>
            <a:schemeClr val="dk1"/>
          </a:solidFill>
          <a:ln>
            <a:noFill/>
          </a:ln>
        </p:spPr>
        <p:txBody>
          <a:bodyPr spcFirstLastPara="1" wrap="square" lIns="116050" tIns="14400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lgn="ctr">
              <a:spcAft>
                <a:spcPts val="1500"/>
              </a:spcAft>
              <a:buFont typeface="Abel"/>
              <a:buNone/>
            </a:pPr>
            <a:r>
              <a:rPr lang="en-US" b="1" dirty="0">
                <a:solidFill>
                  <a:schemeClr val="accent1"/>
                </a:solidFill>
                <a:latin typeface="Playfair Display"/>
                <a:ea typeface="Playfair Display"/>
                <a:cs typeface="Playfair Display"/>
                <a:sym typeface="Playfair Display"/>
              </a:rPr>
              <a:t>Employees’ Access to the Inventory </a:t>
            </a:r>
          </a:p>
        </p:txBody>
      </p:sp>
      <p:sp>
        <p:nvSpPr>
          <p:cNvPr id="14" name="Google Shape;126;p29">
            <a:extLst>
              <a:ext uri="{FF2B5EF4-FFF2-40B4-BE49-F238E27FC236}">
                <a16:creationId xmlns:a16="http://schemas.microsoft.com/office/drawing/2014/main" id="{4DEDF4A5-9186-4431-9264-8D41B5BBFF34}"/>
              </a:ext>
            </a:extLst>
          </p:cNvPr>
          <p:cNvSpPr txBox="1">
            <a:spLocks/>
          </p:cNvSpPr>
          <p:nvPr/>
        </p:nvSpPr>
        <p:spPr>
          <a:xfrm>
            <a:off x="5402527" y="1061930"/>
            <a:ext cx="2832900" cy="864000"/>
          </a:xfrm>
          <a:prstGeom prst="rect">
            <a:avLst/>
          </a:prstGeom>
          <a:solidFill>
            <a:schemeClr val="dk1"/>
          </a:solidFill>
          <a:ln>
            <a:noFill/>
          </a:ln>
        </p:spPr>
        <p:txBody>
          <a:bodyPr spcFirstLastPara="1" wrap="square" lIns="116050" tIns="18000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lgn="ctr">
              <a:spcAft>
                <a:spcPts val="1500"/>
              </a:spcAft>
              <a:buFont typeface="Abel"/>
              <a:buNone/>
            </a:pPr>
            <a:r>
              <a:rPr lang="en-US" b="1" dirty="0">
                <a:solidFill>
                  <a:schemeClr val="accent1"/>
                </a:solidFill>
                <a:latin typeface="Playfair Display"/>
                <a:ea typeface="Playfair Display"/>
                <a:cs typeface="Playfair Display"/>
                <a:sym typeface="Playfair Display"/>
              </a:rPr>
              <a:t>Employees’ Wage Computation</a:t>
            </a:r>
          </a:p>
        </p:txBody>
      </p:sp>
      <p:cxnSp>
        <p:nvCxnSpPr>
          <p:cNvPr id="15" name="Google Shape;127;p29">
            <a:extLst>
              <a:ext uri="{FF2B5EF4-FFF2-40B4-BE49-F238E27FC236}">
                <a16:creationId xmlns:a16="http://schemas.microsoft.com/office/drawing/2014/main" id="{420C2300-7DB0-46D0-A7F7-F61DFD831AD2}"/>
              </a:ext>
            </a:extLst>
          </p:cNvPr>
          <p:cNvCxnSpPr>
            <a:cxnSpLocks/>
          </p:cNvCxnSpPr>
          <p:nvPr/>
        </p:nvCxnSpPr>
        <p:spPr>
          <a:xfrm>
            <a:off x="-327804" y="4231629"/>
            <a:ext cx="4692770" cy="0"/>
          </a:xfrm>
          <a:prstGeom prst="straightConnector1">
            <a:avLst/>
          </a:prstGeom>
          <a:noFill/>
          <a:ln w="9525" cap="flat" cmpd="sng">
            <a:solidFill>
              <a:schemeClr val="dk1"/>
            </a:solidFill>
            <a:prstDash val="solid"/>
            <a:round/>
            <a:headEnd type="none" w="med" len="med"/>
            <a:tailEnd type="oval" w="med" len="med"/>
          </a:ln>
        </p:spPr>
      </p:cxnSp>
      <p:grpSp>
        <p:nvGrpSpPr>
          <p:cNvPr id="16" name="Group 15">
            <a:extLst>
              <a:ext uri="{FF2B5EF4-FFF2-40B4-BE49-F238E27FC236}">
                <a16:creationId xmlns:a16="http://schemas.microsoft.com/office/drawing/2014/main" id="{3F2729A1-0AED-4796-8254-439C0D99D03A}"/>
              </a:ext>
            </a:extLst>
          </p:cNvPr>
          <p:cNvGrpSpPr/>
          <p:nvPr/>
        </p:nvGrpSpPr>
        <p:grpSpPr>
          <a:xfrm>
            <a:off x="135438" y="1177446"/>
            <a:ext cx="10420936" cy="5204782"/>
            <a:chOff x="135438" y="1177446"/>
            <a:chExt cx="10420936" cy="5204782"/>
          </a:xfrm>
        </p:grpSpPr>
        <p:pic>
          <p:nvPicPr>
            <p:cNvPr id="17" name="Picture 16">
              <a:extLst>
                <a:ext uri="{FF2B5EF4-FFF2-40B4-BE49-F238E27FC236}">
                  <a16:creationId xmlns:a16="http://schemas.microsoft.com/office/drawing/2014/main" id="{22D64E24-FE0A-4D6B-8F71-BD472C25FCBC}"/>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135438" y="1177446"/>
              <a:ext cx="10420936" cy="5204782"/>
            </a:xfrm>
            <a:prstGeom prst="rect">
              <a:avLst/>
            </a:prstGeom>
            <a:ln>
              <a:noFill/>
            </a:ln>
            <a:effectLst>
              <a:outerShdw blurRad="292100" dist="139700" dir="2700000" algn="tl" rotWithShape="0">
                <a:srgbClr val="333333">
                  <a:alpha val="65000"/>
                </a:srgbClr>
              </a:outerShdw>
            </a:effectLst>
          </p:spPr>
        </p:pic>
        <p:sp>
          <p:nvSpPr>
            <p:cNvPr id="18" name="Oval 17">
              <a:extLst>
                <a:ext uri="{FF2B5EF4-FFF2-40B4-BE49-F238E27FC236}">
                  <a16:creationId xmlns:a16="http://schemas.microsoft.com/office/drawing/2014/main" id="{A18B5FD5-5260-4EF1-83CB-DE98F732F3AC}"/>
                </a:ext>
              </a:extLst>
            </p:cNvPr>
            <p:cNvSpPr/>
            <p:nvPr/>
          </p:nvSpPr>
          <p:spPr>
            <a:xfrm>
              <a:off x="4959671" y="4336026"/>
              <a:ext cx="1002890" cy="252829"/>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 name="Group 18">
            <a:extLst>
              <a:ext uri="{FF2B5EF4-FFF2-40B4-BE49-F238E27FC236}">
                <a16:creationId xmlns:a16="http://schemas.microsoft.com/office/drawing/2014/main" id="{A6DCC379-805E-4707-88EC-2E2278B4D2EB}"/>
              </a:ext>
            </a:extLst>
          </p:cNvPr>
          <p:cNvGrpSpPr/>
          <p:nvPr/>
        </p:nvGrpSpPr>
        <p:grpSpPr>
          <a:xfrm>
            <a:off x="192059" y="1169466"/>
            <a:ext cx="10420936" cy="5204782"/>
            <a:chOff x="135438" y="1177446"/>
            <a:chExt cx="10420936" cy="5204782"/>
          </a:xfrm>
        </p:grpSpPr>
        <p:pic>
          <p:nvPicPr>
            <p:cNvPr id="20" name="Picture 19">
              <a:extLst>
                <a:ext uri="{FF2B5EF4-FFF2-40B4-BE49-F238E27FC236}">
                  <a16:creationId xmlns:a16="http://schemas.microsoft.com/office/drawing/2014/main" id="{6AA0DC56-E2B6-4AED-B28A-57A0209E3FCB}"/>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135438" y="1177446"/>
              <a:ext cx="10420936" cy="5204782"/>
            </a:xfrm>
            <a:prstGeom prst="rect">
              <a:avLst/>
            </a:prstGeom>
            <a:ln>
              <a:noFill/>
            </a:ln>
            <a:effectLst>
              <a:outerShdw blurRad="292100" dist="139700" dir="2700000" algn="tl" rotWithShape="0">
                <a:srgbClr val="333333">
                  <a:alpha val="65000"/>
                </a:srgbClr>
              </a:outerShdw>
            </a:effectLst>
          </p:spPr>
        </p:pic>
        <p:sp>
          <p:nvSpPr>
            <p:cNvPr id="21" name="Oval 20">
              <a:extLst>
                <a:ext uri="{FF2B5EF4-FFF2-40B4-BE49-F238E27FC236}">
                  <a16:creationId xmlns:a16="http://schemas.microsoft.com/office/drawing/2014/main" id="{2B553CAF-A1A8-48AB-9FCD-F28E3C889617}"/>
                </a:ext>
              </a:extLst>
            </p:cNvPr>
            <p:cNvSpPr/>
            <p:nvPr/>
          </p:nvSpPr>
          <p:spPr>
            <a:xfrm>
              <a:off x="7062205" y="4282550"/>
              <a:ext cx="1529205" cy="1786757"/>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79984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25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250"/>
                                        <p:tgtEl>
                                          <p:spTgt spid="16"/>
                                        </p:tgtEl>
                                      </p:cBhvr>
                                    </p:animEffect>
                                    <p:set>
                                      <p:cBhvr>
                                        <p:cTn id="12" dur="1" fill="hold">
                                          <p:stCondLst>
                                            <p:cond delay="249"/>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25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250"/>
                                        <p:tgtEl>
                                          <p:spTgt spid="19"/>
                                        </p:tgtEl>
                                      </p:cBhvr>
                                    </p:animEffect>
                                    <p:set>
                                      <p:cBhvr>
                                        <p:cTn id="22" dur="1" fill="hold">
                                          <p:stCondLst>
                                            <p:cond delay="24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2"/>
          <p:cNvSpPr txBox="1">
            <a:spLocks noGrp="1"/>
          </p:cNvSpPr>
          <p:nvPr>
            <p:ph type="subTitle" idx="1"/>
          </p:nvPr>
        </p:nvSpPr>
        <p:spPr>
          <a:xfrm>
            <a:off x="509025" y="2525075"/>
            <a:ext cx="4004700" cy="1806900"/>
          </a:xfrm>
          <a:prstGeom prst="rect">
            <a:avLst/>
          </a:prstGeom>
        </p:spPr>
        <p:txBody>
          <a:bodyPr spcFirstLastPara="1" wrap="square" lIns="116050" tIns="116050" rIns="116050" bIns="116050" anchor="t" anchorCtr="0">
            <a:noAutofit/>
          </a:bodyPr>
          <a:lstStyle/>
          <a:p>
            <a:pPr marL="0" lvl="0" indent="0" algn="l" rtl="0">
              <a:spcBef>
                <a:spcPts val="0"/>
              </a:spcBef>
              <a:spcAft>
                <a:spcPts val="0"/>
              </a:spcAft>
              <a:buClr>
                <a:schemeClr val="lt1"/>
              </a:buClr>
              <a:buSzPts val="1100"/>
              <a:buFont typeface="Arial"/>
              <a:buNone/>
            </a:pPr>
            <a:r>
              <a:rPr lang="en" dirty="0"/>
              <a:t>Questions?</a:t>
            </a:r>
            <a:endParaRPr dirty="0"/>
          </a:p>
        </p:txBody>
      </p:sp>
      <p:sp>
        <p:nvSpPr>
          <p:cNvPr id="371" name="Google Shape;371;p32"/>
          <p:cNvSpPr txBox="1">
            <a:spLocks noGrp="1"/>
          </p:cNvSpPr>
          <p:nvPr>
            <p:ph type="ctrTitle"/>
          </p:nvPr>
        </p:nvSpPr>
        <p:spPr>
          <a:xfrm>
            <a:off x="509025" y="956513"/>
            <a:ext cx="6437700" cy="1637100"/>
          </a:xfrm>
          <a:prstGeom prst="rect">
            <a:avLst/>
          </a:prstGeom>
        </p:spPr>
        <p:txBody>
          <a:bodyPr spcFirstLastPara="1" wrap="square" lIns="116050" tIns="116050" rIns="116050" bIns="116050" anchor="ctr" anchorCtr="0">
            <a:noAutofit/>
          </a:bodyPr>
          <a:lstStyle/>
          <a:p>
            <a:pPr marL="0" lvl="0" indent="0" algn="l" rtl="0">
              <a:spcBef>
                <a:spcPts val="0"/>
              </a:spcBef>
              <a:spcAft>
                <a:spcPts val="0"/>
              </a:spcAft>
              <a:buNone/>
            </a:pPr>
            <a:r>
              <a:rPr lang="en"/>
              <a:t>Thanks!</a:t>
            </a:r>
            <a:endParaRPr/>
          </a:p>
        </p:txBody>
      </p:sp>
      <p:sp>
        <p:nvSpPr>
          <p:cNvPr id="372" name="Google Shape;372;p32"/>
          <p:cNvSpPr txBox="1"/>
          <p:nvPr/>
        </p:nvSpPr>
        <p:spPr>
          <a:xfrm>
            <a:off x="509025" y="5995550"/>
            <a:ext cx="3000000" cy="43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Abel"/>
                <a:ea typeface="Abel"/>
                <a:cs typeface="Abel"/>
                <a:sym typeface="Abel"/>
              </a:rPr>
              <a:t>Please keep this slide for attribution</a:t>
            </a:r>
            <a:endParaRPr sz="1200">
              <a:solidFill>
                <a:schemeClr val="dk1"/>
              </a:solidFill>
              <a:latin typeface="Abel"/>
              <a:ea typeface="Abel"/>
              <a:cs typeface="Abel"/>
              <a:sym typeface="Abel"/>
            </a:endParaRPr>
          </a:p>
        </p:txBody>
      </p:sp>
      <p:cxnSp>
        <p:nvCxnSpPr>
          <p:cNvPr id="389" name="Google Shape;389;p32"/>
          <p:cNvCxnSpPr/>
          <p:nvPr/>
        </p:nvCxnSpPr>
        <p:spPr>
          <a:xfrm>
            <a:off x="5742200" y="-63850"/>
            <a:ext cx="0" cy="5954100"/>
          </a:xfrm>
          <a:prstGeom prst="straightConnector1">
            <a:avLst/>
          </a:prstGeom>
          <a:noFill/>
          <a:ln w="9525" cap="flat" cmpd="sng">
            <a:solidFill>
              <a:schemeClr val="dk1"/>
            </a:solidFill>
            <a:prstDash val="solid"/>
            <a:round/>
            <a:headEnd type="none" w="med" len="med"/>
            <a:tailEnd type="oval" w="med" len="med"/>
          </a:ln>
        </p:spPr>
      </p:cxnSp>
      <p:sp>
        <p:nvSpPr>
          <p:cNvPr id="22" name="Rectangle 21">
            <a:extLst>
              <a:ext uri="{FF2B5EF4-FFF2-40B4-BE49-F238E27FC236}">
                <a16:creationId xmlns:a16="http://schemas.microsoft.com/office/drawing/2014/main" id="{9F8166F3-0AF0-412F-8101-5A34007B232B}"/>
              </a:ext>
            </a:extLst>
          </p:cNvPr>
          <p:cNvSpPr/>
          <p:nvPr/>
        </p:nvSpPr>
        <p:spPr>
          <a:xfrm>
            <a:off x="442583" y="5401132"/>
            <a:ext cx="4004699" cy="14741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cxnSp>
        <p:nvCxnSpPr>
          <p:cNvPr id="406" name="Google Shape;406;p34"/>
          <p:cNvCxnSpPr/>
          <p:nvPr/>
        </p:nvCxnSpPr>
        <p:spPr>
          <a:xfrm>
            <a:off x="0" y="1412100"/>
            <a:ext cx="10203900" cy="0"/>
          </a:xfrm>
          <a:prstGeom prst="straightConnector1">
            <a:avLst/>
          </a:prstGeom>
          <a:noFill/>
          <a:ln w="9525" cap="flat" cmpd="sng">
            <a:solidFill>
              <a:schemeClr val="dk1"/>
            </a:solidFill>
            <a:prstDash val="solid"/>
            <a:round/>
            <a:headEnd type="none" w="med" len="med"/>
            <a:tailEnd type="oval" w="med" len="med"/>
          </a:ln>
        </p:spPr>
      </p:cxnSp>
      <p:sp>
        <p:nvSpPr>
          <p:cNvPr id="407" name="Google Shape;407;p34"/>
          <p:cNvSpPr txBox="1">
            <a:spLocks noGrp="1"/>
          </p:cNvSpPr>
          <p:nvPr>
            <p:ph type="title"/>
          </p:nvPr>
        </p:nvSpPr>
        <p:spPr>
          <a:xfrm>
            <a:off x="508975" y="654100"/>
            <a:ext cx="9674100" cy="841800"/>
          </a:xfrm>
          <a:prstGeom prst="rect">
            <a:avLst/>
          </a:prstGeom>
        </p:spPr>
        <p:txBody>
          <a:bodyPr spcFirstLastPara="1" wrap="square" lIns="116050" tIns="116050" rIns="116050" bIns="116050" anchor="ctr" anchorCtr="0">
            <a:noAutofit/>
          </a:bodyPr>
          <a:lstStyle/>
          <a:p>
            <a:pPr marL="0" lvl="0" indent="0" algn="l" rtl="0">
              <a:spcBef>
                <a:spcPts val="0"/>
              </a:spcBef>
              <a:spcAft>
                <a:spcPts val="0"/>
              </a:spcAft>
              <a:buNone/>
            </a:pPr>
            <a:r>
              <a:rPr lang="en" dirty="0"/>
              <a:t>Business Scenario Overview </a:t>
            </a:r>
            <a:endParaRPr dirty="0"/>
          </a:p>
        </p:txBody>
      </p:sp>
      <p:sp>
        <p:nvSpPr>
          <p:cNvPr id="309" name="TextBox 308">
            <a:extLst>
              <a:ext uri="{FF2B5EF4-FFF2-40B4-BE49-F238E27FC236}">
                <a16:creationId xmlns:a16="http://schemas.microsoft.com/office/drawing/2014/main" id="{1142011C-AFF9-44DA-9801-CF8D8705EF4C}"/>
              </a:ext>
            </a:extLst>
          </p:cNvPr>
          <p:cNvSpPr txBox="1"/>
          <p:nvPr/>
        </p:nvSpPr>
        <p:spPr>
          <a:xfrm>
            <a:off x="982834" y="2542241"/>
            <a:ext cx="8726144" cy="4154984"/>
          </a:xfrm>
          <a:prstGeom prst="rect">
            <a:avLst/>
          </a:prstGeom>
          <a:noFill/>
        </p:spPr>
        <p:txBody>
          <a:bodyPr wrap="square" rtlCol="0">
            <a:spAutoFit/>
          </a:bodyPr>
          <a:lstStyle/>
          <a:p>
            <a:pPr marL="342900" indent="-342900">
              <a:buClr>
                <a:schemeClr val="tx2">
                  <a:lumMod val="50000"/>
                </a:schemeClr>
              </a:buClr>
              <a:buFont typeface="Arial" panose="020B0604020202020204" pitchFamily="34" charset="0"/>
              <a:buChar char="•"/>
            </a:pPr>
            <a:r>
              <a:rPr lang="en-US" sz="2400" dirty="0">
                <a:latin typeface="Abel" panose="020B0604020202020204" charset="0"/>
              </a:rPr>
              <a:t>Small lemonade stand run by </a:t>
            </a:r>
            <a:r>
              <a:rPr lang="en-US" sz="2400" b="1" dirty="0">
                <a:latin typeface="Abel" panose="020B0604020202020204" charset="0"/>
              </a:rPr>
              <a:t>two children</a:t>
            </a:r>
            <a:r>
              <a:rPr lang="en-US" sz="2400" dirty="0">
                <a:latin typeface="Abel" panose="020B0604020202020204" charset="0"/>
              </a:rPr>
              <a:t> - started this business to earn some extra money over the summer, in June, July, and August. </a:t>
            </a:r>
          </a:p>
          <a:p>
            <a:pPr marL="342900" indent="-342900">
              <a:buClr>
                <a:schemeClr val="tx2">
                  <a:lumMod val="50000"/>
                </a:schemeClr>
              </a:buClr>
              <a:buFont typeface="Arial" panose="020B0604020202020204" pitchFamily="34" charset="0"/>
              <a:buChar char="•"/>
            </a:pPr>
            <a:endParaRPr lang="en-US" sz="2400" dirty="0">
              <a:latin typeface="Abel" panose="020B0604020202020204" charset="0"/>
            </a:endParaRPr>
          </a:p>
          <a:p>
            <a:pPr marL="342900" indent="-342900">
              <a:buClr>
                <a:schemeClr val="tx2">
                  <a:lumMod val="50000"/>
                </a:schemeClr>
              </a:buClr>
              <a:buFont typeface="Arial" panose="020B0604020202020204" pitchFamily="34" charset="0"/>
              <a:buChar char="•"/>
            </a:pPr>
            <a:r>
              <a:rPr lang="en-US" sz="2400" dirty="0">
                <a:latin typeface="Abel" panose="020B0604020202020204" charset="0"/>
              </a:rPr>
              <a:t>Agreement with the golf course to provide electricity and water in exchange for a </a:t>
            </a:r>
            <a:r>
              <a:rPr lang="en-US" sz="2400" b="1" dirty="0">
                <a:latin typeface="Abel" panose="020B0604020202020204" charset="0"/>
              </a:rPr>
              <a:t>rental fee of 5% of the sales.</a:t>
            </a:r>
          </a:p>
          <a:p>
            <a:pPr marL="342900" indent="-342900">
              <a:buClr>
                <a:schemeClr val="tx2">
                  <a:lumMod val="50000"/>
                </a:schemeClr>
              </a:buClr>
              <a:buFont typeface="Arial" panose="020B0604020202020204" pitchFamily="34" charset="0"/>
              <a:buChar char="•"/>
            </a:pPr>
            <a:endParaRPr lang="en-US" sz="2400" dirty="0">
              <a:latin typeface="Abel" panose="020B0604020202020204" charset="0"/>
            </a:endParaRPr>
          </a:p>
          <a:p>
            <a:pPr marL="342900" indent="-342900">
              <a:buClr>
                <a:schemeClr val="tx2">
                  <a:lumMod val="50000"/>
                </a:schemeClr>
              </a:buClr>
              <a:buFont typeface="Arial" panose="020B0604020202020204" pitchFamily="34" charset="0"/>
              <a:buChar char="•"/>
            </a:pPr>
            <a:r>
              <a:rPr lang="en-US" sz="2400" dirty="0">
                <a:latin typeface="Abel" panose="020B0604020202020204" charset="0"/>
              </a:rPr>
              <a:t>Both children working as employees being paid a </a:t>
            </a:r>
            <a:r>
              <a:rPr lang="en-US" sz="2400" b="1" dirty="0">
                <a:latin typeface="Abel" panose="020B0604020202020204" charset="0"/>
              </a:rPr>
              <a:t>daily wage</a:t>
            </a:r>
            <a:r>
              <a:rPr lang="en-US" sz="2400" dirty="0">
                <a:latin typeface="Abel" panose="020B0604020202020204" charset="0"/>
              </a:rPr>
              <a:t> of </a:t>
            </a:r>
            <a:r>
              <a:rPr lang="en-US" sz="2400" b="1" dirty="0">
                <a:latin typeface="Abel" panose="020B0604020202020204" charset="0"/>
              </a:rPr>
              <a:t>$75.</a:t>
            </a:r>
            <a:endParaRPr lang="en-US" sz="2400" dirty="0">
              <a:latin typeface="Abel" panose="020B0604020202020204" charset="0"/>
            </a:endParaRPr>
          </a:p>
          <a:p>
            <a:pPr>
              <a:buClr>
                <a:schemeClr val="tx2">
                  <a:lumMod val="50000"/>
                </a:schemeClr>
              </a:buClr>
            </a:pPr>
            <a:endParaRPr lang="en-US" sz="2400" dirty="0">
              <a:latin typeface="Abel" panose="020B0604020202020204" charset="0"/>
            </a:endParaRPr>
          </a:p>
          <a:p>
            <a:pPr marL="342900" indent="-342900">
              <a:buClr>
                <a:schemeClr val="tx2">
                  <a:lumMod val="50000"/>
                </a:schemeClr>
              </a:buClr>
              <a:buFont typeface="Arial" panose="020B0604020202020204" pitchFamily="34" charset="0"/>
              <a:buChar char="•"/>
            </a:pPr>
            <a:endParaRPr lang="en-US" sz="2400" dirty="0">
              <a:latin typeface="Abel" panose="020B0604020202020204" charset="0"/>
            </a:endParaRPr>
          </a:p>
          <a:p>
            <a:pPr marL="342900" indent="-342900">
              <a:buClr>
                <a:schemeClr val="tx2">
                  <a:lumMod val="50000"/>
                </a:schemeClr>
              </a:buClr>
              <a:buFont typeface="Arial" panose="020B0604020202020204" pitchFamily="34" charset="0"/>
              <a:buChar char="•"/>
            </a:pPr>
            <a:endParaRPr lang="en-US" sz="2400" dirty="0">
              <a:latin typeface="Abel" panose="020B0604020202020204" charset="0"/>
            </a:endParaRPr>
          </a:p>
          <a:p>
            <a:pPr marL="342900" indent="-342900">
              <a:buClr>
                <a:schemeClr val="tx2">
                  <a:lumMod val="50000"/>
                </a:schemeClr>
              </a:buClr>
              <a:buFont typeface="Arial" panose="020B0604020202020204" pitchFamily="34" charset="0"/>
              <a:buChar char="•"/>
            </a:pPr>
            <a:endParaRPr lang="en-IN" sz="2400" dirty="0">
              <a:latin typeface="Abel" panose="020B0604020202020204" charset="0"/>
            </a:endParaRPr>
          </a:p>
        </p:txBody>
      </p:sp>
    </p:spTree>
    <p:extLst>
      <p:ext uri="{BB962C8B-B14F-4D97-AF65-F5344CB8AC3E}">
        <p14:creationId xmlns:p14="http://schemas.microsoft.com/office/powerpoint/2010/main" val="1562270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5" name="Picture 4">
            <a:extLst>
              <a:ext uri="{FF2B5EF4-FFF2-40B4-BE49-F238E27FC236}">
                <a16:creationId xmlns:a16="http://schemas.microsoft.com/office/drawing/2014/main" id="{B8AD366A-2950-4F60-9332-91E7F8B189DD}"/>
              </a:ext>
            </a:extLst>
          </p:cNvPr>
          <p:cNvPicPr>
            <a:picLocks noChangeAspect="1"/>
          </p:cNvPicPr>
          <p:nvPr/>
        </p:nvPicPr>
        <p:blipFill>
          <a:blip r:embed="rId3"/>
          <a:stretch>
            <a:fillRect/>
          </a:stretch>
        </p:blipFill>
        <p:spPr>
          <a:xfrm>
            <a:off x="618233" y="1680220"/>
            <a:ext cx="9455346" cy="5671607"/>
          </a:xfrm>
          <a:prstGeom prst="rect">
            <a:avLst/>
          </a:prstGeom>
        </p:spPr>
      </p:pic>
      <p:sp>
        <p:nvSpPr>
          <p:cNvPr id="6" name="Rectangle 5">
            <a:extLst>
              <a:ext uri="{FF2B5EF4-FFF2-40B4-BE49-F238E27FC236}">
                <a16:creationId xmlns:a16="http://schemas.microsoft.com/office/drawing/2014/main" id="{ECB94BF5-EF2F-4FB2-83AD-B2AA23F69C5E}"/>
              </a:ext>
            </a:extLst>
          </p:cNvPr>
          <p:cNvSpPr/>
          <p:nvPr/>
        </p:nvSpPr>
        <p:spPr>
          <a:xfrm>
            <a:off x="6357257" y="-458905"/>
            <a:ext cx="4644572" cy="2418330"/>
          </a:xfrm>
          <a:prstGeom prst="rect">
            <a:avLst/>
          </a:prstGeom>
          <a:solidFill>
            <a:srgbClr val="CDDFD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Google Shape;101;p27"/>
          <p:cNvSpPr txBox="1">
            <a:spLocks noGrp="1"/>
          </p:cNvSpPr>
          <p:nvPr>
            <p:ph type="title"/>
          </p:nvPr>
        </p:nvSpPr>
        <p:spPr>
          <a:xfrm>
            <a:off x="-1040" y="654100"/>
            <a:ext cx="9674100" cy="841800"/>
          </a:xfrm>
          <a:prstGeom prst="rect">
            <a:avLst/>
          </a:prstGeom>
        </p:spPr>
        <p:txBody>
          <a:bodyPr spcFirstLastPara="1" wrap="square" lIns="116050" tIns="116050" rIns="116050" bIns="116050" anchor="t" anchorCtr="0">
            <a:noAutofit/>
          </a:bodyPr>
          <a:lstStyle/>
          <a:p>
            <a:pPr marL="0" lvl="0" indent="0" algn="l" rtl="0">
              <a:spcBef>
                <a:spcPts val="0"/>
              </a:spcBef>
              <a:spcAft>
                <a:spcPts val="0"/>
              </a:spcAft>
              <a:buNone/>
            </a:pPr>
            <a:r>
              <a:rPr lang="en" dirty="0"/>
              <a:t>Business Scenario Overview </a:t>
            </a:r>
            <a:r>
              <a:rPr lang="en" sz="1800" dirty="0"/>
              <a:t>(contd.)</a:t>
            </a:r>
            <a:r>
              <a:rPr lang="en" dirty="0"/>
              <a:t> </a:t>
            </a:r>
            <a:endParaRPr dirty="0"/>
          </a:p>
        </p:txBody>
      </p:sp>
      <p:cxnSp>
        <p:nvCxnSpPr>
          <p:cNvPr id="103" name="Google Shape;103;p27"/>
          <p:cNvCxnSpPr>
            <a:cxnSpLocks/>
          </p:cNvCxnSpPr>
          <p:nvPr/>
        </p:nvCxnSpPr>
        <p:spPr>
          <a:xfrm>
            <a:off x="-1460090" y="1528558"/>
            <a:ext cx="7400600" cy="0"/>
          </a:xfrm>
          <a:prstGeom prst="straightConnector1">
            <a:avLst/>
          </a:prstGeom>
          <a:noFill/>
          <a:ln w="9525" cap="flat" cmpd="sng">
            <a:solidFill>
              <a:schemeClr val="dk1"/>
            </a:solidFill>
            <a:prstDash val="solid"/>
            <a:round/>
            <a:headEnd type="none" w="med" len="med"/>
            <a:tailEnd type="oval" w="med" len="med"/>
          </a:ln>
        </p:spPr>
      </p:cxnSp>
      <p:sp>
        <p:nvSpPr>
          <p:cNvPr id="7" name="Oval 6">
            <a:extLst>
              <a:ext uri="{FF2B5EF4-FFF2-40B4-BE49-F238E27FC236}">
                <a16:creationId xmlns:a16="http://schemas.microsoft.com/office/drawing/2014/main" id="{608A8B5D-18F7-4CF1-B91C-C8A5580D6764}"/>
              </a:ext>
            </a:extLst>
          </p:cNvPr>
          <p:cNvSpPr/>
          <p:nvPr/>
        </p:nvSpPr>
        <p:spPr>
          <a:xfrm>
            <a:off x="7300687" y="4099151"/>
            <a:ext cx="1306286" cy="2418330"/>
          </a:xfrm>
          <a:prstGeom prst="ellipse">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F6835538-4293-4BA2-8F41-EC04ECB0DF8E}"/>
              </a:ext>
            </a:extLst>
          </p:cNvPr>
          <p:cNvSpPr/>
          <p:nvPr/>
        </p:nvSpPr>
        <p:spPr>
          <a:xfrm>
            <a:off x="5261427" y="4978974"/>
            <a:ext cx="1306286" cy="2418330"/>
          </a:xfrm>
          <a:prstGeom prst="ellipse">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24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3" name="Picture 2">
            <a:extLst>
              <a:ext uri="{FF2B5EF4-FFF2-40B4-BE49-F238E27FC236}">
                <a16:creationId xmlns:a16="http://schemas.microsoft.com/office/drawing/2014/main" id="{4B76C658-1376-48D6-94CE-9466C0DEDD83}"/>
              </a:ext>
            </a:extLst>
          </p:cNvPr>
          <p:cNvPicPr>
            <a:picLocks noChangeAspect="1"/>
          </p:cNvPicPr>
          <p:nvPr/>
        </p:nvPicPr>
        <p:blipFill>
          <a:blip r:embed="rId3"/>
          <a:stretch>
            <a:fillRect/>
          </a:stretch>
        </p:blipFill>
        <p:spPr>
          <a:xfrm>
            <a:off x="819807" y="1685143"/>
            <a:ext cx="9052197" cy="5448685"/>
          </a:xfrm>
          <a:prstGeom prst="rect">
            <a:avLst/>
          </a:prstGeom>
        </p:spPr>
      </p:pic>
      <p:sp>
        <p:nvSpPr>
          <p:cNvPr id="6" name="Rectangle 5">
            <a:extLst>
              <a:ext uri="{FF2B5EF4-FFF2-40B4-BE49-F238E27FC236}">
                <a16:creationId xmlns:a16="http://schemas.microsoft.com/office/drawing/2014/main" id="{ECB94BF5-EF2F-4FB2-83AD-B2AA23F69C5E}"/>
              </a:ext>
            </a:extLst>
          </p:cNvPr>
          <p:cNvSpPr/>
          <p:nvPr/>
        </p:nvSpPr>
        <p:spPr>
          <a:xfrm>
            <a:off x="6357257" y="-555065"/>
            <a:ext cx="4644572" cy="2418330"/>
          </a:xfrm>
          <a:prstGeom prst="rect">
            <a:avLst/>
          </a:prstGeom>
          <a:solidFill>
            <a:srgbClr val="CDDFD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Google Shape;101;p27"/>
          <p:cNvSpPr txBox="1">
            <a:spLocks noGrp="1"/>
          </p:cNvSpPr>
          <p:nvPr>
            <p:ph type="title"/>
          </p:nvPr>
        </p:nvSpPr>
        <p:spPr>
          <a:xfrm>
            <a:off x="-1040" y="654100"/>
            <a:ext cx="9674100" cy="841800"/>
          </a:xfrm>
          <a:prstGeom prst="rect">
            <a:avLst/>
          </a:prstGeom>
        </p:spPr>
        <p:txBody>
          <a:bodyPr spcFirstLastPara="1" wrap="square" lIns="116050" tIns="116050" rIns="116050" bIns="116050" anchor="t" anchorCtr="0">
            <a:noAutofit/>
          </a:bodyPr>
          <a:lstStyle/>
          <a:p>
            <a:pPr marL="0" lvl="0" indent="0" algn="l" rtl="0">
              <a:spcBef>
                <a:spcPts val="0"/>
              </a:spcBef>
              <a:spcAft>
                <a:spcPts val="0"/>
              </a:spcAft>
              <a:buNone/>
            </a:pPr>
            <a:r>
              <a:rPr lang="en" dirty="0"/>
              <a:t>Business Scenario Overview </a:t>
            </a:r>
            <a:r>
              <a:rPr lang="en" sz="1800" dirty="0"/>
              <a:t>(contd.)</a:t>
            </a:r>
            <a:r>
              <a:rPr lang="en" dirty="0"/>
              <a:t> </a:t>
            </a:r>
            <a:endParaRPr dirty="0"/>
          </a:p>
        </p:txBody>
      </p:sp>
      <p:cxnSp>
        <p:nvCxnSpPr>
          <p:cNvPr id="103" name="Google Shape;103;p27"/>
          <p:cNvCxnSpPr>
            <a:cxnSpLocks/>
          </p:cNvCxnSpPr>
          <p:nvPr/>
        </p:nvCxnSpPr>
        <p:spPr>
          <a:xfrm>
            <a:off x="-1460090" y="1528558"/>
            <a:ext cx="7400600" cy="0"/>
          </a:xfrm>
          <a:prstGeom prst="straightConnector1">
            <a:avLst/>
          </a:prstGeom>
          <a:noFill/>
          <a:ln w="952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305872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5" name="Picture 4">
            <a:extLst>
              <a:ext uri="{FF2B5EF4-FFF2-40B4-BE49-F238E27FC236}">
                <a16:creationId xmlns:a16="http://schemas.microsoft.com/office/drawing/2014/main" id="{B8AD366A-2950-4F60-9332-91E7F8B189DD}"/>
              </a:ext>
            </a:extLst>
          </p:cNvPr>
          <p:cNvPicPr>
            <a:picLocks noChangeAspect="1"/>
          </p:cNvPicPr>
          <p:nvPr/>
        </p:nvPicPr>
        <p:blipFill>
          <a:blip r:embed="rId3"/>
          <a:stretch>
            <a:fillRect/>
          </a:stretch>
        </p:blipFill>
        <p:spPr>
          <a:xfrm>
            <a:off x="618233" y="1680220"/>
            <a:ext cx="9455346" cy="5671607"/>
          </a:xfrm>
          <a:prstGeom prst="rect">
            <a:avLst/>
          </a:prstGeom>
        </p:spPr>
      </p:pic>
      <p:sp>
        <p:nvSpPr>
          <p:cNvPr id="6" name="Rectangle 5">
            <a:extLst>
              <a:ext uri="{FF2B5EF4-FFF2-40B4-BE49-F238E27FC236}">
                <a16:creationId xmlns:a16="http://schemas.microsoft.com/office/drawing/2014/main" id="{ECB94BF5-EF2F-4FB2-83AD-B2AA23F69C5E}"/>
              </a:ext>
            </a:extLst>
          </p:cNvPr>
          <p:cNvSpPr/>
          <p:nvPr/>
        </p:nvSpPr>
        <p:spPr>
          <a:xfrm>
            <a:off x="6357257" y="-458905"/>
            <a:ext cx="4644572" cy="2418330"/>
          </a:xfrm>
          <a:prstGeom prst="rect">
            <a:avLst/>
          </a:prstGeom>
          <a:solidFill>
            <a:srgbClr val="CDDFD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Google Shape;101;p27"/>
          <p:cNvSpPr txBox="1">
            <a:spLocks noGrp="1"/>
          </p:cNvSpPr>
          <p:nvPr>
            <p:ph type="title"/>
          </p:nvPr>
        </p:nvSpPr>
        <p:spPr>
          <a:xfrm>
            <a:off x="-1040" y="654100"/>
            <a:ext cx="9674100" cy="841800"/>
          </a:xfrm>
          <a:prstGeom prst="rect">
            <a:avLst/>
          </a:prstGeom>
        </p:spPr>
        <p:txBody>
          <a:bodyPr spcFirstLastPara="1" wrap="square" lIns="116050" tIns="116050" rIns="116050" bIns="116050" anchor="t" anchorCtr="0">
            <a:noAutofit/>
          </a:bodyPr>
          <a:lstStyle/>
          <a:p>
            <a:pPr marL="0" lvl="0" indent="0" algn="l" rtl="0">
              <a:spcBef>
                <a:spcPts val="0"/>
              </a:spcBef>
              <a:spcAft>
                <a:spcPts val="0"/>
              </a:spcAft>
              <a:buNone/>
            </a:pPr>
            <a:r>
              <a:rPr lang="en" dirty="0"/>
              <a:t>Business Scenario Overview </a:t>
            </a:r>
            <a:r>
              <a:rPr lang="en" sz="1800" dirty="0"/>
              <a:t>(contd.)</a:t>
            </a:r>
            <a:r>
              <a:rPr lang="en" dirty="0"/>
              <a:t> </a:t>
            </a:r>
            <a:endParaRPr dirty="0"/>
          </a:p>
        </p:txBody>
      </p:sp>
      <p:cxnSp>
        <p:nvCxnSpPr>
          <p:cNvPr id="103" name="Google Shape;103;p27"/>
          <p:cNvCxnSpPr>
            <a:cxnSpLocks/>
          </p:cNvCxnSpPr>
          <p:nvPr/>
        </p:nvCxnSpPr>
        <p:spPr>
          <a:xfrm>
            <a:off x="-1460090" y="1528558"/>
            <a:ext cx="7400600" cy="0"/>
          </a:xfrm>
          <a:prstGeom prst="straightConnector1">
            <a:avLst/>
          </a:prstGeom>
          <a:noFill/>
          <a:ln w="9525" cap="flat" cmpd="sng">
            <a:solidFill>
              <a:schemeClr val="dk1"/>
            </a:solidFill>
            <a:prstDash val="solid"/>
            <a:round/>
            <a:headEnd type="none" w="med" len="med"/>
            <a:tailEnd type="oval" w="med" len="med"/>
          </a:ln>
        </p:spPr>
      </p:cxnSp>
      <p:sp>
        <p:nvSpPr>
          <p:cNvPr id="7" name="Oval 6">
            <a:extLst>
              <a:ext uri="{FF2B5EF4-FFF2-40B4-BE49-F238E27FC236}">
                <a16:creationId xmlns:a16="http://schemas.microsoft.com/office/drawing/2014/main" id="{608A8B5D-18F7-4CF1-B91C-C8A5580D6764}"/>
              </a:ext>
            </a:extLst>
          </p:cNvPr>
          <p:cNvSpPr/>
          <p:nvPr/>
        </p:nvSpPr>
        <p:spPr>
          <a:xfrm>
            <a:off x="2537249" y="1447661"/>
            <a:ext cx="1182330" cy="1576200"/>
          </a:xfrm>
          <a:prstGeom prst="ellipse">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F6835538-4293-4BA2-8F41-EC04ECB0DF8E}"/>
              </a:ext>
            </a:extLst>
          </p:cNvPr>
          <p:cNvSpPr/>
          <p:nvPr/>
        </p:nvSpPr>
        <p:spPr>
          <a:xfrm>
            <a:off x="4866562" y="1818861"/>
            <a:ext cx="1093826" cy="1960976"/>
          </a:xfrm>
          <a:prstGeom prst="ellipse">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2A4534E2-94C1-491A-92FA-95CE8277B32A}"/>
              </a:ext>
            </a:extLst>
          </p:cNvPr>
          <p:cNvSpPr/>
          <p:nvPr/>
        </p:nvSpPr>
        <p:spPr>
          <a:xfrm>
            <a:off x="8732770" y="3023861"/>
            <a:ext cx="1475947" cy="2331044"/>
          </a:xfrm>
          <a:prstGeom prst="ellipse">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127C191D-427C-43C6-A87D-AED67647DD33}"/>
              </a:ext>
            </a:extLst>
          </p:cNvPr>
          <p:cNvSpPr/>
          <p:nvPr/>
        </p:nvSpPr>
        <p:spPr>
          <a:xfrm>
            <a:off x="537620" y="2710000"/>
            <a:ext cx="1724779" cy="1576200"/>
          </a:xfrm>
          <a:prstGeom prst="ellipse">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64875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5" name="Picture 4">
            <a:extLst>
              <a:ext uri="{FF2B5EF4-FFF2-40B4-BE49-F238E27FC236}">
                <a16:creationId xmlns:a16="http://schemas.microsoft.com/office/drawing/2014/main" id="{B8AD366A-2950-4F60-9332-91E7F8B189DD}"/>
              </a:ext>
            </a:extLst>
          </p:cNvPr>
          <p:cNvPicPr>
            <a:picLocks noChangeAspect="1"/>
          </p:cNvPicPr>
          <p:nvPr/>
        </p:nvPicPr>
        <p:blipFill>
          <a:blip r:embed="rId3"/>
          <a:stretch>
            <a:fillRect/>
          </a:stretch>
        </p:blipFill>
        <p:spPr>
          <a:xfrm>
            <a:off x="618233" y="1680220"/>
            <a:ext cx="9455346" cy="5671607"/>
          </a:xfrm>
          <a:prstGeom prst="rect">
            <a:avLst/>
          </a:prstGeom>
        </p:spPr>
      </p:pic>
      <p:sp>
        <p:nvSpPr>
          <p:cNvPr id="6" name="Rectangle 5">
            <a:extLst>
              <a:ext uri="{FF2B5EF4-FFF2-40B4-BE49-F238E27FC236}">
                <a16:creationId xmlns:a16="http://schemas.microsoft.com/office/drawing/2014/main" id="{ECB94BF5-EF2F-4FB2-83AD-B2AA23F69C5E}"/>
              </a:ext>
            </a:extLst>
          </p:cNvPr>
          <p:cNvSpPr/>
          <p:nvPr/>
        </p:nvSpPr>
        <p:spPr>
          <a:xfrm>
            <a:off x="6357257" y="-458905"/>
            <a:ext cx="4644572" cy="2418330"/>
          </a:xfrm>
          <a:prstGeom prst="rect">
            <a:avLst/>
          </a:prstGeom>
          <a:solidFill>
            <a:srgbClr val="CDDFD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Google Shape;101;p27"/>
          <p:cNvSpPr txBox="1">
            <a:spLocks noGrp="1"/>
          </p:cNvSpPr>
          <p:nvPr>
            <p:ph type="title"/>
          </p:nvPr>
        </p:nvSpPr>
        <p:spPr>
          <a:xfrm>
            <a:off x="-1040" y="654100"/>
            <a:ext cx="9674100" cy="841800"/>
          </a:xfrm>
          <a:prstGeom prst="rect">
            <a:avLst/>
          </a:prstGeom>
        </p:spPr>
        <p:txBody>
          <a:bodyPr spcFirstLastPara="1" wrap="square" lIns="116050" tIns="116050" rIns="116050" bIns="116050" anchor="t" anchorCtr="0">
            <a:noAutofit/>
          </a:bodyPr>
          <a:lstStyle/>
          <a:p>
            <a:pPr marL="0" lvl="0" indent="0" algn="l" rtl="0">
              <a:spcBef>
                <a:spcPts val="0"/>
              </a:spcBef>
              <a:spcAft>
                <a:spcPts val="0"/>
              </a:spcAft>
              <a:buNone/>
            </a:pPr>
            <a:r>
              <a:rPr lang="en" dirty="0"/>
              <a:t>Business Scenario Overview </a:t>
            </a:r>
            <a:r>
              <a:rPr lang="en" sz="1800" dirty="0"/>
              <a:t>(contd.)</a:t>
            </a:r>
            <a:r>
              <a:rPr lang="en" dirty="0"/>
              <a:t> </a:t>
            </a:r>
            <a:endParaRPr dirty="0"/>
          </a:p>
        </p:txBody>
      </p:sp>
      <p:cxnSp>
        <p:nvCxnSpPr>
          <p:cNvPr id="103" name="Google Shape;103;p27"/>
          <p:cNvCxnSpPr>
            <a:cxnSpLocks/>
          </p:cNvCxnSpPr>
          <p:nvPr/>
        </p:nvCxnSpPr>
        <p:spPr>
          <a:xfrm>
            <a:off x="-1460090" y="1528558"/>
            <a:ext cx="7400600" cy="0"/>
          </a:xfrm>
          <a:prstGeom prst="straightConnector1">
            <a:avLst/>
          </a:prstGeom>
          <a:noFill/>
          <a:ln w="9525" cap="flat" cmpd="sng">
            <a:solidFill>
              <a:schemeClr val="dk1"/>
            </a:solidFill>
            <a:prstDash val="solid"/>
            <a:round/>
            <a:headEnd type="none" w="med" len="med"/>
            <a:tailEnd type="oval" w="med" len="med"/>
          </a:ln>
        </p:spPr>
      </p:cxnSp>
      <p:sp>
        <p:nvSpPr>
          <p:cNvPr id="7" name="Oval 6">
            <a:extLst>
              <a:ext uri="{FF2B5EF4-FFF2-40B4-BE49-F238E27FC236}">
                <a16:creationId xmlns:a16="http://schemas.microsoft.com/office/drawing/2014/main" id="{608A8B5D-18F7-4CF1-B91C-C8A5580D6764}"/>
              </a:ext>
            </a:extLst>
          </p:cNvPr>
          <p:cNvSpPr/>
          <p:nvPr/>
        </p:nvSpPr>
        <p:spPr>
          <a:xfrm>
            <a:off x="1270309" y="4763738"/>
            <a:ext cx="1538992" cy="1576197"/>
          </a:xfrm>
          <a:prstGeom prst="ellipse">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2A4534E2-94C1-491A-92FA-95CE8277B32A}"/>
              </a:ext>
            </a:extLst>
          </p:cNvPr>
          <p:cNvSpPr/>
          <p:nvPr/>
        </p:nvSpPr>
        <p:spPr>
          <a:xfrm>
            <a:off x="3334669" y="3350501"/>
            <a:ext cx="1475947" cy="2331044"/>
          </a:xfrm>
          <a:prstGeom prst="ellipse">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3900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02575" y="452308"/>
            <a:ext cx="9674100" cy="841800"/>
          </a:xfrm>
          <a:prstGeom prst="rect">
            <a:avLst/>
          </a:prstGeom>
        </p:spPr>
        <p:txBody>
          <a:bodyPr spcFirstLastPara="1" wrap="square" lIns="116050" tIns="116050" rIns="116050" bIns="116050" anchor="t" anchorCtr="0">
            <a:noAutofit/>
          </a:bodyPr>
          <a:lstStyle/>
          <a:p>
            <a:pPr marL="0" lvl="0" indent="0" algn="l" rtl="0">
              <a:spcBef>
                <a:spcPts val="0"/>
              </a:spcBef>
              <a:spcAft>
                <a:spcPts val="0"/>
              </a:spcAft>
              <a:buNone/>
            </a:pPr>
            <a:r>
              <a:rPr lang="en" dirty="0"/>
              <a:t>Performance Analysis</a:t>
            </a:r>
            <a:endParaRPr dirty="0"/>
          </a:p>
        </p:txBody>
      </p:sp>
      <p:cxnSp>
        <p:nvCxnSpPr>
          <p:cNvPr id="110" name="Google Shape;110;p28"/>
          <p:cNvCxnSpPr/>
          <p:nvPr/>
        </p:nvCxnSpPr>
        <p:spPr>
          <a:xfrm rot="10800000">
            <a:off x="5143150" y="945610"/>
            <a:ext cx="6174300" cy="0"/>
          </a:xfrm>
          <a:prstGeom prst="straightConnector1">
            <a:avLst/>
          </a:prstGeom>
          <a:noFill/>
          <a:ln w="9525" cap="flat" cmpd="sng">
            <a:solidFill>
              <a:schemeClr val="dk1"/>
            </a:solidFill>
            <a:prstDash val="solid"/>
            <a:round/>
            <a:headEnd type="none" w="med" len="med"/>
            <a:tailEnd type="oval" w="med" len="med"/>
          </a:ln>
        </p:spPr>
      </p:cxnSp>
      <p:sp>
        <p:nvSpPr>
          <p:cNvPr id="3" name="Rectangle 2">
            <a:extLst>
              <a:ext uri="{FF2B5EF4-FFF2-40B4-BE49-F238E27FC236}">
                <a16:creationId xmlns:a16="http://schemas.microsoft.com/office/drawing/2014/main" id="{FFC870CD-B66C-4E72-865A-86BDFC1CE099}"/>
              </a:ext>
            </a:extLst>
          </p:cNvPr>
          <p:cNvSpPr/>
          <p:nvPr/>
        </p:nvSpPr>
        <p:spPr>
          <a:xfrm>
            <a:off x="1915064" y="5089585"/>
            <a:ext cx="9674100" cy="26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Google Shape;109;p28"/>
          <p:cNvSpPr txBox="1">
            <a:spLocks noGrp="1"/>
          </p:cNvSpPr>
          <p:nvPr>
            <p:ph type="body" idx="1"/>
          </p:nvPr>
        </p:nvSpPr>
        <p:spPr>
          <a:xfrm>
            <a:off x="496330" y="1184118"/>
            <a:ext cx="9674100" cy="5055300"/>
          </a:xfrm>
          <a:prstGeom prst="rect">
            <a:avLst/>
          </a:prstGeom>
        </p:spPr>
        <p:txBody>
          <a:bodyPr spcFirstLastPara="1" wrap="square" lIns="116050" tIns="116050" rIns="116050" bIns="116050" anchor="t" anchorCtr="0">
            <a:noAutofit/>
          </a:bodyPr>
          <a:lstStyle/>
          <a:p>
            <a:pPr marL="285750" indent="-285750"/>
            <a:r>
              <a:rPr lang="en-US" sz="2000" dirty="0"/>
              <a:t>How good are sales and cash receipts for 2013?</a:t>
            </a:r>
          </a:p>
          <a:p>
            <a:pPr marL="0" indent="0">
              <a:buNone/>
            </a:pPr>
            <a:endParaRPr lang="en-US" sz="2000" dirty="0"/>
          </a:p>
          <a:p>
            <a:pPr marL="285750" indent="-285750"/>
            <a:r>
              <a:rPr lang="en-US" sz="2000" dirty="0"/>
              <a:t>Is the lemonade stand doing a good job collecting cash on their sales? Why is this an issue the lemonade stand needs to think about?</a:t>
            </a:r>
          </a:p>
          <a:p>
            <a:pPr marL="0" indent="0">
              <a:buNone/>
            </a:pPr>
            <a:endParaRPr lang="en-US" sz="2000" dirty="0"/>
          </a:p>
          <a:p>
            <a:pPr marL="285750" indent="-285750"/>
            <a:r>
              <a:rPr lang="en-US" sz="2000" dirty="0"/>
              <a:t>Which lemonade flavors should the lemonade stand focus on in the future? Are there some flavors that maybe they shouldn’t sell anymore?</a:t>
            </a:r>
          </a:p>
          <a:p>
            <a:pPr marL="0" indent="0">
              <a:buNone/>
            </a:pPr>
            <a:endParaRPr lang="en-US" sz="2000" dirty="0"/>
          </a:p>
          <a:p>
            <a:pPr marL="285750" indent="-285750"/>
            <a:r>
              <a:rPr lang="en-US" sz="2000" dirty="0"/>
              <a:t>Which employees appear to generate the most sales? What about the least sales? </a:t>
            </a:r>
          </a:p>
          <a:p>
            <a:pPr marL="0" indent="0">
              <a:buNone/>
            </a:pPr>
            <a:endParaRPr lang="en-US" sz="2000" dirty="0"/>
          </a:p>
          <a:p>
            <a:pPr marL="285750" indent="-285750"/>
            <a:r>
              <a:rPr lang="en-US" sz="2000" dirty="0"/>
              <a:t>What is the effect of weather on sales? How does understanding the effect of weather on sales improve our understanding of the business?</a:t>
            </a:r>
          </a:p>
          <a:p>
            <a:pPr marL="0" indent="0">
              <a:buNone/>
            </a:pPr>
            <a:endParaRPr lang="en-US" sz="2000" dirty="0"/>
          </a:p>
          <a:p>
            <a:pPr marL="285750" indent="-285750"/>
            <a:r>
              <a:rPr lang="en-US" sz="2000" dirty="0"/>
              <a:t>Who are the lemonade stand’s best customers? Who are the worst customers? How should the lemonade stand use this knowledge? </a:t>
            </a:r>
          </a:p>
          <a:p>
            <a:pPr marL="0" indent="0">
              <a:buNone/>
            </a:pPr>
            <a:endParaRPr lang="en-US" sz="2000" dirty="0"/>
          </a:p>
          <a:p>
            <a:pPr marL="285750" indent="-285750"/>
            <a:r>
              <a:rPr lang="en-US" sz="2000" dirty="0"/>
              <a:t>Can you think of any IT security or control risks that exist in the database or the sales process? Would there be ways for employees to steal inventory using the database for example? </a:t>
            </a:r>
          </a:p>
        </p:txBody>
      </p:sp>
      <p:sp>
        <p:nvSpPr>
          <p:cNvPr id="10" name="Rectangle 9">
            <a:extLst>
              <a:ext uri="{FF2B5EF4-FFF2-40B4-BE49-F238E27FC236}">
                <a16:creationId xmlns:a16="http://schemas.microsoft.com/office/drawing/2014/main" id="{2001DDB4-BD3C-4E49-A11A-CF9733102549}"/>
              </a:ext>
            </a:extLst>
          </p:cNvPr>
          <p:cNvSpPr/>
          <p:nvPr/>
        </p:nvSpPr>
        <p:spPr>
          <a:xfrm rot="5400000">
            <a:off x="6283573" y="-3677076"/>
            <a:ext cx="1298137" cy="6997955"/>
          </a:xfrm>
          <a:prstGeom prst="rect">
            <a:avLst/>
          </a:prstGeom>
          <a:solidFill>
            <a:srgbClr val="F1D2B9">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BAE4E96-6B58-417F-8AD4-510B326DE416}"/>
              </a:ext>
            </a:extLst>
          </p:cNvPr>
          <p:cNvPicPr>
            <a:picLocks noChangeAspect="1"/>
          </p:cNvPicPr>
          <p:nvPr/>
        </p:nvPicPr>
        <p:blipFill>
          <a:blip r:embed="rId3"/>
          <a:stretch>
            <a:fillRect/>
          </a:stretch>
        </p:blipFill>
        <p:spPr>
          <a:xfrm rot="5400000">
            <a:off x="-1771095" y="2875724"/>
            <a:ext cx="2901860" cy="15258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29"/>
          <p:cNvSpPr txBox="1">
            <a:spLocks noGrp="1"/>
          </p:cNvSpPr>
          <p:nvPr>
            <p:ph type="subTitle" idx="4294967295"/>
          </p:nvPr>
        </p:nvSpPr>
        <p:spPr>
          <a:xfrm>
            <a:off x="7499200" y="5520714"/>
            <a:ext cx="2832899" cy="410800"/>
          </a:xfrm>
          <a:prstGeom prst="rect">
            <a:avLst/>
          </a:prstGeom>
          <a:solidFill>
            <a:schemeClr val="dk1"/>
          </a:solidFill>
        </p:spPr>
        <p:txBody>
          <a:bodyPr spcFirstLastPara="1" wrap="square" lIns="116050" tIns="792000" rIns="116050" bIns="116050" anchor="b" anchorCtr="0">
            <a:noAutofit/>
          </a:bodyPr>
          <a:lstStyle/>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ctr" rtl="0">
              <a:spcBef>
                <a:spcPts val="0"/>
              </a:spcBef>
              <a:spcAft>
                <a:spcPts val="1500"/>
              </a:spcAft>
              <a:buNone/>
            </a:pPr>
            <a:endParaRPr lang="en-IN" sz="2000" b="1" dirty="0">
              <a:solidFill>
                <a:schemeClr val="accent1"/>
              </a:solidFill>
              <a:latin typeface="Playfair Display"/>
              <a:ea typeface="Playfair Display"/>
              <a:cs typeface="Playfair Display"/>
              <a:sym typeface="Playfair Display"/>
            </a:endParaRPr>
          </a:p>
          <a:p>
            <a:pPr marL="0" lvl="0" indent="0" algn="r" rtl="0">
              <a:spcBef>
                <a:spcPts val="0"/>
              </a:spcBef>
              <a:spcAft>
                <a:spcPts val="1500"/>
              </a:spcAft>
              <a:buNone/>
            </a:pPr>
            <a:r>
              <a:rPr lang="en-IN" sz="2000" b="1" dirty="0">
                <a:solidFill>
                  <a:schemeClr val="accent1"/>
                </a:solidFill>
                <a:latin typeface="Playfair Display"/>
                <a:ea typeface="Playfair Display"/>
                <a:cs typeface="Playfair Display"/>
                <a:sym typeface="Playfair Display"/>
              </a:rPr>
              <a:t>Month-wise Analysis</a:t>
            </a:r>
            <a:endParaRPr sz="2000" b="1" dirty="0">
              <a:solidFill>
                <a:schemeClr val="accent1"/>
              </a:solidFill>
              <a:latin typeface="Playfair Display"/>
              <a:ea typeface="Playfair Display"/>
              <a:cs typeface="Playfair Display"/>
              <a:sym typeface="Playfair Display"/>
            </a:endParaRPr>
          </a:p>
        </p:txBody>
      </p:sp>
      <p:sp>
        <p:nvSpPr>
          <p:cNvPr id="125" name="Google Shape;125;p29"/>
          <p:cNvSpPr txBox="1">
            <a:spLocks noGrp="1"/>
          </p:cNvSpPr>
          <p:nvPr>
            <p:ph type="subTitle" idx="3"/>
          </p:nvPr>
        </p:nvSpPr>
        <p:spPr>
          <a:xfrm>
            <a:off x="521759" y="497406"/>
            <a:ext cx="3563997" cy="1161300"/>
          </a:xfrm>
          <a:prstGeom prst="rect">
            <a:avLst/>
          </a:prstGeom>
        </p:spPr>
        <p:txBody>
          <a:bodyPr spcFirstLastPara="1" wrap="square" lIns="116050" tIns="116050" rIns="116050" bIns="116050" anchor="t" anchorCtr="0">
            <a:noAutofit/>
          </a:bodyPr>
          <a:lstStyle/>
          <a:p>
            <a:pPr marL="285750" indent="-285750"/>
            <a:r>
              <a:rPr lang="en-US" sz="3200" baseline="30000" dirty="0"/>
              <a:t>1 - </a:t>
            </a:r>
            <a:r>
              <a:rPr lang="en-US" sz="3200" dirty="0"/>
              <a:t>Sales and cash receipts for 2013</a:t>
            </a:r>
          </a:p>
        </p:txBody>
      </p:sp>
      <p:sp>
        <p:nvSpPr>
          <p:cNvPr id="126" name="Google Shape;126;p29"/>
          <p:cNvSpPr txBox="1">
            <a:spLocks noGrp="1"/>
          </p:cNvSpPr>
          <p:nvPr>
            <p:ph type="subTitle" idx="4294967295"/>
          </p:nvPr>
        </p:nvSpPr>
        <p:spPr>
          <a:xfrm>
            <a:off x="382300" y="2430800"/>
            <a:ext cx="2832900" cy="462300"/>
          </a:xfrm>
          <a:prstGeom prst="rect">
            <a:avLst/>
          </a:prstGeom>
          <a:solidFill>
            <a:schemeClr val="dk1"/>
          </a:solidFill>
        </p:spPr>
        <p:txBody>
          <a:bodyPr spcFirstLastPara="1" wrap="square" lIns="116050" tIns="116050" rIns="116050" bIns="116050" anchor="t" anchorCtr="0">
            <a:noAutofit/>
          </a:bodyPr>
          <a:lstStyle/>
          <a:p>
            <a:pPr marL="0" lvl="0" indent="0" algn="ctr" rtl="0">
              <a:spcBef>
                <a:spcPts val="0"/>
              </a:spcBef>
              <a:spcAft>
                <a:spcPts val="1500"/>
              </a:spcAft>
              <a:buNone/>
            </a:pPr>
            <a:r>
              <a:rPr lang="en-IN" b="1" dirty="0">
                <a:solidFill>
                  <a:schemeClr val="accent1"/>
                </a:solidFill>
                <a:latin typeface="Playfair Display"/>
                <a:ea typeface="Playfair Display"/>
                <a:cs typeface="Playfair Display"/>
                <a:sym typeface="Playfair Display"/>
              </a:rPr>
              <a:t>Total Sales in 2013</a:t>
            </a:r>
            <a:endParaRPr b="1" dirty="0">
              <a:solidFill>
                <a:schemeClr val="accent1"/>
              </a:solidFill>
              <a:latin typeface="Playfair Display"/>
              <a:ea typeface="Playfair Display"/>
              <a:cs typeface="Playfair Display"/>
              <a:sym typeface="Playfair Display"/>
            </a:endParaRPr>
          </a:p>
        </p:txBody>
      </p:sp>
      <p:cxnSp>
        <p:nvCxnSpPr>
          <p:cNvPr id="127" name="Google Shape;127;p29"/>
          <p:cNvCxnSpPr/>
          <p:nvPr/>
        </p:nvCxnSpPr>
        <p:spPr>
          <a:xfrm rot="10800000">
            <a:off x="3940750" y="5230650"/>
            <a:ext cx="3199800" cy="0"/>
          </a:xfrm>
          <a:prstGeom prst="straightConnector1">
            <a:avLst/>
          </a:prstGeom>
          <a:noFill/>
          <a:ln w="9525" cap="flat" cmpd="sng">
            <a:solidFill>
              <a:schemeClr val="dk1"/>
            </a:solidFill>
            <a:prstDash val="solid"/>
            <a:round/>
            <a:headEnd type="none" w="med" len="med"/>
            <a:tailEnd type="oval" w="med" len="med"/>
          </a:ln>
        </p:spPr>
      </p:cxnSp>
      <p:cxnSp>
        <p:nvCxnSpPr>
          <p:cNvPr id="128" name="Google Shape;128;p29"/>
          <p:cNvCxnSpPr/>
          <p:nvPr/>
        </p:nvCxnSpPr>
        <p:spPr>
          <a:xfrm>
            <a:off x="6537050" y="-63850"/>
            <a:ext cx="0" cy="1117800"/>
          </a:xfrm>
          <a:prstGeom prst="straightConnector1">
            <a:avLst/>
          </a:prstGeom>
          <a:noFill/>
          <a:ln w="9525" cap="flat" cmpd="sng">
            <a:solidFill>
              <a:schemeClr val="dk1"/>
            </a:solidFill>
            <a:prstDash val="solid"/>
            <a:round/>
            <a:headEnd type="none" w="med" len="med"/>
            <a:tailEnd type="oval" w="med" len="med"/>
          </a:ln>
        </p:spPr>
      </p:cxnSp>
      <p:cxnSp>
        <p:nvCxnSpPr>
          <p:cNvPr id="129" name="Google Shape;129;p29"/>
          <p:cNvCxnSpPr/>
          <p:nvPr/>
        </p:nvCxnSpPr>
        <p:spPr>
          <a:xfrm rot="10800000">
            <a:off x="7499200" y="-108825"/>
            <a:ext cx="0" cy="1902300"/>
          </a:xfrm>
          <a:prstGeom prst="straightConnector1">
            <a:avLst/>
          </a:prstGeom>
          <a:noFill/>
          <a:ln w="9525" cap="flat" cmpd="sng">
            <a:solidFill>
              <a:schemeClr val="dk1"/>
            </a:solidFill>
            <a:prstDash val="solid"/>
            <a:round/>
            <a:headEnd type="oval" w="med" len="med"/>
            <a:tailEnd type="none" w="med" len="med"/>
          </a:ln>
        </p:spPr>
      </p:cxnSp>
      <p:cxnSp>
        <p:nvCxnSpPr>
          <p:cNvPr id="130" name="Google Shape;130;p29"/>
          <p:cNvCxnSpPr/>
          <p:nvPr/>
        </p:nvCxnSpPr>
        <p:spPr>
          <a:xfrm rot="10800000">
            <a:off x="7509375" y="5230650"/>
            <a:ext cx="3199800" cy="0"/>
          </a:xfrm>
          <a:prstGeom prst="straightConnector1">
            <a:avLst/>
          </a:prstGeom>
          <a:noFill/>
          <a:ln w="9525" cap="flat" cmpd="sng">
            <a:solidFill>
              <a:schemeClr val="dk1"/>
            </a:solidFill>
            <a:prstDash val="solid"/>
            <a:round/>
            <a:headEnd type="none" w="med" len="med"/>
            <a:tailEnd type="oval" w="med" len="med"/>
          </a:ln>
        </p:spPr>
      </p:cxnSp>
      <p:sp>
        <p:nvSpPr>
          <p:cNvPr id="149" name="Google Shape;149;p29"/>
          <p:cNvSpPr txBox="1">
            <a:spLocks noGrp="1"/>
          </p:cNvSpPr>
          <p:nvPr>
            <p:ph type="subTitle" idx="4294967295"/>
          </p:nvPr>
        </p:nvSpPr>
        <p:spPr>
          <a:xfrm>
            <a:off x="887307" y="2894837"/>
            <a:ext cx="2832900" cy="885000"/>
          </a:xfrm>
          <a:prstGeom prst="rect">
            <a:avLst/>
          </a:prstGeom>
        </p:spPr>
        <p:txBody>
          <a:bodyPr spcFirstLastPara="1" wrap="square" lIns="116050" tIns="116050" rIns="116050" bIns="116050" anchor="t" anchorCtr="0">
            <a:noAutofit/>
          </a:bodyPr>
          <a:lstStyle/>
          <a:p>
            <a:pPr marL="0" lvl="0" indent="0" algn="ctr" rtl="0">
              <a:spcBef>
                <a:spcPts val="0"/>
              </a:spcBef>
              <a:spcAft>
                <a:spcPts val="1500"/>
              </a:spcAft>
              <a:buNone/>
            </a:pPr>
            <a:r>
              <a:rPr lang="en-IN" dirty="0"/>
              <a:t>Quantity – </a:t>
            </a:r>
            <a:r>
              <a:rPr lang="en-IN" b="1" dirty="0"/>
              <a:t>5265 units</a:t>
            </a:r>
          </a:p>
          <a:p>
            <a:pPr marL="0" lvl="0" indent="0" algn="ctr" rtl="0">
              <a:spcBef>
                <a:spcPts val="0"/>
              </a:spcBef>
              <a:spcAft>
                <a:spcPts val="1500"/>
              </a:spcAft>
              <a:buNone/>
            </a:pPr>
            <a:r>
              <a:rPr lang="en-IN" dirty="0"/>
              <a:t>Amount – </a:t>
            </a:r>
            <a:r>
              <a:rPr lang="en-IN" b="1" dirty="0"/>
              <a:t>$ 13,283.00</a:t>
            </a:r>
          </a:p>
          <a:p>
            <a:pPr marL="0" lvl="0" indent="0" algn="ctr" rtl="0">
              <a:spcBef>
                <a:spcPts val="0"/>
              </a:spcBef>
              <a:spcAft>
                <a:spcPts val="1500"/>
              </a:spcAft>
              <a:buNone/>
            </a:pPr>
            <a:endParaRPr lang="en-IN" dirty="0"/>
          </a:p>
        </p:txBody>
      </p:sp>
      <p:cxnSp>
        <p:nvCxnSpPr>
          <p:cNvPr id="154" name="Google Shape;154;p29"/>
          <p:cNvCxnSpPr/>
          <p:nvPr/>
        </p:nvCxnSpPr>
        <p:spPr>
          <a:xfrm>
            <a:off x="646925" y="-63850"/>
            <a:ext cx="0" cy="1117800"/>
          </a:xfrm>
          <a:prstGeom prst="straightConnector1">
            <a:avLst/>
          </a:prstGeom>
          <a:noFill/>
          <a:ln w="9525" cap="flat" cmpd="sng">
            <a:solidFill>
              <a:schemeClr val="dk1"/>
            </a:solidFill>
            <a:prstDash val="solid"/>
            <a:round/>
            <a:headEnd type="none" w="med" len="med"/>
            <a:tailEnd type="oval" w="med" len="med"/>
          </a:ln>
        </p:spPr>
      </p:cxnSp>
      <p:sp>
        <p:nvSpPr>
          <p:cNvPr id="44" name="Google Shape;126;p29">
            <a:extLst>
              <a:ext uri="{FF2B5EF4-FFF2-40B4-BE49-F238E27FC236}">
                <a16:creationId xmlns:a16="http://schemas.microsoft.com/office/drawing/2014/main" id="{8A77D81A-2CC3-4F76-B811-684B9E36F9E9}"/>
              </a:ext>
            </a:extLst>
          </p:cNvPr>
          <p:cNvSpPr txBox="1">
            <a:spLocks/>
          </p:cNvSpPr>
          <p:nvPr/>
        </p:nvSpPr>
        <p:spPr>
          <a:xfrm>
            <a:off x="419507" y="4435425"/>
            <a:ext cx="2694083" cy="633946"/>
          </a:xfrm>
          <a:prstGeom prst="rect">
            <a:avLst/>
          </a:prstGeom>
          <a:solidFill>
            <a:schemeClr val="dk1"/>
          </a:solidFill>
          <a:ln>
            <a:noFill/>
          </a:ln>
        </p:spPr>
        <p:txBody>
          <a:bodyPr spcFirstLastPara="1" wrap="square" lIns="116050" tIns="7200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lgn="ctr">
              <a:spcAft>
                <a:spcPts val="1500"/>
              </a:spcAft>
              <a:buFont typeface="Abel"/>
              <a:buNone/>
            </a:pPr>
            <a:r>
              <a:rPr lang="en-IN" b="1" dirty="0">
                <a:solidFill>
                  <a:schemeClr val="accent1"/>
                </a:solidFill>
                <a:latin typeface="Playfair Display"/>
                <a:ea typeface="Playfair Display"/>
                <a:cs typeface="Playfair Display"/>
                <a:sym typeface="Playfair Display"/>
              </a:rPr>
              <a:t>Total Cash Receipts for 2013</a:t>
            </a:r>
          </a:p>
        </p:txBody>
      </p:sp>
      <p:sp>
        <p:nvSpPr>
          <p:cNvPr id="45" name="Google Shape;149;p29">
            <a:extLst>
              <a:ext uri="{FF2B5EF4-FFF2-40B4-BE49-F238E27FC236}">
                <a16:creationId xmlns:a16="http://schemas.microsoft.com/office/drawing/2014/main" id="{68F6237D-2381-45D3-A6FD-B19126706CBE}"/>
              </a:ext>
            </a:extLst>
          </p:cNvPr>
          <p:cNvSpPr txBox="1">
            <a:spLocks/>
          </p:cNvSpPr>
          <p:nvPr/>
        </p:nvSpPr>
        <p:spPr>
          <a:xfrm>
            <a:off x="887307" y="5091372"/>
            <a:ext cx="2832900" cy="885000"/>
          </a:xfrm>
          <a:prstGeom prst="rect">
            <a:avLst/>
          </a:prstGeom>
          <a:no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lgn="ctr">
              <a:spcAft>
                <a:spcPts val="1500"/>
              </a:spcAft>
              <a:buFont typeface="Abel"/>
              <a:buNone/>
            </a:pPr>
            <a:r>
              <a:rPr lang="en-IN" b="1" dirty="0"/>
              <a:t>$ 13,123.00 </a:t>
            </a:r>
          </a:p>
          <a:p>
            <a:pPr marL="0" indent="0">
              <a:spcAft>
                <a:spcPts val="1500"/>
              </a:spcAft>
              <a:buFont typeface="Abel"/>
              <a:buNone/>
            </a:pPr>
            <a:endParaRPr lang="en-IN" dirty="0"/>
          </a:p>
        </p:txBody>
      </p:sp>
      <p:sp>
        <p:nvSpPr>
          <p:cNvPr id="4" name="Rectangle 3">
            <a:extLst>
              <a:ext uri="{FF2B5EF4-FFF2-40B4-BE49-F238E27FC236}">
                <a16:creationId xmlns:a16="http://schemas.microsoft.com/office/drawing/2014/main" id="{311D8B51-AD5E-48C8-B2D9-50C1786B29CD}"/>
              </a:ext>
            </a:extLst>
          </p:cNvPr>
          <p:cNvSpPr/>
          <p:nvPr/>
        </p:nvSpPr>
        <p:spPr>
          <a:xfrm>
            <a:off x="4085756" y="6654600"/>
            <a:ext cx="2633543" cy="785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Chart 6">
            <a:extLst>
              <a:ext uri="{FF2B5EF4-FFF2-40B4-BE49-F238E27FC236}">
                <a16:creationId xmlns:a16="http://schemas.microsoft.com/office/drawing/2014/main" id="{A982B806-0AFF-4E07-AEA5-7ACBCC5BB982}"/>
              </a:ext>
            </a:extLst>
          </p:cNvPr>
          <p:cNvGraphicFramePr/>
          <p:nvPr>
            <p:extLst>
              <p:ext uri="{D42A27DB-BD31-4B8C-83A1-F6EECF244321}">
                <p14:modId xmlns:p14="http://schemas.microsoft.com/office/powerpoint/2010/main" val="2150308781"/>
              </p:ext>
            </p:extLst>
          </p:nvPr>
        </p:nvGraphicFramePr>
        <p:xfrm>
          <a:off x="5402527" y="2784401"/>
          <a:ext cx="4751789" cy="2446249"/>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D03E1A81-485D-4607-AA44-BF62CB221F97}"/>
              </a:ext>
            </a:extLst>
          </p:cNvPr>
          <p:cNvSpPr txBox="1"/>
          <p:nvPr/>
        </p:nvSpPr>
        <p:spPr>
          <a:xfrm rot="16200000">
            <a:off x="4689446" y="3343609"/>
            <a:ext cx="1493241" cy="307777"/>
          </a:xfrm>
          <a:prstGeom prst="rect">
            <a:avLst/>
          </a:prstGeom>
          <a:noFill/>
        </p:spPr>
        <p:txBody>
          <a:bodyPr wrap="square" rtlCol="0">
            <a:spAutoFit/>
          </a:bodyPr>
          <a:lstStyle/>
          <a:p>
            <a:r>
              <a:rPr lang="en-IN" dirty="0">
                <a:latin typeface="Abel" panose="020B0604020202020204" charset="0"/>
              </a:rPr>
              <a:t>Units sold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22" name="Google Shape;122;p29"/>
          <p:cNvSpPr txBox="1">
            <a:spLocks noGrp="1"/>
          </p:cNvSpPr>
          <p:nvPr>
            <p:ph type="subTitle" idx="4294967295"/>
          </p:nvPr>
        </p:nvSpPr>
        <p:spPr>
          <a:xfrm>
            <a:off x="3355503" y="2219450"/>
            <a:ext cx="3908325" cy="885000"/>
          </a:xfrm>
          <a:prstGeom prst="rect">
            <a:avLst/>
          </a:prstGeom>
        </p:spPr>
        <p:txBody>
          <a:bodyPr spcFirstLastPara="1" wrap="square" lIns="116050" tIns="116050" rIns="116050" bIns="116050" anchor="t" anchorCtr="0">
            <a:noAutofit/>
          </a:bodyPr>
          <a:lstStyle/>
          <a:p>
            <a:pPr marL="0" lvl="0" indent="0" algn="ctr" rtl="0">
              <a:spcBef>
                <a:spcPts val="0"/>
              </a:spcBef>
              <a:spcAft>
                <a:spcPts val="0"/>
              </a:spcAft>
              <a:buNone/>
            </a:pPr>
            <a:endParaRPr lang="en-IN" b="1" dirty="0"/>
          </a:p>
          <a:p>
            <a:pPr marL="285750" lvl="0" indent="-285750" rtl="0">
              <a:spcBef>
                <a:spcPts val="0"/>
              </a:spcBef>
              <a:spcAft>
                <a:spcPts val="0"/>
              </a:spcAft>
              <a:buFontTx/>
              <a:buChar char="-"/>
            </a:pPr>
            <a:r>
              <a:rPr lang="en-IN" b="1" dirty="0"/>
              <a:t>Payment defaulters</a:t>
            </a:r>
          </a:p>
          <a:p>
            <a:pPr marL="742950" lvl="1" indent="-285750">
              <a:buFontTx/>
              <a:buChar char="-"/>
            </a:pPr>
            <a:r>
              <a:rPr lang="en-IN" b="1" dirty="0"/>
              <a:t>Computation of profits and losses</a:t>
            </a:r>
          </a:p>
          <a:p>
            <a:pPr marL="742950" lvl="1" indent="-285750">
              <a:buFontTx/>
              <a:buChar char="-"/>
            </a:pPr>
            <a:r>
              <a:rPr lang="en-IN" b="1" dirty="0"/>
              <a:t>Rent payment </a:t>
            </a:r>
          </a:p>
          <a:p>
            <a:pPr marL="285750" lvl="0" indent="-285750" algn="ctr" rtl="0">
              <a:spcBef>
                <a:spcPts val="0"/>
              </a:spcBef>
              <a:spcAft>
                <a:spcPts val="0"/>
              </a:spcAft>
              <a:buFontTx/>
              <a:buChar char="-"/>
            </a:pPr>
            <a:endParaRPr lang="en-IN" b="1" dirty="0"/>
          </a:p>
          <a:p>
            <a:pPr marL="285750" lvl="0" indent="-285750" algn="ctr" rtl="0">
              <a:spcBef>
                <a:spcPts val="0"/>
              </a:spcBef>
              <a:spcAft>
                <a:spcPts val="0"/>
              </a:spcAft>
              <a:buFontTx/>
              <a:buChar char="-"/>
            </a:pPr>
            <a:endParaRPr lang="en-IN" b="1" dirty="0"/>
          </a:p>
          <a:p>
            <a:pPr marL="0" lvl="0" indent="0" algn="ctr" rtl="0">
              <a:spcBef>
                <a:spcPts val="0"/>
              </a:spcBef>
              <a:spcAft>
                <a:spcPts val="0"/>
              </a:spcAft>
              <a:buNone/>
            </a:pPr>
            <a:endParaRPr b="1" dirty="0"/>
          </a:p>
        </p:txBody>
      </p:sp>
      <p:sp>
        <p:nvSpPr>
          <p:cNvPr id="125" name="Google Shape;125;p29"/>
          <p:cNvSpPr txBox="1">
            <a:spLocks noGrp="1"/>
          </p:cNvSpPr>
          <p:nvPr>
            <p:ph type="subTitle" idx="3"/>
          </p:nvPr>
        </p:nvSpPr>
        <p:spPr>
          <a:xfrm>
            <a:off x="521759" y="877128"/>
            <a:ext cx="3633003" cy="1161300"/>
          </a:xfrm>
          <a:prstGeom prst="rect">
            <a:avLst/>
          </a:prstGeom>
        </p:spPr>
        <p:txBody>
          <a:bodyPr spcFirstLastPara="1" wrap="square" lIns="116050" tIns="116050" rIns="116050" bIns="116050" anchor="t" anchorCtr="0">
            <a:noAutofit/>
          </a:bodyPr>
          <a:lstStyle/>
          <a:p>
            <a:pPr marL="285750" indent="-285750"/>
            <a:r>
              <a:rPr lang="en-US" sz="3200" baseline="30000" dirty="0"/>
              <a:t>2 - </a:t>
            </a:r>
            <a:r>
              <a:rPr lang="en-US" sz="3200" dirty="0"/>
              <a:t>Cash Collection</a:t>
            </a:r>
          </a:p>
        </p:txBody>
      </p:sp>
      <p:sp>
        <p:nvSpPr>
          <p:cNvPr id="126" name="Google Shape;126;p29"/>
          <p:cNvSpPr txBox="1">
            <a:spLocks noGrp="1"/>
          </p:cNvSpPr>
          <p:nvPr>
            <p:ph type="subTitle" idx="4294967295"/>
          </p:nvPr>
        </p:nvSpPr>
        <p:spPr>
          <a:xfrm>
            <a:off x="382300" y="2430800"/>
            <a:ext cx="2832900" cy="462300"/>
          </a:xfrm>
          <a:prstGeom prst="rect">
            <a:avLst/>
          </a:prstGeom>
          <a:solidFill>
            <a:schemeClr val="dk1"/>
          </a:solidFill>
        </p:spPr>
        <p:txBody>
          <a:bodyPr spcFirstLastPara="1" wrap="square" lIns="116050" tIns="116050" rIns="116050" bIns="116050" anchor="t" anchorCtr="0">
            <a:noAutofit/>
          </a:bodyPr>
          <a:lstStyle/>
          <a:p>
            <a:pPr marL="0" lvl="0" indent="0" algn="ctr" rtl="0">
              <a:spcBef>
                <a:spcPts val="0"/>
              </a:spcBef>
              <a:spcAft>
                <a:spcPts val="1500"/>
              </a:spcAft>
              <a:buNone/>
            </a:pPr>
            <a:r>
              <a:rPr lang="en-IN" b="1" dirty="0">
                <a:solidFill>
                  <a:schemeClr val="accent1"/>
                </a:solidFill>
                <a:latin typeface="Playfair Display"/>
                <a:ea typeface="Playfair Display"/>
                <a:cs typeface="Playfair Display"/>
                <a:sym typeface="Playfair Display"/>
              </a:rPr>
              <a:t>Total Sales in 2013</a:t>
            </a:r>
            <a:endParaRPr b="1" dirty="0">
              <a:solidFill>
                <a:schemeClr val="accent1"/>
              </a:solidFill>
              <a:latin typeface="Playfair Display"/>
              <a:ea typeface="Playfair Display"/>
              <a:cs typeface="Playfair Display"/>
              <a:sym typeface="Playfair Display"/>
            </a:endParaRPr>
          </a:p>
        </p:txBody>
      </p:sp>
      <p:cxnSp>
        <p:nvCxnSpPr>
          <p:cNvPr id="127" name="Google Shape;127;p29"/>
          <p:cNvCxnSpPr/>
          <p:nvPr/>
        </p:nvCxnSpPr>
        <p:spPr>
          <a:xfrm rot="10800000">
            <a:off x="3940750" y="5230650"/>
            <a:ext cx="3199800" cy="0"/>
          </a:xfrm>
          <a:prstGeom prst="straightConnector1">
            <a:avLst/>
          </a:prstGeom>
          <a:noFill/>
          <a:ln w="9525" cap="flat" cmpd="sng">
            <a:solidFill>
              <a:schemeClr val="dk1"/>
            </a:solidFill>
            <a:prstDash val="solid"/>
            <a:round/>
            <a:headEnd type="none" w="med" len="med"/>
            <a:tailEnd type="oval" w="med" len="med"/>
          </a:ln>
        </p:spPr>
      </p:cxnSp>
      <p:cxnSp>
        <p:nvCxnSpPr>
          <p:cNvPr id="128" name="Google Shape;128;p29"/>
          <p:cNvCxnSpPr/>
          <p:nvPr/>
        </p:nvCxnSpPr>
        <p:spPr>
          <a:xfrm>
            <a:off x="6537050" y="-63850"/>
            <a:ext cx="0" cy="1117800"/>
          </a:xfrm>
          <a:prstGeom prst="straightConnector1">
            <a:avLst/>
          </a:prstGeom>
          <a:noFill/>
          <a:ln w="9525" cap="flat" cmpd="sng">
            <a:solidFill>
              <a:schemeClr val="dk1"/>
            </a:solidFill>
            <a:prstDash val="solid"/>
            <a:round/>
            <a:headEnd type="none" w="med" len="med"/>
            <a:tailEnd type="oval" w="med" len="med"/>
          </a:ln>
        </p:spPr>
      </p:cxnSp>
      <p:cxnSp>
        <p:nvCxnSpPr>
          <p:cNvPr id="129" name="Google Shape;129;p29"/>
          <p:cNvCxnSpPr/>
          <p:nvPr/>
        </p:nvCxnSpPr>
        <p:spPr>
          <a:xfrm rot="10800000">
            <a:off x="7499200" y="-108825"/>
            <a:ext cx="0" cy="1902300"/>
          </a:xfrm>
          <a:prstGeom prst="straightConnector1">
            <a:avLst/>
          </a:prstGeom>
          <a:noFill/>
          <a:ln w="9525" cap="flat" cmpd="sng">
            <a:solidFill>
              <a:schemeClr val="dk1"/>
            </a:solidFill>
            <a:prstDash val="solid"/>
            <a:round/>
            <a:headEnd type="oval" w="med" len="med"/>
            <a:tailEnd type="none" w="med" len="med"/>
          </a:ln>
        </p:spPr>
      </p:cxnSp>
      <p:cxnSp>
        <p:nvCxnSpPr>
          <p:cNvPr id="130" name="Google Shape;130;p29"/>
          <p:cNvCxnSpPr/>
          <p:nvPr/>
        </p:nvCxnSpPr>
        <p:spPr>
          <a:xfrm rot="10800000">
            <a:off x="7509375" y="5230650"/>
            <a:ext cx="3199800" cy="0"/>
          </a:xfrm>
          <a:prstGeom prst="straightConnector1">
            <a:avLst/>
          </a:prstGeom>
          <a:noFill/>
          <a:ln w="9525" cap="flat" cmpd="sng">
            <a:solidFill>
              <a:schemeClr val="dk1"/>
            </a:solidFill>
            <a:prstDash val="solid"/>
            <a:round/>
            <a:headEnd type="none" w="med" len="med"/>
            <a:tailEnd type="oval" w="med" len="med"/>
          </a:ln>
        </p:spPr>
      </p:cxnSp>
      <p:sp>
        <p:nvSpPr>
          <p:cNvPr id="149" name="Google Shape;149;p29"/>
          <p:cNvSpPr txBox="1">
            <a:spLocks noGrp="1"/>
          </p:cNvSpPr>
          <p:nvPr>
            <p:ph type="subTitle" idx="4294967295"/>
          </p:nvPr>
        </p:nvSpPr>
        <p:spPr>
          <a:xfrm>
            <a:off x="887307" y="2894837"/>
            <a:ext cx="2832900" cy="885000"/>
          </a:xfrm>
          <a:prstGeom prst="rect">
            <a:avLst/>
          </a:prstGeom>
        </p:spPr>
        <p:txBody>
          <a:bodyPr spcFirstLastPara="1" wrap="square" lIns="116050" tIns="116050" rIns="116050" bIns="116050" anchor="t" anchorCtr="0">
            <a:noAutofit/>
          </a:bodyPr>
          <a:lstStyle/>
          <a:p>
            <a:pPr marL="0" lvl="0" indent="0" algn="ctr" rtl="0">
              <a:spcBef>
                <a:spcPts val="0"/>
              </a:spcBef>
              <a:spcAft>
                <a:spcPts val="1500"/>
              </a:spcAft>
              <a:buNone/>
            </a:pPr>
            <a:r>
              <a:rPr lang="en-IN" b="1" dirty="0"/>
              <a:t>$ 13,283.00</a:t>
            </a:r>
          </a:p>
          <a:p>
            <a:pPr marL="0" lvl="0" indent="0" algn="ctr" rtl="0">
              <a:spcBef>
                <a:spcPts val="0"/>
              </a:spcBef>
              <a:spcAft>
                <a:spcPts val="1500"/>
              </a:spcAft>
              <a:buNone/>
            </a:pPr>
            <a:endParaRPr lang="en-IN" dirty="0"/>
          </a:p>
        </p:txBody>
      </p:sp>
      <p:cxnSp>
        <p:nvCxnSpPr>
          <p:cNvPr id="154" name="Google Shape;154;p29"/>
          <p:cNvCxnSpPr/>
          <p:nvPr/>
        </p:nvCxnSpPr>
        <p:spPr>
          <a:xfrm>
            <a:off x="646925" y="-63850"/>
            <a:ext cx="0" cy="1117800"/>
          </a:xfrm>
          <a:prstGeom prst="straightConnector1">
            <a:avLst/>
          </a:prstGeom>
          <a:noFill/>
          <a:ln w="9525" cap="flat" cmpd="sng">
            <a:solidFill>
              <a:schemeClr val="dk1"/>
            </a:solidFill>
            <a:prstDash val="solid"/>
            <a:round/>
            <a:headEnd type="none" w="med" len="med"/>
            <a:tailEnd type="oval" w="med" len="med"/>
          </a:ln>
        </p:spPr>
      </p:cxnSp>
      <p:sp>
        <p:nvSpPr>
          <p:cNvPr id="44" name="Google Shape;126;p29">
            <a:extLst>
              <a:ext uri="{FF2B5EF4-FFF2-40B4-BE49-F238E27FC236}">
                <a16:creationId xmlns:a16="http://schemas.microsoft.com/office/drawing/2014/main" id="{8A77D81A-2CC3-4F76-B811-684B9E36F9E9}"/>
              </a:ext>
            </a:extLst>
          </p:cNvPr>
          <p:cNvSpPr txBox="1">
            <a:spLocks/>
          </p:cNvSpPr>
          <p:nvPr/>
        </p:nvSpPr>
        <p:spPr>
          <a:xfrm>
            <a:off x="419507" y="4435425"/>
            <a:ext cx="2694083" cy="633946"/>
          </a:xfrm>
          <a:prstGeom prst="rect">
            <a:avLst/>
          </a:prstGeom>
          <a:solidFill>
            <a:schemeClr val="dk1"/>
          </a:solidFill>
          <a:ln>
            <a:noFill/>
          </a:ln>
        </p:spPr>
        <p:txBody>
          <a:bodyPr spcFirstLastPara="1" wrap="square" lIns="116050" tIns="7200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lgn="ctr">
              <a:spcAft>
                <a:spcPts val="1500"/>
              </a:spcAft>
              <a:buFont typeface="Abel"/>
              <a:buNone/>
            </a:pPr>
            <a:r>
              <a:rPr lang="en-IN" b="1" dirty="0">
                <a:solidFill>
                  <a:schemeClr val="accent1"/>
                </a:solidFill>
                <a:latin typeface="Playfair Display"/>
                <a:ea typeface="Playfair Display"/>
                <a:cs typeface="Playfair Display"/>
                <a:sym typeface="Playfair Display"/>
              </a:rPr>
              <a:t>Total Cash Receipts for 2013</a:t>
            </a:r>
          </a:p>
        </p:txBody>
      </p:sp>
      <p:sp>
        <p:nvSpPr>
          <p:cNvPr id="45" name="Google Shape;149;p29">
            <a:extLst>
              <a:ext uri="{FF2B5EF4-FFF2-40B4-BE49-F238E27FC236}">
                <a16:creationId xmlns:a16="http://schemas.microsoft.com/office/drawing/2014/main" id="{68F6237D-2381-45D3-A6FD-B19126706CBE}"/>
              </a:ext>
            </a:extLst>
          </p:cNvPr>
          <p:cNvSpPr txBox="1">
            <a:spLocks/>
          </p:cNvSpPr>
          <p:nvPr/>
        </p:nvSpPr>
        <p:spPr>
          <a:xfrm>
            <a:off x="887307" y="5177100"/>
            <a:ext cx="2832900" cy="885000"/>
          </a:xfrm>
          <a:prstGeom prst="rect">
            <a:avLst/>
          </a:prstGeom>
          <a:no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lgn="ctr">
              <a:spcAft>
                <a:spcPts val="1500"/>
              </a:spcAft>
              <a:buFont typeface="Abel"/>
              <a:buNone/>
            </a:pPr>
            <a:r>
              <a:rPr lang="en-IN" b="1" dirty="0"/>
              <a:t>$ 13,123.00 </a:t>
            </a:r>
          </a:p>
          <a:p>
            <a:pPr marL="0" indent="0">
              <a:spcAft>
                <a:spcPts val="1500"/>
              </a:spcAft>
              <a:buFont typeface="Abel"/>
              <a:buNone/>
            </a:pPr>
            <a:endParaRPr lang="en-IN" dirty="0"/>
          </a:p>
        </p:txBody>
      </p:sp>
      <p:sp>
        <p:nvSpPr>
          <p:cNvPr id="46" name="Google Shape;126;p29">
            <a:extLst>
              <a:ext uri="{FF2B5EF4-FFF2-40B4-BE49-F238E27FC236}">
                <a16:creationId xmlns:a16="http://schemas.microsoft.com/office/drawing/2014/main" id="{31BE953A-649F-45AD-846B-B0E74B51378E}"/>
              </a:ext>
            </a:extLst>
          </p:cNvPr>
          <p:cNvSpPr txBox="1">
            <a:spLocks/>
          </p:cNvSpPr>
          <p:nvPr/>
        </p:nvSpPr>
        <p:spPr>
          <a:xfrm>
            <a:off x="3494963" y="1826638"/>
            <a:ext cx="2832900" cy="462300"/>
          </a:xfrm>
          <a:prstGeom prst="rect">
            <a:avLst/>
          </a:prstGeom>
          <a:solidFill>
            <a:schemeClr val="dk1"/>
          </a:solid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lgn="ctr">
              <a:spcAft>
                <a:spcPts val="1500"/>
              </a:spcAft>
              <a:buFont typeface="Abel"/>
              <a:buNone/>
            </a:pPr>
            <a:r>
              <a:rPr lang="en-IN" b="1" dirty="0">
                <a:solidFill>
                  <a:schemeClr val="accent1"/>
                </a:solidFill>
                <a:latin typeface="Playfair Display"/>
                <a:ea typeface="Playfair Display"/>
                <a:cs typeface="Playfair Display"/>
                <a:sym typeface="Playfair Display"/>
              </a:rPr>
              <a:t>Problem?</a:t>
            </a:r>
          </a:p>
        </p:txBody>
      </p:sp>
      <p:sp>
        <p:nvSpPr>
          <p:cNvPr id="4" name="Rectangle 3">
            <a:extLst>
              <a:ext uri="{FF2B5EF4-FFF2-40B4-BE49-F238E27FC236}">
                <a16:creationId xmlns:a16="http://schemas.microsoft.com/office/drawing/2014/main" id="{311D8B51-AD5E-48C8-B2D9-50C1786B29CD}"/>
              </a:ext>
            </a:extLst>
          </p:cNvPr>
          <p:cNvSpPr/>
          <p:nvPr/>
        </p:nvSpPr>
        <p:spPr>
          <a:xfrm>
            <a:off x="4085756" y="6654600"/>
            <a:ext cx="2633543" cy="785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Google Shape;126;p29">
            <a:extLst>
              <a:ext uri="{FF2B5EF4-FFF2-40B4-BE49-F238E27FC236}">
                <a16:creationId xmlns:a16="http://schemas.microsoft.com/office/drawing/2014/main" id="{C6FE0C79-23E9-4C8B-9697-514AA9B50A8B}"/>
              </a:ext>
            </a:extLst>
          </p:cNvPr>
          <p:cNvSpPr txBox="1">
            <a:spLocks/>
          </p:cNvSpPr>
          <p:nvPr/>
        </p:nvSpPr>
        <p:spPr>
          <a:xfrm>
            <a:off x="7336192" y="5470239"/>
            <a:ext cx="2832900" cy="462300"/>
          </a:xfrm>
          <a:prstGeom prst="rect">
            <a:avLst/>
          </a:prstGeom>
          <a:solidFill>
            <a:schemeClr val="dk1"/>
          </a:solid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lgn="ctr">
              <a:spcAft>
                <a:spcPts val="1500"/>
              </a:spcAft>
              <a:buFont typeface="Abel"/>
              <a:buNone/>
            </a:pPr>
            <a:r>
              <a:rPr lang="en-IN" b="1" dirty="0">
                <a:solidFill>
                  <a:schemeClr val="accent1"/>
                </a:solidFill>
                <a:latin typeface="Playfair Display"/>
                <a:ea typeface="Playfair Display"/>
                <a:cs typeface="Playfair Display"/>
                <a:sym typeface="Playfair Display"/>
              </a:rPr>
              <a:t>Solutions</a:t>
            </a:r>
          </a:p>
        </p:txBody>
      </p:sp>
      <p:sp>
        <p:nvSpPr>
          <p:cNvPr id="20" name="Google Shape;122;p29">
            <a:extLst>
              <a:ext uri="{FF2B5EF4-FFF2-40B4-BE49-F238E27FC236}">
                <a16:creationId xmlns:a16="http://schemas.microsoft.com/office/drawing/2014/main" id="{DB0874E3-A906-45D1-B70A-2A8EE899FFE2}"/>
              </a:ext>
            </a:extLst>
          </p:cNvPr>
          <p:cNvSpPr txBox="1">
            <a:spLocks/>
          </p:cNvSpPr>
          <p:nvPr/>
        </p:nvSpPr>
        <p:spPr>
          <a:xfrm>
            <a:off x="7325485" y="3097403"/>
            <a:ext cx="3908325" cy="885000"/>
          </a:xfrm>
          <a:prstGeom prst="rect">
            <a:avLst/>
          </a:prstGeom>
          <a:noFill/>
          <a:ln>
            <a:noFill/>
          </a:ln>
        </p:spPr>
        <p:txBody>
          <a:bodyPr spcFirstLastPara="1" wrap="square" lIns="116050" tIns="116050" rIns="116050" bIns="11605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1pPr>
            <a:lvl2pPr marL="914400" marR="0" lvl="1"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2pPr>
            <a:lvl3pPr marL="1371600" marR="0" lvl="2"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3pPr>
            <a:lvl4pPr marL="1828800" marR="0" lvl="3"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4pPr>
            <a:lvl5pPr marL="2286000" marR="0" lvl="4"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5pPr>
            <a:lvl6pPr marL="2743200" marR="0" lvl="5"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6pPr>
            <a:lvl7pPr marL="3200400" marR="0" lvl="6"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7pPr>
            <a:lvl8pPr marL="3657600" marR="0" lvl="7"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8pPr>
            <a:lvl9pPr marL="4114800" marR="0" lvl="8" indent="-330200" algn="l" rtl="0">
              <a:lnSpc>
                <a:spcPct val="100000"/>
              </a:lnSpc>
              <a:spcBef>
                <a:spcPts val="0"/>
              </a:spcBef>
              <a:spcAft>
                <a:spcPts val="0"/>
              </a:spcAft>
              <a:buClr>
                <a:schemeClr val="dk1"/>
              </a:buClr>
              <a:buSzPts val="1600"/>
              <a:buFont typeface="Abel"/>
              <a:buChar char="■"/>
              <a:defRPr sz="1600" b="0" i="0" u="none" strike="noStrike" cap="none">
                <a:solidFill>
                  <a:schemeClr val="dk1"/>
                </a:solidFill>
                <a:latin typeface="Abel"/>
                <a:ea typeface="Abel"/>
                <a:cs typeface="Abel"/>
                <a:sym typeface="Abel"/>
              </a:defRPr>
            </a:lvl9pPr>
          </a:lstStyle>
          <a:p>
            <a:pPr marL="0" indent="0" algn="ctr">
              <a:buFont typeface="Abel"/>
              <a:buNone/>
            </a:pPr>
            <a:endParaRPr lang="en-US" b="1" dirty="0"/>
          </a:p>
          <a:p>
            <a:pPr marL="285750" indent="-285750">
              <a:buFontTx/>
              <a:buChar char="-"/>
            </a:pPr>
            <a:r>
              <a:rPr lang="en-US" b="1" dirty="0"/>
              <a:t>Profits and losses could be computed </a:t>
            </a:r>
          </a:p>
          <a:p>
            <a:pPr marL="0" indent="0">
              <a:buNone/>
            </a:pPr>
            <a:r>
              <a:rPr lang="en-US" b="1" dirty="0"/>
              <a:t>      on the basis of cash receipts</a:t>
            </a:r>
          </a:p>
          <a:p>
            <a:pPr marL="285750" indent="-285750">
              <a:buFontTx/>
              <a:buChar char="-"/>
            </a:pPr>
            <a:r>
              <a:rPr lang="en-US" b="1" dirty="0"/>
              <a:t>Defaulter reports could be another </a:t>
            </a:r>
          </a:p>
          <a:p>
            <a:pPr marL="0" indent="0">
              <a:buNone/>
            </a:pPr>
            <a:r>
              <a:rPr lang="en-US" b="1" dirty="0"/>
              <a:t>      report sent to the management</a:t>
            </a:r>
          </a:p>
          <a:p>
            <a:pPr marL="285750" indent="-285750">
              <a:buFontTx/>
              <a:buChar char="-"/>
            </a:pPr>
            <a:r>
              <a:rPr lang="en-US" b="1" dirty="0"/>
              <a:t>Defaulters could be fined (new table </a:t>
            </a:r>
          </a:p>
          <a:p>
            <a:pPr marL="0" indent="0">
              <a:buNone/>
            </a:pPr>
            <a:r>
              <a:rPr lang="en-US" b="1" dirty="0"/>
              <a:t>      needed) </a:t>
            </a:r>
          </a:p>
          <a:p>
            <a:pPr marL="285750" indent="-285750" algn="ctr">
              <a:buFontTx/>
              <a:buChar char="-"/>
            </a:pPr>
            <a:endParaRPr lang="en-US" b="1" dirty="0"/>
          </a:p>
          <a:p>
            <a:pPr marL="285750" indent="-285750" algn="ctr">
              <a:buFontTx/>
              <a:buChar char="-"/>
            </a:pPr>
            <a:endParaRPr lang="en-US" b="1" dirty="0"/>
          </a:p>
          <a:p>
            <a:pPr marL="0" indent="0" algn="ctr">
              <a:buFont typeface="Abel"/>
              <a:buNone/>
            </a:pPr>
            <a:endParaRPr lang="en-US" b="1" dirty="0"/>
          </a:p>
        </p:txBody>
      </p:sp>
    </p:spTree>
    <p:extLst>
      <p:ext uri="{BB962C8B-B14F-4D97-AF65-F5344CB8AC3E}">
        <p14:creationId xmlns:p14="http://schemas.microsoft.com/office/powerpoint/2010/main" val="907046156"/>
      </p:ext>
    </p:extLst>
  </p:cSld>
  <p:clrMapOvr>
    <a:masterClrMapping/>
  </p:clrMapOvr>
</p:sld>
</file>

<file path=ppt/theme/theme1.xml><?xml version="1.0" encoding="utf-8"?>
<a:theme xmlns:a="http://schemas.openxmlformats.org/drawingml/2006/main" name="Formal and Minimalist Thesis Defense Program Brochure by Slidesgo">
  <a:themeElements>
    <a:clrScheme name="Simple Light">
      <a:dk1>
        <a:srgbClr val="000000"/>
      </a:dk1>
      <a:lt1>
        <a:srgbClr val="FFFFFF"/>
      </a:lt1>
      <a:dk2>
        <a:srgbClr val="BBD4C9"/>
      </a:dk2>
      <a:lt2>
        <a:srgbClr val="F1D2B9"/>
      </a:lt2>
      <a:accent1>
        <a:srgbClr val="FFFAF5"/>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1261</TotalTime>
  <Words>2380</Words>
  <Application>Microsoft Office PowerPoint</Application>
  <PresentationFormat>Custom</PresentationFormat>
  <Paragraphs>257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Abel</vt:lpstr>
      <vt:lpstr>Arial</vt:lpstr>
      <vt:lpstr>Playfair Display</vt:lpstr>
      <vt:lpstr>Formal and Minimalist Thesis Defense Program Brochure by Slidesgo</vt:lpstr>
      <vt:lpstr>The Lemonade Stand – DBMS Project</vt:lpstr>
      <vt:lpstr>Business Scenario Overview </vt:lpstr>
      <vt:lpstr>Business Scenario Overview (contd.) </vt:lpstr>
      <vt:lpstr>Business Scenario Overview (contd.) </vt:lpstr>
      <vt:lpstr>Business Scenario Overview (contd.) </vt:lpstr>
      <vt:lpstr>Business Scenario Overview (contd.) </vt:lpstr>
      <vt:lpstr>Performance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Lemonade Stand –</dc:title>
  <dc:creator>Arushi Rai</dc:creator>
  <cp:lastModifiedBy>Arushi Rai</cp:lastModifiedBy>
  <cp:revision>66</cp:revision>
  <cp:lastPrinted>2021-10-19T07:59:01Z</cp:lastPrinted>
  <dcterms:modified xsi:type="dcterms:W3CDTF">2021-10-19T11:52:13Z</dcterms:modified>
</cp:coreProperties>
</file>