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69" r:id="rId3"/>
    <p:sldId id="270" r:id="rId4"/>
    <p:sldId id="272" r:id="rId5"/>
    <p:sldId id="274" r:id="rId6"/>
    <p:sldId id="271" r:id="rId7"/>
    <p:sldId id="275" r:id="rId8"/>
    <p:sldId id="280" r:id="rId9"/>
    <p:sldId id="281" r:id="rId10"/>
    <p:sldId id="282" r:id="rId11"/>
    <p:sldId id="283" r:id="rId12"/>
    <p:sldId id="285" r:id="rId13"/>
    <p:sldId id="284" r:id="rId14"/>
    <p:sldId id="276" r:id="rId15"/>
    <p:sldId id="278" r:id="rId16"/>
  </p:sldIdLst>
  <p:sldSz cx="9144000" cy="6858000" type="screen4x3"/>
  <p:notesSz cx="6858000" cy="9144000"/>
  <p:embeddedFontLst>
    <p:embeddedFont>
      <p:font typeface="Avenir Book" panose="02000503020000020003" pitchFamily="2" charset="0"/>
      <p:regular r:id="rId18"/>
      <p:italic r:id="rId19"/>
    </p:embeddedFont>
    <p:embeddedFont>
      <p:font typeface="Calibri" panose="020F050202020403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8zoFllbMgzQqnF5dJTmCeL5UVzA=="/>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31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6"/>
    <p:restoredTop sz="82892"/>
  </p:normalViewPr>
  <p:slideViewPr>
    <p:cSldViewPr snapToGrid="0">
      <p:cViewPr varScale="1">
        <p:scale>
          <a:sx n="73" d="100"/>
          <a:sy n="73" d="100"/>
        </p:scale>
        <p:origin x="1144"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0">
              <a:buFont typeface="+mj-lt"/>
              <a:buNone/>
            </a:pPr>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84086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0">
              <a:buFont typeface="+mj-lt"/>
              <a:buNone/>
            </a:pPr>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08297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0">
              <a:buFont typeface="+mj-lt"/>
              <a:buNone/>
            </a:pPr>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88339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0">
              <a:buFont typeface="+mj-lt"/>
              <a:buNone/>
            </a:pPr>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16101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447980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30041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a:t>
            </a:fld>
            <a:endParaRPr/>
          </a:p>
        </p:txBody>
      </p:sp>
    </p:spTree>
    <p:extLst>
      <p:ext uri="{BB962C8B-B14F-4D97-AF65-F5344CB8AC3E}">
        <p14:creationId xmlns:p14="http://schemas.microsoft.com/office/powerpoint/2010/main" val="1289605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 the current data management practices still being implemented at leading organizations that process a plethora of data across thousands of employees, vendors, and customers, the manual allotment of data access and permissions introduces significant vulnerabilities, making the system prone to single points of failure and susceptible to various risks. For instance, human errors, disgruntled employees, “whistle-blowers”, etc. with unauthorized access pose serious threats to data security and integrity. These factors can lead to data breaches, leakage of sensitive information, and compromised data privacy, resulting in severe consequences for organizations.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32776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80513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25345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To mitigate these risks and enhance data security, our project proposes a decentralized file storage system, employing blockchain technology to revolutionise data access control. We want to replace the manual allocation process with a consensus-based system, controlled and maintained by smart contracts. The goal is to create a more secure, transparent, and tamper-resistant data management solution.</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Our proposed system utilises a Proof of Authority mechanism, and the smart contracts are pre-defined based on company policies, laws, guidelines, and regulations. This system ensures that only authorized entities are granted access to specific data based on their roles within the organization hierarchy. Each user's reputation is stored on the blockchain in line with that user’s position in the organization hierarchy, establishing a trust-based approach for data access and permission granting.</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By leveraging blockchain's decentralized nature and immutability, the system minimizes the risks associated with centralized authority and reduces the chances of data breaches due to human factors. The smart contracts act as self-executing protocols, eliminating the need for intermediaries, and ensuring that access control decisions are automated, transparent, and resistant to manipulation.</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The proposed system brings greater accountability and transparency, as all data access and permission changes are recorded on the blockchain, making it auditable and traceable. Any attempt to tamper with the data or modify access permissions without proper authorization will be immediately detected and flagged, ensuring data integrity and mitigating insider threats.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25997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7766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0">
              <a:buFont typeface="+mj-lt"/>
              <a:buNone/>
            </a:pPr>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1318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0">
              <a:buFont typeface="+mj-lt"/>
              <a:buNone/>
            </a:pPr>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29434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1"/>
          <p:cNvSpPr txBox="1">
            <a:spLocks noGrp="1"/>
          </p:cNvSpPr>
          <p:nvPr>
            <p:ph type="title"/>
          </p:nvPr>
        </p:nvSpPr>
        <p:spPr>
          <a:xfrm>
            <a:off x="457200" y="1295400"/>
            <a:ext cx="8229600" cy="914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1"/>
          <p:cNvSpPr txBox="1">
            <a:spLocks noGrp="1"/>
          </p:cNvSpPr>
          <p:nvPr>
            <p:ph type="body" idx="1"/>
          </p:nvPr>
        </p:nvSpPr>
        <p:spPr>
          <a:xfrm>
            <a:off x="457200" y="2286000"/>
            <a:ext cx="8229600" cy="4070351"/>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 name="Google Shape;18;p11"/>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1"/>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1"/>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4"/>
          <p:cNvSpPr txBox="1">
            <a:spLocks noGrp="1"/>
          </p:cNvSpPr>
          <p:nvPr>
            <p:ph type="title"/>
          </p:nvPr>
        </p:nvSpPr>
        <p:spPr>
          <a:xfrm>
            <a:off x="457200" y="1295400"/>
            <a:ext cx="8229600" cy="914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1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14"/>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4"/>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4"/>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5"/>
          <p:cNvSpPr txBox="1">
            <a:spLocks noGrp="1"/>
          </p:cNvSpPr>
          <p:nvPr>
            <p:ph type="title"/>
          </p:nvPr>
        </p:nvSpPr>
        <p:spPr>
          <a:xfrm>
            <a:off x="457200" y="1295400"/>
            <a:ext cx="8229600" cy="914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6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1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1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1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15"/>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5"/>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5"/>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6"/>
          <p:cNvSpPr txBox="1">
            <a:spLocks noGrp="1"/>
          </p:cNvSpPr>
          <p:nvPr>
            <p:ph type="title"/>
          </p:nvPr>
        </p:nvSpPr>
        <p:spPr>
          <a:xfrm>
            <a:off x="457200" y="1295400"/>
            <a:ext cx="8229600" cy="914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6"/>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6"/>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6"/>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7"/>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7"/>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7"/>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1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18"/>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8"/>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8"/>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9"/>
          <p:cNvSpPr>
            <a:spLocks noGrp="1"/>
          </p:cNvSpPr>
          <p:nvPr>
            <p:ph type="pic" idx="2"/>
          </p:nvPr>
        </p:nvSpPr>
        <p:spPr>
          <a:xfrm>
            <a:off x="1792288" y="612775"/>
            <a:ext cx="5486400" cy="4114800"/>
          </a:xfrm>
          <a:prstGeom prst="rect">
            <a:avLst/>
          </a:prstGeom>
          <a:noFill/>
          <a:ln>
            <a:noFill/>
          </a:ln>
        </p:spPr>
      </p:sp>
      <p:sp>
        <p:nvSpPr>
          <p:cNvPr id="68" name="Google Shape;68;p1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19"/>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9"/>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9"/>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57200" y="1295400"/>
            <a:ext cx="8229600" cy="914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0"/>
          <p:cNvSpPr txBox="1">
            <a:spLocks noGrp="1"/>
          </p:cNvSpPr>
          <p:nvPr>
            <p:ph type="body" idx="1"/>
          </p:nvPr>
        </p:nvSpPr>
        <p:spPr>
          <a:xfrm rot="5400000">
            <a:off x="2536825" y="206376"/>
            <a:ext cx="4070351"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20"/>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0"/>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0"/>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1"/>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1"/>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21"/>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1"/>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1"/>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457200" y="1295400"/>
            <a:ext cx="8229600" cy="9144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0"/>
          <p:cNvSpPr txBox="1">
            <a:spLocks noGrp="1"/>
          </p:cNvSpPr>
          <p:nvPr>
            <p:ph type="body" idx="1"/>
          </p:nvPr>
        </p:nvSpPr>
        <p:spPr>
          <a:xfrm>
            <a:off x="457200" y="2286000"/>
            <a:ext cx="8229600" cy="4070351"/>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0"/>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0"/>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0"/>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title"/>
          </p:nvPr>
        </p:nvSpPr>
        <p:spPr>
          <a:xfrm>
            <a:off x="457200" y="1295400"/>
            <a:ext cx="8229600" cy="914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dirty="0">
                <a:latin typeface="Avenir Book" panose="02000503020000020003" pitchFamily="2" charset="0"/>
                <a:cs typeface="Times New Roman" panose="02020603050405020304" pitchFamily="18" charset="0"/>
              </a:rPr>
              <a:t>Capstone Project</a:t>
            </a:r>
            <a:endParaRPr dirty="0">
              <a:latin typeface="Avenir Book" panose="02000503020000020003" pitchFamily="2" charset="0"/>
              <a:cs typeface="Times New Roman" panose="02020603050405020304" pitchFamily="18" charset="0"/>
            </a:endParaRPr>
          </a:p>
        </p:txBody>
      </p:sp>
      <p:sp>
        <p:nvSpPr>
          <p:cNvPr id="90" name="Google Shape;90;p1"/>
          <p:cNvSpPr txBox="1">
            <a:spLocks noGrp="1"/>
          </p:cNvSpPr>
          <p:nvPr>
            <p:ph type="body" idx="1"/>
          </p:nvPr>
        </p:nvSpPr>
        <p:spPr>
          <a:xfrm>
            <a:off x="457200" y="1981200"/>
            <a:ext cx="8229600" cy="42990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360"/>
              </a:spcBef>
              <a:spcAft>
                <a:spcPts val="0"/>
              </a:spcAft>
              <a:buSzPts val="1800"/>
              <a:buNone/>
            </a:pPr>
            <a:r>
              <a:rPr lang="en-US" dirty="0">
                <a:latin typeface="Avenir Book" panose="02000503020000020003" pitchFamily="2" charset="0"/>
              </a:rPr>
              <a:t>Mid-Term Report Presentation</a:t>
            </a:r>
          </a:p>
          <a:p>
            <a:pPr marL="0" lvl="0" indent="0" algn="ctr" rtl="0">
              <a:lnSpc>
                <a:spcPct val="100000"/>
              </a:lnSpc>
              <a:spcBef>
                <a:spcPts val="360"/>
              </a:spcBef>
              <a:spcAft>
                <a:spcPts val="0"/>
              </a:spcAft>
              <a:buSzPts val="1800"/>
              <a:buNone/>
            </a:pPr>
            <a:endParaRPr lang="en-US" dirty="0">
              <a:latin typeface="Avenir Book" panose="02000503020000020003" pitchFamily="2" charset="0"/>
            </a:endParaRPr>
          </a:p>
          <a:p>
            <a:pPr marL="0" lvl="0" indent="0" algn="ctr" rtl="0">
              <a:lnSpc>
                <a:spcPct val="100000"/>
              </a:lnSpc>
              <a:spcBef>
                <a:spcPts val="360"/>
              </a:spcBef>
              <a:spcAft>
                <a:spcPts val="0"/>
              </a:spcAft>
              <a:buSzPts val="1800"/>
              <a:buNone/>
            </a:pPr>
            <a:r>
              <a:rPr lang="en-IN" b="1" dirty="0">
                <a:latin typeface="Avenir Book" panose="02000503020000020003" pitchFamily="2" charset="0"/>
              </a:rPr>
              <a:t>Decentralized Data and Resource-Provisioning System with End-Point Security</a:t>
            </a:r>
          </a:p>
          <a:p>
            <a:pPr marL="0" lvl="0" indent="0" algn="ctr" rtl="0">
              <a:lnSpc>
                <a:spcPct val="100000"/>
              </a:lnSpc>
              <a:spcBef>
                <a:spcPts val="360"/>
              </a:spcBef>
              <a:spcAft>
                <a:spcPts val="0"/>
              </a:spcAft>
              <a:buSzPts val="1800"/>
              <a:buNone/>
            </a:pPr>
            <a:endParaRPr lang="en-IN" b="1" dirty="0">
              <a:latin typeface="Avenir Book" panose="02000503020000020003" pitchFamily="2" charset="0"/>
            </a:endParaRPr>
          </a:p>
          <a:p>
            <a:pPr marL="0" lvl="0" indent="0" algn="ctr" rtl="0">
              <a:lnSpc>
                <a:spcPct val="100000"/>
              </a:lnSpc>
              <a:spcBef>
                <a:spcPts val="360"/>
              </a:spcBef>
              <a:spcAft>
                <a:spcPts val="0"/>
              </a:spcAft>
              <a:buSzPts val="1800"/>
              <a:buNone/>
            </a:pPr>
            <a:endParaRPr b="1" dirty="0">
              <a:latin typeface="Avenir Book" panose="02000503020000020003" pitchFamily="2" charset="0"/>
            </a:endParaRPr>
          </a:p>
        </p:txBody>
      </p:sp>
      <p:sp>
        <p:nvSpPr>
          <p:cNvPr id="91" name="Google Shape;91;p1"/>
          <p:cNvSpPr txBox="1">
            <a:spLocks noGrp="1"/>
          </p:cNvSpPr>
          <p:nvPr>
            <p:ph type="sldNum" idx="12"/>
          </p:nvPr>
        </p:nvSpPr>
        <p:spPr>
          <a:xfrm>
            <a:off x="6553200" y="6373546"/>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t>1</a:t>
            </a:fld>
            <a:endParaRPr/>
          </a:p>
        </p:txBody>
      </p:sp>
      <p:graphicFrame>
        <p:nvGraphicFramePr>
          <p:cNvPr id="3" name="Table 3">
            <a:extLst>
              <a:ext uri="{FF2B5EF4-FFF2-40B4-BE49-F238E27FC236}">
                <a16:creationId xmlns:a16="http://schemas.microsoft.com/office/drawing/2014/main" id="{58DA526A-8957-4AB1-783D-27FCBF6A1C83}"/>
              </a:ext>
            </a:extLst>
          </p:cNvPr>
          <p:cNvGraphicFramePr>
            <a:graphicFrameLocks noGrp="1"/>
          </p:cNvGraphicFramePr>
          <p:nvPr>
            <p:extLst>
              <p:ext uri="{D42A27DB-BD31-4B8C-83A1-F6EECF244321}">
                <p14:modId xmlns:p14="http://schemas.microsoft.com/office/powerpoint/2010/main" val="15667664"/>
              </p:ext>
            </p:extLst>
          </p:nvPr>
        </p:nvGraphicFramePr>
        <p:xfrm>
          <a:off x="740228" y="4182291"/>
          <a:ext cx="7728858" cy="2042160"/>
        </p:xfrm>
        <a:graphic>
          <a:graphicData uri="http://schemas.openxmlformats.org/drawingml/2006/table">
            <a:tbl>
              <a:tblPr firstRow="1" bandRow="1">
                <a:tableStyleId>{2D5ABB26-0587-4C30-8999-92F81FD0307C}</a:tableStyleId>
              </a:tblPr>
              <a:tblGrid>
                <a:gridCol w="5878286">
                  <a:extLst>
                    <a:ext uri="{9D8B030D-6E8A-4147-A177-3AD203B41FA5}">
                      <a16:colId xmlns:a16="http://schemas.microsoft.com/office/drawing/2014/main" val="838406806"/>
                    </a:ext>
                  </a:extLst>
                </a:gridCol>
                <a:gridCol w="1850572">
                  <a:extLst>
                    <a:ext uri="{9D8B030D-6E8A-4147-A177-3AD203B41FA5}">
                      <a16:colId xmlns:a16="http://schemas.microsoft.com/office/drawing/2014/main" val="102725009"/>
                    </a:ext>
                  </a:extLst>
                </a:gridCol>
              </a:tblGrid>
              <a:tr h="370840">
                <a:tc>
                  <a:txBody>
                    <a:bodyPr/>
                    <a:lstStyle/>
                    <a:p>
                      <a:pPr algn="l"/>
                      <a:r>
                        <a:rPr lang="en-US" sz="1600" b="1" dirty="0">
                          <a:latin typeface="Avenir Book" panose="02000503020000020003" pitchFamily="2" charset="0"/>
                        </a:rPr>
                        <a:t>Team Members:</a:t>
                      </a:r>
                    </a:p>
                    <a:p>
                      <a:pPr algn="l"/>
                      <a:r>
                        <a:rPr lang="en-US" sz="1600" dirty="0">
                          <a:latin typeface="Avenir Book" panose="02000503020000020003" pitchFamily="2" charset="0"/>
                        </a:rPr>
                        <a:t>Yash Burshe K007</a:t>
                      </a:r>
                    </a:p>
                    <a:p>
                      <a:pPr algn="l"/>
                      <a:r>
                        <a:rPr lang="en-US" sz="1600" dirty="0">
                          <a:latin typeface="Avenir Book" panose="02000503020000020003" pitchFamily="2" charset="0"/>
                        </a:rPr>
                        <a:t>Ridhima Mishra K035</a:t>
                      </a:r>
                    </a:p>
                    <a:p>
                      <a:pPr algn="l"/>
                      <a:r>
                        <a:rPr lang="en-US" sz="1600" dirty="0">
                          <a:latin typeface="Avenir Book" panose="02000503020000020003" pitchFamily="2" charset="0"/>
                        </a:rPr>
                        <a:t>Arushi Rai K047</a:t>
                      </a:r>
                    </a:p>
                    <a:p>
                      <a:pPr algn="l"/>
                      <a:endParaRPr lang="en-US" sz="1600" dirty="0">
                        <a:latin typeface="Avenir Book" panose="02000503020000020003" pitchFamily="2" charset="0"/>
                      </a:endParaRPr>
                    </a:p>
                    <a:p>
                      <a:pPr algn="l"/>
                      <a:r>
                        <a:rPr lang="en-US" sz="1600" dirty="0">
                          <a:latin typeface="Avenir Book" panose="02000503020000020003" pitchFamily="2" charset="0"/>
                        </a:rPr>
                        <a:t>B. Tech Computer Science Engineering </a:t>
                      </a:r>
                    </a:p>
                    <a:p>
                      <a:pPr algn="l"/>
                      <a:r>
                        <a:rPr lang="en-US" sz="1600" dirty="0">
                          <a:latin typeface="Avenir Book" panose="02000503020000020003" pitchFamily="2" charset="0"/>
                        </a:rPr>
                        <a:t>(Specialization: Cybersecurity)</a:t>
                      </a:r>
                    </a:p>
                    <a:p>
                      <a:pPr algn="l"/>
                      <a:r>
                        <a:rPr lang="en-US" sz="1600" dirty="0">
                          <a:latin typeface="Avenir Book" panose="02000503020000020003" pitchFamily="2" charset="0"/>
                        </a:rPr>
                        <a:t>2023-24</a:t>
                      </a:r>
                    </a:p>
                  </a:txBody>
                  <a:tcPr/>
                </a:tc>
                <a:tc>
                  <a:txBody>
                    <a:bodyPr/>
                    <a:lstStyle/>
                    <a:p>
                      <a:pPr algn="r"/>
                      <a:r>
                        <a:rPr lang="en-US" sz="1600" b="1" dirty="0">
                          <a:latin typeface="Avenir Book" panose="02000503020000020003" pitchFamily="2" charset="0"/>
                        </a:rPr>
                        <a:t>Faculty Mentor:</a:t>
                      </a:r>
                    </a:p>
                    <a:p>
                      <a:pPr algn="r"/>
                      <a:r>
                        <a:rPr lang="en-US" sz="1600" dirty="0">
                          <a:latin typeface="Avenir Book" panose="02000503020000020003" pitchFamily="2" charset="0"/>
                        </a:rPr>
                        <a:t>Dr. Pintu Shah</a:t>
                      </a:r>
                    </a:p>
                  </a:txBody>
                  <a:tcPr/>
                </a:tc>
                <a:extLst>
                  <a:ext uri="{0D108BD9-81ED-4DB2-BD59-A6C34878D82A}">
                    <a16:rowId xmlns:a16="http://schemas.microsoft.com/office/drawing/2014/main" val="2970498153"/>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4D37-2125-9C71-88A1-7C7A183A1B30}"/>
              </a:ext>
            </a:extLst>
          </p:cNvPr>
          <p:cNvSpPr>
            <a:spLocks noGrp="1"/>
          </p:cNvSpPr>
          <p:nvPr>
            <p:ph type="title"/>
          </p:nvPr>
        </p:nvSpPr>
        <p:spPr/>
        <p:txBody>
          <a:bodyPr/>
          <a:lstStyle/>
          <a:p>
            <a:pPr algn="l"/>
            <a:r>
              <a:rPr lang="en-US" dirty="0">
                <a:latin typeface="Avenir Book" panose="02000503020000020003" pitchFamily="2" charset="0"/>
              </a:rPr>
              <a:t>Applicability</a:t>
            </a:r>
          </a:p>
        </p:txBody>
      </p:sp>
      <p:sp>
        <p:nvSpPr>
          <p:cNvPr id="4" name="Slide Number Placeholder 3">
            <a:extLst>
              <a:ext uri="{FF2B5EF4-FFF2-40B4-BE49-F238E27FC236}">
                <a16:creationId xmlns:a16="http://schemas.microsoft.com/office/drawing/2014/main" id="{93FAAE68-68C3-5EE5-5341-231E770518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1026" name="Picture 2">
            <a:extLst>
              <a:ext uri="{FF2B5EF4-FFF2-40B4-BE49-F238E27FC236}">
                <a16:creationId xmlns:a16="http://schemas.microsoft.com/office/drawing/2014/main" id="{1FFCD019-03BF-B06E-5D97-EA4CAD72D32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082" t="14905" r="13388" b="16489"/>
          <a:stretch/>
        </p:blipFill>
        <p:spPr bwMode="auto">
          <a:xfrm>
            <a:off x="311150" y="2209800"/>
            <a:ext cx="2940050" cy="26289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10ABED0-AA87-955A-85EC-A40CA0E808F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084" t="3646" r="2623" b="16811"/>
          <a:stretch/>
        </p:blipFill>
        <p:spPr bwMode="auto">
          <a:xfrm>
            <a:off x="3416300" y="2993785"/>
            <a:ext cx="5416550" cy="3178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6990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4D37-2125-9C71-88A1-7C7A183A1B30}"/>
              </a:ext>
            </a:extLst>
          </p:cNvPr>
          <p:cNvSpPr>
            <a:spLocks noGrp="1"/>
          </p:cNvSpPr>
          <p:nvPr>
            <p:ph type="title"/>
          </p:nvPr>
        </p:nvSpPr>
        <p:spPr/>
        <p:txBody>
          <a:bodyPr/>
          <a:lstStyle/>
          <a:p>
            <a:pPr algn="l"/>
            <a:r>
              <a:rPr lang="en-US" dirty="0">
                <a:latin typeface="Avenir Book" panose="02000503020000020003" pitchFamily="2" charset="0"/>
              </a:rPr>
              <a:t>Authority &amp; Access Control</a:t>
            </a:r>
          </a:p>
        </p:txBody>
      </p:sp>
      <p:sp>
        <p:nvSpPr>
          <p:cNvPr id="4" name="Slide Number Placeholder 3">
            <a:extLst>
              <a:ext uri="{FF2B5EF4-FFF2-40B4-BE49-F238E27FC236}">
                <a16:creationId xmlns:a16="http://schemas.microsoft.com/office/drawing/2014/main" id="{93FAAE68-68C3-5EE5-5341-231E770518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3074" name="Picture 2">
            <a:extLst>
              <a:ext uri="{FF2B5EF4-FFF2-40B4-BE49-F238E27FC236}">
                <a16:creationId xmlns:a16="http://schemas.microsoft.com/office/drawing/2014/main" id="{CFD56434-DBE8-FE60-A6F7-1CC7E3276D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600" y="2019837"/>
            <a:ext cx="7518400" cy="4543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729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4D37-2125-9C71-88A1-7C7A183A1B30}"/>
              </a:ext>
            </a:extLst>
          </p:cNvPr>
          <p:cNvSpPr>
            <a:spLocks noGrp="1"/>
          </p:cNvSpPr>
          <p:nvPr>
            <p:ph type="title"/>
          </p:nvPr>
        </p:nvSpPr>
        <p:spPr/>
        <p:txBody>
          <a:bodyPr/>
          <a:lstStyle/>
          <a:p>
            <a:pPr algn="l"/>
            <a:r>
              <a:rPr lang="en-US" dirty="0">
                <a:latin typeface="Avenir Book" panose="02000503020000020003" pitchFamily="2" charset="0"/>
              </a:rPr>
              <a:t>System Architecture</a:t>
            </a:r>
          </a:p>
        </p:txBody>
      </p:sp>
      <p:sp>
        <p:nvSpPr>
          <p:cNvPr id="4" name="Slide Number Placeholder 3">
            <a:extLst>
              <a:ext uri="{FF2B5EF4-FFF2-40B4-BE49-F238E27FC236}">
                <a16:creationId xmlns:a16="http://schemas.microsoft.com/office/drawing/2014/main" id="{93FAAE68-68C3-5EE5-5341-231E770518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3" name="Picture 2">
            <a:extLst>
              <a:ext uri="{FF2B5EF4-FFF2-40B4-BE49-F238E27FC236}">
                <a16:creationId xmlns:a16="http://schemas.microsoft.com/office/drawing/2014/main" id="{10FEB99D-FA89-9B51-2A72-EEB7D2E98D02}"/>
              </a:ext>
            </a:extLst>
          </p:cNvPr>
          <p:cNvPicPr>
            <a:picLocks noChangeAspect="1"/>
          </p:cNvPicPr>
          <p:nvPr/>
        </p:nvPicPr>
        <p:blipFill rotWithShape="1">
          <a:blip r:embed="rId3"/>
          <a:srcRect l="8485" t="11201" r="16834" b="13866"/>
          <a:stretch/>
        </p:blipFill>
        <p:spPr>
          <a:xfrm>
            <a:off x="457200" y="2209800"/>
            <a:ext cx="5662246" cy="4120662"/>
          </a:xfrm>
          <a:prstGeom prst="rect">
            <a:avLst/>
          </a:prstGeom>
        </p:spPr>
      </p:pic>
    </p:spTree>
    <p:extLst>
      <p:ext uri="{BB962C8B-B14F-4D97-AF65-F5344CB8AC3E}">
        <p14:creationId xmlns:p14="http://schemas.microsoft.com/office/powerpoint/2010/main" val="163473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4D37-2125-9C71-88A1-7C7A183A1B30}"/>
              </a:ext>
            </a:extLst>
          </p:cNvPr>
          <p:cNvSpPr>
            <a:spLocks noGrp="1"/>
          </p:cNvSpPr>
          <p:nvPr>
            <p:ph type="title"/>
          </p:nvPr>
        </p:nvSpPr>
        <p:spPr/>
        <p:txBody>
          <a:bodyPr/>
          <a:lstStyle/>
          <a:p>
            <a:pPr algn="l"/>
            <a:r>
              <a:rPr lang="en-US" dirty="0">
                <a:latin typeface="Avenir Book" panose="02000503020000020003" pitchFamily="2" charset="0"/>
              </a:rPr>
              <a:t>Practical Implementation</a:t>
            </a:r>
          </a:p>
        </p:txBody>
      </p:sp>
      <p:sp>
        <p:nvSpPr>
          <p:cNvPr id="4" name="Slide Number Placeholder 3">
            <a:extLst>
              <a:ext uri="{FF2B5EF4-FFF2-40B4-BE49-F238E27FC236}">
                <a16:creationId xmlns:a16="http://schemas.microsoft.com/office/drawing/2014/main" id="{93FAAE68-68C3-5EE5-5341-231E770518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3" name="Text Placeholder 2">
            <a:extLst>
              <a:ext uri="{FF2B5EF4-FFF2-40B4-BE49-F238E27FC236}">
                <a16:creationId xmlns:a16="http://schemas.microsoft.com/office/drawing/2014/main" id="{2D7861D7-CA83-4CB5-3C6B-16DFE08EB884}"/>
              </a:ext>
            </a:extLst>
          </p:cNvPr>
          <p:cNvSpPr>
            <a:spLocks noGrp="1"/>
          </p:cNvSpPr>
          <p:nvPr>
            <p:ph type="body" idx="1"/>
          </p:nvPr>
        </p:nvSpPr>
        <p:spPr>
          <a:xfrm>
            <a:off x="457200" y="2286000"/>
            <a:ext cx="8229600" cy="4070351"/>
          </a:xfrm>
        </p:spPr>
        <p:txBody>
          <a:bodyPr>
            <a:normAutofit/>
          </a:bodyPr>
          <a:lstStyle/>
          <a:p>
            <a:pPr>
              <a:lnSpc>
                <a:spcPct val="150000"/>
              </a:lnSpc>
              <a:buFont typeface="Wingdings" pitchFamily="2" charset="2"/>
              <a:buChar char="ü"/>
            </a:pPr>
            <a:r>
              <a:rPr lang="en-US" sz="1600" dirty="0">
                <a:latin typeface="Avenir Book" panose="02000503020000020003" pitchFamily="2" charset="0"/>
              </a:rPr>
              <a:t>Sepolia and Metamask</a:t>
            </a:r>
          </a:p>
          <a:p>
            <a:pPr>
              <a:lnSpc>
                <a:spcPct val="150000"/>
              </a:lnSpc>
              <a:buFont typeface="Wingdings" pitchFamily="2" charset="2"/>
              <a:buChar char="ü"/>
            </a:pPr>
            <a:r>
              <a:rPr lang="en-US" sz="1600" dirty="0">
                <a:latin typeface="Avenir Book" panose="02000503020000020003" pitchFamily="2" charset="0"/>
              </a:rPr>
              <a:t>Helia</a:t>
            </a:r>
          </a:p>
          <a:p>
            <a:pPr>
              <a:lnSpc>
                <a:spcPct val="150000"/>
              </a:lnSpc>
              <a:buFont typeface="Wingdings" pitchFamily="2" charset="2"/>
              <a:buChar char="ü"/>
            </a:pPr>
            <a:r>
              <a:rPr lang="en-US" sz="1600" dirty="0">
                <a:latin typeface="Avenir Book" panose="02000503020000020003" pitchFamily="2" charset="0"/>
              </a:rPr>
              <a:t>Solidity Smart Contracts</a:t>
            </a:r>
          </a:p>
          <a:p>
            <a:pPr>
              <a:lnSpc>
                <a:spcPct val="150000"/>
              </a:lnSpc>
              <a:buFont typeface="Wingdings" pitchFamily="2" charset="2"/>
              <a:buChar char="ü"/>
            </a:pPr>
            <a:r>
              <a:rPr lang="en-US" sz="1600" dirty="0">
                <a:latin typeface="Avenir Book" panose="02000503020000020003" pitchFamily="2" charset="0"/>
              </a:rPr>
              <a:t>IPFS</a:t>
            </a:r>
          </a:p>
          <a:p>
            <a:pPr>
              <a:lnSpc>
                <a:spcPct val="150000"/>
              </a:lnSpc>
              <a:buFont typeface="Wingdings" pitchFamily="2" charset="2"/>
              <a:buChar char="ü"/>
            </a:pPr>
            <a:endParaRPr lang="en-US" sz="1600" dirty="0">
              <a:latin typeface="Avenir Book" panose="02000503020000020003" pitchFamily="2" charset="0"/>
            </a:endParaRPr>
          </a:p>
        </p:txBody>
      </p:sp>
    </p:spTree>
    <p:extLst>
      <p:ext uri="{BB962C8B-B14F-4D97-AF65-F5344CB8AC3E}">
        <p14:creationId xmlns:p14="http://schemas.microsoft.com/office/powerpoint/2010/main" val="374413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4D37-2125-9C71-88A1-7C7A183A1B30}"/>
              </a:ext>
            </a:extLst>
          </p:cNvPr>
          <p:cNvSpPr>
            <a:spLocks noGrp="1"/>
          </p:cNvSpPr>
          <p:nvPr>
            <p:ph type="title"/>
          </p:nvPr>
        </p:nvSpPr>
        <p:spPr/>
        <p:txBody>
          <a:bodyPr/>
          <a:lstStyle/>
          <a:p>
            <a:pPr algn="l"/>
            <a:r>
              <a:rPr lang="en-US" dirty="0">
                <a:latin typeface="Avenir Book" panose="02000503020000020003" pitchFamily="2" charset="0"/>
              </a:rPr>
              <a:t>Key Features </a:t>
            </a:r>
            <a:r>
              <a:rPr lang="en-US">
                <a:latin typeface="Avenir Book" panose="02000503020000020003" pitchFamily="2" charset="0"/>
              </a:rPr>
              <a:t>and USPs</a:t>
            </a:r>
            <a:endParaRPr lang="en-US" dirty="0">
              <a:latin typeface="Avenir Book" panose="02000503020000020003" pitchFamily="2" charset="0"/>
            </a:endParaRPr>
          </a:p>
        </p:txBody>
      </p:sp>
      <p:sp>
        <p:nvSpPr>
          <p:cNvPr id="3" name="Text Placeholder 2">
            <a:extLst>
              <a:ext uri="{FF2B5EF4-FFF2-40B4-BE49-F238E27FC236}">
                <a16:creationId xmlns:a16="http://schemas.microsoft.com/office/drawing/2014/main" id="{7E465F83-15C1-F526-2728-78C93134D158}"/>
              </a:ext>
            </a:extLst>
          </p:cNvPr>
          <p:cNvSpPr>
            <a:spLocks noGrp="1"/>
          </p:cNvSpPr>
          <p:nvPr>
            <p:ph type="body" idx="1"/>
          </p:nvPr>
        </p:nvSpPr>
        <p:spPr/>
        <p:txBody>
          <a:bodyPr>
            <a:normAutofit fontScale="92500" lnSpcReduction="10000"/>
          </a:bodyPr>
          <a:lstStyle/>
          <a:p>
            <a:pPr>
              <a:lnSpc>
                <a:spcPct val="200000"/>
              </a:lnSpc>
              <a:buFont typeface="Courier New" panose="02070309020205020404" pitchFamily="49" charset="0"/>
              <a:buChar char="o"/>
            </a:pPr>
            <a:r>
              <a:rPr lang="en-US" sz="1600" dirty="0">
                <a:latin typeface="Avenir Book" panose="02000503020000020003" pitchFamily="2" charset="0"/>
              </a:rPr>
              <a:t>Smart contracts: self-executing protocols, eliminates the need for intermediaries</a:t>
            </a:r>
          </a:p>
          <a:p>
            <a:pPr>
              <a:lnSpc>
                <a:spcPct val="200000"/>
              </a:lnSpc>
              <a:buFont typeface="Courier New" panose="02070309020205020404" pitchFamily="49" charset="0"/>
              <a:buChar char="o"/>
            </a:pPr>
            <a:r>
              <a:rPr lang="en-US" sz="1600" dirty="0">
                <a:latin typeface="Avenir Book" panose="02000503020000020003" pitchFamily="2" charset="0"/>
              </a:rPr>
              <a:t>Resistant to collusion and manipulation</a:t>
            </a:r>
          </a:p>
          <a:p>
            <a:pPr>
              <a:lnSpc>
                <a:spcPct val="200000"/>
              </a:lnSpc>
              <a:buFont typeface="Courier New" panose="02070309020205020404" pitchFamily="49" charset="0"/>
              <a:buChar char="o"/>
            </a:pPr>
            <a:r>
              <a:rPr lang="en-US" sz="1600" dirty="0">
                <a:latin typeface="Avenir Book" panose="02000503020000020003" pitchFamily="2" charset="0"/>
              </a:rPr>
              <a:t>Increases immunity to social engineering</a:t>
            </a:r>
          </a:p>
          <a:p>
            <a:pPr>
              <a:lnSpc>
                <a:spcPct val="200000"/>
              </a:lnSpc>
              <a:buFont typeface="Courier New" panose="02070309020205020404" pitchFamily="49" charset="0"/>
              <a:buChar char="o"/>
            </a:pPr>
            <a:r>
              <a:rPr lang="en-US" sz="1600" dirty="0">
                <a:latin typeface="Avenir Book" panose="02000503020000020003" pitchFamily="2" charset="0"/>
              </a:rPr>
              <a:t>Enhances auditability and traceability </a:t>
            </a:r>
          </a:p>
          <a:p>
            <a:pPr>
              <a:lnSpc>
                <a:spcPct val="200000"/>
              </a:lnSpc>
              <a:buFont typeface="Courier New" panose="02070309020205020404" pitchFamily="49" charset="0"/>
              <a:buChar char="o"/>
            </a:pPr>
            <a:r>
              <a:rPr lang="en-US" sz="1600" dirty="0">
                <a:latin typeface="Avenir Book" panose="02000503020000020003" pitchFamily="2" charset="0"/>
              </a:rPr>
              <a:t>Ensures policy and regulatory compliance</a:t>
            </a:r>
          </a:p>
          <a:p>
            <a:pPr>
              <a:lnSpc>
                <a:spcPct val="200000"/>
              </a:lnSpc>
              <a:buFont typeface="Courier New" panose="02070309020205020404" pitchFamily="49" charset="0"/>
              <a:buChar char="o"/>
            </a:pPr>
            <a:r>
              <a:rPr lang="en-US" sz="1600" dirty="0">
                <a:latin typeface="Avenir Book" panose="02000503020000020003" pitchFamily="2" charset="0"/>
              </a:rPr>
              <a:t>More prompt notifications in case of suspicious activity </a:t>
            </a:r>
          </a:p>
          <a:p>
            <a:pPr>
              <a:lnSpc>
                <a:spcPct val="200000"/>
              </a:lnSpc>
              <a:buFont typeface="Courier New" panose="02070309020205020404" pitchFamily="49" charset="0"/>
              <a:buChar char="o"/>
            </a:pPr>
            <a:r>
              <a:rPr lang="en-US" sz="1600" dirty="0">
                <a:latin typeface="Avenir Book" panose="02000503020000020003" pitchFamily="2" charset="0"/>
              </a:rPr>
              <a:t>Scalability and performance</a:t>
            </a:r>
          </a:p>
          <a:p>
            <a:pPr>
              <a:lnSpc>
                <a:spcPct val="200000"/>
              </a:lnSpc>
              <a:buFont typeface="Courier New" panose="02070309020205020404" pitchFamily="49" charset="0"/>
              <a:buChar char="o"/>
            </a:pPr>
            <a:r>
              <a:rPr lang="en-US" sz="1600" dirty="0">
                <a:latin typeface="Avenir Book" panose="02000503020000020003" pitchFamily="2" charset="0"/>
              </a:rPr>
              <a:t>Future scope in IoT-related data sharing </a:t>
            </a:r>
          </a:p>
          <a:p>
            <a:pPr marL="114300" indent="0">
              <a:lnSpc>
                <a:spcPct val="110000"/>
              </a:lnSpc>
              <a:buNone/>
            </a:pPr>
            <a:endParaRPr lang="en-US" sz="1600" dirty="0">
              <a:latin typeface="Avenir Book" panose="02000503020000020003" pitchFamily="2" charset="0"/>
            </a:endParaRPr>
          </a:p>
        </p:txBody>
      </p:sp>
      <p:sp>
        <p:nvSpPr>
          <p:cNvPr id="4" name="Slide Number Placeholder 3">
            <a:extLst>
              <a:ext uri="{FF2B5EF4-FFF2-40B4-BE49-F238E27FC236}">
                <a16:creationId xmlns:a16="http://schemas.microsoft.com/office/drawing/2014/main" id="{93FAAE68-68C3-5EE5-5341-231E770518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2088575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4D37-2125-9C71-88A1-7C7A183A1B30}"/>
              </a:ext>
            </a:extLst>
          </p:cNvPr>
          <p:cNvSpPr>
            <a:spLocks noGrp="1"/>
          </p:cNvSpPr>
          <p:nvPr>
            <p:ph type="title"/>
          </p:nvPr>
        </p:nvSpPr>
        <p:spPr/>
        <p:txBody>
          <a:bodyPr/>
          <a:lstStyle/>
          <a:p>
            <a:pPr algn="l"/>
            <a:r>
              <a:rPr lang="en-US" dirty="0">
                <a:latin typeface="Avenir Book" panose="02000503020000020003" pitchFamily="2" charset="0"/>
              </a:rPr>
              <a:t>Literature Survey</a:t>
            </a:r>
          </a:p>
        </p:txBody>
      </p:sp>
      <p:sp>
        <p:nvSpPr>
          <p:cNvPr id="3" name="Text Placeholder 2">
            <a:extLst>
              <a:ext uri="{FF2B5EF4-FFF2-40B4-BE49-F238E27FC236}">
                <a16:creationId xmlns:a16="http://schemas.microsoft.com/office/drawing/2014/main" id="{7E465F83-15C1-F526-2728-78C93134D158}"/>
              </a:ext>
            </a:extLst>
          </p:cNvPr>
          <p:cNvSpPr>
            <a:spLocks noGrp="1"/>
          </p:cNvSpPr>
          <p:nvPr>
            <p:ph type="body" idx="1"/>
          </p:nvPr>
        </p:nvSpPr>
        <p:spPr/>
        <p:txBody>
          <a:bodyPr>
            <a:normAutofit/>
          </a:bodyPr>
          <a:lstStyle/>
          <a:p>
            <a:pPr>
              <a:lnSpc>
                <a:spcPct val="110000"/>
              </a:lnSpc>
              <a:buFont typeface="Courier New" panose="02070309020205020404" pitchFamily="49" charset="0"/>
              <a:buChar char="o"/>
            </a:pPr>
            <a:r>
              <a:rPr lang="en-US" sz="1600" dirty="0">
                <a:latin typeface="Avenir Book" panose="02000503020000020003" pitchFamily="2" charset="0"/>
              </a:rPr>
              <a:t>(2020). </a:t>
            </a:r>
            <a:r>
              <a:rPr lang="en-US" sz="1600" b="1" dirty="0">
                <a:latin typeface="Avenir Book" panose="02000503020000020003" pitchFamily="2" charset="0"/>
              </a:rPr>
              <a:t>BDSS-FA: A Blockchain-Based Data Security Sharing Platform With Fine-Grained Access Control</a:t>
            </a:r>
            <a:r>
              <a:rPr lang="en-US" sz="1600" dirty="0">
                <a:latin typeface="Avenir Book" panose="02000503020000020003" pitchFamily="2" charset="0"/>
              </a:rPr>
              <a:t>. </a:t>
            </a:r>
            <a:r>
              <a:rPr lang="en-US" sz="1400" dirty="0">
                <a:latin typeface="Avenir Book" panose="02000503020000020003" pitchFamily="2" charset="0"/>
              </a:rPr>
              <a:t>IEEE Access</a:t>
            </a:r>
          </a:p>
          <a:p>
            <a:pPr lvl="1">
              <a:lnSpc>
                <a:spcPct val="110000"/>
              </a:lnSpc>
              <a:buFont typeface="Arial" panose="020B0604020202020204" pitchFamily="34" charset="0"/>
              <a:buChar char="•"/>
            </a:pPr>
            <a:r>
              <a:rPr lang="en-US" sz="1200" dirty="0">
                <a:latin typeface="Avenir Book" panose="02000503020000020003" pitchFamily="2" charset="0"/>
              </a:rPr>
              <a:t>…The system framework includes Key Generation Center (KGC), Data Owner (DO), P2P based data distribution platform, IPFS Cluster, Fabric Blockchain and Data Consumer (DC)…</a:t>
            </a:r>
          </a:p>
          <a:p>
            <a:pPr marL="571500" lvl="1" indent="0">
              <a:lnSpc>
                <a:spcPct val="110000"/>
              </a:lnSpc>
              <a:buNone/>
            </a:pPr>
            <a:endParaRPr lang="en-US" sz="1200" dirty="0">
              <a:latin typeface="Avenir Book" panose="02000503020000020003" pitchFamily="2" charset="0"/>
            </a:endParaRPr>
          </a:p>
          <a:p>
            <a:pPr>
              <a:lnSpc>
                <a:spcPct val="110000"/>
              </a:lnSpc>
              <a:buFont typeface="Courier New" panose="02070309020205020404" pitchFamily="49" charset="0"/>
              <a:buChar char="o"/>
            </a:pPr>
            <a:r>
              <a:rPr lang="en-US" sz="1600" dirty="0">
                <a:latin typeface="Avenir Book" panose="02000503020000020003" pitchFamily="2" charset="0"/>
              </a:rPr>
              <a:t>(2021). </a:t>
            </a:r>
            <a:r>
              <a:rPr lang="en-US" sz="1600" b="1" dirty="0">
                <a:latin typeface="Avenir Book" panose="02000503020000020003" pitchFamily="2" charset="0"/>
              </a:rPr>
              <a:t>Blockchain-Enabled Data Sharing in Supply Chains: Model, Operationalization, and Tutorial.</a:t>
            </a:r>
            <a:r>
              <a:rPr lang="en-US" sz="1600" dirty="0">
                <a:latin typeface="Avenir Book" panose="02000503020000020003" pitchFamily="2" charset="0"/>
              </a:rPr>
              <a:t> </a:t>
            </a:r>
            <a:r>
              <a:rPr lang="en-US" sz="1400" dirty="0">
                <a:latin typeface="Avenir Book" panose="02000503020000020003" pitchFamily="2" charset="0"/>
              </a:rPr>
              <a:t>Production and Operations Management</a:t>
            </a:r>
            <a:r>
              <a:rPr lang="en-US" sz="1600" dirty="0">
                <a:latin typeface="Avenir Book" panose="02000503020000020003" pitchFamily="2" charset="0"/>
              </a:rPr>
              <a:t> </a:t>
            </a:r>
          </a:p>
          <a:p>
            <a:pPr lvl="1">
              <a:lnSpc>
                <a:spcPct val="110000"/>
              </a:lnSpc>
              <a:buFont typeface="Arial" panose="020B0604020202020204" pitchFamily="34" charset="0"/>
              <a:buChar char="•"/>
            </a:pPr>
            <a:r>
              <a:rPr lang="en-US" sz="1200" dirty="0">
                <a:latin typeface="Avenir Book" panose="02000503020000020003" pitchFamily="2" charset="0"/>
              </a:rPr>
              <a:t>The paper provides a step-by-step guide for setting up a blockchain-enabled data-sharing marketplace using Hashgraph </a:t>
            </a:r>
          </a:p>
          <a:p>
            <a:pPr marL="571500" lvl="1" indent="0">
              <a:lnSpc>
                <a:spcPct val="110000"/>
              </a:lnSpc>
              <a:buNone/>
            </a:pPr>
            <a:endParaRPr lang="en-US" sz="1600" dirty="0">
              <a:latin typeface="Avenir Book" panose="02000503020000020003" pitchFamily="2" charset="0"/>
            </a:endParaRPr>
          </a:p>
          <a:p>
            <a:pPr>
              <a:lnSpc>
                <a:spcPct val="110000"/>
              </a:lnSpc>
              <a:buFont typeface="Courier New" panose="02070309020205020404" pitchFamily="49" charset="0"/>
              <a:buChar char="o"/>
            </a:pPr>
            <a:r>
              <a:rPr lang="en-US" sz="1600" dirty="0">
                <a:latin typeface="Avenir Book" panose="02000503020000020003" pitchFamily="2" charset="0"/>
              </a:rPr>
              <a:t>(2020). </a:t>
            </a:r>
            <a:r>
              <a:rPr lang="en-US" sz="1600" b="1" dirty="0">
                <a:latin typeface="Avenir Book" panose="02000503020000020003" pitchFamily="2" charset="0"/>
              </a:rPr>
              <a:t>A Medical Data Sharing Scheme Based on Attribute Cryptosystem and Blockchain Technology.</a:t>
            </a:r>
            <a:r>
              <a:rPr lang="en-US" sz="1600" dirty="0">
                <a:latin typeface="Avenir Book" panose="02000503020000020003" pitchFamily="2" charset="0"/>
              </a:rPr>
              <a:t> </a:t>
            </a:r>
            <a:r>
              <a:rPr lang="en-US" sz="1400" dirty="0">
                <a:latin typeface="Avenir Book" panose="02000503020000020003" pitchFamily="2" charset="0"/>
              </a:rPr>
              <a:t>IEEE Access</a:t>
            </a:r>
          </a:p>
          <a:p>
            <a:pPr lvl="1">
              <a:lnSpc>
                <a:spcPct val="110000"/>
              </a:lnSpc>
              <a:buFont typeface="Arial" panose="020B0604020202020204" pitchFamily="34" charset="0"/>
              <a:buChar char="•"/>
            </a:pPr>
            <a:r>
              <a:rPr lang="en-US" sz="1200" dirty="0">
                <a:latin typeface="Avenir Book" panose="02000503020000020003" pitchFamily="2" charset="0"/>
              </a:rPr>
              <a:t>The proposed scheme combines attribute-based encryption (ABE) and attribute-based signature (ABS), which achieves the sharing of medical data in many-to-many communications. </a:t>
            </a:r>
          </a:p>
          <a:p>
            <a:pPr marL="114300" indent="0">
              <a:lnSpc>
                <a:spcPct val="110000"/>
              </a:lnSpc>
              <a:buNone/>
            </a:pPr>
            <a:endParaRPr lang="en-US" sz="1600" dirty="0">
              <a:latin typeface="Avenir Book" panose="02000503020000020003" pitchFamily="2" charset="0"/>
            </a:endParaRPr>
          </a:p>
          <a:p>
            <a:pPr marL="114300" indent="0">
              <a:lnSpc>
                <a:spcPct val="110000"/>
              </a:lnSpc>
              <a:buNone/>
            </a:pPr>
            <a:endParaRPr lang="en-US" sz="1600" dirty="0">
              <a:latin typeface="Avenir Book" panose="02000503020000020003" pitchFamily="2" charset="0"/>
            </a:endParaRPr>
          </a:p>
        </p:txBody>
      </p:sp>
      <p:sp>
        <p:nvSpPr>
          <p:cNvPr id="4" name="Slide Number Placeholder 3">
            <a:extLst>
              <a:ext uri="{FF2B5EF4-FFF2-40B4-BE49-F238E27FC236}">
                <a16:creationId xmlns:a16="http://schemas.microsoft.com/office/drawing/2014/main" id="{93FAAE68-68C3-5EE5-5341-231E770518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2853471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0" name="Google Shape;90;p1"/>
          <p:cNvSpPr txBox="1">
            <a:spLocks noGrp="1"/>
          </p:cNvSpPr>
          <p:nvPr>
            <p:ph type="body" idx="1"/>
          </p:nvPr>
        </p:nvSpPr>
        <p:spPr>
          <a:xfrm>
            <a:off x="457200" y="1981200"/>
            <a:ext cx="8229600" cy="42990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360"/>
              </a:spcBef>
              <a:spcAft>
                <a:spcPts val="0"/>
              </a:spcAft>
              <a:buSzPts val="1800"/>
              <a:buNone/>
            </a:pPr>
            <a:endParaRPr lang="en-US" dirty="0">
              <a:latin typeface="Avenir Book" panose="02000503020000020003" pitchFamily="2" charset="0"/>
            </a:endParaRPr>
          </a:p>
          <a:p>
            <a:pPr marL="0" lvl="0" indent="0" algn="ctr" rtl="0">
              <a:lnSpc>
                <a:spcPct val="100000"/>
              </a:lnSpc>
              <a:spcBef>
                <a:spcPts val="360"/>
              </a:spcBef>
              <a:spcAft>
                <a:spcPts val="0"/>
              </a:spcAft>
              <a:buSzPts val="1800"/>
              <a:buNone/>
            </a:pPr>
            <a:r>
              <a:rPr lang="en-IN" b="1" dirty="0">
                <a:latin typeface="Avenir Book" panose="02000503020000020003" pitchFamily="2" charset="0"/>
              </a:rPr>
              <a:t>Industry Mentor</a:t>
            </a:r>
          </a:p>
          <a:p>
            <a:pPr marL="0" lvl="0" indent="0" algn="ctr" rtl="0">
              <a:lnSpc>
                <a:spcPct val="100000"/>
              </a:lnSpc>
              <a:spcBef>
                <a:spcPts val="360"/>
              </a:spcBef>
              <a:spcAft>
                <a:spcPts val="0"/>
              </a:spcAft>
              <a:buSzPts val="1800"/>
              <a:buNone/>
            </a:pPr>
            <a:endParaRPr lang="en-IN" b="1" dirty="0">
              <a:latin typeface="Avenir Book" panose="02000503020000020003" pitchFamily="2" charset="0"/>
            </a:endParaRPr>
          </a:p>
          <a:p>
            <a:pPr marL="0" lvl="0" indent="0" algn="ctr" rtl="0">
              <a:lnSpc>
                <a:spcPct val="100000"/>
              </a:lnSpc>
              <a:spcBef>
                <a:spcPts val="360"/>
              </a:spcBef>
              <a:spcAft>
                <a:spcPts val="0"/>
              </a:spcAft>
              <a:buSzPts val="1800"/>
              <a:buNone/>
            </a:pPr>
            <a:r>
              <a:rPr lang="en-IN" sz="1600" b="1" dirty="0">
                <a:latin typeface="Avenir Book" panose="02000503020000020003" pitchFamily="2" charset="0"/>
              </a:rPr>
              <a:t>Godwin Jathanna </a:t>
            </a:r>
          </a:p>
          <a:p>
            <a:pPr marL="0" lvl="0" indent="0" algn="ctr" rtl="0">
              <a:lnSpc>
                <a:spcPct val="100000"/>
              </a:lnSpc>
              <a:spcBef>
                <a:spcPts val="360"/>
              </a:spcBef>
              <a:spcAft>
                <a:spcPts val="0"/>
              </a:spcAft>
              <a:buSzPts val="1800"/>
              <a:buNone/>
            </a:pPr>
            <a:r>
              <a:rPr lang="en-IN" sz="1600" b="1" dirty="0">
                <a:latin typeface="Avenir Book" panose="02000503020000020003" pitchFamily="2" charset="0"/>
              </a:rPr>
              <a:t>ISSM – TATA Advanced Systems Ltd. Mumbai</a:t>
            </a:r>
          </a:p>
          <a:p>
            <a:pPr marL="0" lvl="0" indent="0" algn="ctr" rtl="0">
              <a:lnSpc>
                <a:spcPct val="100000"/>
              </a:lnSpc>
              <a:spcBef>
                <a:spcPts val="360"/>
              </a:spcBef>
              <a:spcAft>
                <a:spcPts val="0"/>
              </a:spcAft>
              <a:buSzPts val="1800"/>
              <a:buNone/>
            </a:pPr>
            <a:endParaRPr lang="en-IN" b="1" dirty="0">
              <a:latin typeface="Avenir Book" panose="02000503020000020003" pitchFamily="2" charset="0"/>
            </a:endParaRPr>
          </a:p>
          <a:p>
            <a:pPr marL="0" lvl="0" indent="0" algn="ctr" rtl="0">
              <a:lnSpc>
                <a:spcPct val="100000"/>
              </a:lnSpc>
              <a:spcBef>
                <a:spcPts val="360"/>
              </a:spcBef>
              <a:spcAft>
                <a:spcPts val="0"/>
              </a:spcAft>
              <a:buSzPts val="1800"/>
              <a:buNone/>
            </a:pPr>
            <a:endParaRPr b="1" dirty="0">
              <a:latin typeface="Avenir Book" panose="02000503020000020003" pitchFamily="2" charset="0"/>
            </a:endParaRPr>
          </a:p>
        </p:txBody>
      </p:sp>
      <p:sp>
        <p:nvSpPr>
          <p:cNvPr id="91" name="Google Shape;91;p1"/>
          <p:cNvSpPr txBox="1">
            <a:spLocks noGrp="1"/>
          </p:cNvSpPr>
          <p:nvPr>
            <p:ph type="sldNum" idx="12"/>
          </p:nvPr>
        </p:nvSpPr>
        <p:spPr>
          <a:xfrm>
            <a:off x="6553200" y="6373546"/>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t>2</a:t>
            </a:fld>
            <a:endParaRPr/>
          </a:p>
        </p:txBody>
      </p:sp>
    </p:spTree>
    <p:extLst>
      <p:ext uri="{BB962C8B-B14F-4D97-AF65-F5344CB8AC3E}">
        <p14:creationId xmlns:p14="http://schemas.microsoft.com/office/powerpoint/2010/main" val="2374362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4D37-2125-9C71-88A1-7C7A183A1B30}"/>
              </a:ext>
            </a:extLst>
          </p:cNvPr>
          <p:cNvSpPr>
            <a:spLocks noGrp="1"/>
          </p:cNvSpPr>
          <p:nvPr>
            <p:ph type="title"/>
          </p:nvPr>
        </p:nvSpPr>
        <p:spPr/>
        <p:txBody>
          <a:bodyPr/>
          <a:lstStyle/>
          <a:p>
            <a:pPr algn="l"/>
            <a:r>
              <a:rPr lang="en-US" dirty="0">
                <a:latin typeface="Avenir Book" panose="02000503020000020003" pitchFamily="2" charset="0"/>
              </a:rPr>
              <a:t>Introduction</a:t>
            </a:r>
          </a:p>
        </p:txBody>
      </p:sp>
      <p:sp>
        <p:nvSpPr>
          <p:cNvPr id="3" name="Text Placeholder 2">
            <a:extLst>
              <a:ext uri="{FF2B5EF4-FFF2-40B4-BE49-F238E27FC236}">
                <a16:creationId xmlns:a16="http://schemas.microsoft.com/office/drawing/2014/main" id="{7E465F83-15C1-F526-2728-78C93134D158}"/>
              </a:ext>
            </a:extLst>
          </p:cNvPr>
          <p:cNvSpPr>
            <a:spLocks noGrp="1"/>
          </p:cNvSpPr>
          <p:nvPr>
            <p:ph type="body" idx="1"/>
          </p:nvPr>
        </p:nvSpPr>
        <p:spPr/>
        <p:txBody>
          <a:bodyPr>
            <a:normAutofit lnSpcReduction="10000"/>
          </a:bodyPr>
          <a:lstStyle/>
          <a:p>
            <a:pPr>
              <a:lnSpc>
                <a:spcPct val="110000"/>
              </a:lnSpc>
              <a:buFont typeface="Courier New" panose="02070309020205020404" pitchFamily="49" charset="0"/>
              <a:buChar char="o"/>
            </a:pPr>
            <a:r>
              <a:rPr lang="en-US" sz="1600" dirty="0">
                <a:latin typeface="Avenir Book" panose="02000503020000020003" pitchFamily="2" charset="0"/>
              </a:rPr>
              <a:t>Current data management practices – manual allotment of data access and permissions introduces significant vulnerabilities</a:t>
            </a:r>
          </a:p>
          <a:p>
            <a:pPr>
              <a:lnSpc>
                <a:spcPct val="150000"/>
              </a:lnSpc>
              <a:buFont typeface="Courier New" panose="02070309020205020404" pitchFamily="49" charset="0"/>
              <a:buChar char="o"/>
            </a:pPr>
            <a:r>
              <a:rPr lang="en-US" sz="1600" dirty="0">
                <a:latin typeface="Avenir Book" panose="02000503020000020003" pitchFamily="2" charset="0"/>
              </a:rPr>
              <a:t>Makes the system prone to single points of failure and susceptible to various risks. </a:t>
            </a:r>
          </a:p>
          <a:p>
            <a:pPr lvl="1">
              <a:lnSpc>
                <a:spcPct val="150000"/>
              </a:lnSpc>
              <a:buFont typeface="Arial" panose="020B0604020202020204" pitchFamily="34" charset="0"/>
              <a:buChar char="•"/>
            </a:pPr>
            <a:r>
              <a:rPr lang="en-US" sz="1200" dirty="0">
                <a:latin typeface="Avenir Book" panose="02000503020000020003" pitchFamily="2" charset="0"/>
              </a:rPr>
              <a:t>human errors, </a:t>
            </a:r>
          </a:p>
          <a:p>
            <a:pPr lvl="1">
              <a:lnSpc>
                <a:spcPct val="150000"/>
              </a:lnSpc>
              <a:buFont typeface="Arial" panose="020B0604020202020204" pitchFamily="34" charset="0"/>
              <a:buChar char="•"/>
            </a:pPr>
            <a:r>
              <a:rPr lang="en-US" sz="1200" dirty="0">
                <a:latin typeface="Avenir Book" panose="02000503020000020003" pitchFamily="2" charset="0"/>
              </a:rPr>
              <a:t>disgruntled employees, </a:t>
            </a:r>
          </a:p>
          <a:p>
            <a:pPr lvl="1">
              <a:lnSpc>
                <a:spcPct val="150000"/>
              </a:lnSpc>
              <a:buFont typeface="Arial" panose="020B0604020202020204" pitchFamily="34" charset="0"/>
              <a:buChar char="•"/>
            </a:pPr>
            <a:r>
              <a:rPr lang="en-US" sz="1200" dirty="0">
                <a:latin typeface="Avenir Book" panose="02000503020000020003" pitchFamily="2" charset="0"/>
              </a:rPr>
              <a:t>“whistle-blowers”, etc. </a:t>
            </a:r>
          </a:p>
          <a:p>
            <a:pPr marL="571500" lvl="1" indent="0">
              <a:lnSpc>
                <a:spcPct val="150000"/>
              </a:lnSpc>
              <a:buNone/>
            </a:pPr>
            <a:r>
              <a:rPr lang="en-US" sz="1200" dirty="0">
                <a:latin typeface="Avenir Book" panose="02000503020000020003" pitchFamily="2" charset="0"/>
              </a:rPr>
              <a:t>with </a:t>
            </a:r>
            <a:r>
              <a:rPr lang="en-US" sz="1200" b="1" dirty="0">
                <a:latin typeface="Avenir Book" panose="02000503020000020003" pitchFamily="2" charset="0"/>
              </a:rPr>
              <a:t>unauthorized access</a:t>
            </a:r>
            <a:r>
              <a:rPr lang="en-US" sz="1200" dirty="0">
                <a:latin typeface="Avenir Book" panose="02000503020000020003" pitchFamily="2" charset="0"/>
              </a:rPr>
              <a:t> pose serious threats to data security and integrity. </a:t>
            </a:r>
          </a:p>
          <a:p>
            <a:pPr>
              <a:lnSpc>
                <a:spcPct val="150000"/>
              </a:lnSpc>
              <a:buFont typeface="Courier New" panose="02070309020205020404" pitchFamily="49" charset="0"/>
              <a:buChar char="o"/>
            </a:pPr>
            <a:r>
              <a:rPr lang="en-US" sz="1600" dirty="0">
                <a:latin typeface="Avenir Book" panose="02000503020000020003" pitchFamily="2" charset="0"/>
              </a:rPr>
              <a:t>These factors can lead to:</a:t>
            </a:r>
          </a:p>
          <a:p>
            <a:pPr lvl="1">
              <a:lnSpc>
                <a:spcPct val="150000"/>
              </a:lnSpc>
              <a:buFont typeface="Arial" panose="020B0604020202020204" pitchFamily="34" charset="0"/>
              <a:buChar char="•"/>
            </a:pPr>
            <a:r>
              <a:rPr lang="en-US" sz="1200" dirty="0">
                <a:latin typeface="Avenir Book" panose="02000503020000020003" pitchFamily="2" charset="0"/>
              </a:rPr>
              <a:t>data breaches</a:t>
            </a:r>
          </a:p>
          <a:p>
            <a:pPr lvl="1">
              <a:lnSpc>
                <a:spcPct val="150000"/>
              </a:lnSpc>
              <a:buFont typeface="Arial" panose="020B0604020202020204" pitchFamily="34" charset="0"/>
              <a:buChar char="•"/>
            </a:pPr>
            <a:r>
              <a:rPr lang="en-US" sz="1200" dirty="0">
                <a:latin typeface="Avenir Book" panose="02000503020000020003" pitchFamily="2" charset="0"/>
              </a:rPr>
              <a:t>leakage of sensitive information</a:t>
            </a:r>
          </a:p>
          <a:p>
            <a:pPr lvl="1">
              <a:lnSpc>
                <a:spcPct val="150000"/>
              </a:lnSpc>
              <a:buFont typeface="Arial" panose="020B0604020202020204" pitchFamily="34" charset="0"/>
              <a:buChar char="•"/>
            </a:pPr>
            <a:r>
              <a:rPr lang="en-US" sz="1200" dirty="0">
                <a:latin typeface="Avenir Book" panose="02000503020000020003" pitchFamily="2" charset="0"/>
              </a:rPr>
              <a:t>compromised data privacy</a:t>
            </a:r>
          </a:p>
          <a:p>
            <a:pPr marL="571500" lvl="1" indent="0">
              <a:lnSpc>
                <a:spcPct val="150000"/>
              </a:lnSpc>
              <a:buNone/>
            </a:pPr>
            <a:r>
              <a:rPr lang="en-US" sz="1200" dirty="0">
                <a:latin typeface="Avenir Book" panose="02000503020000020003" pitchFamily="2" charset="0"/>
              </a:rPr>
              <a:t>resulting in </a:t>
            </a:r>
            <a:r>
              <a:rPr lang="en-US" sz="1200" b="1" dirty="0">
                <a:latin typeface="Avenir Book" panose="02000503020000020003" pitchFamily="2" charset="0"/>
              </a:rPr>
              <a:t>severe consequences </a:t>
            </a:r>
            <a:r>
              <a:rPr lang="en-US" sz="1200" dirty="0">
                <a:latin typeface="Avenir Book" panose="02000503020000020003" pitchFamily="2" charset="0"/>
              </a:rPr>
              <a:t>for organizations.</a:t>
            </a:r>
          </a:p>
          <a:p>
            <a:endParaRPr lang="en-US" sz="1600" dirty="0">
              <a:latin typeface="Avenir Book" panose="02000503020000020003" pitchFamily="2" charset="0"/>
            </a:endParaRPr>
          </a:p>
        </p:txBody>
      </p:sp>
      <p:sp>
        <p:nvSpPr>
          <p:cNvPr id="4" name="Slide Number Placeholder 3">
            <a:extLst>
              <a:ext uri="{FF2B5EF4-FFF2-40B4-BE49-F238E27FC236}">
                <a16:creationId xmlns:a16="http://schemas.microsoft.com/office/drawing/2014/main" id="{93FAAE68-68C3-5EE5-5341-231E770518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754681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D33DC6-9414-0A06-578E-207C9E0347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5" name="Picture 4">
            <a:extLst>
              <a:ext uri="{FF2B5EF4-FFF2-40B4-BE49-F238E27FC236}">
                <a16:creationId xmlns:a16="http://schemas.microsoft.com/office/drawing/2014/main" id="{4919C119-D4D4-87C9-4150-5311FD1E5DA0}"/>
              </a:ext>
            </a:extLst>
          </p:cNvPr>
          <p:cNvPicPr>
            <a:picLocks noChangeAspect="1"/>
          </p:cNvPicPr>
          <p:nvPr/>
        </p:nvPicPr>
        <p:blipFill>
          <a:blip r:embed="rId3">
            <a:duotone>
              <a:schemeClr val="accent2">
                <a:shade val="45000"/>
                <a:satMod val="135000"/>
              </a:schemeClr>
              <a:prstClr val="white"/>
            </a:duotone>
          </a:blip>
          <a:stretch>
            <a:fillRect/>
          </a:stretch>
        </p:blipFill>
        <p:spPr>
          <a:xfrm>
            <a:off x="1460500" y="2127250"/>
            <a:ext cx="6159500" cy="3035300"/>
          </a:xfrm>
          <a:prstGeom prst="rect">
            <a:avLst/>
          </a:prstGeom>
        </p:spPr>
      </p:pic>
    </p:spTree>
    <p:extLst>
      <p:ext uri="{BB962C8B-B14F-4D97-AF65-F5344CB8AC3E}">
        <p14:creationId xmlns:p14="http://schemas.microsoft.com/office/powerpoint/2010/main" val="2312777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D33DC6-9414-0A06-578E-207C9E0347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5" name="Picture 4">
            <a:extLst>
              <a:ext uri="{FF2B5EF4-FFF2-40B4-BE49-F238E27FC236}">
                <a16:creationId xmlns:a16="http://schemas.microsoft.com/office/drawing/2014/main" id="{4919C119-D4D4-87C9-4150-5311FD1E5DA0}"/>
              </a:ext>
            </a:extLst>
          </p:cNvPr>
          <p:cNvPicPr>
            <a:picLocks noChangeAspect="1"/>
          </p:cNvPicPr>
          <p:nvPr/>
        </p:nvPicPr>
        <p:blipFill rotWithShape="1">
          <a:blip r:embed="rId3">
            <a:duotone>
              <a:schemeClr val="accent2">
                <a:shade val="45000"/>
                <a:satMod val="135000"/>
              </a:schemeClr>
              <a:prstClr val="white"/>
            </a:duotone>
          </a:blip>
          <a:srcRect r="49485"/>
          <a:stretch/>
        </p:blipFill>
        <p:spPr>
          <a:xfrm>
            <a:off x="-12700" y="2550997"/>
            <a:ext cx="3111500" cy="3035300"/>
          </a:xfrm>
          <a:prstGeom prst="rect">
            <a:avLst/>
          </a:prstGeom>
        </p:spPr>
      </p:pic>
      <p:pic>
        <p:nvPicPr>
          <p:cNvPr id="3" name="Picture 2">
            <a:extLst>
              <a:ext uri="{FF2B5EF4-FFF2-40B4-BE49-F238E27FC236}">
                <a16:creationId xmlns:a16="http://schemas.microsoft.com/office/drawing/2014/main" id="{68846475-A8BC-0F55-0AD8-44460D1D83EB}"/>
              </a:ext>
            </a:extLst>
          </p:cNvPr>
          <p:cNvPicPr>
            <a:picLocks noChangeAspect="1"/>
          </p:cNvPicPr>
          <p:nvPr/>
        </p:nvPicPr>
        <p:blipFill rotWithShape="1">
          <a:blip r:embed="rId3">
            <a:duotone>
              <a:schemeClr val="accent2">
                <a:shade val="45000"/>
                <a:satMod val="135000"/>
              </a:schemeClr>
              <a:prstClr val="white"/>
            </a:duotone>
          </a:blip>
          <a:srcRect l="49485"/>
          <a:stretch/>
        </p:blipFill>
        <p:spPr>
          <a:xfrm>
            <a:off x="6064250" y="2550997"/>
            <a:ext cx="3111500" cy="3035300"/>
          </a:xfrm>
          <a:prstGeom prst="rect">
            <a:avLst/>
          </a:prstGeom>
        </p:spPr>
      </p:pic>
      <p:pic>
        <p:nvPicPr>
          <p:cNvPr id="7" name="Picture 6">
            <a:extLst>
              <a:ext uri="{FF2B5EF4-FFF2-40B4-BE49-F238E27FC236}">
                <a16:creationId xmlns:a16="http://schemas.microsoft.com/office/drawing/2014/main" id="{2C4280CD-6766-A70A-562F-69D597FA311C}"/>
              </a:ext>
            </a:extLst>
          </p:cNvPr>
          <p:cNvPicPr>
            <a:picLocks noChangeAspect="1"/>
          </p:cNvPicPr>
          <p:nvPr/>
        </p:nvPicPr>
        <p:blipFill>
          <a:blip r:embed="rId4">
            <a:duotone>
              <a:schemeClr val="accent4">
                <a:shade val="45000"/>
                <a:satMod val="135000"/>
              </a:schemeClr>
              <a:prstClr val="white"/>
            </a:duotone>
          </a:blip>
          <a:stretch>
            <a:fillRect/>
          </a:stretch>
        </p:blipFill>
        <p:spPr>
          <a:xfrm>
            <a:off x="3378285" y="2982796"/>
            <a:ext cx="2406480" cy="2171701"/>
          </a:xfrm>
          <a:prstGeom prst="rect">
            <a:avLst/>
          </a:prstGeom>
        </p:spPr>
      </p:pic>
      <p:sp>
        <p:nvSpPr>
          <p:cNvPr id="8" name="TextBox 7">
            <a:extLst>
              <a:ext uri="{FF2B5EF4-FFF2-40B4-BE49-F238E27FC236}">
                <a16:creationId xmlns:a16="http://schemas.microsoft.com/office/drawing/2014/main" id="{1228E174-E43E-E9FA-D913-67DF9838284C}"/>
              </a:ext>
            </a:extLst>
          </p:cNvPr>
          <p:cNvSpPr txBox="1"/>
          <p:nvPr/>
        </p:nvSpPr>
        <p:spPr>
          <a:xfrm>
            <a:off x="4092498" y="1616927"/>
            <a:ext cx="959004" cy="307777"/>
          </a:xfrm>
          <a:prstGeom prst="rect">
            <a:avLst/>
          </a:prstGeom>
          <a:noFill/>
        </p:spPr>
        <p:txBody>
          <a:bodyPr wrap="square" rtlCol="0">
            <a:spAutoFit/>
          </a:bodyPr>
          <a:lstStyle/>
          <a:p>
            <a:pPr algn="ctr"/>
            <a:r>
              <a:rPr lang="en-US" b="1" dirty="0">
                <a:latin typeface="Avenir Book" panose="02000503020000020003" pitchFamily="2" charset="0"/>
              </a:rPr>
              <a:t>IT Exec</a:t>
            </a:r>
          </a:p>
        </p:txBody>
      </p:sp>
      <p:cxnSp>
        <p:nvCxnSpPr>
          <p:cNvPr id="10" name="Curved Connector 9">
            <a:extLst>
              <a:ext uri="{FF2B5EF4-FFF2-40B4-BE49-F238E27FC236}">
                <a16:creationId xmlns:a16="http://schemas.microsoft.com/office/drawing/2014/main" id="{E047836F-25BA-0F07-863E-CCB5FE351EC7}"/>
              </a:ext>
            </a:extLst>
          </p:cNvPr>
          <p:cNvCxnSpPr>
            <a:stCxn id="3" idx="0"/>
            <a:endCxn id="8" idx="3"/>
          </p:cNvCxnSpPr>
          <p:nvPr/>
        </p:nvCxnSpPr>
        <p:spPr>
          <a:xfrm rot="16200000" flipV="1">
            <a:off x="5945661" y="876658"/>
            <a:ext cx="780181" cy="2568498"/>
          </a:xfrm>
          <a:prstGeom prst="curved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Curved Connector 11">
            <a:extLst>
              <a:ext uri="{FF2B5EF4-FFF2-40B4-BE49-F238E27FC236}">
                <a16:creationId xmlns:a16="http://schemas.microsoft.com/office/drawing/2014/main" id="{0B03192C-D518-6942-CBDA-74B565538729}"/>
              </a:ext>
            </a:extLst>
          </p:cNvPr>
          <p:cNvCxnSpPr>
            <a:stCxn id="8" idx="1"/>
            <a:endCxn id="5" idx="0"/>
          </p:cNvCxnSpPr>
          <p:nvPr/>
        </p:nvCxnSpPr>
        <p:spPr>
          <a:xfrm rot="10800000" flipV="1">
            <a:off x="1543050" y="1770815"/>
            <a:ext cx="2549448" cy="780181"/>
          </a:xfrm>
          <a:prstGeom prst="curvedConnector2">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8260479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4D37-2125-9C71-88A1-7C7A183A1B30}"/>
              </a:ext>
            </a:extLst>
          </p:cNvPr>
          <p:cNvSpPr>
            <a:spLocks noGrp="1"/>
          </p:cNvSpPr>
          <p:nvPr>
            <p:ph type="title"/>
          </p:nvPr>
        </p:nvSpPr>
        <p:spPr/>
        <p:txBody>
          <a:bodyPr/>
          <a:lstStyle/>
          <a:p>
            <a:pPr algn="l"/>
            <a:r>
              <a:rPr lang="en-US" dirty="0">
                <a:latin typeface="Avenir Book" panose="02000503020000020003" pitchFamily="2" charset="0"/>
              </a:rPr>
              <a:t>Our Project</a:t>
            </a:r>
          </a:p>
        </p:txBody>
      </p:sp>
      <p:sp>
        <p:nvSpPr>
          <p:cNvPr id="3" name="Text Placeholder 2">
            <a:extLst>
              <a:ext uri="{FF2B5EF4-FFF2-40B4-BE49-F238E27FC236}">
                <a16:creationId xmlns:a16="http://schemas.microsoft.com/office/drawing/2014/main" id="{7E465F83-15C1-F526-2728-78C93134D158}"/>
              </a:ext>
            </a:extLst>
          </p:cNvPr>
          <p:cNvSpPr>
            <a:spLocks noGrp="1"/>
          </p:cNvSpPr>
          <p:nvPr>
            <p:ph type="body" idx="1"/>
          </p:nvPr>
        </p:nvSpPr>
        <p:spPr/>
        <p:txBody>
          <a:bodyPr>
            <a:normAutofit/>
          </a:bodyPr>
          <a:lstStyle/>
          <a:p>
            <a:pPr>
              <a:lnSpc>
                <a:spcPct val="110000"/>
              </a:lnSpc>
              <a:buFont typeface="Courier New" panose="02070309020205020404" pitchFamily="49" charset="0"/>
              <a:buChar char="o"/>
            </a:pPr>
            <a:r>
              <a:rPr lang="en-US" sz="1600" dirty="0">
                <a:latin typeface="Avenir Book" panose="02000503020000020003" pitchFamily="2" charset="0"/>
              </a:rPr>
              <a:t>A decentralized file and resource storage system, employing blockchain technology.</a:t>
            </a:r>
          </a:p>
          <a:p>
            <a:pPr>
              <a:lnSpc>
                <a:spcPct val="110000"/>
              </a:lnSpc>
              <a:buFont typeface="Courier New" panose="02070309020205020404" pitchFamily="49" charset="0"/>
              <a:buChar char="o"/>
            </a:pPr>
            <a:r>
              <a:rPr lang="en-US" sz="1600" dirty="0">
                <a:latin typeface="Avenir Book" panose="02000503020000020003" pitchFamily="2" charset="0"/>
              </a:rPr>
              <a:t>Replacing the manual allocation process with a consensus-based system, controlled and maintained by smart contracts. </a:t>
            </a:r>
          </a:p>
          <a:p>
            <a:pPr lvl="1">
              <a:lnSpc>
                <a:spcPct val="110000"/>
              </a:lnSpc>
              <a:buFont typeface="Arial" panose="020B0604020202020204" pitchFamily="34" charset="0"/>
              <a:buChar char="•"/>
            </a:pPr>
            <a:r>
              <a:rPr lang="en-US" sz="1200" dirty="0">
                <a:latin typeface="Avenir Book" panose="02000503020000020003" pitchFamily="2" charset="0"/>
              </a:rPr>
              <a:t>Uses Proof of Authority: based on position in the company hierarchy</a:t>
            </a:r>
          </a:p>
          <a:p>
            <a:pPr lvl="1">
              <a:lnSpc>
                <a:spcPct val="110000"/>
              </a:lnSpc>
              <a:buFont typeface="Arial" panose="020B0604020202020204" pitchFamily="34" charset="0"/>
              <a:buChar char="•"/>
            </a:pPr>
            <a:r>
              <a:rPr lang="en-US" sz="1200" dirty="0">
                <a:latin typeface="Avenir Book" panose="02000503020000020003" pitchFamily="2" charset="0"/>
              </a:rPr>
              <a:t>Smart contracts based on company policies, guidelines, regulations</a:t>
            </a:r>
          </a:p>
          <a:p>
            <a:pPr lvl="1">
              <a:lnSpc>
                <a:spcPct val="110000"/>
              </a:lnSpc>
              <a:buFont typeface="Arial" panose="020B0604020202020204" pitchFamily="34" charset="0"/>
              <a:buChar char="•"/>
            </a:pPr>
            <a:r>
              <a:rPr lang="en-US" sz="1200" dirty="0">
                <a:latin typeface="Avenir Book" panose="02000503020000020003" pitchFamily="2" charset="0"/>
              </a:rPr>
              <a:t>0-trust architecture</a:t>
            </a:r>
          </a:p>
          <a:p>
            <a:pPr>
              <a:lnSpc>
                <a:spcPct val="110000"/>
              </a:lnSpc>
              <a:buFont typeface="Courier New" panose="02070309020205020404" pitchFamily="49" charset="0"/>
              <a:buChar char="o"/>
            </a:pPr>
            <a:r>
              <a:rPr lang="en-US" sz="1600" dirty="0">
                <a:latin typeface="Avenir Book" panose="02000503020000020003" pitchFamily="2" charset="0"/>
              </a:rPr>
              <a:t>A more secure, transparent, and tamper-resistant data management solution</a:t>
            </a:r>
          </a:p>
          <a:p>
            <a:pPr lvl="1">
              <a:lnSpc>
                <a:spcPct val="110000"/>
              </a:lnSpc>
              <a:buFont typeface="Arial" panose="020B0604020202020204" pitchFamily="34" charset="0"/>
              <a:buChar char="•"/>
            </a:pPr>
            <a:r>
              <a:rPr lang="en-US" sz="1200" dirty="0">
                <a:latin typeface="Avenir Book" panose="02000503020000020003" pitchFamily="2" charset="0"/>
              </a:rPr>
              <a:t>Smart contracts: self-executing protocols</a:t>
            </a:r>
          </a:p>
          <a:p>
            <a:pPr lvl="1">
              <a:lnSpc>
                <a:spcPct val="110000"/>
              </a:lnSpc>
              <a:buFont typeface="Arial" panose="020B0604020202020204" pitchFamily="34" charset="0"/>
              <a:buChar char="•"/>
            </a:pPr>
            <a:r>
              <a:rPr lang="en-US" sz="1200" dirty="0">
                <a:latin typeface="Avenir Book" panose="02000503020000020003" pitchFamily="2" charset="0"/>
              </a:rPr>
              <a:t>Eliminates the need for intermediaries</a:t>
            </a:r>
          </a:p>
          <a:p>
            <a:pPr lvl="1">
              <a:lnSpc>
                <a:spcPct val="110000"/>
              </a:lnSpc>
              <a:buFont typeface="Arial" panose="020B0604020202020204" pitchFamily="34" charset="0"/>
              <a:buChar char="•"/>
            </a:pPr>
            <a:r>
              <a:rPr lang="en-US" sz="1200" dirty="0">
                <a:latin typeface="Avenir Book" panose="02000503020000020003" pitchFamily="2" charset="0"/>
              </a:rPr>
              <a:t>Resistant to collusion and manipulation</a:t>
            </a:r>
          </a:p>
          <a:p>
            <a:pPr lvl="1">
              <a:lnSpc>
                <a:spcPct val="110000"/>
              </a:lnSpc>
              <a:buFont typeface="Arial" panose="020B0604020202020204" pitchFamily="34" charset="0"/>
              <a:buChar char="•"/>
            </a:pPr>
            <a:r>
              <a:rPr lang="en-US" sz="1200" dirty="0">
                <a:latin typeface="Avenir Book" panose="02000503020000020003" pitchFamily="2" charset="0"/>
              </a:rPr>
              <a:t>Increases immunity to social engineering</a:t>
            </a:r>
          </a:p>
          <a:p>
            <a:pPr lvl="1">
              <a:lnSpc>
                <a:spcPct val="110000"/>
              </a:lnSpc>
              <a:buFont typeface="Arial" panose="020B0604020202020204" pitchFamily="34" charset="0"/>
              <a:buChar char="•"/>
            </a:pPr>
            <a:r>
              <a:rPr lang="en-US" sz="1200" dirty="0">
                <a:latin typeface="Avenir Book" panose="02000503020000020003" pitchFamily="2" charset="0"/>
              </a:rPr>
              <a:t>Enhances auditability and traceability </a:t>
            </a:r>
          </a:p>
          <a:p>
            <a:pPr lvl="1">
              <a:lnSpc>
                <a:spcPct val="110000"/>
              </a:lnSpc>
              <a:buFont typeface="Arial" panose="020B0604020202020204" pitchFamily="34" charset="0"/>
              <a:buChar char="•"/>
            </a:pPr>
            <a:r>
              <a:rPr lang="en-US" sz="1200" dirty="0">
                <a:latin typeface="Avenir Book" panose="02000503020000020003" pitchFamily="2" charset="0"/>
              </a:rPr>
              <a:t>More prompt notifications in case of suspicious activity </a:t>
            </a:r>
          </a:p>
        </p:txBody>
      </p:sp>
      <p:sp>
        <p:nvSpPr>
          <p:cNvPr id="4" name="Slide Number Placeholder 3">
            <a:extLst>
              <a:ext uri="{FF2B5EF4-FFF2-40B4-BE49-F238E27FC236}">
                <a16:creationId xmlns:a16="http://schemas.microsoft.com/office/drawing/2014/main" id="{93FAAE68-68C3-5EE5-5341-231E770518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38606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D33DC6-9414-0A06-578E-207C9E0347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5" name="Picture 4">
            <a:extLst>
              <a:ext uri="{FF2B5EF4-FFF2-40B4-BE49-F238E27FC236}">
                <a16:creationId xmlns:a16="http://schemas.microsoft.com/office/drawing/2014/main" id="{4919C119-D4D4-87C9-4150-5311FD1E5DA0}"/>
              </a:ext>
            </a:extLst>
          </p:cNvPr>
          <p:cNvPicPr>
            <a:picLocks noChangeAspect="1"/>
          </p:cNvPicPr>
          <p:nvPr/>
        </p:nvPicPr>
        <p:blipFill rotWithShape="1">
          <a:blip r:embed="rId3">
            <a:duotone>
              <a:schemeClr val="accent2">
                <a:shade val="45000"/>
                <a:satMod val="135000"/>
              </a:schemeClr>
              <a:prstClr val="white"/>
            </a:duotone>
          </a:blip>
          <a:srcRect r="49485"/>
          <a:stretch/>
        </p:blipFill>
        <p:spPr>
          <a:xfrm>
            <a:off x="-44280" y="2637963"/>
            <a:ext cx="3111500" cy="3035300"/>
          </a:xfrm>
          <a:prstGeom prst="rect">
            <a:avLst/>
          </a:prstGeom>
        </p:spPr>
      </p:pic>
      <p:pic>
        <p:nvPicPr>
          <p:cNvPr id="3" name="Picture 2">
            <a:extLst>
              <a:ext uri="{FF2B5EF4-FFF2-40B4-BE49-F238E27FC236}">
                <a16:creationId xmlns:a16="http://schemas.microsoft.com/office/drawing/2014/main" id="{68846475-A8BC-0F55-0AD8-44460D1D83EB}"/>
              </a:ext>
            </a:extLst>
          </p:cNvPr>
          <p:cNvPicPr>
            <a:picLocks noChangeAspect="1"/>
          </p:cNvPicPr>
          <p:nvPr/>
        </p:nvPicPr>
        <p:blipFill rotWithShape="1">
          <a:blip r:embed="rId3">
            <a:duotone>
              <a:schemeClr val="accent2">
                <a:shade val="45000"/>
                <a:satMod val="135000"/>
              </a:schemeClr>
              <a:prstClr val="white"/>
            </a:duotone>
          </a:blip>
          <a:srcRect l="49485"/>
          <a:stretch/>
        </p:blipFill>
        <p:spPr>
          <a:xfrm>
            <a:off x="6076780" y="2516848"/>
            <a:ext cx="3111500" cy="3035300"/>
          </a:xfrm>
          <a:prstGeom prst="rect">
            <a:avLst/>
          </a:prstGeom>
        </p:spPr>
      </p:pic>
      <p:pic>
        <p:nvPicPr>
          <p:cNvPr id="8" name="Picture 7">
            <a:extLst>
              <a:ext uri="{FF2B5EF4-FFF2-40B4-BE49-F238E27FC236}">
                <a16:creationId xmlns:a16="http://schemas.microsoft.com/office/drawing/2014/main" id="{44BBCD35-B669-8CE8-290E-33523EAFB1C9}"/>
              </a:ext>
            </a:extLst>
          </p:cNvPr>
          <p:cNvPicPr>
            <a:picLocks noChangeAspect="1"/>
          </p:cNvPicPr>
          <p:nvPr/>
        </p:nvPicPr>
        <p:blipFill>
          <a:blip r:embed="rId4"/>
          <a:stretch>
            <a:fillRect/>
          </a:stretch>
        </p:blipFill>
        <p:spPr>
          <a:xfrm>
            <a:off x="3670300" y="758025"/>
            <a:ext cx="1803400" cy="2171700"/>
          </a:xfrm>
          <a:prstGeom prst="rect">
            <a:avLst/>
          </a:prstGeom>
        </p:spPr>
      </p:pic>
      <p:pic>
        <p:nvPicPr>
          <p:cNvPr id="10" name="Picture 9">
            <a:extLst>
              <a:ext uri="{FF2B5EF4-FFF2-40B4-BE49-F238E27FC236}">
                <a16:creationId xmlns:a16="http://schemas.microsoft.com/office/drawing/2014/main" id="{FAD879F7-F89F-EFCD-5ADA-0E70A749B9FB}"/>
              </a:ext>
            </a:extLst>
          </p:cNvPr>
          <p:cNvPicPr>
            <a:picLocks noChangeAspect="1"/>
          </p:cNvPicPr>
          <p:nvPr/>
        </p:nvPicPr>
        <p:blipFill>
          <a:blip r:embed="rId5">
            <a:duotone>
              <a:schemeClr val="accent4">
                <a:shade val="45000"/>
                <a:satMod val="135000"/>
              </a:schemeClr>
              <a:prstClr val="white"/>
            </a:duotone>
          </a:blip>
          <a:stretch>
            <a:fillRect/>
          </a:stretch>
        </p:blipFill>
        <p:spPr>
          <a:xfrm>
            <a:off x="3352970" y="4384407"/>
            <a:ext cx="2406480" cy="2171701"/>
          </a:xfrm>
          <a:prstGeom prst="rect">
            <a:avLst/>
          </a:prstGeom>
        </p:spPr>
      </p:pic>
      <p:cxnSp>
        <p:nvCxnSpPr>
          <p:cNvPr id="15" name="Curved Connector 14">
            <a:extLst>
              <a:ext uri="{FF2B5EF4-FFF2-40B4-BE49-F238E27FC236}">
                <a16:creationId xmlns:a16="http://schemas.microsoft.com/office/drawing/2014/main" id="{8A38155A-D9FD-727F-B4C8-FD246C9CA522}"/>
              </a:ext>
            </a:extLst>
          </p:cNvPr>
          <p:cNvCxnSpPr>
            <a:cxnSpLocks/>
            <a:stCxn id="5" idx="0"/>
            <a:endCxn id="8" idx="1"/>
          </p:cNvCxnSpPr>
          <p:nvPr/>
        </p:nvCxnSpPr>
        <p:spPr>
          <a:xfrm rot="5400000" flipH="1" flipV="1">
            <a:off x="2193841" y="1161504"/>
            <a:ext cx="794088" cy="2158830"/>
          </a:xfrm>
          <a:prstGeom prst="curved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 name="Curved Connector 17">
            <a:extLst>
              <a:ext uri="{FF2B5EF4-FFF2-40B4-BE49-F238E27FC236}">
                <a16:creationId xmlns:a16="http://schemas.microsoft.com/office/drawing/2014/main" id="{EB166FED-11E2-148C-B33C-A56AD332C2E0}"/>
              </a:ext>
            </a:extLst>
          </p:cNvPr>
          <p:cNvCxnSpPr>
            <a:stCxn id="3" idx="0"/>
            <a:endCxn id="8" idx="3"/>
          </p:cNvCxnSpPr>
          <p:nvPr/>
        </p:nvCxnSpPr>
        <p:spPr>
          <a:xfrm rot="16200000" flipV="1">
            <a:off x="6216629" y="1100947"/>
            <a:ext cx="672973" cy="2158830"/>
          </a:xfrm>
          <a:prstGeom prst="curvedConnector2">
            <a:avLst/>
          </a:prstGeom>
          <a:ln>
            <a:tailEnd type="triangle"/>
          </a:ln>
        </p:spPr>
        <p:style>
          <a:lnRef idx="3">
            <a:schemeClr val="accent2"/>
          </a:lnRef>
          <a:fillRef idx="0">
            <a:schemeClr val="accent2"/>
          </a:fillRef>
          <a:effectRef idx="2">
            <a:schemeClr val="accent2"/>
          </a:effectRef>
          <a:fontRef idx="minor">
            <a:schemeClr val="tx1"/>
          </a:fontRef>
        </p:style>
      </p:cxnSp>
      <p:sp>
        <p:nvSpPr>
          <p:cNvPr id="20" name="TextBox 19">
            <a:extLst>
              <a:ext uri="{FF2B5EF4-FFF2-40B4-BE49-F238E27FC236}">
                <a16:creationId xmlns:a16="http://schemas.microsoft.com/office/drawing/2014/main" id="{7CD2A317-BD4F-BCB1-0125-9251FABDEAEB}"/>
              </a:ext>
            </a:extLst>
          </p:cNvPr>
          <p:cNvSpPr txBox="1"/>
          <p:nvPr/>
        </p:nvSpPr>
        <p:spPr>
          <a:xfrm>
            <a:off x="6081107" y="1006656"/>
            <a:ext cx="2080178" cy="523220"/>
          </a:xfrm>
          <a:prstGeom prst="rect">
            <a:avLst/>
          </a:prstGeom>
          <a:noFill/>
        </p:spPr>
        <p:txBody>
          <a:bodyPr wrap="square" rtlCol="0">
            <a:spAutoFit/>
          </a:bodyPr>
          <a:lstStyle/>
          <a:p>
            <a:r>
              <a:rPr lang="en-US" b="1" dirty="0">
                <a:solidFill>
                  <a:schemeClr val="tx1"/>
                </a:solidFill>
                <a:latin typeface="Avenir Book" panose="02000503020000020003" pitchFamily="2" charset="0"/>
              </a:rPr>
              <a:t>Added to the private Blockchain n/w</a:t>
            </a:r>
          </a:p>
        </p:txBody>
      </p:sp>
      <p:sp>
        <p:nvSpPr>
          <p:cNvPr id="21" name="Terminator 20">
            <a:extLst>
              <a:ext uri="{FF2B5EF4-FFF2-40B4-BE49-F238E27FC236}">
                <a16:creationId xmlns:a16="http://schemas.microsoft.com/office/drawing/2014/main" id="{15F436FD-9615-550A-4E76-F216D49F5F56}"/>
              </a:ext>
            </a:extLst>
          </p:cNvPr>
          <p:cNvSpPr/>
          <p:nvPr/>
        </p:nvSpPr>
        <p:spPr>
          <a:xfrm>
            <a:off x="6456555" y="5321340"/>
            <a:ext cx="3077737" cy="779196"/>
          </a:xfrm>
          <a:prstGeom prst="flowChartTerminator">
            <a:avLst/>
          </a:prstGeom>
          <a:solidFill>
            <a:srgbClr val="BC31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7134AE96-CF97-53F7-476F-9840CD6F9C80}"/>
              </a:ext>
            </a:extLst>
          </p:cNvPr>
          <p:cNvSpPr txBox="1"/>
          <p:nvPr/>
        </p:nvSpPr>
        <p:spPr>
          <a:xfrm>
            <a:off x="6625373" y="5452211"/>
            <a:ext cx="2518627" cy="523220"/>
          </a:xfrm>
          <a:prstGeom prst="rect">
            <a:avLst/>
          </a:prstGeom>
          <a:noFill/>
        </p:spPr>
        <p:txBody>
          <a:bodyPr wrap="square" rtlCol="0">
            <a:spAutoFit/>
          </a:bodyPr>
          <a:lstStyle/>
          <a:p>
            <a:r>
              <a:rPr lang="en-US" b="1" dirty="0">
                <a:solidFill>
                  <a:schemeClr val="bg1"/>
                </a:solidFill>
                <a:latin typeface="Avenir Book" panose="02000503020000020003" pitchFamily="2" charset="0"/>
              </a:rPr>
              <a:t>Tamper-resistant logging and execution</a:t>
            </a:r>
          </a:p>
        </p:txBody>
      </p:sp>
      <p:sp>
        <p:nvSpPr>
          <p:cNvPr id="25" name="Terminator 24">
            <a:extLst>
              <a:ext uri="{FF2B5EF4-FFF2-40B4-BE49-F238E27FC236}">
                <a16:creationId xmlns:a16="http://schemas.microsoft.com/office/drawing/2014/main" id="{87CAD34B-4C4F-6C37-376F-E587BEFD1376}"/>
              </a:ext>
            </a:extLst>
          </p:cNvPr>
          <p:cNvSpPr/>
          <p:nvPr/>
        </p:nvSpPr>
        <p:spPr>
          <a:xfrm>
            <a:off x="-741385" y="5452211"/>
            <a:ext cx="3077737" cy="779196"/>
          </a:xfrm>
          <a:prstGeom prst="flowChartTerminator">
            <a:avLst/>
          </a:prstGeom>
          <a:solidFill>
            <a:srgbClr val="BC31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5830F68B-12D2-09FB-331D-5ABFFFFFAFB2}"/>
              </a:ext>
            </a:extLst>
          </p:cNvPr>
          <p:cNvSpPr txBox="1"/>
          <p:nvPr/>
        </p:nvSpPr>
        <p:spPr>
          <a:xfrm>
            <a:off x="183768" y="5580199"/>
            <a:ext cx="2518627" cy="523220"/>
          </a:xfrm>
          <a:prstGeom prst="rect">
            <a:avLst/>
          </a:prstGeom>
          <a:noFill/>
        </p:spPr>
        <p:txBody>
          <a:bodyPr wrap="square" rtlCol="0">
            <a:spAutoFit/>
          </a:bodyPr>
          <a:lstStyle/>
          <a:p>
            <a:r>
              <a:rPr lang="en-US" b="1" dirty="0">
                <a:solidFill>
                  <a:schemeClr val="bg1"/>
                </a:solidFill>
                <a:latin typeface="Avenir Book" panose="02000503020000020003" pitchFamily="2" charset="0"/>
              </a:rPr>
              <a:t>Quicker, policy and regulatory-compliant</a:t>
            </a:r>
          </a:p>
        </p:txBody>
      </p:sp>
      <p:cxnSp>
        <p:nvCxnSpPr>
          <p:cNvPr id="31" name="Straight Arrow Connector 30">
            <a:extLst>
              <a:ext uri="{FF2B5EF4-FFF2-40B4-BE49-F238E27FC236}">
                <a16:creationId xmlns:a16="http://schemas.microsoft.com/office/drawing/2014/main" id="{486651E2-E72F-BD87-EECC-E2A268CADE2E}"/>
              </a:ext>
            </a:extLst>
          </p:cNvPr>
          <p:cNvCxnSpPr>
            <a:cxnSpLocks/>
          </p:cNvCxnSpPr>
          <p:nvPr/>
        </p:nvCxnSpPr>
        <p:spPr>
          <a:xfrm>
            <a:off x="5253000" y="1256347"/>
            <a:ext cx="840666" cy="1191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2521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4D37-2125-9C71-88A1-7C7A183A1B30}"/>
              </a:ext>
            </a:extLst>
          </p:cNvPr>
          <p:cNvSpPr>
            <a:spLocks noGrp="1"/>
          </p:cNvSpPr>
          <p:nvPr>
            <p:ph type="title"/>
          </p:nvPr>
        </p:nvSpPr>
        <p:spPr/>
        <p:txBody>
          <a:bodyPr/>
          <a:lstStyle/>
          <a:p>
            <a:pPr algn="l"/>
            <a:r>
              <a:rPr lang="en-US" dirty="0">
                <a:latin typeface="Avenir Book" panose="02000503020000020003" pitchFamily="2" charset="0"/>
              </a:rPr>
              <a:t>Applicability</a:t>
            </a:r>
          </a:p>
        </p:txBody>
      </p:sp>
      <p:sp>
        <p:nvSpPr>
          <p:cNvPr id="3" name="Text Placeholder 2">
            <a:extLst>
              <a:ext uri="{FF2B5EF4-FFF2-40B4-BE49-F238E27FC236}">
                <a16:creationId xmlns:a16="http://schemas.microsoft.com/office/drawing/2014/main" id="{7E465F83-15C1-F526-2728-78C93134D158}"/>
              </a:ext>
            </a:extLst>
          </p:cNvPr>
          <p:cNvSpPr>
            <a:spLocks noGrp="1"/>
          </p:cNvSpPr>
          <p:nvPr>
            <p:ph type="body" idx="1"/>
          </p:nvPr>
        </p:nvSpPr>
        <p:spPr/>
        <p:txBody>
          <a:bodyPr>
            <a:normAutofit/>
          </a:bodyPr>
          <a:lstStyle/>
          <a:p>
            <a:pPr marL="114300" indent="0">
              <a:lnSpc>
                <a:spcPct val="150000"/>
              </a:lnSpc>
              <a:buNone/>
            </a:pPr>
            <a:r>
              <a:rPr lang="en-US" sz="1600" dirty="0">
                <a:latin typeface="Avenir Book" panose="02000503020000020003" pitchFamily="2" charset="0"/>
              </a:rPr>
              <a:t>For the scope of this project, we have developed this web application “on contract” for an event management company called Eventopolis. We are referring to the software as ‘Sentinel Share’ and the policies and use cases we have developed are in accordance with the same context.</a:t>
            </a:r>
          </a:p>
          <a:p>
            <a:pPr marL="114300" indent="0">
              <a:lnSpc>
                <a:spcPct val="150000"/>
              </a:lnSpc>
              <a:buNone/>
            </a:pPr>
            <a:endParaRPr lang="en-US" sz="1600" dirty="0">
              <a:latin typeface="Avenir Book" panose="02000503020000020003" pitchFamily="2" charset="0"/>
            </a:endParaRPr>
          </a:p>
          <a:p>
            <a:pPr marL="114300" indent="0">
              <a:lnSpc>
                <a:spcPct val="150000"/>
              </a:lnSpc>
              <a:buNone/>
            </a:pPr>
            <a:endParaRPr lang="en-US" sz="1600" dirty="0">
              <a:latin typeface="Avenir Book" panose="02000503020000020003" pitchFamily="2" charset="0"/>
            </a:endParaRPr>
          </a:p>
        </p:txBody>
      </p:sp>
      <p:sp>
        <p:nvSpPr>
          <p:cNvPr id="4" name="Slide Number Placeholder 3">
            <a:extLst>
              <a:ext uri="{FF2B5EF4-FFF2-40B4-BE49-F238E27FC236}">
                <a16:creationId xmlns:a16="http://schemas.microsoft.com/office/drawing/2014/main" id="{93FAAE68-68C3-5EE5-5341-231E770518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1182253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4D37-2125-9C71-88A1-7C7A183A1B30}"/>
              </a:ext>
            </a:extLst>
          </p:cNvPr>
          <p:cNvSpPr>
            <a:spLocks noGrp="1"/>
          </p:cNvSpPr>
          <p:nvPr>
            <p:ph type="title"/>
          </p:nvPr>
        </p:nvSpPr>
        <p:spPr/>
        <p:txBody>
          <a:bodyPr/>
          <a:lstStyle/>
          <a:p>
            <a:pPr algn="l"/>
            <a:r>
              <a:rPr lang="en-US" dirty="0">
                <a:latin typeface="Avenir Book" panose="02000503020000020003" pitchFamily="2" charset="0"/>
              </a:rPr>
              <a:t>Applicability</a:t>
            </a:r>
          </a:p>
        </p:txBody>
      </p:sp>
      <p:sp>
        <p:nvSpPr>
          <p:cNvPr id="3" name="Text Placeholder 2">
            <a:extLst>
              <a:ext uri="{FF2B5EF4-FFF2-40B4-BE49-F238E27FC236}">
                <a16:creationId xmlns:a16="http://schemas.microsoft.com/office/drawing/2014/main" id="{7E465F83-15C1-F526-2728-78C93134D158}"/>
              </a:ext>
            </a:extLst>
          </p:cNvPr>
          <p:cNvSpPr>
            <a:spLocks noGrp="1"/>
          </p:cNvSpPr>
          <p:nvPr>
            <p:ph type="body" idx="1"/>
          </p:nvPr>
        </p:nvSpPr>
        <p:spPr/>
        <p:txBody>
          <a:bodyPr>
            <a:normAutofit fontScale="92500" lnSpcReduction="10000"/>
          </a:bodyPr>
          <a:lstStyle/>
          <a:p>
            <a:pPr marL="114300" indent="0">
              <a:lnSpc>
                <a:spcPct val="150000"/>
              </a:lnSpc>
              <a:buNone/>
            </a:pPr>
            <a:r>
              <a:rPr lang="en-US" sz="1600" dirty="0">
                <a:latin typeface="Avenir Book" panose="02000503020000020003" pitchFamily="2" charset="0"/>
              </a:rPr>
              <a:t>This policy applies to all personnel within the organization hierarchy, including any individuals/groups/organizations serving under a contract with Eventopolis:</a:t>
            </a:r>
          </a:p>
          <a:p>
            <a:pPr marL="114300" indent="0">
              <a:lnSpc>
                <a:spcPct val="150000"/>
              </a:lnSpc>
              <a:buNone/>
            </a:pPr>
            <a:r>
              <a:rPr lang="en-US" sz="1600" b="1" dirty="0">
                <a:latin typeface="Avenir Book" panose="02000503020000020003" pitchFamily="2" charset="0"/>
              </a:rPr>
              <a:t>1. The CEO</a:t>
            </a:r>
          </a:p>
          <a:p>
            <a:pPr marL="114300" indent="0">
              <a:lnSpc>
                <a:spcPct val="150000"/>
              </a:lnSpc>
              <a:buNone/>
            </a:pPr>
            <a:r>
              <a:rPr lang="en-US" sz="1600" b="1" dirty="0">
                <a:latin typeface="Avenir Book" panose="02000503020000020003" pitchFamily="2" charset="0"/>
              </a:rPr>
              <a:t>2. Other C-level Executives  - CTO, CISO</a:t>
            </a:r>
          </a:p>
          <a:p>
            <a:pPr marL="114300" indent="0">
              <a:lnSpc>
                <a:spcPct val="150000"/>
              </a:lnSpc>
              <a:buNone/>
            </a:pPr>
            <a:r>
              <a:rPr lang="en-US" sz="1600" b="1" dirty="0">
                <a:latin typeface="Avenir Book" panose="02000503020000020003" pitchFamily="2" charset="0"/>
              </a:rPr>
              <a:t>3. Horizontal Heads (Hospitality, Public Relations)</a:t>
            </a:r>
          </a:p>
          <a:p>
            <a:pPr marL="114300" indent="0">
              <a:lnSpc>
                <a:spcPct val="150000"/>
              </a:lnSpc>
              <a:buNone/>
            </a:pPr>
            <a:r>
              <a:rPr lang="en-US" sz="1600" b="1" dirty="0">
                <a:latin typeface="Avenir Book" panose="02000503020000020003" pitchFamily="2" charset="0"/>
              </a:rPr>
              <a:t>4. Project Managers (specific for each new event)</a:t>
            </a:r>
          </a:p>
          <a:p>
            <a:pPr marL="114300" indent="0">
              <a:lnSpc>
                <a:spcPct val="150000"/>
              </a:lnSpc>
              <a:buNone/>
            </a:pPr>
            <a:r>
              <a:rPr lang="en-US" sz="1600" b="1" dirty="0">
                <a:latin typeface="Avenir Book" panose="02000503020000020003" pitchFamily="2" charset="0"/>
              </a:rPr>
              <a:t>5. Vertical Heads (specific for each of the departments for every event being planned)</a:t>
            </a:r>
          </a:p>
          <a:p>
            <a:pPr marL="114300" indent="0">
              <a:lnSpc>
                <a:spcPct val="150000"/>
              </a:lnSpc>
              <a:buNone/>
            </a:pPr>
            <a:r>
              <a:rPr lang="en-US" sz="1600" b="1" dirty="0">
                <a:latin typeface="Avenir Book" panose="02000503020000020003" pitchFamily="2" charset="0"/>
              </a:rPr>
              <a:t>6. Third-party vendors (being contracted by the company)</a:t>
            </a:r>
          </a:p>
          <a:p>
            <a:pPr marL="114300" indent="0">
              <a:lnSpc>
                <a:spcPct val="150000"/>
              </a:lnSpc>
              <a:buNone/>
            </a:pPr>
            <a:r>
              <a:rPr lang="en-US" sz="1600" b="1" dirty="0">
                <a:latin typeface="Avenir Book" panose="02000503020000020003" pitchFamily="2" charset="0"/>
              </a:rPr>
              <a:t>7. Clients</a:t>
            </a:r>
          </a:p>
          <a:p>
            <a:pPr marL="114300" indent="0">
              <a:lnSpc>
                <a:spcPct val="150000"/>
              </a:lnSpc>
              <a:buNone/>
            </a:pPr>
            <a:r>
              <a:rPr lang="en-US" sz="1600" dirty="0">
                <a:latin typeface="Avenir Book" panose="02000503020000020003" pitchFamily="2" charset="0"/>
              </a:rPr>
              <a:t>Access to the general public is regulated solely through the deficit of any data security and privacy controls, as will be illustrated in the Data Classification section of this document.</a:t>
            </a:r>
          </a:p>
        </p:txBody>
      </p:sp>
      <p:sp>
        <p:nvSpPr>
          <p:cNvPr id="4" name="Slide Number Placeholder 3">
            <a:extLst>
              <a:ext uri="{FF2B5EF4-FFF2-40B4-BE49-F238E27FC236}">
                <a16:creationId xmlns:a16="http://schemas.microsoft.com/office/drawing/2014/main" id="{93FAAE68-68C3-5EE5-5341-231E770518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1070684401"/>
      </p:ext>
    </p:extLst>
  </p:cSld>
  <p:clrMapOvr>
    <a:masterClrMapping/>
  </p:clrMapOvr>
</p:sld>
</file>

<file path=ppt/theme/theme1.xml><?xml version="1.0" encoding="utf-8"?>
<a:theme xmlns:a="http://schemas.openxmlformats.org/drawingml/2006/main" name="MPST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336</TotalTime>
  <Words>1027</Words>
  <Application>Microsoft Macintosh PowerPoint</Application>
  <PresentationFormat>On-screen Show (4:3)</PresentationFormat>
  <Paragraphs>125</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Times New Roman</vt:lpstr>
      <vt:lpstr>Calibri</vt:lpstr>
      <vt:lpstr>Wingdings</vt:lpstr>
      <vt:lpstr>Courier New</vt:lpstr>
      <vt:lpstr>Avenir Book</vt:lpstr>
      <vt:lpstr>Noto Sans Symbols</vt:lpstr>
      <vt:lpstr>MPSTME</vt:lpstr>
      <vt:lpstr>Capstone Project</vt:lpstr>
      <vt:lpstr>PowerPoint Presentation</vt:lpstr>
      <vt:lpstr>Introduction</vt:lpstr>
      <vt:lpstr>PowerPoint Presentation</vt:lpstr>
      <vt:lpstr>PowerPoint Presentation</vt:lpstr>
      <vt:lpstr>Our Project</vt:lpstr>
      <vt:lpstr>PowerPoint Presentation</vt:lpstr>
      <vt:lpstr>Applicability</vt:lpstr>
      <vt:lpstr>Applicability</vt:lpstr>
      <vt:lpstr>Applicability</vt:lpstr>
      <vt:lpstr>Authority &amp; Access Control</vt:lpstr>
      <vt:lpstr>System Architecture</vt:lpstr>
      <vt:lpstr>Practical Implementation</vt:lpstr>
      <vt:lpstr>Key Features and USPs</vt:lpstr>
      <vt:lpstr>Literature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cp:lastModifiedBy>ARUSHI RAI - 70102000110</cp:lastModifiedBy>
  <cp:revision>12</cp:revision>
  <dcterms:modified xsi:type="dcterms:W3CDTF">2023-09-14T04:38:17Z</dcterms:modified>
</cp:coreProperties>
</file>