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9" r:id="rId3"/>
    <p:sldId id="270" r:id="rId4"/>
    <p:sldId id="272" r:id="rId5"/>
    <p:sldId id="274" r:id="rId6"/>
    <p:sldId id="271" r:id="rId7"/>
    <p:sldId id="275" r:id="rId8"/>
    <p:sldId id="276" r:id="rId9"/>
    <p:sldId id="278" r:id="rId10"/>
    <p:sldId id="277" r:id="rId11"/>
    <p:sldId id="279" r:id="rId12"/>
  </p:sldIdLst>
  <p:sldSz cx="9144000" cy="6858000" type="screen4x3"/>
  <p:notesSz cx="6858000" cy="9144000"/>
  <p:embeddedFontLst>
    <p:embeddedFont>
      <p:font typeface="Avenir Book" panose="02000503020000020003" pitchFamily="2" charset="0"/>
      <p:regular r:id="rId14"/>
      <p: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8zoFllbMgzQqnF5dJTmCeL5UVz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0"/>
    <p:restoredTop sz="82958"/>
  </p:normalViewPr>
  <p:slideViewPr>
    <p:cSldViewPr snapToGrid="0">
      <p:cViewPr>
        <p:scale>
          <a:sx n="115" d="100"/>
          <a:sy n="115" d="100"/>
        </p:scale>
        <p:origin x="1776"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667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objectives of this project are to develop a secure and efficient blockchain and smart contracts-controlled data sharing platform with multi-user access and role-based authentication. The platform aims to address the vulnerabilities in current data management practices by providing fine-grained access control, persistent metadata management, and robust end-point 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Blockchain-Controlled Data Sharing: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primary goal is to create a decentralized data sharing platform leveraging blockchain technology. This will ensure a distributed and tamper-resistant network, eliminating single points of failure and unauthorized access. We will utilize smart contracts to automate data sharing and resource-provisioning processes, to promote transparency and accountability.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Multi-User Access and Role-Based Authentication: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will implement a comprehensive user authentication system with role-based access control (RBAC). Different user roles within the organization hierarchy will be granted specific access permissions, enhancing data security and minimizing the risk of unauthorized data exposure. The roles of individuals in the company will also be used to facilitate a Proof of Authority consensus mechanism.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Persistent Metadata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platform will incorporate a robust metadata management system to facilitate policy-compliant data classification and access control. Metadata will store vital information related to data ownership, access permissions, update records, and usage policies, and much more, to ensure compliance with company policies and regulatory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End-Point 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enhance user interactions' security, our project will implement end-point security measures. Secure communication protocols will be employed to safeguard data transmission between clients and the platform.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Encryption with Integrity Controls: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safeguard multi-user data, we will use encryption with integrity controls. Advanced cryptographic techniques will be used to ensure data confidentiality and integrity, protecting sensitive information from unauthorized access and tampering.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Fine-Grained File Sharing: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will analyze and implement access control mechanisms to enable fine-grained file sharing between various components of the organization hierarchy. Attribute-based access control (ABAC) will be explored to handle complex access control policies efficiently.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Notifications for Policy Non-Compliance or Violations: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essential aspect of the platform will be the incorporation of a notification system to alert relevant users and administrators in case of policy non-compliance or access control violations. Real-time notifications will be sent through emails, messages, and in-app alerts to promptly address any security breaches or policy violations.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929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2896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current data management practices still being implemented at leading organizations that process a plethora of data across thousands of employees, vendors, and customers, the manual allotment of data access and permissions introduces significant vulnerabilities, making the system prone to single points of failure and susceptible to various risks. For instance, human errors, disgruntled employees, “whistle-blowers”, etc. with unauthorized access pose serious threats to data security and integrity. These factors can lead to data breaches, leakage of sensitive information, and compromised data privacy, resulting in severe consequences for organizations.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77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05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3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To mitigate these risks and enhance data security, our project proposes a decentralized file storage system, employing blockchain technology to revolutionise data access control. We want to replace the manual allocation process with a consensus-based system, controlled and maintained by smart contracts. The goal is to create a more secure, transparent, and tamper-resistant data management solution.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Our proposed system utilises a Proof of Authority mechanism, and the smart contracts are pre-defined based on company policies, laws, guidelines, and regulations. This system ensures that only authorized entities are granted access to specific data based on their roles within the organization hierarchy. Each user's reputation is stored on the blockchain in line with that user’s position in the organization hierarchy, establishing a trust-based approach for data access and permission granting.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By leveraging blockchain's decentralized nature and immutability, the system minimizes the risks associated with centralized authority and reduces the chances of data breaches due to human factors. The smart contracts act as self-executing protocols, eliminating the need for intermediaries, and ensuring that access control decisions are automated, transparent, and resistant to manipulation.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brings greater accountability and transparency, as all data access and permission changes are recorded on the blockchain, making it auditable and traceable. Any attempt to tamper with the data or modify access permissions without proper authorization will be immediately detected and flagged, ensuring data integrity and mitigating insider threats.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599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76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79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0041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1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536825" y="206376"/>
            <a:ext cx="4070351"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dirty="0">
                <a:latin typeface="Avenir Book" panose="02000503020000020003" pitchFamily="2" charset="0"/>
                <a:cs typeface="Times New Roman" panose="02020603050405020304" pitchFamily="18" charset="0"/>
              </a:rPr>
              <a:t>Capstone Project</a:t>
            </a:r>
            <a:endParaRPr dirty="0">
              <a:latin typeface="Avenir Book" panose="02000503020000020003" pitchFamily="2" charset="0"/>
              <a:cs typeface="Times New Roman" panose="02020603050405020304" pitchFamily="18" charset="0"/>
            </a:endParaRPr>
          </a:p>
        </p:txBody>
      </p:sp>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r>
              <a:rPr lang="en-US" dirty="0">
                <a:latin typeface="Avenir Book" panose="02000503020000020003" pitchFamily="2" charset="0"/>
              </a:rPr>
              <a:t>Synopsis Presentation</a:t>
            </a:r>
          </a:p>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Decentralized Data and Resource-Provisioning System with End-Point Security</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a:t>
            </a:fld>
            <a:endParaRPr/>
          </a:p>
        </p:txBody>
      </p:sp>
      <p:graphicFrame>
        <p:nvGraphicFramePr>
          <p:cNvPr id="3" name="Table 3">
            <a:extLst>
              <a:ext uri="{FF2B5EF4-FFF2-40B4-BE49-F238E27FC236}">
                <a16:creationId xmlns:a16="http://schemas.microsoft.com/office/drawing/2014/main" id="{58DA526A-8957-4AB1-783D-27FCBF6A1C83}"/>
              </a:ext>
            </a:extLst>
          </p:cNvPr>
          <p:cNvGraphicFramePr>
            <a:graphicFrameLocks noGrp="1"/>
          </p:cNvGraphicFramePr>
          <p:nvPr>
            <p:extLst>
              <p:ext uri="{D42A27DB-BD31-4B8C-83A1-F6EECF244321}">
                <p14:modId xmlns:p14="http://schemas.microsoft.com/office/powerpoint/2010/main" val="15667664"/>
              </p:ext>
            </p:extLst>
          </p:nvPr>
        </p:nvGraphicFramePr>
        <p:xfrm>
          <a:off x="740228" y="4182291"/>
          <a:ext cx="7728858" cy="2042160"/>
        </p:xfrm>
        <a:graphic>
          <a:graphicData uri="http://schemas.openxmlformats.org/drawingml/2006/table">
            <a:tbl>
              <a:tblPr firstRow="1" bandRow="1">
                <a:tableStyleId>{2D5ABB26-0587-4C30-8999-92F81FD0307C}</a:tableStyleId>
              </a:tblPr>
              <a:tblGrid>
                <a:gridCol w="5878286">
                  <a:extLst>
                    <a:ext uri="{9D8B030D-6E8A-4147-A177-3AD203B41FA5}">
                      <a16:colId xmlns:a16="http://schemas.microsoft.com/office/drawing/2014/main" val="838406806"/>
                    </a:ext>
                  </a:extLst>
                </a:gridCol>
                <a:gridCol w="1850572">
                  <a:extLst>
                    <a:ext uri="{9D8B030D-6E8A-4147-A177-3AD203B41FA5}">
                      <a16:colId xmlns:a16="http://schemas.microsoft.com/office/drawing/2014/main" val="102725009"/>
                    </a:ext>
                  </a:extLst>
                </a:gridCol>
              </a:tblGrid>
              <a:tr h="370840">
                <a:tc>
                  <a:txBody>
                    <a:bodyPr/>
                    <a:lstStyle/>
                    <a:p>
                      <a:pPr algn="l"/>
                      <a:r>
                        <a:rPr lang="en-US" sz="1600" b="1" dirty="0">
                          <a:latin typeface="Avenir Book" panose="02000503020000020003" pitchFamily="2" charset="0"/>
                        </a:rPr>
                        <a:t>Team Members:</a:t>
                      </a:r>
                    </a:p>
                    <a:p>
                      <a:pPr algn="l"/>
                      <a:r>
                        <a:rPr lang="en-US" sz="1600" dirty="0">
                          <a:latin typeface="Avenir Book" panose="02000503020000020003" pitchFamily="2" charset="0"/>
                        </a:rPr>
                        <a:t>Yash Burshe K007</a:t>
                      </a:r>
                    </a:p>
                    <a:p>
                      <a:pPr algn="l"/>
                      <a:r>
                        <a:rPr lang="en-US" sz="1600" dirty="0">
                          <a:latin typeface="Avenir Book" panose="02000503020000020003" pitchFamily="2" charset="0"/>
                        </a:rPr>
                        <a:t>Ridhima Mishra K035</a:t>
                      </a:r>
                    </a:p>
                    <a:p>
                      <a:pPr algn="l"/>
                      <a:r>
                        <a:rPr lang="en-US" sz="1600" dirty="0">
                          <a:latin typeface="Avenir Book" panose="02000503020000020003" pitchFamily="2" charset="0"/>
                        </a:rPr>
                        <a:t>Arushi Rai K047</a:t>
                      </a:r>
                    </a:p>
                    <a:p>
                      <a:pPr algn="l"/>
                      <a:endParaRPr lang="en-US" sz="1600" dirty="0">
                        <a:latin typeface="Avenir Book" panose="02000503020000020003" pitchFamily="2" charset="0"/>
                      </a:endParaRPr>
                    </a:p>
                    <a:p>
                      <a:pPr algn="l"/>
                      <a:r>
                        <a:rPr lang="en-US" sz="1600" dirty="0">
                          <a:latin typeface="Avenir Book" panose="02000503020000020003" pitchFamily="2" charset="0"/>
                        </a:rPr>
                        <a:t>B. Tech Computer Science Engineering </a:t>
                      </a:r>
                    </a:p>
                    <a:p>
                      <a:pPr algn="l"/>
                      <a:r>
                        <a:rPr lang="en-US" sz="1600" dirty="0">
                          <a:latin typeface="Avenir Book" panose="02000503020000020003" pitchFamily="2" charset="0"/>
                        </a:rPr>
                        <a:t>(Specialization: Cybersecurity)</a:t>
                      </a:r>
                    </a:p>
                    <a:p>
                      <a:pPr algn="l"/>
                      <a:r>
                        <a:rPr lang="en-US" sz="1600" dirty="0">
                          <a:latin typeface="Avenir Book" panose="02000503020000020003" pitchFamily="2" charset="0"/>
                        </a:rPr>
                        <a:t>2023-24</a:t>
                      </a:r>
                    </a:p>
                  </a:txBody>
                  <a:tcPr/>
                </a:tc>
                <a:tc>
                  <a:txBody>
                    <a:bodyPr/>
                    <a:lstStyle/>
                    <a:p>
                      <a:pPr algn="r"/>
                      <a:r>
                        <a:rPr lang="en-US" sz="1600" b="1" dirty="0">
                          <a:latin typeface="Avenir Book" panose="02000503020000020003" pitchFamily="2" charset="0"/>
                        </a:rPr>
                        <a:t>Faculty Mentor:</a:t>
                      </a:r>
                    </a:p>
                    <a:p>
                      <a:pPr algn="r"/>
                      <a:r>
                        <a:rPr lang="en-US" sz="1600" dirty="0">
                          <a:latin typeface="Avenir Book" panose="02000503020000020003" pitchFamily="2" charset="0"/>
                        </a:rPr>
                        <a:t>Dr. Pintu Shah</a:t>
                      </a:r>
                    </a:p>
                  </a:txBody>
                  <a:tcPr/>
                </a:tc>
                <a:extLst>
                  <a:ext uri="{0D108BD9-81ED-4DB2-BD59-A6C34878D82A}">
                    <a16:rowId xmlns:a16="http://schemas.microsoft.com/office/drawing/2014/main" val="297049815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r>
              <a:rPr lang="en-US" dirty="0">
                <a:latin typeface="Avenir Book" panose="02000503020000020003" pitchFamily="2" charset="0"/>
              </a:rPr>
              <a:t>Technology Stacks</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194" name="Picture 2">
            <a:extLst>
              <a:ext uri="{FF2B5EF4-FFF2-40B4-BE49-F238E27FC236}">
                <a16:creationId xmlns:a16="http://schemas.microsoft.com/office/drawing/2014/main" id="{F09A2D18-5F9F-26AE-F0CB-1E31E37C3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48" y="2667000"/>
            <a:ext cx="1137309" cy="124541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 - Wikipedia">
            <a:extLst>
              <a:ext uri="{FF2B5EF4-FFF2-40B4-BE49-F238E27FC236}">
                <a16:creationId xmlns:a16="http://schemas.microsoft.com/office/drawing/2014/main" id="{E3AC6EBC-3668-27C5-C1A7-20E84BDCA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300" y="2641495"/>
            <a:ext cx="1137310" cy="127814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What Is Solidity Programming in Ethereum | Simplilearn">
            <a:extLst>
              <a:ext uri="{FF2B5EF4-FFF2-40B4-BE49-F238E27FC236}">
                <a16:creationId xmlns:a16="http://schemas.microsoft.com/office/drawing/2014/main" id="{B1754B1E-7576-467E-E089-4E7EF66C93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758" t="6531" r="25731" b="33632"/>
          <a:stretch/>
        </p:blipFill>
        <p:spPr bwMode="auto">
          <a:xfrm>
            <a:off x="3445202" y="4648201"/>
            <a:ext cx="2308189" cy="156915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Amazingly Useful HTML, CSS and JavaScript Tools and Libraries | by Bradley  Nice | Level Up! | Medium">
            <a:extLst>
              <a:ext uri="{FF2B5EF4-FFF2-40B4-BE49-F238E27FC236}">
                <a16:creationId xmlns:a16="http://schemas.microsoft.com/office/drawing/2014/main" id="{A20B89C8-B342-5F5F-EEA5-96BB2F247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391" y="2403171"/>
            <a:ext cx="2720897" cy="1509247"/>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React (software) - Wikipedia">
            <a:extLst>
              <a:ext uri="{FF2B5EF4-FFF2-40B4-BE49-F238E27FC236}">
                <a16:creationId xmlns:a16="http://schemas.microsoft.com/office/drawing/2014/main" id="{D207FEF1-1243-3376-16B7-71B19DF0C8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8613" y="3652091"/>
            <a:ext cx="1470454" cy="1278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62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Objectives &amp; Scope</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200000"/>
              </a:lnSpc>
              <a:buFont typeface="Courier New" panose="02070309020205020404" pitchFamily="49" charset="0"/>
              <a:buChar char="o"/>
            </a:pPr>
            <a:r>
              <a:rPr lang="en-US" sz="1600" dirty="0">
                <a:latin typeface="Avenir Book" panose="02000503020000020003" pitchFamily="2" charset="0"/>
              </a:rPr>
              <a:t>Blockchain-controlled Data Sharing</a:t>
            </a:r>
          </a:p>
          <a:p>
            <a:pPr>
              <a:lnSpc>
                <a:spcPct val="200000"/>
              </a:lnSpc>
              <a:buFont typeface="Courier New" panose="02070309020205020404" pitchFamily="49" charset="0"/>
              <a:buChar char="o"/>
            </a:pPr>
            <a:r>
              <a:rPr lang="en-US" sz="1600" dirty="0">
                <a:latin typeface="Avenir Book" panose="02000503020000020003" pitchFamily="2" charset="0"/>
              </a:rPr>
              <a:t>Multi-user Access &amp; Role-based Authentication</a:t>
            </a:r>
          </a:p>
          <a:p>
            <a:pPr>
              <a:lnSpc>
                <a:spcPct val="200000"/>
              </a:lnSpc>
              <a:buFont typeface="Courier New" panose="02070309020205020404" pitchFamily="49" charset="0"/>
              <a:buChar char="o"/>
            </a:pPr>
            <a:r>
              <a:rPr lang="en-US" sz="1600" dirty="0">
                <a:latin typeface="Avenir Book" panose="02000503020000020003" pitchFamily="2" charset="0"/>
              </a:rPr>
              <a:t>Persistent Metadata Management</a:t>
            </a:r>
          </a:p>
          <a:p>
            <a:pPr>
              <a:lnSpc>
                <a:spcPct val="200000"/>
              </a:lnSpc>
              <a:buFont typeface="Courier New" panose="02070309020205020404" pitchFamily="49" charset="0"/>
              <a:buChar char="o"/>
            </a:pPr>
            <a:r>
              <a:rPr lang="en-US" sz="1600" dirty="0">
                <a:latin typeface="Avenir Book" panose="02000503020000020003" pitchFamily="2" charset="0"/>
              </a:rPr>
              <a:t>End-point Security Measures</a:t>
            </a:r>
          </a:p>
          <a:p>
            <a:pPr>
              <a:lnSpc>
                <a:spcPct val="200000"/>
              </a:lnSpc>
              <a:buFont typeface="Courier New" panose="02070309020205020404" pitchFamily="49" charset="0"/>
              <a:buChar char="o"/>
            </a:pPr>
            <a:r>
              <a:rPr lang="en-US" sz="1600" dirty="0">
                <a:latin typeface="Avenir Book" panose="02000503020000020003" pitchFamily="2" charset="0"/>
              </a:rPr>
              <a:t>Encryption with Integrity Controls</a:t>
            </a:r>
          </a:p>
          <a:p>
            <a:pPr>
              <a:lnSpc>
                <a:spcPct val="200000"/>
              </a:lnSpc>
              <a:buFont typeface="Courier New" panose="02070309020205020404" pitchFamily="49" charset="0"/>
              <a:buChar char="o"/>
            </a:pPr>
            <a:r>
              <a:rPr lang="en-US" sz="1600" dirty="0">
                <a:latin typeface="Avenir Book" panose="02000503020000020003" pitchFamily="2" charset="0"/>
              </a:rPr>
              <a:t>Fine-grained File Sharing</a:t>
            </a:r>
          </a:p>
          <a:p>
            <a:pPr>
              <a:lnSpc>
                <a:spcPct val="200000"/>
              </a:lnSpc>
              <a:buFont typeface="Courier New" panose="02070309020205020404" pitchFamily="49" charset="0"/>
              <a:buChar char="o"/>
            </a:pPr>
            <a:r>
              <a:rPr lang="en-US" sz="1600" dirty="0">
                <a:latin typeface="Avenir Book" panose="02000503020000020003" pitchFamily="2" charset="0"/>
              </a:rPr>
              <a:t>Notifications for policy non-compliance or violations</a:t>
            </a:r>
          </a:p>
          <a:p>
            <a:pPr marL="114300" indent="0">
              <a:lnSpc>
                <a:spcPct val="20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84920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Industry Mentor</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Godwin Jathanna </a:t>
            </a: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ISSM – TATA Advanced Systems Ltd. Mumbai</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Tree>
    <p:extLst>
      <p:ext uri="{BB962C8B-B14F-4D97-AF65-F5344CB8AC3E}">
        <p14:creationId xmlns:p14="http://schemas.microsoft.com/office/powerpoint/2010/main" val="237436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Introduction</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lnSpcReduction="10000"/>
          </a:bodyPr>
          <a:lstStyle/>
          <a:p>
            <a:pPr>
              <a:lnSpc>
                <a:spcPct val="110000"/>
              </a:lnSpc>
              <a:buFont typeface="Courier New" panose="02070309020205020404" pitchFamily="49" charset="0"/>
              <a:buChar char="o"/>
            </a:pPr>
            <a:r>
              <a:rPr lang="en-US" sz="1600" dirty="0">
                <a:latin typeface="Avenir Book" panose="02000503020000020003" pitchFamily="2" charset="0"/>
              </a:rPr>
              <a:t>Current data management practices – manual allotment of data access and permissions introduces significant vulnerabilities</a:t>
            </a:r>
          </a:p>
          <a:p>
            <a:pPr>
              <a:lnSpc>
                <a:spcPct val="150000"/>
              </a:lnSpc>
              <a:buFont typeface="Courier New" panose="02070309020205020404" pitchFamily="49" charset="0"/>
              <a:buChar char="o"/>
            </a:pPr>
            <a:r>
              <a:rPr lang="en-US" sz="1600" dirty="0">
                <a:latin typeface="Avenir Book" panose="02000503020000020003" pitchFamily="2" charset="0"/>
              </a:rPr>
              <a:t>Makes the system prone to single points of failure and susceptible to various risks. </a:t>
            </a:r>
          </a:p>
          <a:p>
            <a:pPr lvl="1">
              <a:lnSpc>
                <a:spcPct val="150000"/>
              </a:lnSpc>
              <a:buFont typeface="Arial" panose="020B0604020202020204" pitchFamily="34" charset="0"/>
              <a:buChar char="•"/>
            </a:pPr>
            <a:r>
              <a:rPr lang="en-US" sz="1200" dirty="0">
                <a:latin typeface="Avenir Book" panose="02000503020000020003" pitchFamily="2" charset="0"/>
              </a:rPr>
              <a:t>human errors, </a:t>
            </a:r>
          </a:p>
          <a:p>
            <a:pPr lvl="1">
              <a:lnSpc>
                <a:spcPct val="150000"/>
              </a:lnSpc>
              <a:buFont typeface="Arial" panose="020B0604020202020204" pitchFamily="34" charset="0"/>
              <a:buChar char="•"/>
            </a:pPr>
            <a:r>
              <a:rPr lang="en-US" sz="1200" dirty="0">
                <a:latin typeface="Avenir Book" panose="02000503020000020003" pitchFamily="2" charset="0"/>
              </a:rPr>
              <a:t>disgruntled employees, </a:t>
            </a:r>
          </a:p>
          <a:p>
            <a:pPr lvl="1">
              <a:lnSpc>
                <a:spcPct val="150000"/>
              </a:lnSpc>
              <a:buFont typeface="Arial" panose="020B0604020202020204" pitchFamily="34" charset="0"/>
              <a:buChar char="•"/>
            </a:pPr>
            <a:r>
              <a:rPr lang="en-US" sz="1200" dirty="0">
                <a:latin typeface="Avenir Book" panose="02000503020000020003" pitchFamily="2" charset="0"/>
              </a:rPr>
              <a:t>“whistle-blowers”, etc. </a:t>
            </a:r>
          </a:p>
          <a:p>
            <a:pPr marL="571500" lvl="1" indent="0">
              <a:lnSpc>
                <a:spcPct val="150000"/>
              </a:lnSpc>
              <a:buNone/>
            </a:pPr>
            <a:r>
              <a:rPr lang="en-US" sz="1200" dirty="0">
                <a:latin typeface="Avenir Book" panose="02000503020000020003" pitchFamily="2" charset="0"/>
              </a:rPr>
              <a:t>with </a:t>
            </a:r>
            <a:r>
              <a:rPr lang="en-US" sz="1200" b="1" dirty="0">
                <a:latin typeface="Avenir Book" panose="02000503020000020003" pitchFamily="2" charset="0"/>
              </a:rPr>
              <a:t>unauthorized access</a:t>
            </a:r>
            <a:r>
              <a:rPr lang="en-US" sz="1200" dirty="0">
                <a:latin typeface="Avenir Book" panose="02000503020000020003" pitchFamily="2" charset="0"/>
              </a:rPr>
              <a:t> pose serious threats to data security and integrity. </a:t>
            </a:r>
          </a:p>
          <a:p>
            <a:pPr>
              <a:lnSpc>
                <a:spcPct val="150000"/>
              </a:lnSpc>
              <a:buFont typeface="Courier New" panose="02070309020205020404" pitchFamily="49" charset="0"/>
              <a:buChar char="o"/>
            </a:pPr>
            <a:r>
              <a:rPr lang="en-US" sz="1600" dirty="0">
                <a:latin typeface="Avenir Book" panose="02000503020000020003" pitchFamily="2" charset="0"/>
              </a:rPr>
              <a:t>These factors can lead to:</a:t>
            </a:r>
          </a:p>
          <a:p>
            <a:pPr lvl="1">
              <a:lnSpc>
                <a:spcPct val="150000"/>
              </a:lnSpc>
              <a:buFont typeface="Arial" panose="020B0604020202020204" pitchFamily="34" charset="0"/>
              <a:buChar char="•"/>
            </a:pPr>
            <a:r>
              <a:rPr lang="en-US" sz="1200" dirty="0">
                <a:latin typeface="Avenir Book" panose="02000503020000020003" pitchFamily="2" charset="0"/>
              </a:rPr>
              <a:t>data breaches</a:t>
            </a:r>
          </a:p>
          <a:p>
            <a:pPr lvl="1">
              <a:lnSpc>
                <a:spcPct val="150000"/>
              </a:lnSpc>
              <a:buFont typeface="Arial" panose="020B0604020202020204" pitchFamily="34" charset="0"/>
              <a:buChar char="•"/>
            </a:pPr>
            <a:r>
              <a:rPr lang="en-US" sz="1200" dirty="0">
                <a:latin typeface="Avenir Book" panose="02000503020000020003" pitchFamily="2" charset="0"/>
              </a:rPr>
              <a:t>leakage of sensitive information</a:t>
            </a:r>
          </a:p>
          <a:p>
            <a:pPr lvl="1">
              <a:lnSpc>
                <a:spcPct val="150000"/>
              </a:lnSpc>
              <a:buFont typeface="Arial" panose="020B0604020202020204" pitchFamily="34" charset="0"/>
              <a:buChar char="•"/>
            </a:pPr>
            <a:r>
              <a:rPr lang="en-US" sz="1200" dirty="0">
                <a:latin typeface="Avenir Book" panose="02000503020000020003" pitchFamily="2" charset="0"/>
              </a:rPr>
              <a:t>compromised data privacy</a:t>
            </a:r>
          </a:p>
          <a:p>
            <a:pPr marL="571500" lvl="1" indent="0">
              <a:lnSpc>
                <a:spcPct val="150000"/>
              </a:lnSpc>
              <a:buNone/>
            </a:pPr>
            <a:r>
              <a:rPr lang="en-US" sz="1200" dirty="0">
                <a:latin typeface="Avenir Book" panose="02000503020000020003" pitchFamily="2" charset="0"/>
              </a:rPr>
              <a:t>resulting in </a:t>
            </a:r>
            <a:r>
              <a:rPr lang="en-US" sz="1200" b="1" dirty="0">
                <a:latin typeface="Avenir Book" panose="02000503020000020003" pitchFamily="2" charset="0"/>
              </a:rPr>
              <a:t>severe consequences </a:t>
            </a:r>
            <a:r>
              <a:rPr lang="en-US" sz="1200" dirty="0">
                <a:latin typeface="Avenir Book" panose="02000503020000020003" pitchFamily="2" charset="0"/>
              </a:rPr>
              <a:t>for organizations.</a:t>
            </a:r>
          </a:p>
          <a:p>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5468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a:blip r:embed="rId3">
            <a:duotone>
              <a:schemeClr val="accent2">
                <a:shade val="45000"/>
                <a:satMod val="135000"/>
              </a:schemeClr>
              <a:prstClr val="white"/>
            </a:duotone>
          </a:blip>
          <a:stretch>
            <a:fillRect/>
          </a:stretch>
        </p:blipFill>
        <p:spPr>
          <a:xfrm>
            <a:off x="1460500" y="2127250"/>
            <a:ext cx="6159500" cy="3035300"/>
          </a:xfrm>
          <a:prstGeom prst="rect">
            <a:avLst/>
          </a:prstGeom>
        </p:spPr>
      </p:pic>
    </p:spTree>
    <p:extLst>
      <p:ext uri="{BB962C8B-B14F-4D97-AF65-F5344CB8AC3E}">
        <p14:creationId xmlns:p14="http://schemas.microsoft.com/office/powerpoint/2010/main" val="231277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12700" y="2550997"/>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64250" y="2550997"/>
            <a:ext cx="3111500" cy="3035300"/>
          </a:xfrm>
          <a:prstGeom prst="rect">
            <a:avLst/>
          </a:prstGeom>
        </p:spPr>
      </p:pic>
      <p:pic>
        <p:nvPicPr>
          <p:cNvPr id="7" name="Picture 6">
            <a:extLst>
              <a:ext uri="{FF2B5EF4-FFF2-40B4-BE49-F238E27FC236}">
                <a16:creationId xmlns:a16="http://schemas.microsoft.com/office/drawing/2014/main" id="{2C4280CD-6766-A70A-562F-69D597FA311C}"/>
              </a:ext>
            </a:extLst>
          </p:cNvPr>
          <p:cNvPicPr>
            <a:picLocks noChangeAspect="1"/>
          </p:cNvPicPr>
          <p:nvPr/>
        </p:nvPicPr>
        <p:blipFill>
          <a:blip r:embed="rId4">
            <a:duotone>
              <a:schemeClr val="accent4">
                <a:shade val="45000"/>
                <a:satMod val="135000"/>
              </a:schemeClr>
              <a:prstClr val="white"/>
            </a:duotone>
          </a:blip>
          <a:stretch>
            <a:fillRect/>
          </a:stretch>
        </p:blipFill>
        <p:spPr>
          <a:xfrm>
            <a:off x="3378285" y="2982796"/>
            <a:ext cx="2406480" cy="2171701"/>
          </a:xfrm>
          <a:prstGeom prst="rect">
            <a:avLst/>
          </a:prstGeom>
        </p:spPr>
      </p:pic>
      <p:sp>
        <p:nvSpPr>
          <p:cNvPr id="8" name="TextBox 7">
            <a:extLst>
              <a:ext uri="{FF2B5EF4-FFF2-40B4-BE49-F238E27FC236}">
                <a16:creationId xmlns:a16="http://schemas.microsoft.com/office/drawing/2014/main" id="{1228E174-E43E-E9FA-D913-67DF9838284C}"/>
              </a:ext>
            </a:extLst>
          </p:cNvPr>
          <p:cNvSpPr txBox="1"/>
          <p:nvPr/>
        </p:nvSpPr>
        <p:spPr>
          <a:xfrm>
            <a:off x="4092498" y="1616927"/>
            <a:ext cx="959004" cy="307777"/>
          </a:xfrm>
          <a:prstGeom prst="rect">
            <a:avLst/>
          </a:prstGeom>
          <a:noFill/>
        </p:spPr>
        <p:txBody>
          <a:bodyPr wrap="square" rtlCol="0">
            <a:spAutoFit/>
          </a:bodyPr>
          <a:lstStyle/>
          <a:p>
            <a:pPr algn="ctr"/>
            <a:r>
              <a:rPr lang="en-US" b="1" dirty="0">
                <a:latin typeface="Avenir Book" panose="02000503020000020003" pitchFamily="2" charset="0"/>
              </a:rPr>
              <a:t>IT Exec</a:t>
            </a:r>
          </a:p>
        </p:txBody>
      </p:sp>
      <p:cxnSp>
        <p:nvCxnSpPr>
          <p:cNvPr id="10" name="Curved Connector 9">
            <a:extLst>
              <a:ext uri="{FF2B5EF4-FFF2-40B4-BE49-F238E27FC236}">
                <a16:creationId xmlns:a16="http://schemas.microsoft.com/office/drawing/2014/main" id="{E047836F-25BA-0F07-863E-CCB5FE351EC7}"/>
              </a:ext>
            </a:extLst>
          </p:cNvPr>
          <p:cNvCxnSpPr>
            <a:stCxn id="3" idx="0"/>
            <a:endCxn id="8" idx="3"/>
          </p:cNvCxnSpPr>
          <p:nvPr/>
        </p:nvCxnSpPr>
        <p:spPr>
          <a:xfrm rot="16200000" flipV="1">
            <a:off x="5945661" y="876658"/>
            <a:ext cx="780181" cy="2568498"/>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urved Connector 11">
            <a:extLst>
              <a:ext uri="{FF2B5EF4-FFF2-40B4-BE49-F238E27FC236}">
                <a16:creationId xmlns:a16="http://schemas.microsoft.com/office/drawing/2014/main" id="{0B03192C-D518-6942-CBDA-74B565538729}"/>
              </a:ext>
            </a:extLst>
          </p:cNvPr>
          <p:cNvCxnSpPr>
            <a:stCxn id="8" idx="1"/>
            <a:endCxn id="5" idx="0"/>
          </p:cNvCxnSpPr>
          <p:nvPr/>
        </p:nvCxnSpPr>
        <p:spPr>
          <a:xfrm rot="10800000" flipV="1">
            <a:off x="1543050" y="1770815"/>
            <a:ext cx="2549448" cy="780181"/>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6047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Our Project</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A decentralized file and resource storage system, employing blockchain technology.</a:t>
            </a:r>
          </a:p>
          <a:p>
            <a:pPr>
              <a:lnSpc>
                <a:spcPct val="110000"/>
              </a:lnSpc>
              <a:buFont typeface="Courier New" panose="02070309020205020404" pitchFamily="49" charset="0"/>
              <a:buChar char="o"/>
            </a:pPr>
            <a:r>
              <a:rPr lang="en-US" sz="1600" dirty="0">
                <a:latin typeface="Avenir Book" panose="02000503020000020003" pitchFamily="2" charset="0"/>
              </a:rPr>
              <a:t>Replacing the manual allocation process with a consensus-based system, controlled and maintained by smart contracts. </a:t>
            </a:r>
          </a:p>
          <a:p>
            <a:pPr lvl="1">
              <a:lnSpc>
                <a:spcPct val="110000"/>
              </a:lnSpc>
              <a:buFont typeface="Arial" panose="020B0604020202020204" pitchFamily="34" charset="0"/>
              <a:buChar char="•"/>
            </a:pPr>
            <a:r>
              <a:rPr lang="en-US" sz="1200" dirty="0">
                <a:latin typeface="Avenir Book" panose="02000503020000020003" pitchFamily="2" charset="0"/>
              </a:rPr>
              <a:t>Uses Proof of Authority: based on position in the company hierarchy</a:t>
            </a:r>
          </a:p>
          <a:p>
            <a:pPr lvl="1">
              <a:lnSpc>
                <a:spcPct val="110000"/>
              </a:lnSpc>
              <a:buFont typeface="Arial" panose="020B0604020202020204" pitchFamily="34" charset="0"/>
              <a:buChar char="•"/>
            </a:pPr>
            <a:r>
              <a:rPr lang="en-US" sz="1200" dirty="0">
                <a:latin typeface="Avenir Book" panose="02000503020000020003" pitchFamily="2" charset="0"/>
              </a:rPr>
              <a:t>Smart contracts based on company policies, guidelines, regulations</a:t>
            </a:r>
          </a:p>
          <a:p>
            <a:pPr lvl="1">
              <a:lnSpc>
                <a:spcPct val="110000"/>
              </a:lnSpc>
              <a:buFont typeface="Arial" panose="020B0604020202020204" pitchFamily="34" charset="0"/>
              <a:buChar char="•"/>
            </a:pPr>
            <a:r>
              <a:rPr lang="en-US" sz="1200" dirty="0">
                <a:latin typeface="Avenir Book" panose="02000503020000020003" pitchFamily="2" charset="0"/>
              </a:rPr>
              <a:t>0-trust architecture</a:t>
            </a:r>
          </a:p>
          <a:p>
            <a:pPr>
              <a:lnSpc>
                <a:spcPct val="110000"/>
              </a:lnSpc>
              <a:buFont typeface="Courier New" panose="02070309020205020404" pitchFamily="49" charset="0"/>
              <a:buChar char="o"/>
            </a:pPr>
            <a:r>
              <a:rPr lang="en-US" sz="1600" dirty="0">
                <a:latin typeface="Avenir Book" panose="02000503020000020003" pitchFamily="2" charset="0"/>
              </a:rPr>
              <a:t>A more secure, transparent, and tamper-resistant data management solution</a:t>
            </a:r>
          </a:p>
          <a:p>
            <a:pPr lvl="1">
              <a:lnSpc>
                <a:spcPct val="110000"/>
              </a:lnSpc>
              <a:buFont typeface="Arial" panose="020B0604020202020204" pitchFamily="34" charset="0"/>
              <a:buChar char="•"/>
            </a:pPr>
            <a:r>
              <a:rPr lang="en-US" sz="1200" dirty="0">
                <a:latin typeface="Avenir Book" panose="02000503020000020003" pitchFamily="2" charset="0"/>
              </a:rPr>
              <a:t>Smart contracts: self-executing protocols</a:t>
            </a:r>
          </a:p>
          <a:p>
            <a:pPr lvl="1">
              <a:lnSpc>
                <a:spcPct val="110000"/>
              </a:lnSpc>
              <a:buFont typeface="Arial" panose="020B0604020202020204" pitchFamily="34" charset="0"/>
              <a:buChar char="•"/>
            </a:pPr>
            <a:r>
              <a:rPr lang="en-US" sz="1200" dirty="0">
                <a:latin typeface="Avenir Book" panose="02000503020000020003" pitchFamily="2" charset="0"/>
              </a:rPr>
              <a:t>Eliminates the need for intermediaries</a:t>
            </a:r>
          </a:p>
          <a:p>
            <a:pPr lvl="1">
              <a:lnSpc>
                <a:spcPct val="110000"/>
              </a:lnSpc>
              <a:buFont typeface="Arial" panose="020B0604020202020204" pitchFamily="34" charset="0"/>
              <a:buChar char="•"/>
            </a:pPr>
            <a:r>
              <a:rPr lang="en-US" sz="1200" dirty="0">
                <a:latin typeface="Avenir Book" panose="02000503020000020003" pitchFamily="2" charset="0"/>
              </a:rPr>
              <a:t>Resistant to collusion and manipulation</a:t>
            </a:r>
          </a:p>
          <a:p>
            <a:pPr lvl="1">
              <a:lnSpc>
                <a:spcPct val="110000"/>
              </a:lnSpc>
              <a:buFont typeface="Arial" panose="020B0604020202020204" pitchFamily="34" charset="0"/>
              <a:buChar char="•"/>
            </a:pPr>
            <a:r>
              <a:rPr lang="en-US" sz="1200" dirty="0">
                <a:latin typeface="Avenir Book" panose="02000503020000020003" pitchFamily="2" charset="0"/>
              </a:rPr>
              <a:t>Increases immunity to social engineering</a:t>
            </a:r>
          </a:p>
          <a:p>
            <a:pPr lvl="1">
              <a:lnSpc>
                <a:spcPct val="110000"/>
              </a:lnSpc>
              <a:buFont typeface="Arial" panose="020B0604020202020204" pitchFamily="34" charset="0"/>
              <a:buChar char="•"/>
            </a:pPr>
            <a:r>
              <a:rPr lang="en-US" sz="1200" dirty="0">
                <a:latin typeface="Avenir Book" panose="02000503020000020003" pitchFamily="2" charset="0"/>
              </a:rPr>
              <a:t>Enhances auditability and traceability </a:t>
            </a:r>
          </a:p>
          <a:p>
            <a:pPr lvl="1">
              <a:lnSpc>
                <a:spcPct val="110000"/>
              </a:lnSpc>
              <a:buFont typeface="Arial" panose="020B0604020202020204" pitchFamily="34" charset="0"/>
              <a:buChar char="•"/>
            </a:pPr>
            <a:r>
              <a:rPr lang="en-US" sz="1200" dirty="0">
                <a:latin typeface="Avenir Book" panose="02000503020000020003" pitchFamily="2" charset="0"/>
              </a:rPr>
              <a:t>More prompt notifications in case of suspicious activity </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860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44280" y="2637963"/>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76780" y="2516848"/>
            <a:ext cx="3111500" cy="3035300"/>
          </a:xfrm>
          <a:prstGeom prst="rect">
            <a:avLst/>
          </a:prstGeom>
        </p:spPr>
      </p:pic>
      <p:pic>
        <p:nvPicPr>
          <p:cNvPr id="8" name="Picture 7">
            <a:extLst>
              <a:ext uri="{FF2B5EF4-FFF2-40B4-BE49-F238E27FC236}">
                <a16:creationId xmlns:a16="http://schemas.microsoft.com/office/drawing/2014/main" id="{44BBCD35-B669-8CE8-290E-33523EAFB1C9}"/>
              </a:ext>
            </a:extLst>
          </p:cNvPr>
          <p:cNvPicPr>
            <a:picLocks noChangeAspect="1"/>
          </p:cNvPicPr>
          <p:nvPr/>
        </p:nvPicPr>
        <p:blipFill>
          <a:blip r:embed="rId4"/>
          <a:stretch>
            <a:fillRect/>
          </a:stretch>
        </p:blipFill>
        <p:spPr>
          <a:xfrm>
            <a:off x="3670300" y="758025"/>
            <a:ext cx="1803400" cy="2171700"/>
          </a:xfrm>
          <a:prstGeom prst="rect">
            <a:avLst/>
          </a:prstGeom>
        </p:spPr>
      </p:pic>
      <p:pic>
        <p:nvPicPr>
          <p:cNvPr id="10" name="Picture 9">
            <a:extLst>
              <a:ext uri="{FF2B5EF4-FFF2-40B4-BE49-F238E27FC236}">
                <a16:creationId xmlns:a16="http://schemas.microsoft.com/office/drawing/2014/main" id="{FAD879F7-F89F-EFCD-5ADA-0E70A749B9FB}"/>
              </a:ext>
            </a:extLst>
          </p:cNvPr>
          <p:cNvPicPr>
            <a:picLocks noChangeAspect="1"/>
          </p:cNvPicPr>
          <p:nvPr/>
        </p:nvPicPr>
        <p:blipFill>
          <a:blip r:embed="rId5">
            <a:duotone>
              <a:schemeClr val="accent4">
                <a:shade val="45000"/>
                <a:satMod val="135000"/>
              </a:schemeClr>
              <a:prstClr val="white"/>
            </a:duotone>
          </a:blip>
          <a:stretch>
            <a:fillRect/>
          </a:stretch>
        </p:blipFill>
        <p:spPr>
          <a:xfrm>
            <a:off x="3352970" y="4384407"/>
            <a:ext cx="2406480" cy="2171701"/>
          </a:xfrm>
          <a:prstGeom prst="rect">
            <a:avLst/>
          </a:prstGeom>
        </p:spPr>
      </p:pic>
      <p:cxnSp>
        <p:nvCxnSpPr>
          <p:cNvPr id="15" name="Curved Connector 14">
            <a:extLst>
              <a:ext uri="{FF2B5EF4-FFF2-40B4-BE49-F238E27FC236}">
                <a16:creationId xmlns:a16="http://schemas.microsoft.com/office/drawing/2014/main" id="{8A38155A-D9FD-727F-B4C8-FD246C9CA522}"/>
              </a:ext>
            </a:extLst>
          </p:cNvPr>
          <p:cNvCxnSpPr>
            <a:cxnSpLocks/>
            <a:stCxn id="5" idx="0"/>
            <a:endCxn id="8" idx="1"/>
          </p:cNvCxnSpPr>
          <p:nvPr/>
        </p:nvCxnSpPr>
        <p:spPr>
          <a:xfrm rot="5400000" flipH="1" flipV="1">
            <a:off x="2193841" y="1161504"/>
            <a:ext cx="794088"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urved Connector 17">
            <a:extLst>
              <a:ext uri="{FF2B5EF4-FFF2-40B4-BE49-F238E27FC236}">
                <a16:creationId xmlns:a16="http://schemas.microsoft.com/office/drawing/2014/main" id="{EB166FED-11E2-148C-B33C-A56AD332C2E0}"/>
              </a:ext>
            </a:extLst>
          </p:cNvPr>
          <p:cNvCxnSpPr>
            <a:stCxn id="3" idx="0"/>
            <a:endCxn id="8" idx="3"/>
          </p:cNvCxnSpPr>
          <p:nvPr/>
        </p:nvCxnSpPr>
        <p:spPr>
          <a:xfrm rot="16200000" flipV="1">
            <a:off x="6216629" y="1100947"/>
            <a:ext cx="672973"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7CD2A317-BD4F-BCB1-0125-9251FABDEAEB}"/>
              </a:ext>
            </a:extLst>
          </p:cNvPr>
          <p:cNvSpPr txBox="1"/>
          <p:nvPr/>
        </p:nvSpPr>
        <p:spPr>
          <a:xfrm>
            <a:off x="6081107" y="1006656"/>
            <a:ext cx="2080178" cy="523220"/>
          </a:xfrm>
          <a:prstGeom prst="rect">
            <a:avLst/>
          </a:prstGeom>
          <a:noFill/>
        </p:spPr>
        <p:txBody>
          <a:bodyPr wrap="square" rtlCol="0">
            <a:spAutoFit/>
          </a:bodyPr>
          <a:lstStyle/>
          <a:p>
            <a:r>
              <a:rPr lang="en-US" b="1" dirty="0">
                <a:solidFill>
                  <a:schemeClr val="tx1"/>
                </a:solidFill>
                <a:latin typeface="Avenir Book" panose="02000503020000020003" pitchFamily="2" charset="0"/>
              </a:rPr>
              <a:t>Added to the private Blockchain n/w</a:t>
            </a:r>
          </a:p>
        </p:txBody>
      </p:sp>
      <p:sp>
        <p:nvSpPr>
          <p:cNvPr id="21" name="Terminator 20">
            <a:extLst>
              <a:ext uri="{FF2B5EF4-FFF2-40B4-BE49-F238E27FC236}">
                <a16:creationId xmlns:a16="http://schemas.microsoft.com/office/drawing/2014/main" id="{15F436FD-9615-550A-4E76-F216D49F5F56}"/>
              </a:ext>
            </a:extLst>
          </p:cNvPr>
          <p:cNvSpPr/>
          <p:nvPr/>
        </p:nvSpPr>
        <p:spPr>
          <a:xfrm>
            <a:off x="6456555" y="5321340"/>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134AE96-CF97-53F7-476F-9840CD6F9C80}"/>
              </a:ext>
            </a:extLst>
          </p:cNvPr>
          <p:cNvSpPr txBox="1"/>
          <p:nvPr/>
        </p:nvSpPr>
        <p:spPr>
          <a:xfrm>
            <a:off x="6625373" y="5452211"/>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Tamper-resistant logging and execution</a:t>
            </a:r>
          </a:p>
        </p:txBody>
      </p:sp>
      <p:sp>
        <p:nvSpPr>
          <p:cNvPr id="25" name="Terminator 24">
            <a:extLst>
              <a:ext uri="{FF2B5EF4-FFF2-40B4-BE49-F238E27FC236}">
                <a16:creationId xmlns:a16="http://schemas.microsoft.com/office/drawing/2014/main" id="{87CAD34B-4C4F-6C37-376F-E587BEFD1376}"/>
              </a:ext>
            </a:extLst>
          </p:cNvPr>
          <p:cNvSpPr/>
          <p:nvPr/>
        </p:nvSpPr>
        <p:spPr>
          <a:xfrm>
            <a:off x="-741385" y="5452211"/>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830F68B-12D2-09FB-331D-5ABFFFFFAFB2}"/>
              </a:ext>
            </a:extLst>
          </p:cNvPr>
          <p:cNvSpPr txBox="1"/>
          <p:nvPr/>
        </p:nvSpPr>
        <p:spPr>
          <a:xfrm>
            <a:off x="183768" y="5580199"/>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Quicker, policy and regulatory-compliant</a:t>
            </a:r>
          </a:p>
        </p:txBody>
      </p:sp>
      <p:cxnSp>
        <p:nvCxnSpPr>
          <p:cNvPr id="31" name="Straight Arrow Connector 30">
            <a:extLst>
              <a:ext uri="{FF2B5EF4-FFF2-40B4-BE49-F238E27FC236}">
                <a16:creationId xmlns:a16="http://schemas.microsoft.com/office/drawing/2014/main" id="{486651E2-E72F-BD87-EECC-E2A268CADE2E}"/>
              </a:ext>
            </a:extLst>
          </p:cNvPr>
          <p:cNvCxnSpPr>
            <a:cxnSpLocks/>
          </p:cNvCxnSpPr>
          <p:nvPr/>
        </p:nvCxnSpPr>
        <p:spPr>
          <a:xfrm>
            <a:off x="5253000" y="1256347"/>
            <a:ext cx="840666" cy="119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521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Key Features</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fontScale="92500" lnSpcReduction="10000"/>
          </a:bodyPr>
          <a:lstStyle/>
          <a:p>
            <a:pPr>
              <a:lnSpc>
                <a:spcPct val="200000"/>
              </a:lnSpc>
              <a:buFont typeface="Courier New" panose="02070309020205020404" pitchFamily="49" charset="0"/>
              <a:buChar char="o"/>
            </a:pPr>
            <a:r>
              <a:rPr lang="en-US" sz="1600" dirty="0">
                <a:latin typeface="Avenir Book" panose="02000503020000020003" pitchFamily="2" charset="0"/>
              </a:rPr>
              <a:t>Smart contracts: self-executing protocols, eliminates the need for intermediaries</a:t>
            </a:r>
          </a:p>
          <a:p>
            <a:pPr>
              <a:lnSpc>
                <a:spcPct val="200000"/>
              </a:lnSpc>
              <a:buFont typeface="Courier New" panose="02070309020205020404" pitchFamily="49" charset="0"/>
              <a:buChar char="o"/>
            </a:pPr>
            <a:r>
              <a:rPr lang="en-US" sz="1600" dirty="0">
                <a:latin typeface="Avenir Book" panose="02000503020000020003" pitchFamily="2" charset="0"/>
              </a:rPr>
              <a:t>Resistant to collusion and manipulation</a:t>
            </a:r>
          </a:p>
          <a:p>
            <a:pPr>
              <a:lnSpc>
                <a:spcPct val="200000"/>
              </a:lnSpc>
              <a:buFont typeface="Courier New" panose="02070309020205020404" pitchFamily="49" charset="0"/>
              <a:buChar char="o"/>
            </a:pPr>
            <a:r>
              <a:rPr lang="en-US" sz="1600" dirty="0">
                <a:latin typeface="Avenir Book" panose="02000503020000020003" pitchFamily="2" charset="0"/>
              </a:rPr>
              <a:t>Increases immunity to social engineering</a:t>
            </a:r>
          </a:p>
          <a:p>
            <a:pPr>
              <a:lnSpc>
                <a:spcPct val="200000"/>
              </a:lnSpc>
              <a:buFont typeface="Courier New" panose="02070309020205020404" pitchFamily="49" charset="0"/>
              <a:buChar char="o"/>
            </a:pPr>
            <a:r>
              <a:rPr lang="en-US" sz="1600" dirty="0">
                <a:latin typeface="Avenir Book" panose="02000503020000020003" pitchFamily="2" charset="0"/>
              </a:rPr>
              <a:t>Enhances auditability and traceability </a:t>
            </a:r>
          </a:p>
          <a:p>
            <a:pPr>
              <a:lnSpc>
                <a:spcPct val="200000"/>
              </a:lnSpc>
              <a:buFont typeface="Courier New" panose="02070309020205020404" pitchFamily="49" charset="0"/>
              <a:buChar char="o"/>
            </a:pPr>
            <a:r>
              <a:rPr lang="en-US" sz="1600" dirty="0">
                <a:latin typeface="Avenir Book" panose="02000503020000020003" pitchFamily="2" charset="0"/>
              </a:rPr>
              <a:t>Ensures policy and regulatory compliance</a:t>
            </a:r>
          </a:p>
          <a:p>
            <a:pPr>
              <a:lnSpc>
                <a:spcPct val="200000"/>
              </a:lnSpc>
              <a:buFont typeface="Courier New" panose="02070309020205020404" pitchFamily="49" charset="0"/>
              <a:buChar char="o"/>
            </a:pPr>
            <a:r>
              <a:rPr lang="en-US" sz="1600" dirty="0">
                <a:latin typeface="Avenir Book" panose="02000503020000020003" pitchFamily="2" charset="0"/>
              </a:rPr>
              <a:t>More prompt notifications in case of suspicious activity </a:t>
            </a:r>
          </a:p>
          <a:p>
            <a:pPr>
              <a:lnSpc>
                <a:spcPct val="200000"/>
              </a:lnSpc>
              <a:buFont typeface="Courier New" panose="02070309020205020404" pitchFamily="49" charset="0"/>
              <a:buChar char="o"/>
            </a:pPr>
            <a:r>
              <a:rPr lang="en-US" sz="1600" dirty="0">
                <a:latin typeface="Avenir Book" panose="02000503020000020003" pitchFamily="2" charset="0"/>
              </a:rPr>
              <a:t>Scalability and performance</a:t>
            </a:r>
          </a:p>
          <a:p>
            <a:pPr>
              <a:lnSpc>
                <a:spcPct val="200000"/>
              </a:lnSpc>
              <a:buFont typeface="Courier New" panose="02070309020205020404" pitchFamily="49" charset="0"/>
              <a:buChar char="o"/>
            </a:pPr>
            <a:r>
              <a:rPr lang="en-US" sz="1600" dirty="0">
                <a:latin typeface="Avenir Book" panose="02000503020000020003" pitchFamily="2" charset="0"/>
              </a:rPr>
              <a:t>Future scope in IoT-related data sharing </a:t>
            </a: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08857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Literature Survey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BDSS-FA: A Blockchain-Based Data Security Sharing Platform With Fine-Grained Access Control</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system framework includes Key Generation Center (KGC), Data Owner (DO), P2P based data distribution platform, IPFS Cluster, Fabric Blockchain and Data Consumer (DC)…</a:t>
            </a:r>
          </a:p>
          <a:p>
            <a:pPr marL="571500" lvl="1" indent="0">
              <a:lnSpc>
                <a:spcPct val="110000"/>
              </a:lnSpc>
              <a:buNone/>
            </a:pPr>
            <a:endParaRPr lang="en-US" sz="12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(2021). </a:t>
            </a:r>
            <a:r>
              <a:rPr lang="en-US" sz="1600" b="1" dirty="0">
                <a:latin typeface="Avenir Book" panose="02000503020000020003" pitchFamily="2" charset="0"/>
              </a:rPr>
              <a:t>Blockchain-Enabled Data Sharing in Supply Chains: Model, Operationalization, and Tutorial.</a:t>
            </a:r>
            <a:r>
              <a:rPr lang="en-US" sz="1600" dirty="0">
                <a:latin typeface="Avenir Book" panose="02000503020000020003" pitchFamily="2" charset="0"/>
              </a:rPr>
              <a:t> </a:t>
            </a:r>
            <a:r>
              <a:rPr lang="en-US" sz="1400" dirty="0">
                <a:latin typeface="Avenir Book" panose="02000503020000020003" pitchFamily="2" charset="0"/>
              </a:rPr>
              <a:t>Production and Operations Management</a:t>
            </a:r>
            <a:r>
              <a:rPr lang="en-US" sz="1600" dirty="0">
                <a:latin typeface="Avenir Book" panose="02000503020000020003" pitchFamily="2" charset="0"/>
              </a:rPr>
              <a:t> </a:t>
            </a:r>
          </a:p>
          <a:p>
            <a:pPr lvl="1">
              <a:lnSpc>
                <a:spcPct val="110000"/>
              </a:lnSpc>
              <a:buFont typeface="Arial" panose="020B0604020202020204" pitchFamily="34" charset="0"/>
              <a:buChar char="•"/>
            </a:pPr>
            <a:r>
              <a:rPr lang="en-US" sz="1200" dirty="0">
                <a:latin typeface="Avenir Book" panose="02000503020000020003" pitchFamily="2" charset="0"/>
              </a:rPr>
              <a:t>The paper provides a step-by-step guide for setting up a blockchain-enabled data-sharing marketplace using Hashgraph </a:t>
            </a:r>
          </a:p>
          <a:p>
            <a:pPr marL="571500" lvl="1" indent="0">
              <a:lnSpc>
                <a:spcPct val="110000"/>
              </a:lnSpc>
              <a:buNone/>
            </a:pPr>
            <a:endParaRPr lang="en-US" sz="16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A Medical Data Sharing Scheme Based on Attribute Cryptosystem and Blockchain Technology.</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proposed scheme combines attribute-based encryption (ABE) and attribute-based signature (ABS), which achieves the sharing of medical data in many-to-many communications. </a:t>
            </a:r>
          </a:p>
          <a:p>
            <a:pPr marL="114300" indent="0">
              <a:lnSpc>
                <a:spcPct val="110000"/>
              </a:lnSpc>
              <a:buNone/>
            </a:pPr>
            <a:endParaRPr lang="en-US" sz="1600" dirty="0">
              <a:latin typeface="Avenir Book" panose="02000503020000020003" pitchFamily="2" charset="0"/>
            </a:endParaRP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85347104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1274</Words>
  <Application>Microsoft Macintosh PowerPoint</Application>
  <PresentationFormat>On-screen Show (4:3)</PresentationFormat>
  <Paragraphs>128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Noto Sans Symbols</vt:lpstr>
      <vt:lpstr>Calibri</vt:lpstr>
      <vt:lpstr>Courier New</vt:lpstr>
      <vt:lpstr>Avenir Book</vt:lpstr>
      <vt:lpstr>Arial</vt:lpstr>
      <vt:lpstr>Times New Roman</vt:lpstr>
      <vt:lpstr>MPSTME</vt:lpstr>
      <vt:lpstr>Capstone Project</vt:lpstr>
      <vt:lpstr>PowerPoint Presentation</vt:lpstr>
      <vt:lpstr>Introduction</vt:lpstr>
      <vt:lpstr>PowerPoint Presentation</vt:lpstr>
      <vt:lpstr>PowerPoint Presentation</vt:lpstr>
      <vt:lpstr>Our Project</vt:lpstr>
      <vt:lpstr>PowerPoint Presentation</vt:lpstr>
      <vt:lpstr>Key Features</vt:lpstr>
      <vt:lpstr>Literature Survey</vt:lpstr>
      <vt:lpstr>Technology Stacks</vt:lpstr>
      <vt:lpstr>Objectives &amp;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ARUSHI RAI - 70102000110</cp:lastModifiedBy>
  <cp:revision>9</cp:revision>
  <dcterms:modified xsi:type="dcterms:W3CDTF">2023-08-03T01:45:31Z</dcterms:modified>
</cp:coreProperties>
</file>