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58" r:id="rId5"/>
    <p:sldId id="268" r:id="rId6"/>
    <p:sldId id="269" r:id="rId7"/>
    <p:sldId id="270" r:id="rId8"/>
    <p:sldId id="277" r:id="rId9"/>
    <p:sldId id="278" r:id="rId10"/>
    <p:sldId id="279" r:id="rId11"/>
    <p:sldId id="271" r:id="rId12"/>
    <p:sldId id="280" r:id="rId13"/>
    <p:sldId id="282" r:id="rId14"/>
    <p:sldId id="285" r:id="rId15"/>
    <p:sldId id="284" r:id="rId16"/>
    <p:sldId id="272" r:id="rId17"/>
    <p:sldId id="266" r:id="rId18"/>
    <p:sldId id="286" r:id="rId19"/>
    <p:sldId id="276" r:id="rId20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18384F"/>
    <a:srgbClr val="7292E4"/>
    <a:srgbClr val="E7E6E6"/>
    <a:srgbClr val="EAEBF0"/>
    <a:srgbClr val="C0C3CA"/>
    <a:srgbClr val="9B75EF"/>
    <a:srgbClr val="2C567A"/>
    <a:srgbClr val="7666D8"/>
    <a:srgbClr val="0D1D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87949" autoAdjust="0"/>
  </p:normalViewPr>
  <p:slideViewPr>
    <p:cSldViewPr snapToGrid="0" showGuides="1">
      <p:cViewPr>
        <p:scale>
          <a:sx n="75" d="100"/>
          <a:sy n="75" d="100"/>
        </p:scale>
        <p:origin x="1896" y="13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6" d="100"/>
          <a:sy n="76" d="100"/>
        </p:scale>
        <p:origin x="407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BF404C6-F3CC-4383-8FBC-3F7F856D112C}" type="datetime1">
              <a:rPr lang="ru-RU" smtClean="0"/>
              <a:t>01.12.2024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18A1656-FDB1-442A-B22F-67D2FDA9ED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47850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E53AFD-DFF1-40C5-A030-1B2F2E9C0365}" type="datetime1">
              <a:rPr lang="ru-RU" smtClean="0"/>
              <a:pPr/>
              <a:t>01.12.2024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336304E-FDE3-4B4F-A3B7-EBE87F3FA5E2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0851386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336304E-FDE3-4B4F-A3B7-EBE87F3FA5E2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97957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36304E-FDE3-4B4F-A3B7-EBE87F3FA5E2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6973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36304E-FDE3-4B4F-A3B7-EBE87F3FA5E2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63782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336304E-FDE3-4B4F-A3B7-EBE87F3FA5E2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11569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336304E-FDE3-4B4F-A3B7-EBE87F3FA5E2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07943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336304E-FDE3-4B4F-A3B7-EBE87F3FA5E2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82205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336304E-FDE3-4B4F-A3B7-EBE87F3FA5E2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31690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336304E-FDE3-4B4F-A3B7-EBE87F3FA5E2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13988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336304E-FDE3-4B4F-A3B7-EBE87F3FA5E2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80789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336304E-FDE3-4B4F-A3B7-EBE87F3FA5E2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85504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36304E-FDE3-4B4F-A3B7-EBE87F3FA5E2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57413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36304E-FDE3-4B4F-A3B7-EBE87F3FA5E2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09245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336304E-FDE3-4B4F-A3B7-EBE87F3FA5E2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04042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36304E-FDE3-4B4F-A3B7-EBE87F3FA5E2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3326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4.png"/><Relationship Id="rId4" Type="http://schemas.openxmlformats.org/officeDocument/2006/relationships/image" Target="../media/image4.svg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Название слайда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rtlCol="0" anchor="b">
            <a:noAutofit/>
          </a:bodyPr>
          <a:lstStyle>
            <a:lvl1pPr algn="l">
              <a:defRPr sz="5400" b="1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rtl="0"/>
            <a:r>
              <a:rPr lang="ru-RU" noProof="0" dirty="0"/>
              <a:t>Место для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 rtlCol="0"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 smtClean="0"/>
              <a:t>Образец подзаголовка</a:t>
            </a:r>
            <a:endParaRPr lang="ru-RU" noProof="0" dirty="0"/>
          </a:p>
        </p:txBody>
      </p:sp>
      <p:sp>
        <p:nvSpPr>
          <p:cNvPr id="13" name="Рисунок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ru-RU" noProof="0" smtClean="0"/>
              <a:t>Вставка рисунка</a:t>
            </a:r>
            <a:endParaRPr lang="ru-RU" noProof="0" dirty="0"/>
          </a:p>
        </p:txBody>
      </p: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Полилиния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16" name="Полилиния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noProof="0" dirty="0"/>
            </a:p>
          </p:txBody>
        </p:sp>
      </p:grp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2999" y="1312605"/>
            <a:ext cx="1745251" cy="673365"/>
          </a:xfrm>
          <a:prstGeom prst="rect">
            <a:avLst/>
          </a:prstGeom>
        </p:spPr>
      </p:pic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504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3AE61224-6208-4388-840A-2A613B842650}"/>
              </a:ext>
            </a:extLst>
          </p:cNvPr>
          <p:cNvGrpSpPr/>
          <p:nvPr userDrawn="1"/>
        </p:nvGrpSpPr>
        <p:grpSpPr>
          <a:xfrm>
            <a:off x="-1871180" y="-2049517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1" name="Полилиния 5">
              <a:extLst>
                <a:ext uri="{FF2B5EF4-FFF2-40B4-BE49-F238E27FC236}">
                  <a16:creationId xmlns:a16="http://schemas.microsoft.com/office/drawing/2014/main" id="{9C262CDC-D38F-428C-A15E-DDD5A48CA0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12" name="Полилиния 6">
              <a:extLst>
                <a:ext uri="{FF2B5EF4-FFF2-40B4-BE49-F238E27FC236}">
                  <a16:creationId xmlns:a16="http://schemas.microsoft.com/office/drawing/2014/main" id="{6CA70729-6AED-407B-8058-1348C4E2ED0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388496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пасибо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 rtlCol="0"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 dirty="0"/>
              <a:t>адрес электронной почты</a:t>
            </a:r>
          </a:p>
        </p:txBody>
      </p:sp>
      <p:sp>
        <p:nvSpPr>
          <p:cNvPr id="13" name="Рисунок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ru-RU" noProof="0" smtClean="0"/>
              <a:t>Вставка рисунка</a:t>
            </a:r>
            <a:endParaRPr lang="ru-RU" noProof="0" dirty="0"/>
          </a:p>
        </p:txBody>
      </p: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Полилиния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16" name="Полилиния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noProof="0" dirty="0"/>
            </a:p>
          </p:txBody>
        </p:sp>
      </p:grp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2999" y="1844881"/>
            <a:ext cx="1745251" cy="673365"/>
          </a:xfrm>
          <a:prstGeom prst="rect">
            <a:avLst/>
          </a:prstGeom>
        </p:spPr>
      </p:pic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Текст 6">
            <a:extLst>
              <a:ext uri="{FF2B5EF4-FFF2-40B4-BE49-F238E27FC236}">
                <a16:creationId xmlns:a16="http://schemas.microsoft.com/office/drawing/2014/main" id="{4E0FBE0E-A6B0-483E-93DD-5C20DA069DB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/>
            </a:lvl1pPr>
          </a:lstStyle>
          <a:p>
            <a:pPr marL="228600" lvl="0" indent="-228600" rtl="0"/>
            <a:r>
              <a:rPr lang="ru-RU" noProof="0" dirty="0"/>
              <a:t>Место для URL-адреса веб-сайта</a:t>
            </a:r>
          </a:p>
        </p:txBody>
      </p:sp>
      <p:pic>
        <p:nvPicPr>
          <p:cNvPr id="17" name="Графический объект 16" descr="Конверт">
            <a:extLst>
              <a:ext uri="{FF2B5EF4-FFF2-40B4-BE49-F238E27FC236}">
                <a16:creationId xmlns:a16="http://schemas.microsoft.com/office/drawing/2014/main" id="{E5B30B87-6C2E-48F1-9026-E4F6BEA1CF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41475" y="4452337"/>
            <a:ext cx="387795" cy="387795"/>
          </a:xfrm>
          <a:prstGeom prst="rect">
            <a:avLst/>
          </a:prstGeom>
        </p:spPr>
      </p:pic>
      <p:pic>
        <p:nvPicPr>
          <p:cNvPr id="18" name="Графический объект 17" descr="Сеть">
            <a:extLst>
              <a:ext uri="{FF2B5EF4-FFF2-40B4-BE49-F238E27FC236}">
                <a16:creationId xmlns:a16="http://schemas.microsoft.com/office/drawing/2014/main" id="{2DA3CFE0-4ED8-4345-A158-94E70F463E9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22084" y="4925640"/>
            <a:ext cx="426575" cy="426575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E9908F-CF81-43F9-880A-401D0C0FB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778" y="3429000"/>
            <a:ext cx="5011410" cy="651448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637136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титульный слайд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3" name="Рисунок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ru-RU" noProof="0" smtClean="0"/>
              <a:t>Вставка рисунка</a:t>
            </a:r>
            <a:endParaRPr lang="ru-RU" noProof="0" dirty="0"/>
          </a:p>
        </p:txBody>
      </p: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Полилиния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16" name="Полилиния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noProof="0" dirty="0"/>
            </a:p>
          </p:txBody>
        </p:sp>
      </p:grp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77C312F4-62C2-4903-8C4B-423A8717E481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Графический объект 18" descr="Конверт">
            <a:extLst>
              <a:ext uri="{FF2B5EF4-FFF2-40B4-BE49-F238E27FC236}">
                <a16:creationId xmlns:a16="http://schemas.microsoft.com/office/drawing/2014/main" id="{A686352B-226C-4579-B831-0DC14EC3895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41475" y="4452337"/>
            <a:ext cx="387795" cy="387795"/>
          </a:xfrm>
          <a:prstGeom prst="rect">
            <a:avLst/>
          </a:prstGeom>
        </p:spPr>
      </p:pic>
      <p:pic>
        <p:nvPicPr>
          <p:cNvPr id="20" name="Графический объект 19" descr="Сеть">
            <a:extLst>
              <a:ext uri="{FF2B5EF4-FFF2-40B4-BE49-F238E27FC236}">
                <a16:creationId xmlns:a16="http://schemas.microsoft.com/office/drawing/2014/main" id="{460C8169-012B-451A-A6C2-6FEC0DC82AF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22084" y="4925640"/>
            <a:ext cx="426575" cy="426575"/>
          </a:xfrm>
          <a:prstGeom prst="rect">
            <a:avLst/>
          </a:prstGeom>
        </p:spPr>
      </p:pic>
      <p:sp>
        <p:nvSpPr>
          <p:cNvPr id="21" name="Подзаголовок 2">
            <a:extLst>
              <a:ext uri="{FF2B5EF4-FFF2-40B4-BE49-F238E27FC236}">
                <a16:creationId xmlns:a16="http://schemas.microsoft.com/office/drawing/2014/main" id="{ADF17BC1-06CE-42EA-A970-31A7ED871AA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 rtlCol="0"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 dirty="0"/>
              <a:t>адрес электронной почты</a:t>
            </a:r>
          </a:p>
        </p:txBody>
      </p:sp>
      <p:sp>
        <p:nvSpPr>
          <p:cNvPr id="22" name="Текст 6">
            <a:extLst>
              <a:ext uri="{FF2B5EF4-FFF2-40B4-BE49-F238E27FC236}">
                <a16:creationId xmlns:a16="http://schemas.microsoft.com/office/drawing/2014/main" id="{7035F1B3-4E91-44FF-B4E7-E5D87C7A034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>
                <a:solidFill>
                  <a:schemeClr val="bg1"/>
                </a:solidFill>
              </a:defRPr>
            </a:lvl1pPr>
          </a:lstStyle>
          <a:p>
            <a:pPr marL="228600" lvl="0" indent="-228600" rtl="0"/>
            <a:r>
              <a:rPr lang="ru-RU" noProof="0" dirty="0"/>
              <a:t>Место для URL-адреса веб-сайта</a:t>
            </a:r>
          </a:p>
        </p:txBody>
      </p:sp>
      <p:sp>
        <p:nvSpPr>
          <p:cNvPr id="18" name="Заголовок 1">
            <a:extLst>
              <a:ext uri="{FF2B5EF4-FFF2-40B4-BE49-F238E27FC236}">
                <a16:creationId xmlns:a16="http://schemas.microsoft.com/office/drawing/2014/main" id="{525B5135-F466-4A63-A42C-3BB2BAA7D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778" y="3158641"/>
            <a:ext cx="5011410" cy="921807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 dirty="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81010702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1F54E98B-AC75-484D-9121-68498EB888AA}"/>
              </a:ext>
            </a:extLst>
          </p:cNvPr>
          <p:cNvSpPr/>
          <p:nvPr userDrawn="1"/>
        </p:nvSpPr>
        <p:spPr>
          <a:xfrm>
            <a:off x="754010" y="708293"/>
            <a:ext cx="5334029" cy="5334029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rtlCol="0"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ru-RU" noProof="0" dirty="0"/>
              <a:t>Место для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 rtlCol="0"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 smtClean="0"/>
              <a:t>Образец подзаголовка</a:t>
            </a:r>
            <a:endParaRPr lang="ru-RU" noProof="0" dirty="0"/>
          </a:p>
        </p:txBody>
      </p: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Полилиния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16" name="Полилиния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noProof="0" dirty="0"/>
            </a:p>
          </p:txBody>
        </p:sp>
      </p:grp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905788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 9">
            <a:extLst>
              <a:ext uri="{FF2B5EF4-FFF2-40B4-BE49-F238E27FC236}">
                <a16:creationId xmlns:a16="http://schemas.microsoft.com/office/drawing/2014/main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rtlCol="0"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5FC40B0-ED27-47E5-A3C2-32A8418567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638" y="6260507"/>
            <a:ext cx="1075427" cy="414929"/>
          </a:xfrm>
          <a:prstGeom prst="rect">
            <a:avLst/>
          </a:prstGeom>
        </p:spPr>
      </p:pic>
      <p:sp>
        <p:nvSpPr>
          <p:cNvPr id="11" name="Овал 10">
            <a:extLst>
              <a:ext uri="{FF2B5EF4-FFF2-40B4-BE49-F238E27FC236}">
                <a16:creationId xmlns:a16="http://schemas.microsoft.com/office/drawing/2014/main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 rtlCol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pPr rtl="0"/>
            <a:fld id="{9EC71654-96A5-4280-94F3-931C61A9F92C}" type="slidenum">
              <a:rPr lang="ru-RU" noProof="0" smtClean="0"/>
              <a:pPr/>
              <a:t>‹#›</a:t>
            </a:fld>
            <a:endParaRPr lang="ru-RU" noProof="0" dirty="0"/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AD5251EA-F450-4DD1-995B-DC89513424C8}"/>
              </a:ext>
            </a:extLst>
          </p:cNvPr>
          <p:cNvGrpSpPr/>
          <p:nvPr userDrawn="1"/>
        </p:nvGrpSpPr>
        <p:grpSpPr>
          <a:xfrm rot="16200000">
            <a:off x="1637386" y="1473117"/>
            <a:ext cx="8917229" cy="10769768"/>
            <a:chOff x="-1728305" y="-2049517"/>
            <a:chExt cx="8917229" cy="10769768"/>
          </a:xfrm>
        </p:grpSpPr>
        <p:sp>
          <p:nvSpPr>
            <p:cNvPr id="17" name="Овал 16">
              <a:extLst>
                <a:ext uri="{FF2B5EF4-FFF2-40B4-BE49-F238E27FC236}">
                  <a16:creationId xmlns:a16="http://schemas.microsoft.com/office/drawing/2014/main" id="{44882F4E-E8C8-46FE-A9C8-7B79782767F6}"/>
                </a:ext>
              </a:extLst>
            </p:cNvPr>
            <p:cNvSpPr/>
            <p:nvPr userDrawn="1"/>
          </p:nvSpPr>
          <p:spPr>
            <a:xfrm>
              <a:off x="754010" y="708293"/>
              <a:ext cx="5334029" cy="5334029"/>
            </a:xfrm>
            <a:prstGeom prst="ellipse">
              <a:avLst/>
            </a:prstGeom>
            <a:solidFill>
              <a:schemeClr val="bg1">
                <a:alpha val="1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  <p:grpSp>
          <p:nvGrpSpPr>
            <p:cNvPr id="18" name="Группа 17">
              <a:extLst>
                <a:ext uri="{FF2B5EF4-FFF2-40B4-BE49-F238E27FC236}">
                  <a16:creationId xmlns:a16="http://schemas.microsoft.com/office/drawing/2014/main" id="{965CD13B-04FB-40D5-AF62-2F43CF49BA9B}"/>
                </a:ext>
              </a:extLst>
            </p:cNvPr>
            <p:cNvGrpSpPr/>
            <p:nvPr userDrawn="1"/>
          </p:nvGrpSpPr>
          <p:grpSpPr>
            <a:xfrm>
              <a:off x="-1728305" y="-2049517"/>
              <a:ext cx="8917229" cy="10769768"/>
              <a:chOff x="11114088" y="2241550"/>
              <a:chExt cx="1905000" cy="2354263"/>
            </a:xfrm>
            <a:solidFill>
              <a:schemeClr val="bg1">
                <a:alpha val="16000"/>
              </a:schemeClr>
            </a:solidFill>
          </p:grpSpPr>
          <p:sp>
            <p:nvSpPr>
              <p:cNvPr id="19" name="Полилиния 5">
                <a:extLst>
                  <a:ext uri="{FF2B5EF4-FFF2-40B4-BE49-F238E27FC236}">
                    <a16:creationId xmlns:a16="http://schemas.microsoft.com/office/drawing/2014/main" id="{01876F8F-C11E-4FB2-8150-1F0602752F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14088" y="2241550"/>
                <a:ext cx="1905000" cy="2354263"/>
              </a:xfrm>
              <a:custGeom>
                <a:avLst/>
                <a:gdLst>
                  <a:gd name="T0" fmla="*/ 0 w 447"/>
                  <a:gd name="T1" fmla="*/ 264 h 553"/>
                  <a:gd name="T2" fmla="*/ 141 w 447"/>
                  <a:gd name="T3" fmla="*/ 48 h 553"/>
                  <a:gd name="T4" fmla="*/ 414 w 447"/>
                  <a:gd name="T5" fmla="*/ 67 h 553"/>
                  <a:gd name="T6" fmla="*/ 438 w 447"/>
                  <a:gd name="T7" fmla="*/ 98 h 553"/>
                  <a:gd name="T8" fmla="*/ 391 w 447"/>
                  <a:gd name="T9" fmla="*/ 111 h 553"/>
                  <a:gd name="T10" fmla="*/ 94 w 447"/>
                  <a:gd name="T11" fmla="*/ 149 h 553"/>
                  <a:gd name="T12" fmla="*/ 107 w 447"/>
                  <a:gd name="T13" fmla="*/ 424 h 553"/>
                  <a:gd name="T14" fmla="*/ 383 w 447"/>
                  <a:gd name="T15" fmla="*/ 453 h 553"/>
                  <a:gd name="T16" fmla="*/ 393 w 447"/>
                  <a:gd name="T17" fmla="*/ 446 h 553"/>
                  <a:gd name="T18" fmla="*/ 433 w 447"/>
                  <a:gd name="T19" fmla="*/ 449 h 553"/>
                  <a:gd name="T20" fmla="*/ 421 w 447"/>
                  <a:gd name="T21" fmla="*/ 485 h 553"/>
                  <a:gd name="T22" fmla="*/ 194 w 447"/>
                  <a:gd name="T23" fmla="*/ 531 h 553"/>
                  <a:gd name="T24" fmla="*/ 0 w 447"/>
                  <a:gd name="T25" fmla="*/ 264 h 5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47" h="553">
                    <a:moveTo>
                      <a:pt x="0" y="264"/>
                    </a:moveTo>
                    <a:cubicBezTo>
                      <a:pt x="5" y="176"/>
                      <a:pt x="49" y="96"/>
                      <a:pt x="141" y="48"/>
                    </a:cubicBezTo>
                    <a:cubicBezTo>
                      <a:pt x="235" y="0"/>
                      <a:pt x="327" y="9"/>
                      <a:pt x="414" y="67"/>
                    </a:cubicBezTo>
                    <a:cubicBezTo>
                      <a:pt x="425" y="75"/>
                      <a:pt x="439" y="82"/>
                      <a:pt x="438" y="98"/>
                    </a:cubicBezTo>
                    <a:cubicBezTo>
                      <a:pt x="437" y="120"/>
                      <a:pt x="413" y="127"/>
                      <a:pt x="391" y="111"/>
                    </a:cubicBezTo>
                    <a:cubicBezTo>
                      <a:pt x="294" y="40"/>
                      <a:pt x="166" y="56"/>
                      <a:pt x="94" y="149"/>
                    </a:cubicBezTo>
                    <a:cubicBezTo>
                      <a:pt x="30" y="231"/>
                      <a:pt x="36" y="349"/>
                      <a:pt x="107" y="424"/>
                    </a:cubicBezTo>
                    <a:cubicBezTo>
                      <a:pt x="180" y="502"/>
                      <a:pt x="296" y="514"/>
                      <a:pt x="383" y="453"/>
                    </a:cubicBezTo>
                    <a:cubicBezTo>
                      <a:pt x="386" y="451"/>
                      <a:pt x="390" y="449"/>
                      <a:pt x="393" y="446"/>
                    </a:cubicBezTo>
                    <a:cubicBezTo>
                      <a:pt x="407" y="433"/>
                      <a:pt x="420" y="433"/>
                      <a:pt x="433" y="449"/>
                    </a:cubicBezTo>
                    <a:cubicBezTo>
                      <a:pt x="447" y="467"/>
                      <a:pt x="433" y="477"/>
                      <a:pt x="421" y="485"/>
                    </a:cubicBezTo>
                    <a:cubicBezTo>
                      <a:pt x="353" y="537"/>
                      <a:pt x="277" y="553"/>
                      <a:pt x="194" y="531"/>
                    </a:cubicBezTo>
                    <a:cubicBezTo>
                      <a:pt x="79" y="501"/>
                      <a:pt x="1" y="397"/>
                      <a:pt x="0" y="2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noProof="0" dirty="0"/>
              </a:p>
            </p:txBody>
          </p:sp>
          <p:sp>
            <p:nvSpPr>
              <p:cNvPr id="20" name="Полилиния 6">
                <a:extLst>
                  <a:ext uri="{FF2B5EF4-FFF2-40B4-BE49-F238E27FC236}">
                    <a16:creationId xmlns:a16="http://schemas.microsoft.com/office/drawing/2014/main" id="{08A1D05F-5F61-4156-8C83-1A002AA1E8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12538" y="2590800"/>
                <a:ext cx="835025" cy="1673225"/>
              </a:xfrm>
              <a:custGeom>
                <a:avLst/>
                <a:gdLst>
                  <a:gd name="T0" fmla="*/ 0 w 196"/>
                  <a:gd name="T1" fmla="*/ 198 h 393"/>
                  <a:gd name="T2" fmla="*/ 157 w 196"/>
                  <a:gd name="T3" fmla="*/ 8 h 393"/>
                  <a:gd name="T4" fmla="*/ 192 w 196"/>
                  <a:gd name="T5" fmla="*/ 22 h 393"/>
                  <a:gd name="T6" fmla="*/ 167 w 196"/>
                  <a:gd name="T7" fmla="*/ 56 h 393"/>
                  <a:gd name="T8" fmla="*/ 48 w 196"/>
                  <a:gd name="T9" fmla="*/ 198 h 393"/>
                  <a:gd name="T10" fmla="*/ 170 w 196"/>
                  <a:gd name="T11" fmla="*/ 339 h 393"/>
                  <a:gd name="T12" fmla="*/ 193 w 196"/>
                  <a:gd name="T13" fmla="*/ 372 h 393"/>
                  <a:gd name="T14" fmla="*/ 160 w 196"/>
                  <a:gd name="T15" fmla="*/ 387 h 393"/>
                  <a:gd name="T16" fmla="*/ 0 w 196"/>
                  <a:gd name="T17" fmla="*/ 198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6" h="393">
                    <a:moveTo>
                      <a:pt x="0" y="198"/>
                    </a:moveTo>
                    <a:cubicBezTo>
                      <a:pt x="0" y="103"/>
                      <a:pt x="64" y="26"/>
                      <a:pt x="157" y="8"/>
                    </a:cubicBezTo>
                    <a:cubicBezTo>
                      <a:pt x="171" y="6"/>
                      <a:pt x="188" y="0"/>
                      <a:pt x="192" y="22"/>
                    </a:cubicBezTo>
                    <a:cubicBezTo>
                      <a:pt x="196" y="41"/>
                      <a:pt x="190" y="52"/>
                      <a:pt x="167" y="56"/>
                    </a:cubicBezTo>
                    <a:cubicBezTo>
                      <a:pt x="95" y="70"/>
                      <a:pt x="47" y="129"/>
                      <a:pt x="48" y="198"/>
                    </a:cubicBezTo>
                    <a:cubicBezTo>
                      <a:pt x="48" y="267"/>
                      <a:pt x="97" y="325"/>
                      <a:pt x="170" y="339"/>
                    </a:cubicBezTo>
                    <a:cubicBezTo>
                      <a:pt x="191" y="343"/>
                      <a:pt x="195" y="354"/>
                      <a:pt x="193" y="372"/>
                    </a:cubicBezTo>
                    <a:cubicBezTo>
                      <a:pt x="190" y="393"/>
                      <a:pt x="174" y="389"/>
                      <a:pt x="160" y="387"/>
                    </a:cubicBezTo>
                    <a:cubicBezTo>
                      <a:pt x="70" y="375"/>
                      <a:pt x="0" y="293"/>
                      <a:pt x="0" y="19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noProof="0" dirty="0"/>
              </a:p>
            </p:txBody>
          </p:sp>
        </p:grpSp>
      </p:grpSp>
      <p:sp>
        <p:nvSpPr>
          <p:cNvPr id="21" name="Текст 2">
            <a:extLst>
              <a:ext uri="{FF2B5EF4-FFF2-40B4-BE49-F238E27FC236}">
                <a16:creationId xmlns:a16="http://schemas.microsoft.com/office/drawing/2014/main" id="{4D77C47B-CC1E-41DA-9146-5DFD63065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153348"/>
            <a:ext cx="10515600" cy="648543"/>
          </a:xfrm>
        </p:spPr>
        <p:txBody>
          <a:bodyPr rtlCol="0"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422654412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60E0B501-22AA-4685-BE9B-A267F6F675A7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4" name="Полилиния 5">
              <a:extLst>
                <a:ext uri="{FF2B5EF4-FFF2-40B4-BE49-F238E27FC236}">
                  <a16:creationId xmlns:a16="http://schemas.microsoft.com/office/drawing/2014/main" id="{5D0E179E-CA3D-4874-9ACD-F8990F48F4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US" noProof="0" dirty="0"/>
            </a:p>
          </p:txBody>
        </p:sp>
        <p:sp>
          <p:nvSpPr>
            <p:cNvPr id="25" name="Полилиния 6">
              <a:extLst>
                <a:ext uri="{FF2B5EF4-FFF2-40B4-BE49-F238E27FC236}">
                  <a16:creationId xmlns:a16="http://schemas.microsoft.com/office/drawing/2014/main" id="{A9C53936-B93A-4CF6-8766-2FA93ACFEB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US" noProof="0" dirty="0"/>
            </a:p>
          </p:txBody>
        </p:sp>
        <p:sp>
          <p:nvSpPr>
            <p:cNvPr id="26" name="Полилиния 7">
              <a:extLst>
                <a:ext uri="{FF2B5EF4-FFF2-40B4-BE49-F238E27FC236}">
                  <a16:creationId xmlns:a16="http://schemas.microsoft.com/office/drawing/2014/main" id="{5776DEA2-5422-4F51-B359-652B71274D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US" noProof="0" dirty="0"/>
            </a:p>
          </p:txBody>
        </p:sp>
      </p:grp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/>
          </a:p>
        </p:txBody>
      </p:sp>
      <p:sp>
        <p:nvSpPr>
          <p:cNvPr id="16" name="Номер слайда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 rtlCol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7" name="Объект 2">
            <a:extLst>
              <a:ext uri="{FF2B5EF4-FFF2-40B4-BE49-F238E27FC236}">
                <a16:creationId xmlns:a16="http://schemas.microsoft.com/office/drawing/2014/main" id="{1A1F33A2-66F7-4D85-99DD-7B00F265A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8" y="1825625"/>
            <a:ext cx="10837862" cy="4351338"/>
          </a:xfrm>
        </p:spPr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EC2DFD46-BF74-47BA-A496-92ED1979C3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3" name="Заголовок 1">
            <a:extLst>
              <a:ext uri="{FF2B5EF4-FFF2-40B4-BE49-F238E27FC236}">
                <a16:creationId xmlns:a16="http://schemas.microsoft.com/office/drawing/2014/main" id="{EF788279-D710-447A-9E71-4D1344575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rtlCol="0" anchor="b">
            <a:noAutofit/>
          </a:bodyPr>
          <a:lstStyle>
            <a:lvl1pPr>
              <a:defRPr sz="3200" b="1" cap="all" baseline="0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" noProof="0"/>
          </a:p>
        </p:txBody>
      </p:sp>
    </p:spTree>
    <p:extLst>
      <p:ext uri="{BB962C8B-B14F-4D97-AF65-F5344CB8AC3E}">
        <p14:creationId xmlns:p14="http://schemas.microsoft.com/office/powerpoint/2010/main" val="37897589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C2A6B906-ACDA-40FD-8AC8-0B693AB1279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9" name="Полилиния 5">
              <a:extLst>
                <a:ext uri="{FF2B5EF4-FFF2-40B4-BE49-F238E27FC236}">
                  <a16:creationId xmlns:a16="http://schemas.microsoft.com/office/drawing/2014/main" id="{717F7366-5A99-4065-90C2-AE7DF5DD0F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20" name="Полилиния 6">
              <a:extLst>
                <a:ext uri="{FF2B5EF4-FFF2-40B4-BE49-F238E27FC236}">
                  <a16:creationId xmlns:a16="http://schemas.microsoft.com/office/drawing/2014/main" id="{90A089CA-63B9-4456-B0B1-17C75EBFB9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22" name="Полилиния 7">
              <a:extLst>
                <a:ext uri="{FF2B5EF4-FFF2-40B4-BE49-F238E27FC236}">
                  <a16:creationId xmlns:a16="http://schemas.microsoft.com/office/drawing/2014/main" id="{8D36B2D1-BCFE-43FC-8743-7B7A30E1AD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noProof="0" dirty="0"/>
            </a:p>
          </p:txBody>
        </p:sp>
      </p:grp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>
              <a:solidFill>
                <a:schemeClr val="bg1"/>
              </a:solidFill>
            </a:endParaRPr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6" name="Номер слайда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 rtlCol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9EC71654-96A5-4280-94F3-931C61A9F92C}" type="slidenum">
              <a:rPr lang="ru-RU" noProof="0" smtClean="0"/>
              <a:pPr/>
              <a:t>‹#›</a:t>
            </a:fld>
            <a:endParaRPr lang="ru-RU" noProof="0" dirty="0"/>
          </a:p>
        </p:txBody>
      </p:sp>
      <p:sp>
        <p:nvSpPr>
          <p:cNvPr id="14" name="Объект 2">
            <a:extLst>
              <a:ext uri="{FF2B5EF4-FFF2-40B4-BE49-F238E27FC236}">
                <a16:creationId xmlns:a16="http://schemas.microsoft.com/office/drawing/2014/main" id="{079DA8F4-EDD3-4D62-A90B-8C3C1AFB00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5938" y="1825625"/>
            <a:ext cx="5503862" cy="4351338"/>
          </a:xfrm>
        </p:spPr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17" name="Объект 3">
            <a:extLst>
              <a:ext uri="{FF2B5EF4-FFF2-40B4-BE49-F238E27FC236}">
                <a16:creationId xmlns:a16="http://schemas.microsoft.com/office/drawing/2014/main" id="{DA0DA994-B4A9-447A-BEBF-3EA31D375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332150F9-14BF-4DCB-884D-49596914C2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21" name="Заголовок 1">
            <a:extLst>
              <a:ext uri="{FF2B5EF4-FFF2-40B4-BE49-F238E27FC236}">
                <a16:creationId xmlns:a16="http://schemas.microsoft.com/office/drawing/2014/main" id="{19DEF115-82C2-4E9D-A22C-8DA561FB3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rtlCol="0" anchor="b">
            <a:noAutofit/>
          </a:bodyPr>
          <a:lstStyle>
            <a:lvl1pPr>
              <a:defRPr sz="3200" b="1" cap="all" baseline="0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0929342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616F52B4-215E-4237-893C-E22B23804744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2" name="Полилиния 5">
              <a:extLst>
                <a:ext uri="{FF2B5EF4-FFF2-40B4-BE49-F238E27FC236}">
                  <a16:creationId xmlns:a16="http://schemas.microsoft.com/office/drawing/2014/main" id="{B7C40C77-B795-4B07-B92D-2E8A566357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23" name="Полилиния 6">
              <a:extLst>
                <a:ext uri="{FF2B5EF4-FFF2-40B4-BE49-F238E27FC236}">
                  <a16:creationId xmlns:a16="http://schemas.microsoft.com/office/drawing/2014/main" id="{6E703A1E-5F10-4BB5-9D52-77CB6F5994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24" name="Полилиния 7">
              <a:extLst>
                <a:ext uri="{FF2B5EF4-FFF2-40B4-BE49-F238E27FC236}">
                  <a16:creationId xmlns:a16="http://schemas.microsoft.com/office/drawing/2014/main" id="{22CEE04C-09CE-41CF-937D-EC2D3C23EC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noProof="0" dirty="0"/>
            </a:p>
          </p:txBody>
        </p:sp>
      </p:grp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>
              <a:solidFill>
                <a:schemeClr val="bg1"/>
              </a:solidFill>
            </a:endParaRPr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6" name="Номер слайда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 rtlCol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9EC71654-96A5-4280-94F3-931C61A9F92C}" type="slidenum">
              <a:rPr lang="ru-RU" noProof="0" smtClean="0"/>
              <a:pPr/>
              <a:t>‹#›</a:t>
            </a:fld>
            <a:endParaRPr lang="ru-RU" noProof="0" dirty="0"/>
          </a:p>
        </p:txBody>
      </p:sp>
      <p:sp>
        <p:nvSpPr>
          <p:cNvPr id="14" name="Текст 2">
            <a:extLst>
              <a:ext uri="{FF2B5EF4-FFF2-40B4-BE49-F238E27FC236}">
                <a16:creationId xmlns:a16="http://schemas.microsoft.com/office/drawing/2014/main" id="{774CF4BA-8DCB-42CF-A2C4-D6AF95EE3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17" name="Объект 3">
            <a:extLst>
              <a:ext uri="{FF2B5EF4-FFF2-40B4-BE49-F238E27FC236}">
                <a16:creationId xmlns:a16="http://schemas.microsoft.com/office/drawing/2014/main" id="{67BA8B6E-A28D-4658-8C91-6CA7BD539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157787" cy="3684588"/>
          </a:xfrm>
        </p:spPr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18" name="Текст 4">
            <a:extLst>
              <a:ext uri="{FF2B5EF4-FFF2-40B4-BE49-F238E27FC236}">
                <a16:creationId xmlns:a16="http://schemas.microsoft.com/office/drawing/2014/main" id="{F73B3215-82DB-4DBF-9E77-3AE2308C69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19" name="Объект 5">
            <a:extLst>
              <a:ext uri="{FF2B5EF4-FFF2-40B4-BE49-F238E27FC236}">
                <a16:creationId xmlns:a16="http://schemas.microsoft.com/office/drawing/2014/main" id="{8DFD34E8-36CC-4FFE-926B-C170208FED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03383C6B-3BE4-4380-AF26-1C21492FCE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25" name="Заголовок 1">
            <a:extLst>
              <a:ext uri="{FF2B5EF4-FFF2-40B4-BE49-F238E27FC236}">
                <a16:creationId xmlns:a16="http://schemas.microsoft.com/office/drawing/2014/main" id="{AE3770E9-CB74-47B0-8229-91F6F7560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rtlCol="0" anchor="b">
            <a:noAutofit/>
          </a:bodyPr>
          <a:lstStyle>
            <a:lvl1pPr>
              <a:defRPr sz="3200" b="1" cap="all" baseline="0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4617946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Рисунок 21">
            <a:extLst>
              <a:ext uri="{FF2B5EF4-FFF2-40B4-BE49-F238E27FC236}">
                <a16:creationId xmlns:a16="http://schemas.microsoft.com/office/drawing/2014/main" id="{C57825D7-DD33-4B70-BBBE-D46E7A5352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768485"/>
            <a:ext cx="5305662" cy="5305662"/>
          </a:xfrm>
          <a:custGeom>
            <a:avLst/>
            <a:gdLst>
              <a:gd name="connsiteX0" fmla="*/ 2652831 w 5305662"/>
              <a:gd name="connsiteY0" fmla="*/ 0 h 5305662"/>
              <a:gd name="connsiteX1" fmla="*/ 5305662 w 5305662"/>
              <a:gd name="connsiteY1" fmla="*/ 2652831 h 5305662"/>
              <a:gd name="connsiteX2" fmla="*/ 2652831 w 5305662"/>
              <a:gd name="connsiteY2" fmla="*/ 5305662 h 5305662"/>
              <a:gd name="connsiteX3" fmla="*/ 0 w 5305662"/>
              <a:gd name="connsiteY3" fmla="*/ 2652831 h 5305662"/>
              <a:gd name="connsiteX4" fmla="*/ 2652831 w 5305662"/>
              <a:gd name="connsiteY4" fmla="*/ 0 h 5305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5662" h="5305662">
                <a:moveTo>
                  <a:pt x="2652831" y="0"/>
                </a:moveTo>
                <a:cubicBezTo>
                  <a:pt x="4117949" y="0"/>
                  <a:pt x="5305662" y="1187713"/>
                  <a:pt x="5305662" y="2652831"/>
                </a:cubicBezTo>
                <a:cubicBezTo>
                  <a:pt x="5305662" y="4117949"/>
                  <a:pt x="4117949" y="5305662"/>
                  <a:pt x="2652831" y="5305662"/>
                </a:cubicBezTo>
                <a:cubicBezTo>
                  <a:pt x="1187713" y="5305662"/>
                  <a:pt x="0" y="4117949"/>
                  <a:pt x="0" y="2652831"/>
                </a:cubicBezTo>
                <a:cubicBezTo>
                  <a:pt x="0" y="1187713"/>
                  <a:pt x="1187713" y="0"/>
                  <a:pt x="2652831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0" smtClean="0"/>
              <a:t>Вставка рисунка</a:t>
            </a:r>
            <a:endParaRPr lang="ru-RU" noProof="0" dirty="0"/>
          </a:p>
        </p:txBody>
      </p: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 flipH="1">
            <a:off x="5400786" y="-2003509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Полилиния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16" name="Полилиния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noProof="0" dirty="0"/>
            </a:p>
          </p:txBody>
        </p:sp>
      </p:grpSp>
      <p:sp>
        <p:nvSpPr>
          <p:cNvPr id="19" name="Заголовок 1">
            <a:extLst>
              <a:ext uri="{FF2B5EF4-FFF2-40B4-BE49-F238E27FC236}">
                <a16:creationId xmlns:a16="http://schemas.microsoft.com/office/drawing/2014/main" id="{19A1397F-1946-4CBE-9EC5-159C3CBC7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20" name="Текст 3">
            <a:extLst>
              <a:ext uri="{FF2B5EF4-FFF2-40B4-BE49-F238E27FC236}">
                <a16:creationId xmlns:a16="http://schemas.microsoft.com/office/drawing/2014/main" id="{C535F2AB-153E-44A9-97BE-00553BEC17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6298D65-1027-4897-A948-DCEEF8FC3D9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1857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9F866E5C-B8AA-4805-B232-831BA01AAF1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0" name="Полилиния 5">
              <a:extLst>
                <a:ext uri="{FF2B5EF4-FFF2-40B4-BE49-F238E27FC236}">
                  <a16:creationId xmlns:a16="http://schemas.microsoft.com/office/drawing/2014/main" id="{F98614F0-2DA3-4F29-8CB3-D61424AC85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22" name="Полилиния 6">
              <a:extLst>
                <a:ext uri="{FF2B5EF4-FFF2-40B4-BE49-F238E27FC236}">
                  <a16:creationId xmlns:a16="http://schemas.microsoft.com/office/drawing/2014/main" id="{66D52F08-13EC-4AB4-BB79-89A5395A03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23" name="Полилиния 7">
              <a:extLst>
                <a:ext uri="{FF2B5EF4-FFF2-40B4-BE49-F238E27FC236}">
                  <a16:creationId xmlns:a16="http://schemas.microsoft.com/office/drawing/2014/main" id="{2544236D-8C3A-41EF-9A68-C84A8A7D0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noProof="0" dirty="0"/>
            </a:p>
          </p:txBody>
        </p:sp>
      </p:grp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>
              <a:solidFill>
                <a:schemeClr val="bg1"/>
              </a:solidFill>
            </a:endParaRPr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6" name="Номер слайда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 rtlCol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9EC71654-96A5-4280-94F3-931C61A9F92C}" type="slidenum">
              <a:rPr lang="ru-RU" noProof="0" smtClean="0"/>
              <a:pPr/>
              <a:t>‹#›</a:t>
            </a:fld>
            <a:endParaRPr lang="ru-RU" noProof="0" dirty="0"/>
          </a:p>
        </p:txBody>
      </p:sp>
      <p:sp>
        <p:nvSpPr>
          <p:cNvPr id="14" name="Заголовок 1">
            <a:extLst>
              <a:ext uri="{FF2B5EF4-FFF2-40B4-BE49-F238E27FC236}">
                <a16:creationId xmlns:a16="http://schemas.microsoft.com/office/drawing/2014/main" id="{9009D5C6-6206-4291-8037-67DC025F0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17" name="Текст 3">
            <a:extLst>
              <a:ext uri="{FF2B5EF4-FFF2-40B4-BE49-F238E27FC236}">
                <a16:creationId xmlns:a16="http://schemas.microsoft.com/office/drawing/2014/main" id="{BEB643FD-AA85-4A43-8EBD-AFD10DD98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18" name="Объект 2">
            <a:extLst>
              <a:ext uri="{FF2B5EF4-FFF2-40B4-BE49-F238E27FC236}">
                <a16:creationId xmlns:a16="http://schemas.microsoft.com/office/drawing/2014/main" id="{9001F313-F798-43BE-AFF0-A68C84C36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91881DEA-0ECB-4310-ADF5-4337ACB4338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310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Название слайда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rtlCol="0"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ru-RU" noProof="0" dirty="0"/>
              <a:t>Место для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 rtlCol="0"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 smtClean="0"/>
              <a:t>Образец подзаголовка</a:t>
            </a:r>
            <a:endParaRPr lang="ru-RU" noProof="0" dirty="0"/>
          </a:p>
        </p:txBody>
      </p:sp>
      <p:sp>
        <p:nvSpPr>
          <p:cNvPr id="13" name="Рисунок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ru-RU" noProof="0" smtClean="0"/>
              <a:t>Вставка рисунка</a:t>
            </a:r>
            <a:endParaRPr lang="ru-RU" noProof="0" dirty="0"/>
          </a:p>
        </p:txBody>
      </p: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Полилиния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16" name="Полилиния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noProof="0" dirty="0"/>
            </a:p>
          </p:txBody>
        </p:sp>
      </p:grp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5040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214083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7333" userDrawn="1">
          <p15:clr>
            <a:srgbClr val="FBAE40"/>
          </p15:clr>
        </p15:guide>
        <p15:guide id="4" pos="36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 с изображение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rtlCol="0"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ACB5603-8A62-4D45-B6EF-0D7E2D5FC4F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139388" y="1154832"/>
            <a:ext cx="7900525" cy="764460"/>
          </a:xfrm>
        </p:spPr>
        <p:txBody>
          <a:bodyPr rtlCol="0">
            <a:noAutofit/>
          </a:bodyPr>
          <a:lstStyle>
            <a:lvl1pPr marL="0" indent="0" algn="ctr">
              <a:buNone/>
              <a:defRPr sz="18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Место для замещающего текста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5FC40B0-ED27-47E5-A3C2-32A8418567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638" y="6260507"/>
            <a:ext cx="1075427" cy="414929"/>
          </a:xfrm>
          <a:prstGeom prst="rect">
            <a:avLst/>
          </a:prstGeom>
        </p:spPr>
      </p:pic>
      <p:sp>
        <p:nvSpPr>
          <p:cNvPr id="11" name="Овал 10">
            <a:extLst>
              <a:ext uri="{FF2B5EF4-FFF2-40B4-BE49-F238E27FC236}">
                <a16:creationId xmlns:a16="http://schemas.microsoft.com/office/drawing/2014/main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 rtlCol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pPr rtl="0"/>
            <a:fld id="{9EC71654-96A5-4280-94F3-931C61A9F92C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15" name="Рисунок 14">
            <a:extLst>
              <a:ext uri="{FF2B5EF4-FFF2-40B4-BE49-F238E27FC236}">
                <a16:creationId xmlns:a16="http://schemas.microsoft.com/office/drawing/2014/main" id="{B5A30B6B-EEDB-4142-8138-D50F5A307D7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993041" y="2270376"/>
            <a:ext cx="6206400" cy="4587625"/>
          </a:xfrm>
          <a:custGeom>
            <a:avLst/>
            <a:gdLst>
              <a:gd name="connsiteX0" fmla="*/ 3103200 w 6206400"/>
              <a:gd name="connsiteY0" fmla="*/ 0 h 4587625"/>
              <a:gd name="connsiteX1" fmla="*/ 6206400 w 6206400"/>
              <a:gd name="connsiteY1" fmla="*/ 3103200 h 4587625"/>
              <a:gd name="connsiteX2" fmla="*/ 5831861 w 6206400"/>
              <a:gd name="connsiteY2" fmla="*/ 4582370 h 4587625"/>
              <a:gd name="connsiteX3" fmla="*/ 5828668 w 6206400"/>
              <a:gd name="connsiteY3" fmla="*/ 4587625 h 4587625"/>
              <a:gd name="connsiteX4" fmla="*/ 377733 w 6206400"/>
              <a:gd name="connsiteY4" fmla="*/ 4587625 h 4587625"/>
              <a:gd name="connsiteX5" fmla="*/ 374540 w 6206400"/>
              <a:gd name="connsiteY5" fmla="*/ 4582370 h 4587625"/>
              <a:gd name="connsiteX6" fmla="*/ 0 w 6206400"/>
              <a:gd name="connsiteY6" fmla="*/ 3103200 h 4587625"/>
              <a:gd name="connsiteX7" fmla="*/ 3103200 w 6206400"/>
              <a:gd name="connsiteY7" fmla="*/ 0 h 4587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06400" h="4587625">
                <a:moveTo>
                  <a:pt x="3103200" y="0"/>
                </a:moveTo>
                <a:cubicBezTo>
                  <a:pt x="4817050" y="0"/>
                  <a:pt x="6206400" y="1389350"/>
                  <a:pt x="6206400" y="3103200"/>
                </a:cubicBezTo>
                <a:cubicBezTo>
                  <a:pt x="6206400" y="3638778"/>
                  <a:pt x="6070721" y="4142667"/>
                  <a:pt x="5831861" y="4582370"/>
                </a:cubicBezTo>
                <a:lnTo>
                  <a:pt x="5828668" y="4587625"/>
                </a:lnTo>
                <a:lnTo>
                  <a:pt x="377733" y="4587625"/>
                </a:lnTo>
                <a:lnTo>
                  <a:pt x="374540" y="4582370"/>
                </a:lnTo>
                <a:cubicBezTo>
                  <a:pt x="135679" y="4142667"/>
                  <a:pt x="0" y="3638778"/>
                  <a:pt x="0" y="3103200"/>
                </a:cubicBezTo>
                <a:cubicBezTo>
                  <a:pt x="0" y="1389350"/>
                  <a:pt x="1389350" y="0"/>
                  <a:pt x="3103200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pPr rtl="0"/>
            <a:r>
              <a:rPr lang="ru-RU" noProof="0" smtClean="0"/>
              <a:t>Вставка рисунка</a:t>
            </a:r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75049557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Название и содержимое с изображение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 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 rtlCol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>
              <a:solidFill>
                <a:schemeClr val="bg1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42E17FB3-B5C4-4B3A-A57B-C6493A9D0C66}"/>
              </a:ext>
            </a:extLst>
          </p:cNvPr>
          <p:cNvGrpSpPr/>
          <p:nvPr userDrawn="1"/>
        </p:nvGrpSpPr>
        <p:grpSpPr>
          <a:xfrm rot="8650774">
            <a:off x="5037655" y="4336093"/>
            <a:ext cx="1905000" cy="2354263"/>
            <a:chOff x="11114088" y="2241550"/>
            <a:chExt cx="1905000" cy="2354263"/>
          </a:xfrm>
          <a:solidFill>
            <a:schemeClr val="bg2"/>
          </a:solidFill>
        </p:grpSpPr>
        <p:sp>
          <p:nvSpPr>
            <p:cNvPr id="11" name="Полилиния 5">
              <a:extLst>
                <a:ext uri="{FF2B5EF4-FFF2-40B4-BE49-F238E27FC236}">
                  <a16:creationId xmlns:a16="http://schemas.microsoft.com/office/drawing/2014/main" id="{DCA6C454-F761-4265-BB5E-DFD947CC3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12" name="Полилиния 6">
              <a:extLst>
                <a:ext uri="{FF2B5EF4-FFF2-40B4-BE49-F238E27FC236}">
                  <a16:creationId xmlns:a16="http://schemas.microsoft.com/office/drawing/2014/main" id="{6B853B2F-9E1C-4AC4-9344-8610498D5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13" name="Полилиния 7">
              <a:extLst>
                <a:ext uri="{FF2B5EF4-FFF2-40B4-BE49-F238E27FC236}">
                  <a16:creationId xmlns:a16="http://schemas.microsoft.com/office/drawing/2014/main" id="{B7FCC84B-2235-4948-8277-8363DFC691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noProof="0" dirty="0"/>
            </a:p>
          </p:txBody>
        </p:sp>
      </p:grpSp>
      <p:sp>
        <p:nvSpPr>
          <p:cNvPr id="15" name="Овал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6" name="Номер слайда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 rtlCol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9EC71654-96A5-4280-94F3-931C61A9F92C}" type="slidenum">
              <a:rPr lang="ru-RU" noProof="0" smtClean="0"/>
              <a:pPr/>
              <a:t>‹#›</a:t>
            </a:fld>
            <a:endParaRPr lang="ru-RU" noProof="0" dirty="0"/>
          </a:p>
        </p:txBody>
      </p:sp>
      <p:sp>
        <p:nvSpPr>
          <p:cNvPr id="23" name="Рисунок 22">
            <a:extLst>
              <a:ext uri="{FF2B5EF4-FFF2-40B4-BE49-F238E27FC236}">
                <a16:creationId xmlns:a16="http://schemas.microsoft.com/office/drawing/2014/main" id="{26619E66-5354-4D60-8529-27917AC037C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4648" y="0"/>
            <a:ext cx="6307353" cy="5780372"/>
          </a:xfrm>
          <a:custGeom>
            <a:avLst/>
            <a:gdLst>
              <a:gd name="connsiteX0" fmla="*/ 760444 w 6307353"/>
              <a:gd name="connsiteY0" fmla="*/ 0 h 5780372"/>
              <a:gd name="connsiteX1" fmla="*/ 6307353 w 6307353"/>
              <a:gd name="connsiteY1" fmla="*/ 0 h 5780372"/>
              <a:gd name="connsiteX2" fmla="*/ 6307353 w 6307353"/>
              <a:gd name="connsiteY2" fmla="*/ 4515612 h 5780372"/>
              <a:gd name="connsiteX3" fmla="*/ 6110746 w 6307353"/>
              <a:gd name="connsiteY3" fmla="*/ 4731934 h 5780372"/>
              <a:gd name="connsiteX4" fmla="*/ 3579592 w 6307353"/>
              <a:gd name="connsiteY4" fmla="*/ 5780372 h 5780372"/>
              <a:gd name="connsiteX5" fmla="*/ 0 w 6307353"/>
              <a:gd name="connsiteY5" fmla="*/ 2200780 h 5780372"/>
              <a:gd name="connsiteX6" fmla="*/ 611338 w 6307353"/>
              <a:gd name="connsiteY6" fmla="*/ 199396 h 578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07353" h="5780372">
                <a:moveTo>
                  <a:pt x="760444" y="0"/>
                </a:moveTo>
                <a:lnTo>
                  <a:pt x="6307353" y="0"/>
                </a:lnTo>
                <a:lnTo>
                  <a:pt x="6307353" y="4515612"/>
                </a:lnTo>
                <a:lnTo>
                  <a:pt x="6110746" y="4731934"/>
                </a:lnTo>
                <a:cubicBezTo>
                  <a:pt x="5462967" y="5379713"/>
                  <a:pt x="4568069" y="5780372"/>
                  <a:pt x="3579592" y="5780372"/>
                </a:cubicBezTo>
                <a:cubicBezTo>
                  <a:pt x="1602638" y="5780372"/>
                  <a:pt x="0" y="4177734"/>
                  <a:pt x="0" y="2200780"/>
                </a:cubicBezTo>
                <a:cubicBezTo>
                  <a:pt x="0" y="1459422"/>
                  <a:pt x="225371" y="770703"/>
                  <a:pt x="611338" y="199396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ru-RU" noProof="0" smtClean="0"/>
              <a:t>Вставка рисунка</a:t>
            </a:r>
            <a:endParaRPr lang="ru-RU" noProof="0" dirty="0"/>
          </a:p>
        </p:txBody>
      </p:sp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2E646B4F-6CCB-724C-9D5E-6D5770023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 rtlCol="0">
            <a:noAutofit/>
          </a:bodyPr>
          <a:lstStyle>
            <a:lvl1pPr>
              <a:defRPr sz="3200" b="1" cap="all" baseline="0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696208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 rtlCol="0">
            <a:noAutofit/>
          </a:bodyPr>
          <a:lstStyle>
            <a:lvl1pPr>
              <a:defRPr sz="3200" b="1" cap="all" baseline="0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 rtlCol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solidFill>
                <a:schemeClr val="bg1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Овал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6" name="Номер слайда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 rtlCol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9EC71654-96A5-4280-94F3-931C61A9F92C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9D415693-E2CB-4DB4-B07C-2F96B0CAB302}"/>
              </a:ext>
            </a:extLst>
          </p:cNvPr>
          <p:cNvSpPr/>
          <p:nvPr userDrawn="1"/>
        </p:nvSpPr>
        <p:spPr>
          <a:xfrm>
            <a:off x="7854462" y="988536"/>
            <a:ext cx="4329129" cy="488092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14C1BF67-E354-4E04-8F94-BABF2B7D1AFB}"/>
              </a:ext>
            </a:extLst>
          </p:cNvPr>
          <p:cNvSpPr/>
          <p:nvPr userDrawn="1"/>
        </p:nvSpPr>
        <p:spPr>
          <a:xfrm>
            <a:off x="5107816" y="633613"/>
            <a:ext cx="5571908" cy="5571906"/>
          </a:xfrm>
          <a:prstGeom prst="ellipse">
            <a:avLst/>
          </a:prstGeom>
          <a:solidFill>
            <a:schemeClr val="bg2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8" name="Рисунок 5">
            <a:extLst>
              <a:ext uri="{FF2B5EF4-FFF2-40B4-BE49-F238E27FC236}">
                <a16:creationId xmlns:a16="http://schemas.microsoft.com/office/drawing/2014/main" id="{FF6AC390-6F85-4B64-AE7A-E8E0D8FC89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55212" y="988536"/>
            <a:ext cx="4884848" cy="488484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ru-RU" noProof="0" smtClean="0"/>
              <a:t>Вставка рисунка</a:t>
            </a:r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969986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12E4E194-63F1-4D43-AC02-75733DF045E9}"/>
              </a:ext>
            </a:extLst>
          </p:cNvPr>
          <p:cNvSpPr/>
          <p:nvPr userDrawn="1"/>
        </p:nvSpPr>
        <p:spPr>
          <a:xfrm>
            <a:off x="8308181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E799E3E2-888B-2343-9A63-F84C03265CB5}"/>
              </a:ext>
            </a:extLst>
          </p:cNvPr>
          <p:cNvSpPr>
            <a:spLocks noChangeAspect="1"/>
          </p:cNvSpPr>
          <p:nvPr userDrawn="1"/>
        </p:nvSpPr>
        <p:spPr>
          <a:xfrm>
            <a:off x="9833702" y="1823757"/>
            <a:ext cx="832104" cy="832104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3" name="Рисунок 11">
            <a:extLst>
              <a:ext uri="{FF2B5EF4-FFF2-40B4-BE49-F238E27FC236}">
                <a16:creationId xmlns:a16="http://schemas.microsoft.com/office/drawing/2014/main" id="{8FEDE8EF-5B7A-A741-9A56-D365CAE01B6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9998318" y="1988373"/>
            <a:ext cx="502873" cy="502873"/>
          </a:xfrm>
          <a:prstGeom prst="rect">
            <a:avLst/>
          </a:prstGeom>
          <a:noFill/>
        </p:spPr>
        <p:txBody>
          <a:bodyPr lIns="0" rIns="0" rtlCol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значок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3755C1FB-E61C-4BBC-8179-D34908DEA1B6}"/>
              </a:ext>
            </a:extLst>
          </p:cNvPr>
          <p:cNvSpPr/>
          <p:nvPr userDrawn="1"/>
        </p:nvSpPr>
        <p:spPr>
          <a:xfrm>
            <a:off x="0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8C1E0992-271E-4948-9461-C7AA54AF8FEA}"/>
              </a:ext>
            </a:extLst>
          </p:cNvPr>
          <p:cNvSpPr>
            <a:spLocks noChangeAspect="1"/>
          </p:cNvSpPr>
          <p:nvPr userDrawn="1"/>
        </p:nvSpPr>
        <p:spPr>
          <a:xfrm>
            <a:off x="1526011" y="1823757"/>
            <a:ext cx="832104" cy="832104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rtlCol="0" anchor="b">
            <a:noAutofit/>
          </a:bodyPr>
          <a:lstStyle>
            <a:lvl1pPr>
              <a:defRPr sz="3200" b="1" cap="all" baseline="0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126" y="3207024"/>
            <a:ext cx="3445566" cy="2504663"/>
          </a:xfrm>
        </p:spPr>
        <p:txBody>
          <a:bodyPr lIns="0" tIns="0" rIns="0" bIns="0" rtlCol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solidFill>
                <a:schemeClr val="bg1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Овал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6" name="Номер слайда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 rtlCol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9EC71654-96A5-4280-94F3-931C61A9F92C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6" name="Рисунок 5">
            <a:extLst>
              <a:ext uri="{FF2B5EF4-FFF2-40B4-BE49-F238E27FC236}">
                <a16:creationId xmlns:a16="http://schemas.microsoft.com/office/drawing/2014/main" id="{35B71D50-AA4B-4E0C-8F6A-0F64F2C8A8C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83819" y="1630018"/>
            <a:ext cx="4424362" cy="4373217"/>
          </a:xfrm>
          <a:solidFill>
            <a:schemeClr val="bg2">
              <a:lumMod val="90000"/>
            </a:schemeClr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ru-RU" noProof="0" smtClean="0"/>
              <a:t>Вставка рисунка</a:t>
            </a:r>
            <a:endParaRPr lang="ru-RU" noProof="0"/>
          </a:p>
        </p:txBody>
      </p:sp>
      <p:sp>
        <p:nvSpPr>
          <p:cNvPr id="17" name="Объект 2">
            <a:extLst>
              <a:ext uri="{FF2B5EF4-FFF2-40B4-BE49-F238E27FC236}">
                <a16:creationId xmlns:a16="http://schemas.microsoft.com/office/drawing/2014/main" id="{147C9C38-5B17-467D-B581-EF28ECB11E8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527490" y="3207024"/>
            <a:ext cx="3445200" cy="2504663"/>
          </a:xfrm>
        </p:spPr>
        <p:txBody>
          <a:bodyPr lIns="0" tIns="0" rIns="0" bIns="0" rtlCol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20" name="Объект 2">
            <a:extLst>
              <a:ext uri="{FF2B5EF4-FFF2-40B4-BE49-F238E27FC236}">
                <a16:creationId xmlns:a16="http://schemas.microsoft.com/office/drawing/2014/main" id="{FEB88DD7-AEB5-4718-AF2D-28B5B91ED715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219126" y="2711636"/>
            <a:ext cx="3445566" cy="495389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21" name="Объект 2">
            <a:extLst>
              <a:ext uri="{FF2B5EF4-FFF2-40B4-BE49-F238E27FC236}">
                <a16:creationId xmlns:a16="http://schemas.microsoft.com/office/drawing/2014/main" id="{F694448B-800C-40EF-8F61-18C018E8374C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8527124" y="2711636"/>
            <a:ext cx="3445566" cy="495389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12" name="Рисунок 11">
            <a:extLst>
              <a:ext uri="{FF2B5EF4-FFF2-40B4-BE49-F238E27FC236}">
                <a16:creationId xmlns:a16="http://schemas.microsoft.com/office/drawing/2014/main" id="{483B974E-5202-4EAD-9D55-4129C84BAE8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690627" y="1988373"/>
            <a:ext cx="502873" cy="502873"/>
          </a:xfrm>
          <a:prstGeom prst="rect">
            <a:avLst/>
          </a:prstGeom>
          <a:noFill/>
        </p:spPr>
        <p:txBody>
          <a:bodyPr lIns="0" rIns="0" rtlCol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значок</a:t>
            </a:r>
          </a:p>
        </p:txBody>
      </p:sp>
    </p:spTree>
    <p:extLst>
      <p:ext uri="{BB962C8B-B14F-4D97-AF65-F5344CB8AC3E}">
        <p14:creationId xmlns:p14="http://schemas.microsoft.com/office/powerpoint/2010/main" val="1741033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кет сравне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1B6EB0C6-606C-4AFB-8FF8-AB43606B95BD}"/>
              </a:ext>
            </a:extLst>
          </p:cNvPr>
          <p:cNvSpPr/>
          <p:nvPr userDrawn="1"/>
        </p:nvSpPr>
        <p:spPr>
          <a:xfrm>
            <a:off x="6599236" y="4707908"/>
            <a:ext cx="5592763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25CE6D5A-A5C0-4B12-A26A-691D5743FA5C}"/>
              </a:ext>
            </a:extLst>
          </p:cNvPr>
          <p:cNvSpPr/>
          <p:nvPr userDrawn="1"/>
        </p:nvSpPr>
        <p:spPr>
          <a:xfrm>
            <a:off x="-82063" y="1648186"/>
            <a:ext cx="5709139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rtlCol="0" anchor="b">
            <a:noAutofit/>
          </a:bodyPr>
          <a:lstStyle>
            <a:lvl1pPr>
              <a:defRPr sz="3200" b="1" cap="all" baseline="0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934" y="2863158"/>
            <a:ext cx="4074002" cy="2846648"/>
          </a:xfrm>
        </p:spPr>
        <p:txBody>
          <a:bodyPr lIns="0" tIns="0" rIns="0" bIns="0" rtlCol="0">
            <a:noAutofit/>
          </a:bodyPr>
          <a:lstStyle>
            <a:lvl1pPr marL="0" indent="0" algn="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solidFill>
                <a:schemeClr val="accent2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Овал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6" name="Номер слайда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 rtlCol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9EC71654-96A5-4280-94F3-931C61A9F92C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20" name="Объект 2">
            <a:extLst>
              <a:ext uri="{FF2B5EF4-FFF2-40B4-BE49-F238E27FC236}">
                <a16:creationId xmlns:a16="http://schemas.microsoft.com/office/drawing/2014/main" id="{FEB88DD7-AEB5-4718-AF2D-28B5B91ED715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1309370" y="1903728"/>
            <a:ext cx="3445566" cy="495389"/>
          </a:xfrm>
        </p:spPr>
        <p:txBody>
          <a:bodyPr lIns="0" tIns="0" rIns="0" bIns="0" rtlCol="0" anchor="ctr">
            <a:noAutofit/>
          </a:bodyPr>
          <a:lstStyle>
            <a:lvl1pPr marL="0" indent="0" algn="r">
              <a:buNone/>
              <a:defRPr sz="1800" b="1" cap="all" baseline="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ru-RU" noProof="0"/>
              <a:t>Место для раздела 01</a:t>
            </a:r>
          </a:p>
        </p:txBody>
      </p:sp>
      <p:sp>
        <p:nvSpPr>
          <p:cNvPr id="23" name="Объект 2">
            <a:extLst>
              <a:ext uri="{FF2B5EF4-FFF2-40B4-BE49-F238E27FC236}">
                <a16:creationId xmlns:a16="http://schemas.microsoft.com/office/drawing/2014/main" id="{E5123CE7-2F8A-489B-BD99-0C2A33ADF49A}"/>
              </a:ext>
            </a:extLst>
          </p:cNvPr>
          <p:cNvSpPr>
            <a:spLocks noGrp="1"/>
          </p:cNvSpPr>
          <p:nvPr>
            <p:ph idx="19"/>
          </p:nvPr>
        </p:nvSpPr>
        <p:spPr>
          <a:xfrm>
            <a:off x="7327918" y="1648186"/>
            <a:ext cx="4074002" cy="2834508"/>
          </a:xfrm>
        </p:spPr>
        <p:txBody>
          <a:bodyPr lIns="0" tIns="0" rIns="0" bIns="0" rtlCol="0" anchor="b"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25" name="Объект 2">
            <a:extLst>
              <a:ext uri="{FF2B5EF4-FFF2-40B4-BE49-F238E27FC236}">
                <a16:creationId xmlns:a16="http://schemas.microsoft.com/office/drawing/2014/main" id="{07730BCF-AC2A-4FEC-8F01-63964DB444CF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7475709" y="4963450"/>
            <a:ext cx="3445566" cy="495389"/>
          </a:xfrm>
        </p:spPr>
        <p:txBody>
          <a:bodyPr lIns="0" tIns="0" rIns="0" bIns="0" rtlCol="0" anchor="ctr">
            <a:noAutofit/>
          </a:bodyPr>
          <a:lstStyle>
            <a:lvl1pPr marL="0" indent="0" algn="l">
              <a:buNone/>
              <a:defRPr sz="1800" b="1" cap="all" baseline="0">
                <a:solidFill>
                  <a:schemeClr val="accent3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ru-RU" noProof="0"/>
              <a:t>Место для раздела 02</a:t>
            </a:r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919C8692-230B-D543-A7F7-4FD61B04D1C6}"/>
              </a:ext>
            </a:extLst>
          </p:cNvPr>
          <p:cNvSpPr>
            <a:spLocks noChangeAspect="1"/>
          </p:cNvSpPr>
          <p:nvPr userDrawn="1"/>
        </p:nvSpPr>
        <p:spPr>
          <a:xfrm>
            <a:off x="5084763" y="1652762"/>
            <a:ext cx="1001899" cy="1001899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4" name="Рисунок 11">
            <a:extLst>
              <a:ext uri="{FF2B5EF4-FFF2-40B4-BE49-F238E27FC236}">
                <a16:creationId xmlns:a16="http://schemas.microsoft.com/office/drawing/2014/main" id="{E150BFC7-A11D-CC46-B5A2-8BD93C269506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282969" y="1850968"/>
            <a:ext cx="605487" cy="605487"/>
          </a:xfrm>
          <a:prstGeom prst="rect">
            <a:avLst/>
          </a:prstGeom>
          <a:noFill/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значок</a:t>
            </a:r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F95B55F4-B501-3440-8904-A1C7F049CBE8}"/>
              </a:ext>
            </a:extLst>
          </p:cNvPr>
          <p:cNvSpPr>
            <a:spLocks noChangeAspect="1"/>
          </p:cNvSpPr>
          <p:nvPr userDrawn="1"/>
        </p:nvSpPr>
        <p:spPr>
          <a:xfrm>
            <a:off x="6100576" y="4707907"/>
            <a:ext cx="1001899" cy="1001899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9" name="Рисунок 11">
            <a:extLst>
              <a:ext uri="{FF2B5EF4-FFF2-40B4-BE49-F238E27FC236}">
                <a16:creationId xmlns:a16="http://schemas.microsoft.com/office/drawing/2014/main" id="{F2116994-BE3E-6A43-9C15-E71BA8EC821F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298782" y="4906113"/>
            <a:ext cx="605487" cy="605487"/>
          </a:xfrm>
          <a:prstGeom prst="rect">
            <a:avLst/>
          </a:prstGeom>
          <a:noFill/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значок</a:t>
            </a:r>
          </a:p>
        </p:txBody>
      </p:sp>
    </p:spTree>
    <p:extLst>
      <p:ext uri="{BB962C8B-B14F-4D97-AF65-F5344CB8AC3E}">
        <p14:creationId xmlns:p14="http://schemas.microsoft.com/office/powerpoint/2010/main" val="891400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04B31150-A166-4DB3-A898-2154C9665891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2" name="Полилиния 5">
              <a:extLst>
                <a:ext uri="{FF2B5EF4-FFF2-40B4-BE49-F238E27FC236}">
                  <a16:creationId xmlns:a16="http://schemas.microsoft.com/office/drawing/2014/main" id="{1C1A95BC-42CA-4166-918D-DF43068814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13" name="Полилиния 6">
              <a:extLst>
                <a:ext uri="{FF2B5EF4-FFF2-40B4-BE49-F238E27FC236}">
                  <a16:creationId xmlns:a16="http://schemas.microsoft.com/office/drawing/2014/main" id="{4B4D5F91-2158-4A30-B83C-5CC9CC6E5D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14" name="Полилиния 7">
              <a:extLst>
                <a:ext uri="{FF2B5EF4-FFF2-40B4-BE49-F238E27FC236}">
                  <a16:creationId xmlns:a16="http://schemas.microsoft.com/office/drawing/2014/main" id="{C509E5D6-79CC-4E1D-AAF4-C6F28F3C17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noProof="0" dirty="0"/>
            </a:p>
          </p:txBody>
        </p:sp>
      </p:grpSp>
      <p:sp>
        <p:nvSpPr>
          <p:cNvPr id="6" name="Заголовок 1">
            <a:extLst>
              <a:ext uri="{FF2B5EF4-FFF2-40B4-BE49-F238E27FC236}">
                <a16:creationId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rtlCol="0" anchor="b">
            <a:noAutofit/>
          </a:bodyPr>
          <a:lstStyle>
            <a:lvl1pPr>
              <a:defRPr sz="3200" b="1" cap="all" baseline="0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>
              <a:solidFill>
                <a:schemeClr val="bg1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B0944B4-FE4A-459A-85B1-3476FE6C4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9" name="Овал 8">
            <a:extLst>
              <a:ext uri="{FF2B5EF4-FFF2-40B4-BE49-F238E27FC236}">
                <a16:creationId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0" name="Номер слайда 5">
            <a:extLst>
              <a:ext uri="{FF2B5EF4-FFF2-40B4-BE49-F238E27FC236}">
                <a16:creationId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 rtlCol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9EC71654-96A5-4280-94F3-931C61A9F92C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564760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групп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Группа 34">
            <a:extLst>
              <a:ext uri="{FF2B5EF4-FFF2-40B4-BE49-F238E27FC236}">
                <a16:creationId xmlns:a16="http://schemas.microsoft.com/office/drawing/2014/main" id="{431CD316-21C7-4FA9-A45A-374D6AE71ED5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36" name="Полилиния 5">
              <a:extLst>
                <a:ext uri="{FF2B5EF4-FFF2-40B4-BE49-F238E27FC236}">
                  <a16:creationId xmlns:a16="http://schemas.microsoft.com/office/drawing/2014/main" id="{E107D9FB-3967-4583-A9DA-6787AF7120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37" name="Полилиния 6">
              <a:extLst>
                <a:ext uri="{FF2B5EF4-FFF2-40B4-BE49-F238E27FC236}">
                  <a16:creationId xmlns:a16="http://schemas.microsoft.com/office/drawing/2014/main" id="{138D5FEB-37FF-4F26-B625-CE2BE91FF2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38" name="Полилиния 7">
              <a:extLst>
                <a:ext uri="{FF2B5EF4-FFF2-40B4-BE49-F238E27FC236}">
                  <a16:creationId xmlns:a16="http://schemas.microsoft.com/office/drawing/2014/main" id="{6C2B67E8-673C-422C-B021-296E2E2B95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noProof="0" dirty="0"/>
            </a:p>
          </p:txBody>
        </p:sp>
      </p:grpSp>
      <p:sp>
        <p:nvSpPr>
          <p:cNvPr id="23" name="Овал 22">
            <a:extLst>
              <a:ext uri="{FF2B5EF4-FFF2-40B4-BE49-F238E27FC236}">
                <a16:creationId xmlns:a16="http://schemas.microsoft.com/office/drawing/2014/main" id="{687010E4-ADF2-486D-8DF7-B0FF38C6DADF}"/>
              </a:ext>
            </a:extLst>
          </p:cNvPr>
          <p:cNvSpPr/>
          <p:nvPr userDrawn="1"/>
        </p:nvSpPr>
        <p:spPr>
          <a:xfrm>
            <a:off x="954140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9159AA79-2237-4A27-BBC2-D44032158D19}"/>
              </a:ext>
            </a:extLst>
          </p:cNvPr>
          <p:cNvSpPr/>
          <p:nvPr userDrawn="1"/>
        </p:nvSpPr>
        <p:spPr>
          <a:xfrm>
            <a:off x="3807539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25" name="Овал 24">
            <a:extLst>
              <a:ext uri="{FF2B5EF4-FFF2-40B4-BE49-F238E27FC236}">
                <a16:creationId xmlns:a16="http://schemas.microsoft.com/office/drawing/2014/main" id="{0272B962-9566-42D2-B4C3-E7AA81884A83}"/>
              </a:ext>
            </a:extLst>
          </p:cNvPr>
          <p:cNvSpPr/>
          <p:nvPr userDrawn="1"/>
        </p:nvSpPr>
        <p:spPr>
          <a:xfrm>
            <a:off x="6646275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19733285-016C-4C38-816C-83D30C075C70}"/>
              </a:ext>
            </a:extLst>
          </p:cNvPr>
          <p:cNvSpPr/>
          <p:nvPr userDrawn="1"/>
        </p:nvSpPr>
        <p:spPr>
          <a:xfrm>
            <a:off x="9498658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20" name="Полилиния: Форма 19">
            <a:extLst>
              <a:ext uri="{FF2B5EF4-FFF2-40B4-BE49-F238E27FC236}">
                <a16:creationId xmlns:a16="http://schemas.microsoft.com/office/drawing/2014/main" id="{EF40DBA4-AB63-4B47-B37F-BCC3D59B5392}"/>
              </a:ext>
            </a:extLst>
          </p:cNvPr>
          <p:cNvSpPr/>
          <p:nvPr userDrawn="1"/>
        </p:nvSpPr>
        <p:spPr>
          <a:xfrm>
            <a:off x="4011967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21" name="Полилиния: Форма 20">
            <a:extLst>
              <a:ext uri="{FF2B5EF4-FFF2-40B4-BE49-F238E27FC236}">
                <a16:creationId xmlns:a16="http://schemas.microsoft.com/office/drawing/2014/main" id="{33EF0AFB-D099-4FF1-8963-7DA87268867F}"/>
              </a:ext>
            </a:extLst>
          </p:cNvPr>
          <p:cNvSpPr/>
          <p:nvPr userDrawn="1"/>
        </p:nvSpPr>
        <p:spPr>
          <a:xfrm>
            <a:off x="6850703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22" name="Полилиния: фигура 21">
            <a:extLst>
              <a:ext uri="{FF2B5EF4-FFF2-40B4-BE49-F238E27FC236}">
                <a16:creationId xmlns:a16="http://schemas.microsoft.com/office/drawing/2014/main" id="{6872C96E-9AF3-4FA0-8180-C213C7F2209E}"/>
              </a:ext>
            </a:extLst>
          </p:cNvPr>
          <p:cNvSpPr/>
          <p:nvPr userDrawn="1"/>
        </p:nvSpPr>
        <p:spPr>
          <a:xfrm>
            <a:off x="9703086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7" name="Полилиния: Фигура 16">
            <a:extLst>
              <a:ext uri="{FF2B5EF4-FFF2-40B4-BE49-F238E27FC236}">
                <a16:creationId xmlns:a16="http://schemas.microsoft.com/office/drawing/2014/main" id="{3A08BE29-CFA5-4E0D-9DBE-A430AE1B8072}"/>
              </a:ext>
            </a:extLst>
          </p:cNvPr>
          <p:cNvSpPr/>
          <p:nvPr userDrawn="1"/>
        </p:nvSpPr>
        <p:spPr>
          <a:xfrm>
            <a:off x="1158568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6" name="Заголовок 1">
            <a:extLst>
              <a:ext uri="{FF2B5EF4-FFF2-40B4-BE49-F238E27FC236}">
                <a16:creationId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rtlCol="0" anchor="b">
            <a:noAutofit/>
          </a:bodyPr>
          <a:lstStyle>
            <a:lvl1pPr>
              <a:defRPr sz="3200" b="1" cap="all" baseline="0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>
              <a:solidFill>
                <a:schemeClr val="bg1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B0944B4-FE4A-459A-85B1-3476FE6C4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9" name="Овал 8">
            <a:extLst>
              <a:ext uri="{FF2B5EF4-FFF2-40B4-BE49-F238E27FC236}">
                <a16:creationId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0" name="Номер слайда 5">
            <a:extLst>
              <a:ext uri="{FF2B5EF4-FFF2-40B4-BE49-F238E27FC236}">
                <a16:creationId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 rtlCol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9EC71654-96A5-4280-94F3-931C61A9F92C}" type="slidenum">
              <a:rPr lang="ru-RU" noProof="0" smtClean="0"/>
              <a:pPr/>
              <a:t>‹#›</a:t>
            </a:fld>
            <a:endParaRPr lang="ru-RU" noProof="0" dirty="0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1B995BE-66C2-4379-885F-4BE069DA39E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03638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ru-RU" noProof="0" smtClean="0"/>
              <a:t>Вставка рисунка</a:t>
            </a:r>
            <a:endParaRPr lang="ru-RU" noProof="0" dirty="0"/>
          </a:p>
        </p:txBody>
      </p:sp>
      <p:sp>
        <p:nvSpPr>
          <p:cNvPr id="11" name="Рисунок 2">
            <a:extLst>
              <a:ext uri="{FF2B5EF4-FFF2-40B4-BE49-F238E27FC236}">
                <a16:creationId xmlns:a16="http://schemas.microsoft.com/office/drawing/2014/main" id="{9B56B6C6-9F3C-4E80-BBAD-280E697B895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57037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ru-RU" noProof="0" smtClean="0"/>
              <a:t>Вставка рисунка</a:t>
            </a:r>
            <a:endParaRPr lang="ru-RU" noProof="0" dirty="0"/>
          </a:p>
        </p:txBody>
      </p:sp>
      <p:sp>
        <p:nvSpPr>
          <p:cNvPr id="12" name="Рисунок 2">
            <a:extLst>
              <a:ext uri="{FF2B5EF4-FFF2-40B4-BE49-F238E27FC236}">
                <a16:creationId xmlns:a16="http://schemas.microsoft.com/office/drawing/2014/main" id="{54704160-1ED7-4B90-8963-0F887C73E94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95773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ru-RU" noProof="0" smtClean="0"/>
              <a:t>Вставка рисунка</a:t>
            </a:r>
            <a:endParaRPr lang="ru-RU" noProof="0" dirty="0"/>
          </a:p>
        </p:txBody>
      </p:sp>
      <p:sp>
        <p:nvSpPr>
          <p:cNvPr id="13" name="Рисунок 2">
            <a:extLst>
              <a:ext uri="{FF2B5EF4-FFF2-40B4-BE49-F238E27FC236}">
                <a16:creationId xmlns:a16="http://schemas.microsoft.com/office/drawing/2014/main" id="{36610597-6A76-4A06-82A5-A8FFC5BAEA0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648156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ru-RU" noProof="0" smtClean="0"/>
              <a:t>Вставка рисунка</a:t>
            </a:r>
            <a:endParaRPr lang="ru-RU" noProof="0" dirty="0"/>
          </a:p>
        </p:txBody>
      </p:sp>
      <p:sp>
        <p:nvSpPr>
          <p:cNvPr id="27" name="Объект 2">
            <a:extLst>
              <a:ext uri="{FF2B5EF4-FFF2-40B4-BE49-F238E27FC236}">
                <a16:creationId xmlns:a16="http://schemas.microsoft.com/office/drawing/2014/main" id="{FF56D2E5-86E4-473A-A62F-B7029E5B2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454" y="4052306"/>
            <a:ext cx="2588705" cy="1749005"/>
          </a:xfrm>
        </p:spPr>
        <p:txBody>
          <a:bodyPr lIns="0" tIns="0" rIns="0" bIns="0" rtlCol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28" name="Объект 2">
            <a:extLst>
              <a:ext uri="{FF2B5EF4-FFF2-40B4-BE49-F238E27FC236}">
                <a16:creationId xmlns:a16="http://schemas.microsoft.com/office/drawing/2014/main" id="{93934E34-6CC7-492D-9515-EBEC72EFF4CB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524454" y="3539268"/>
            <a:ext cx="2588705" cy="495389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ru-RU" noProof="0" dirty="0"/>
              <a:t>Исполнительный блок 01</a:t>
            </a:r>
          </a:p>
        </p:txBody>
      </p:sp>
      <p:sp>
        <p:nvSpPr>
          <p:cNvPr id="29" name="Объект 2">
            <a:extLst>
              <a:ext uri="{FF2B5EF4-FFF2-40B4-BE49-F238E27FC236}">
                <a16:creationId xmlns:a16="http://schemas.microsoft.com/office/drawing/2014/main" id="{E4E27467-A1AA-4773-AAB5-A96267FBD712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3377853" y="4052306"/>
            <a:ext cx="2588705" cy="1749005"/>
          </a:xfrm>
        </p:spPr>
        <p:txBody>
          <a:bodyPr lIns="0" tIns="0" rIns="0" bIns="0" rtlCol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30" name="Объект 2">
            <a:extLst>
              <a:ext uri="{FF2B5EF4-FFF2-40B4-BE49-F238E27FC236}">
                <a16:creationId xmlns:a16="http://schemas.microsoft.com/office/drawing/2014/main" id="{6CABD5EB-4A8B-448B-8ED1-B8B420815B2D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3377853" y="3539268"/>
            <a:ext cx="2588705" cy="495389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ru-RU" noProof="0" dirty="0"/>
              <a:t>Исполнительный блок 01</a:t>
            </a:r>
          </a:p>
        </p:txBody>
      </p:sp>
      <p:sp>
        <p:nvSpPr>
          <p:cNvPr id="31" name="Объект 2">
            <a:extLst>
              <a:ext uri="{FF2B5EF4-FFF2-40B4-BE49-F238E27FC236}">
                <a16:creationId xmlns:a16="http://schemas.microsoft.com/office/drawing/2014/main" id="{0D86883C-E501-47FF-AE1A-E9CE8B71B421}"/>
              </a:ext>
            </a:extLst>
          </p:cNvPr>
          <p:cNvSpPr>
            <a:spLocks noGrp="1"/>
          </p:cNvSpPr>
          <p:nvPr>
            <p:ph idx="20"/>
          </p:nvPr>
        </p:nvSpPr>
        <p:spPr>
          <a:xfrm>
            <a:off x="6216589" y="4052306"/>
            <a:ext cx="2588705" cy="1749005"/>
          </a:xfrm>
        </p:spPr>
        <p:txBody>
          <a:bodyPr lIns="0" tIns="0" rIns="0" bIns="0" rtlCol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32" name="Объект 2">
            <a:extLst>
              <a:ext uri="{FF2B5EF4-FFF2-40B4-BE49-F238E27FC236}">
                <a16:creationId xmlns:a16="http://schemas.microsoft.com/office/drawing/2014/main" id="{3683A037-F698-4CC9-904D-F377D71F690F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6216589" y="3539268"/>
            <a:ext cx="2588705" cy="495389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ru-RU" noProof="0" dirty="0"/>
              <a:t>Исполнительный блок 01</a:t>
            </a:r>
          </a:p>
        </p:txBody>
      </p:sp>
      <p:sp>
        <p:nvSpPr>
          <p:cNvPr id="33" name="Объект 2">
            <a:extLst>
              <a:ext uri="{FF2B5EF4-FFF2-40B4-BE49-F238E27FC236}">
                <a16:creationId xmlns:a16="http://schemas.microsoft.com/office/drawing/2014/main" id="{0A095594-2B82-44ED-8C9B-DA7C4D3D2872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9068972" y="4052306"/>
            <a:ext cx="2588705" cy="1749005"/>
          </a:xfrm>
        </p:spPr>
        <p:txBody>
          <a:bodyPr lIns="0" tIns="0" rIns="0" bIns="0" rtlCol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34" name="Объект 2">
            <a:extLst>
              <a:ext uri="{FF2B5EF4-FFF2-40B4-BE49-F238E27FC236}">
                <a16:creationId xmlns:a16="http://schemas.microsoft.com/office/drawing/2014/main" id="{54CDD46A-22ED-48F5-9B5F-13B1B5C4B320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9068972" y="3539268"/>
            <a:ext cx="2588705" cy="495389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ru-RU" noProof="0" dirty="0"/>
              <a:t>Исполнительный блок 01</a:t>
            </a:r>
          </a:p>
        </p:txBody>
      </p:sp>
    </p:spTree>
    <p:extLst>
      <p:ext uri="{BB962C8B-B14F-4D97-AF65-F5344CB8AC3E}">
        <p14:creationId xmlns:p14="http://schemas.microsoft.com/office/powerpoint/2010/main" val="3876503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C4D7FA-B85E-4477-8C62-94955B340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 2">
            <a:extLst>
              <a:ext uri="{FF2B5EF4-FFF2-40B4-BE49-F238E27FC236}">
                <a16:creationId xmlns:a16="http://schemas.microsoft.com/office/drawing/2014/main" id="{1F1226BB-3E56-4E7F-8172-7EC03C9F0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95D08EF-72FB-4F19-9916-65815A9CA9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2A4B3A73-9DD3-4028-87DB-C033F5E3B44F}" type="datetime1">
              <a:rPr lang="ru-RU" noProof="0" smtClean="0"/>
              <a:t>01.12.2024</a:t>
            </a:fld>
            <a:endParaRPr lang="ru-RU" noProof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365084D-BC85-4A55-BD80-93876AD101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6" name="Номер слайда 5">
            <a:extLst>
              <a:ext uri="{FF2B5EF4-FFF2-40B4-BE49-F238E27FC236}">
                <a16:creationId xmlns:a16="http://schemas.microsoft.com/office/drawing/2014/main" id="{45FDEF23-A140-4DD6-A0D0-A86BD4DF34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9EC71654-96A5-4280-94F3-931C61A9F92C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347082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0" r:id="rId4"/>
    <p:sldLayoutId id="2147483661" r:id="rId5"/>
    <p:sldLayoutId id="2147483662" r:id="rId6"/>
    <p:sldLayoutId id="2147483663" r:id="rId7"/>
    <p:sldLayoutId id="2147483654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25" userDrawn="1">
          <p15:clr>
            <a:srgbClr val="F26B43"/>
          </p15:clr>
        </p15:guide>
        <p15:guide id="4" pos="734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svg"/><Relationship Id="rId5" Type="http://schemas.openxmlformats.org/officeDocument/2006/relationships/image" Target="../media/image15.png"/><Relationship Id="rId4" Type="http://schemas.openxmlformats.org/officeDocument/2006/relationships/image" Target="../media/image20.sv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7292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AB08B8-3DB3-4637-AE23-B8DB96D9FC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Миссия</a:t>
            </a:r>
            <a:br>
              <a:rPr lang="ru-RU" dirty="0" smtClean="0"/>
            </a:br>
            <a:r>
              <a:rPr lang="ru-RU" dirty="0" smtClean="0"/>
              <a:t>«луна-9»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198AA37-E298-4CD8-9F0F-2123ACFD96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Команда: «</a:t>
            </a:r>
            <a:r>
              <a:rPr lang="en-US" dirty="0" smtClean="0"/>
              <a:t>honey moon</a:t>
            </a:r>
            <a:r>
              <a:rPr lang="ru-RU" dirty="0" smtClean="0"/>
              <a:t>»</a:t>
            </a:r>
            <a:endParaRPr lang="en-US" dirty="0" smtClean="0"/>
          </a:p>
          <a:p>
            <a:pPr rtl="0"/>
            <a:r>
              <a:rPr lang="ru-RU" dirty="0" smtClean="0"/>
              <a:t>Группа: М8О-101бв-24</a:t>
            </a:r>
            <a:endParaRPr lang="ru-RU" dirty="0"/>
          </a:p>
        </p:txBody>
      </p:sp>
      <p:pic>
        <p:nvPicPr>
          <p:cNvPr id="2058" name="Picture 10" descr="Picture background"/>
          <p:cNvPicPr>
            <a:picLocks noGrp="1" noChangeAspect="1" noChangeArrowheads="1"/>
          </p:cNvPicPr>
          <p:nvPr>
            <p:ph type="pic" sz="quarter" idx="10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90" t="4891" r="22441" b="4850"/>
          <a:stretch/>
        </p:blipFill>
        <p:spPr bwMode="auto">
          <a:xfrm>
            <a:off x="1043939" y="1150620"/>
            <a:ext cx="4666827" cy="4788747"/>
          </a:xfrm>
          <a:prstGeom prst="ellipse">
            <a:avLst/>
          </a:prstGeom>
          <a:ln w="190500" cap="rnd">
            <a:noFill/>
            <a:prstDash val="solid"/>
          </a:ln>
          <a:effectLst>
            <a:glow rad="228600">
              <a:schemeClr val="bg1">
                <a:lumMod val="85000"/>
                <a:alpha val="40000"/>
              </a:schemeClr>
            </a:glow>
            <a:outerShdw blurRad="127000" algn="bl" rotWithShape="0">
              <a:srgbClr val="000000"/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Круговая стрелка 6"/>
          <p:cNvSpPr/>
          <p:nvPr/>
        </p:nvSpPr>
        <p:spPr>
          <a:xfrm rot="16200000">
            <a:off x="-2527908" y="-5605509"/>
            <a:ext cx="18275063" cy="18991228"/>
          </a:xfrm>
          <a:prstGeom prst="circularArrow">
            <a:avLst/>
          </a:prstGeom>
          <a:solidFill>
            <a:srgbClr val="C0C3C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Круговая стрелка 8"/>
          <p:cNvSpPr/>
          <p:nvPr/>
        </p:nvSpPr>
        <p:spPr>
          <a:xfrm rot="16200000">
            <a:off x="-3424217" y="-4909878"/>
            <a:ext cx="17874582" cy="17599965"/>
          </a:xfrm>
          <a:prstGeom prst="circularArrow">
            <a:avLst/>
          </a:prstGeom>
          <a:solidFill>
            <a:srgbClr val="7292E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Круговая стрелка 9"/>
          <p:cNvSpPr/>
          <p:nvPr/>
        </p:nvSpPr>
        <p:spPr>
          <a:xfrm rot="16200000">
            <a:off x="-4462832" y="-5006177"/>
            <a:ext cx="19297979" cy="17472651"/>
          </a:xfrm>
          <a:prstGeom prst="circularArrow">
            <a:avLst/>
          </a:prstGeom>
          <a:solidFill>
            <a:srgbClr val="C0C3C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Круговая стрелка 10"/>
          <p:cNvSpPr/>
          <p:nvPr/>
        </p:nvSpPr>
        <p:spPr>
          <a:xfrm rot="16200000">
            <a:off x="-5781680" y="-4949461"/>
            <a:ext cx="20844282" cy="17679130"/>
          </a:xfrm>
          <a:prstGeom prst="circularArrow">
            <a:avLst/>
          </a:prstGeom>
          <a:solidFill>
            <a:srgbClr val="7292E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67172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292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424975" y="6240691"/>
            <a:ext cx="1396926" cy="594940"/>
          </a:xfrm>
          <a:prstGeom prst="rect">
            <a:avLst/>
          </a:prstGeom>
          <a:solidFill>
            <a:srgbClr val="7292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6698774" y="-105202"/>
            <a:ext cx="5785325" cy="3734198"/>
          </a:xfrm>
          <a:prstGeom prst="rect">
            <a:avLst/>
          </a:prstGeom>
          <a:solidFill>
            <a:srgbClr val="7292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EC71654-96A5-4280-94F3-931C61A9F92C}" type="slidenum">
              <a:rPr lang="en-US" noProof="0" smtClean="0"/>
              <a:pPr rtl="0"/>
              <a:t>10</a:t>
            </a:fld>
            <a:endParaRPr lang="en-US" noProof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525834" y="1075996"/>
                <a:ext cx="10837862" cy="5490538"/>
              </a:xfrm>
            </p:spPr>
            <p:txBody>
              <a:bodyPr>
                <a:noAutofit/>
              </a:bodyPr>
              <a:lstStyle/>
              <a:p>
                <a:pPr marL="0" indent="0" algn="just">
                  <a:buNone/>
                </a:pPr>
                <a:r>
                  <a:rPr lang="ru-RU" sz="2400" dirty="0" smtClean="0">
                    <a:solidFill>
                      <a:srgbClr val="FFFFFF"/>
                    </a:solidFill>
                  </a:rPr>
                  <a:t>Предположим</a:t>
                </a:r>
                <a:r>
                  <a:rPr lang="ru-RU" sz="2400" dirty="0">
                    <a:solidFill>
                      <a:srgbClr val="FFFFFF"/>
                    </a:solidFill>
                  </a:rPr>
                  <a:t>, что ракета летит в свободном пространстве, т.е. она не испытывает ни силы гравитации, ни сопротивления атмосферы и что скорость истечения продуктов сгорания относительно ракеты постоянна. </a:t>
                </a:r>
                <a:r>
                  <a:rPr lang="ru-RU" sz="2400" dirty="0">
                    <a:solidFill>
                      <a:srgbClr val="FFFFFF"/>
                    </a:solidFill>
                  </a:rPr>
                  <a:t>Пусть равнодействующая </a:t>
                </a:r>
                <a:r>
                  <a:rPr lang="ru-RU" sz="2400" dirty="0">
                    <a:solidFill>
                      <a:srgbClr val="FFFFFF"/>
                    </a:solidFill>
                  </a:rPr>
                  <a:t>сил взрывчатых масс </a:t>
                </a:r>
                <a:r>
                  <a:rPr lang="ru-RU" sz="2400" dirty="0">
                    <a:solidFill>
                      <a:srgbClr val="FFFFFF"/>
                    </a:solidFill>
                  </a:rPr>
                  <a:t>проходит через </a:t>
                </a:r>
                <a:r>
                  <a:rPr lang="ru-RU" sz="2400" dirty="0">
                    <a:solidFill>
                      <a:srgbClr val="FFFFFF"/>
                    </a:solidFill>
                  </a:rPr>
                  <a:t>центр масс </a:t>
                </a:r>
                <a:r>
                  <a:rPr lang="ru-RU" sz="2400" dirty="0">
                    <a:solidFill>
                      <a:srgbClr val="FFFFFF"/>
                    </a:solidFill>
                  </a:rPr>
                  <a:t>ракеты, начальная </a:t>
                </a:r>
                <a:r>
                  <a:rPr lang="ru-RU" sz="2400" dirty="0">
                    <a:solidFill>
                      <a:srgbClr val="FFFFFF"/>
                    </a:solidFill>
                  </a:rPr>
                  <a:t>скорость при отрыве от Земли равна </a:t>
                </a:r>
                <a:r>
                  <a:rPr lang="ru-RU" sz="2400" dirty="0">
                    <a:solidFill>
                      <a:srgbClr val="FFFFFF"/>
                    </a:solidFill>
                  </a:rPr>
                  <a:t>0.</a:t>
                </a:r>
              </a:p>
              <a:p>
                <a:pPr marL="0" indent="0" algn="just">
                  <a:buNone/>
                </a:pPr>
                <a:r>
                  <a:rPr lang="ru-RU" sz="2400" dirty="0">
                    <a:solidFill>
                      <a:srgbClr val="FFFFFF"/>
                    </a:solidFill>
                  </a:rPr>
                  <a:t>Рассмотрим инерциальную систему отсчета, связанную </a:t>
                </a:r>
                <a:r>
                  <a:rPr lang="ru-RU" sz="2400" dirty="0">
                    <a:solidFill>
                      <a:srgbClr val="FFFFFF"/>
                    </a:solidFill>
                  </a:rPr>
                  <a:t>с </a:t>
                </a:r>
                <a:r>
                  <a:rPr lang="ru-RU" sz="2400" dirty="0">
                    <a:solidFill>
                      <a:srgbClr val="FFFFFF"/>
                    </a:solidFill>
                  </a:rPr>
                  <a:t>Землей. Пренебрежем изменением </a:t>
                </a:r>
                <a:r>
                  <a:rPr lang="ru-RU" sz="2400" dirty="0">
                    <a:solidFill>
                      <a:srgbClr val="FFFFFF"/>
                    </a:solidFill>
                  </a:rPr>
                  <a:t>внешней потенциальной энергии </a:t>
                </a:r>
                <a:r>
                  <a:rPr lang="ru-RU" sz="2400" dirty="0">
                    <a:solidFill>
                      <a:srgbClr val="FFFFFF"/>
                    </a:solidFill>
                  </a:rPr>
                  <a:t>газа.</a:t>
                </a:r>
              </a:p>
              <a:p>
                <a:pPr marL="0" indent="0" algn="just">
                  <a:buNone/>
                </a:pPr>
                <a:r>
                  <a:rPr lang="ru-RU" sz="2400" dirty="0">
                    <a:solidFill>
                      <a:srgbClr val="FFFFFF"/>
                    </a:solidFill>
                  </a:rPr>
                  <a:t>Пусть в </a:t>
                </a:r>
                <a:r>
                  <a:rPr lang="ru-RU" sz="2400" dirty="0">
                    <a:solidFill>
                      <a:srgbClr val="FFFFFF"/>
                    </a:solidFill>
                  </a:rPr>
                  <a:t>продолжении всего процесса </a:t>
                </a:r>
                <a:r>
                  <a:rPr lang="ru-RU" sz="2400" dirty="0">
                    <a:solidFill>
                      <a:srgbClr val="FFFFFF"/>
                    </a:solidFill>
                  </a:rPr>
                  <a:t>истечения начальные </a:t>
                </a:r>
                <a:r>
                  <a:rPr lang="ru-RU" sz="2400" dirty="0">
                    <a:solidFill>
                      <a:srgbClr val="FFFFFF"/>
                    </a:solidFill>
                  </a:rPr>
                  <a:t>параметры рабочего тела </a:t>
                </a:r>
                <a:r>
                  <a:rPr lang="ru-RU" sz="2400" dirty="0">
                    <a:solidFill>
                      <a:srgbClr val="FFFFFF"/>
                    </a:solidFill>
                  </a:rPr>
                  <a:t>неизменны </a:t>
                </a:r>
                <a:r>
                  <a:rPr lang="ru-RU" sz="2400" dirty="0">
                    <a:solidFill>
                      <a:srgbClr val="FFFFFF"/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ru-RU" sz="240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u-RU" sz="2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ru-RU" sz="240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u-RU" sz="2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ru-RU" sz="240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sz="2400" dirty="0">
                    <a:solidFill>
                      <a:srgbClr val="FFFFFF"/>
                    </a:solidFill>
                  </a:rPr>
                  <a:t> =</a:t>
                </a:r>
                <a:r>
                  <a:rPr lang="ru-RU" sz="2400" dirty="0" err="1">
                    <a:solidFill>
                      <a:srgbClr val="FFFFFF"/>
                    </a:solidFill>
                  </a:rPr>
                  <a:t>const</a:t>
                </a:r>
                <a:r>
                  <a:rPr lang="ru-RU" sz="2400" dirty="0">
                    <a:solidFill>
                      <a:srgbClr val="FFFFFF"/>
                    </a:solidFill>
                  </a:rPr>
                  <a:t>). </a:t>
                </a:r>
              </a:p>
              <a:p>
                <a:pPr marL="0" indent="0" algn="just">
                  <a:buNone/>
                </a:pPr>
                <a:r>
                  <a:rPr lang="ru-RU" sz="2400" dirty="0">
                    <a:solidFill>
                      <a:srgbClr val="FFFFFF"/>
                    </a:solidFill>
                  </a:rPr>
                  <a:t>Будем </a:t>
                </a:r>
                <a:r>
                  <a:rPr lang="ru-RU" sz="2400" dirty="0">
                    <a:solidFill>
                      <a:srgbClr val="FFFFFF"/>
                    </a:solidFill>
                  </a:rPr>
                  <a:t>полагать, что начальная скорость течения W1=0 (газ в резервуаре неподвижен). Рассмотрим продольное движение без учета вращения Земли. Примем углы атаки равными нулю. Пренебрежем величиной подъемной аэродинамической силы.</a:t>
                </a:r>
              </a:p>
              <a:p>
                <a:pPr marL="0" indent="0" algn="just">
                  <a:buNone/>
                </a:pPr>
                <a:r>
                  <a:rPr lang="ru-RU" sz="2400" dirty="0">
                    <a:solidFill>
                      <a:srgbClr val="FFFFFF"/>
                    </a:solidFill>
                  </a:rPr>
                  <a:t>Будем приближенно считать газ несжимаемым, а его температуру постоянной. </a:t>
                </a:r>
                <a:r>
                  <a:rPr lang="ru-RU" sz="2400" dirty="0">
                    <a:solidFill>
                      <a:srgbClr val="FFFFFF"/>
                    </a:solidFill>
                  </a:rPr>
                  <a:t>Примем орбиту за окружность. </a:t>
                </a:r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5834" y="1075996"/>
                <a:ext cx="10837862" cy="5490538"/>
              </a:xfrm>
              <a:blipFill>
                <a:blip r:embed="rId2"/>
                <a:stretch>
                  <a:fillRect l="-844" t="-1556" r="-900" b="-344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15938" y="-105201"/>
            <a:ext cx="11150600" cy="1070402"/>
          </a:xfrm>
        </p:spPr>
        <p:txBody>
          <a:bodyPr/>
          <a:lstStyle/>
          <a:p>
            <a:r>
              <a:rPr lang="ru-RU" dirty="0">
                <a:solidFill>
                  <a:srgbClr val="FFFFFF"/>
                </a:solidFill>
              </a:rPr>
              <a:t>Физическая </a:t>
            </a:r>
            <a:r>
              <a:rPr lang="ru-RU" dirty="0" smtClean="0">
                <a:solidFill>
                  <a:srgbClr val="FFFFFF"/>
                </a:solidFill>
              </a:rPr>
              <a:t>модель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515938" y="-297470"/>
            <a:ext cx="1396926" cy="594940"/>
          </a:xfrm>
          <a:prstGeom prst="rect">
            <a:avLst/>
          </a:prstGeom>
          <a:solidFill>
            <a:srgbClr val="7292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1875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292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10"/>
          <p:cNvSpPr>
            <a:spLocks noGrp="1"/>
          </p:cNvSpPr>
          <p:nvPr>
            <p:ph type="pic" sz="quarter" idx="13"/>
          </p:nvPr>
        </p:nvSpPr>
        <p:spPr>
          <a:prstGeom prst="rect">
            <a:avLst/>
          </a:prstGeom>
          <a:solidFill>
            <a:srgbClr val="7292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4618424" y="499595"/>
            <a:ext cx="5727700" cy="6134100"/>
          </a:xfrm>
          <a:prstGeom prst="rect">
            <a:avLst/>
          </a:prstGeom>
          <a:solidFill>
            <a:srgbClr val="7292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393700" y="6263060"/>
            <a:ext cx="1396926" cy="594940"/>
          </a:xfrm>
          <a:prstGeom prst="rect">
            <a:avLst/>
          </a:prstGeom>
          <a:solidFill>
            <a:srgbClr val="7292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8229600" y="228600"/>
            <a:ext cx="5727700" cy="6134100"/>
          </a:xfrm>
          <a:prstGeom prst="rect">
            <a:avLst/>
          </a:prstGeom>
          <a:solidFill>
            <a:srgbClr val="7292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3A9A18-93E0-4615-B7AA-B8C8FBB14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 dirty="0" smtClean="0">
                <a:solidFill>
                  <a:srgbClr val="FFFFFF"/>
                </a:solidFill>
              </a:rPr>
              <a:t>Программна</a:t>
            </a:r>
            <a:r>
              <a:rPr lang="ru-RU" dirty="0" smtClean="0">
                <a:solidFill>
                  <a:srgbClr val="FFFFFF"/>
                </a:solidFill>
              </a:rPr>
              <a:t>я реализация</a:t>
            </a:r>
            <a:endParaRPr lang="ru-RU" dirty="0">
              <a:solidFill>
                <a:srgbClr val="FFFFFF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91B32C0-5E61-447F-9557-57AF415D6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700" y="1704003"/>
            <a:ext cx="6273800" cy="4939103"/>
          </a:xfrm>
        </p:spPr>
        <p:txBody>
          <a:bodyPr rtlCol="0"/>
          <a:lstStyle/>
          <a:p>
            <a:pPr marL="0" indent="0" algn="just">
              <a:buNone/>
            </a:pPr>
            <a:r>
              <a:rPr lang="ru-RU" dirty="0">
                <a:solidFill>
                  <a:srgbClr val="FFFFFF"/>
                </a:solidFill>
              </a:rPr>
              <a:t>Для симуляции, получения различного рода данных из KSP напрямую в режиме реального времени мы будем использовать </a:t>
            </a:r>
            <a:r>
              <a:rPr lang="ru-RU" dirty="0" err="1">
                <a:solidFill>
                  <a:srgbClr val="FFFFFF"/>
                </a:solidFill>
              </a:rPr>
              <a:t>kRPC</a:t>
            </a:r>
            <a:r>
              <a:rPr lang="ru-RU" dirty="0">
                <a:solidFill>
                  <a:srgbClr val="FFFFFF"/>
                </a:solidFill>
              </a:rPr>
              <a:t>. Наша программа будет получать данные о скорости ракеты. Мы будем пользоваться (и ссылаться на документацию) модулем </a:t>
            </a:r>
            <a:r>
              <a:rPr lang="ru-RU" dirty="0" err="1">
                <a:solidFill>
                  <a:srgbClr val="FFFFFF"/>
                </a:solidFill>
              </a:rPr>
              <a:t>kRPC</a:t>
            </a:r>
            <a:r>
              <a:rPr lang="ru-RU" dirty="0">
                <a:solidFill>
                  <a:srgbClr val="FFFFFF"/>
                </a:solidFill>
              </a:rPr>
              <a:t> для языка программирования </a:t>
            </a:r>
            <a:r>
              <a:rPr lang="ru-RU" dirty="0" err="1">
                <a:solidFill>
                  <a:srgbClr val="FFFFFF"/>
                </a:solidFill>
              </a:rPr>
              <a:t>Python</a:t>
            </a:r>
            <a:r>
              <a:rPr lang="ru-RU" dirty="0">
                <a:solidFill>
                  <a:srgbClr val="FFFFFF"/>
                </a:solidFill>
              </a:rPr>
              <a:t> из-за динамической типизации и удобства написания кода относительно других доступных языков программирования (</a:t>
            </a:r>
            <a:r>
              <a:rPr lang="ru-RU" dirty="0" err="1">
                <a:solidFill>
                  <a:srgbClr val="FFFFFF"/>
                </a:solidFill>
              </a:rPr>
              <a:t>Lua</a:t>
            </a:r>
            <a:r>
              <a:rPr lang="ru-RU" dirty="0">
                <a:solidFill>
                  <a:srgbClr val="FFFFFF"/>
                </a:solidFill>
              </a:rPr>
              <a:t>, C- подобные, </a:t>
            </a:r>
            <a:r>
              <a:rPr lang="ru-RU" dirty="0" err="1">
                <a:solidFill>
                  <a:srgbClr val="FFFFFF"/>
                </a:solidFill>
              </a:rPr>
              <a:t>Java</a:t>
            </a:r>
            <a:r>
              <a:rPr lang="ru-RU" dirty="0">
                <a:solidFill>
                  <a:srgbClr val="FFFFFF"/>
                </a:solidFill>
              </a:rPr>
              <a:t>). Чтобы установить модификацию мы скачаем файлы из интернета, после чего перенесем их в файлы KSP и установим соединение через локальный сервер. </a:t>
            </a:r>
            <a:endParaRPr lang="ru-RU" dirty="0">
              <a:solidFill>
                <a:srgbClr val="FFFFFF"/>
              </a:solidFill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BDDBFEE-BC50-46CF-AB8F-D145B99B5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C71654-96A5-4280-94F3-931C61A9F92C}" type="slidenum"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ru-RU" sz="9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8" name="Picture 8" descr="Picture background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9" t="6373" r="3489" b="1622"/>
          <a:stretch/>
        </p:blipFill>
        <p:spPr bwMode="auto">
          <a:xfrm>
            <a:off x="8008730" y="-308910"/>
            <a:ext cx="6362417" cy="6330941"/>
          </a:xfrm>
          <a:prstGeom prst="ellipse">
            <a:avLst/>
          </a:prstGeom>
          <a:solidFill>
            <a:schemeClr val="bg1">
              <a:lumMod val="85000"/>
            </a:schemeClr>
          </a:solidFill>
          <a:ln w="63500" cap="rnd">
            <a:noFill/>
          </a:ln>
          <a:effectLst>
            <a:glow rad="1803400">
              <a:srgbClr val="9B75EF">
                <a:alpha val="87000"/>
              </a:srgbClr>
            </a:glow>
          </a:effectLst>
          <a:scene3d>
            <a:camera prst="orthographicFront"/>
            <a:lightRig rig="flat" dir="t"/>
          </a:scene3d>
          <a:sp3d extrusionH="381000">
            <a:extrusionClr>
              <a:srgbClr val="9B75EF"/>
            </a:extrusionClr>
          </a:sp3d>
        </p:spPr>
      </p:pic>
      <p:sp>
        <p:nvSpPr>
          <p:cNvPr id="12" name="Прямоугольник 11"/>
          <p:cNvSpPr/>
          <p:nvPr/>
        </p:nvSpPr>
        <p:spPr>
          <a:xfrm>
            <a:off x="513875" y="-96299"/>
            <a:ext cx="1396926" cy="594940"/>
          </a:xfrm>
          <a:prstGeom prst="rect">
            <a:avLst/>
          </a:prstGeom>
          <a:solidFill>
            <a:srgbClr val="7292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5895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292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10"/>
          <p:cNvSpPr>
            <a:spLocks noGrp="1"/>
          </p:cNvSpPr>
          <p:nvPr>
            <p:ph type="pic" sz="quarter" idx="13"/>
          </p:nvPr>
        </p:nvSpPr>
        <p:spPr>
          <a:prstGeom prst="rect">
            <a:avLst/>
          </a:prstGeom>
          <a:solidFill>
            <a:srgbClr val="7292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4618424" y="499595"/>
            <a:ext cx="5727700" cy="6134100"/>
          </a:xfrm>
          <a:prstGeom prst="rect">
            <a:avLst/>
          </a:prstGeom>
          <a:solidFill>
            <a:srgbClr val="7292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393700" y="6263060"/>
            <a:ext cx="1396926" cy="594940"/>
          </a:xfrm>
          <a:prstGeom prst="rect">
            <a:avLst/>
          </a:prstGeom>
          <a:solidFill>
            <a:srgbClr val="7292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8229600" y="228600"/>
            <a:ext cx="5727700" cy="6134100"/>
          </a:xfrm>
          <a:prstGeom prst="rect">
            <a:avLst/>
          </a:prstGeom>
          <a:solidFill>
            <a:srgbClr val="7292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3A9A18-93E0-4615-B7AA-B8C8FBB14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 dirty="0" smtClean="0">
                <a:solidFill>
                  <a:srgbClr val="FFFFFF"/>
                </a:solidFill>
              </a:rPr>
              <a:t>Программна</a:t>
            </a:r>
            <a:r>
              <a:rPr lang="ru-RU" dirty="0" smtClean="0">
                <a:solidFill>
                  <a:srgbClr val="FFFFFF"/>
                </a:solidFill>
              </a:rPr>
              <a:t>я реализация</a:t>
            </a:r>
            <a:endParaRPr lang="ru-RU" dirty="0">
              <a:solidFill>
                <a:srgbClr val="FFFFFF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91B32C0-5E61-447F-9557-57AF415D6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700" y="1825575"/>
            <a:ext cx="5892800" cy="4630163"/>
          </a:xfrm>
        </p:spPr>
        <p:txBody>
          <a:bodyPr rtlCol="0"/>
          <a:lstStyle/>
          <a:p>
            <a:pPr marL="0" indent="0" algn="just">
              <a:buNone/>
            </a:pPr>
            <a:r>
              <a:rPr lang="ru-RU" dirty="0">
                <a:solidFill>
                  <a:srgbClr val="FFFFFF"/>
                </a:solidFill>
              </a:rPr>
              <a:t>Для подсчета нашей математической модели будем использовать </a:t>
            </a:r>
            <a:r>
              <a:rPr lang="ru-RU" dirty="0" err="1">
                <a:solidFill>
                  <a:srgbClr val="FFFFFF"/>
                </a:solidFill>
              </a:rPr>
              <a:t>Python</a:t>
            </a:r>
            <a:r>
              <a:rPr lang="ru-RU" dirty="0">
                <a:solidFill>
                  <a:srgbClr val="FFFFFF"/>
                </a:solidFill>
              </a:rPr>
              <a:t> и библиотеки : </a:t>
            </a:r>
            <a:r>
              <a:rPr lang="ru-RU" dirty="0" err="1">
                <a:solidFill>
                  <a:srgbClr val="FFFFFF"/>
                </a:solidFill>
              </a:rPr>
              <a:t>numpy</a:t>
            </a:r>
            <a:r>
              <a:rPr lang="ru-RU" dirty="0">
                <a:solidFill>
                  <a:srgbClr val="FFFFFF"/>
                </a:solidFill>
              </a:rPr>
              <a:t>, </a:t>
            </a:r>
            <a:r>
              <a:rPr lang="ru-RU" dirty="0" err="1">
                <a:solidFill>
                  <a:srgbClr val="FFFFFF"/>
                </a:solidFill>
              </a:rPr>
              <a:t>matplotlib.pyplot</a:t>
            </a:r>
            <a:r>
              <a:rPr lang="ru-RU" dirty="0">
                <a:solidFill>
                  <a:srgbClr val="FFFFFF"/>
                </a:solidFill>
              </a:rPr>
              <a:t>, </a:t>
            </a:r>
            <a:r>
              <a:rPr lang="ru-RU" dirty="0" err="1">
                <a:solidFill>
                  <a:srgbClr val="FFFFFF"/>
                </a:solidFill>
              </a:rPr>
              <a:t>scipy</a:t>
            </a:r>
            <a:r>
              <a:rPr lang="ru-RU" dirty="0">
                <a:solidFill>
                  <a:srgbClr val="FFFFFF"/>
                </a:solidFill>
              </a:rPr>
              <a:t>. Модули </a:t>
            </a:r>
            <a:r>
              <a:rPr lang="ru-RU" dirty="0" err="1">
                <a:solidFill>
                  <a:srgbClr val="FFFFFF"/>
                </a:solidFill>
              </a:rPr>
              <a:t>numpy</a:t>
            </a:r>
            <a:r>
              <a:rPr lang="ru-RU" dirty="0">
                <a:solidFill>
                  <a:srgbClr val="FFFFFF"/>
                </a:solidFill>
              </a:rPr>
              <a:t> </a:t>
            </a:r>
            <a:r>
              <a:rPr lang="ru-RU" dirty="0" err="1">
                <a:solidFill>
                  <a:srgbClr val="FFFFFF"/>
                </a:solidFill>
              </a:rPr>
              <a:t>scipy</a:t>
            </a:r>
            <a:r>
              <a:rPr lang="ru-RU" dirty="0">
                <a:solidFill>
                  <a:srgbClr val="FFFFFF"/>
                </a:solidFill>
              </a:rPr>
              <a:t> помогут нам вычислять скорость относительно изменяемых переменных, а модуль </a:t>
            </a:r>
            <a:r>
              <a:rPr lang="ru-RU" dirty="0" err="1">
                <a:solidFill>
                  <a:srgbClr val="FFFFFF"/>
                </a:solidFill>
              </a:rPr>
              <a:t>matplotlib.pyplot</a:t>
            </a:r>
            <a:r>
              <a:rPr lang="ru-RU" dirty="0">
                <a:solidFill>
                  <a:srgbClr val="FFFFFF"/>
                </a:solidFill>
              </a:rPr>
              <a:t> поможет построить график.</a:t>
            </a:r>
            <a:endParaRPr lang="ru-RU" dirty="0">
              <a:solidFill>
                <a:srgbClr val="FFFFFF"/>
              </a:solidFill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BDDBFEE-BC50-46CF-AB8F-D145B99B5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C71654-96A5-4280-94F3-931C61A9F92C}" type="slidenum"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ru-RU" sz="9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8" name="Picture 8" descr="Picture background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9" t="6373" r="3489" b="1622"/>
          <a:stretch/>
        </p:blipFill>
        <p:spPr bwMode="auto">
          <a:xfrm>
            <a:off x="8008730" y="-308910"/>
            <a:ext cx="6362417" cy="6330941"/>
          </a:xfrm>
          <a:prstGeom prst="ellipse">
            <a:avLst/>
          </a:prstGeom>
          <a:solidFill>
            <a:schemeClr val="bg1">
              <a:lumMod val="85000"/>
            </a:schemeClr>
          </a:solidFill>
          <a:ln w="63500" cap="rnd">
            <a:noFill/>
          </a:ln>
          <a:effectLst>
            <a:glow rad="1803400">
              <a:srgbClr val="9B75EF">
                <a:alpha val="87000"/>
              </a:srgbClr>
            </a:glow>
          </a:effectLst>
          <a:scene3d>
            <a:camera prst="orthographicFront"/>
            <a:lightRig rig="flat" dir="t"/>
          </a:scene3d>
          <a:sp3d extrusionH="381000">
            <a:extrusionClr>
              <a:srgbClr val="9B75EF"/>
            </a:extrusionClr>
          </a:sp3d>
        </p:spPr>
      </p:pic>
      <p:sp>
        <p:nvSpPr>
          <p:cNvPr id="12" name="Прямоугольник 11"/>
          <p:cNvSpPr/>
          <p:nvPr/>
        </p:nvSpPr>
        <p:spPr>
          <a:xfrm>
            <a:off x="513875" y="-96299"/>
            <a:ext cx="1396926" cy="594940"/>
          </a:xfrm>
          <a:prstGeom prst="rect">
            <a:avLst/>
          </a:prstGeom>
          <a:solidFill>
            <a:srgbClr val="7292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3766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63C2D9-0850-4620-BE32-11F44A927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/>
              <a:t>Сравнение </a:t>
            </a:r>
            <a:r>
              <a:rPr lang="ru-RU" dirty="0" smtClean="0"/>
              <a:t>графиков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5015163-D5FD-4849-978B-77883FAF7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ru-RU" sz="1600"/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 rtl="0"/>
            <a:r>
              <a:rPr lang="ru-RU" sz="1600"/>
              <a:t>Nunc viverra imperdiet enim. Fusce est. Vivamus a tellus.</a:t>
            </a:r>
          </a:p>
          <a:p>
            <a:pPr rtl="0"/>
            <a:r>
              <a:rPr lang="ru-RU" sz="1600"/>
              <a:t>Pellentesque habitant morbi tristique senectus et netus et males</a:t>
            </a:r>
          </a:p>
          <a:p>
            <a:pPr rtl="0"/>
            <a:r>
              <a:rPr lang="ru-RU" sz="1600"/>
              <a:t>Pellentesque habitant morbi tristique senectus et netus et malesuada fames ac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A1C0347-C2C9-46A2-B7A6-9653B525F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EC71654-96A5-4280-94F3-931C61A9F92C}" type="slidenum">
              <a:rPr lang="ru-RU" smtClean="0"/>
              <a:pPr rtl="0"/>
              <a:t>13</a:t>
            </a:fld>
            <a:endParaRPr lang="ru-RU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93A6F33C-3AFE-474E-AC15-C00F368C3C6A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 rtlCol="0"/>
          <a:lstStyle/>
          <a:p>
            <a:pPr rtl="0"/>
            <a:r>
              <a:rPr lang="ru-RU"/>
              <a:t>Место для раздела 01</a:t>
            </a:r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C8438480-8B6F-44E5-A602-6240C1B85FB3}"/>
              </a:ext>
            </a:extLst>
          </p:cNvPr>
          <p:cNvSpPr>
            <a:spLocks noGrp="1"/>
          </p:cNvSpPr>
          <p:nvPr>
            <p:ph idx="19"/>
          </p:nvPr>
        </p:nvSpPr>
        <p:spPr/>
        <p:txBody>
          <a:bodyPr rtlCol="0"/>
          <a:lstStyle/>
          <a:p>
            <a:pPr rtl="0"/>
            <a:r>
              <a:rPr lang="ru-RU" sz="1600"/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 rtl="0"/>
            <a:r>
              <a:rPr lang="ru-RU" sz="1600"/>
              <a:t>Nunc viverra imperdiet enim. Fusce est. Vivamus a tellus.</a:t>
            </a:r>
          </a:p>
          <a:p>
            <a:pPr rtl="0"/>
            <a:r>
              <a:rPr lang="ru-RU" sz="1600"/>
              <a:t>Pellentesque habitant morbi tristique senectus et netus et males</a:t>
            </a:r>
          </a:p>
          <a:p>
            <a:pPr rtl="0"/>
            <a:r>
              <a:rPr lang="ru-RU" sz="1600"/>
              <a:t>Pellentesque habitant morbi tristique senectus et netus et malesuada fames ac</a:t>
            </a:r>
          </a:p>
        </p:txBody>
      </p:sp>
      <p:sp>
        <p:nvSpPr>
          <p:cNvPr id="9" name="Объект 8">
            <a:extLst>
              <a:ext uri="{FF2B5EF4-FFF2-40B4-BE49-F238E27FC236}">
                <a16:creationId xmlns:a16="http://schemas.microsoft.com/office/drawing/2014/main" id="{A1EE8A19-6968-4C81-B180-20FEF61ADEE1}"/>
              </a:ext>
            </a:extLst>
          </p:cNvPr>
          <p:cNvSpPr>
            <a:spLocks noGrp="1"/>
          </p:cNvSpPr>
          <p:nvPr>
            <p:ph idx="20"/>
          </p:nvPr>
        </p:nvSpPr>
        <p:spPr/>
        <p:txBody>
          <a:bodyPr rtlCol="0"/>
          <a:lstStyle/>
          <a:p>
            <a:pPr rtl="0"/>
            <a:r>
              <a:rPr lang="ru-RU"/>
              <a:t>Место для раздела 02</a:t>
            </a:r>
          </a:p>
        </p:txBody>
      </p:sp>
      <p:pic>
        <p:nvPicPr>
          <p:cNvPr id="29" name="Рисунок 28" descr="Карандаш">
            <a:extLst>
              <a:ext uri="{FF2B5EF4-FFF2-40B4-BE49-F238E27FC236}">
                <a16:creationId xmlns:a16="http://schemas.microsoft.com/office/drawing/2014/main" id="{F0E35123-11A3-CD40-A44F-8A81B9105639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/>
      </p:pic>
      <p:pic>
        <p:nvPicPr>
          <p:cNvPr id="31" name="Рисунок 30" descr="Ноутбук">
            <a:extLst>
              <a:ext uri="{FF2B5EF4-FFF2-40B4-BE49-F238E27FC236}">
                <a16:creationId xmlns:a16="http://schemas.microsoft.com/office/drawing/2014/main" id="{6BF407E9-98AE-2B40-90E3-1B14FC14FDB8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69403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Таблица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ru-RU"/>
              <a:t>9</a:t>
            </a:r>
          </a:p>
        </p:txBody>
      </p:sp>
      <p:graphicFrame>
        <p:nvGraphicFramePr>
          <p:cNvPr id="6" name="Таблица 5">
            <a:extLst>
              <a:ext uri="{FF2B5EF4-FFF2-40B4-BE49-F238E27FC236}">
                <a16:creationId xmlns:a16="http://schemas.microsoft.com/office/drawing/2014/main" id="{BEE52E89-C526-4F73-86FB-0EB31587CD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6788743"/>
              </p:ext>
            </p:extLst>
          </p:nvPr>
        </p:nvGraphicFramePr>
        <p:xfrm>
          <a:off x="515938" y="1610463"/>
          <a:ext cx="11150600" cy="3980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0120">
                  <a:extLst>
                    <a:ext uri="{9D8B030D-6E8A-4147-A177-3AD203B41FA5}">
                      <a16:colId xmlns:a16="http://schemas.microsoft.com/office/drawing/2014/main" val="2785900615"/>
                    </a:ext>
                  </a:extLst>
                </a:gridCol>
                <a:gridCol w="2230120">
                  <a:extLst>
                    <a:ext uri="{9D8B030D-6E8A-4147-A177-3AD203B41FA5}">
                      <a16:colId xmlns:a16="http://schemas.microsoft.com/office/drawing/2014/main" val="2287965835"/>
                    </a:ext>
                  </a:extLst>
                </a:gridCol>
                <a:gridCol w="2230120">
                  <a:extLst>
                    <a:ext uri="{9D8B030D-6E8A-4147-A177-3AD203B41FA5}">
                      <a16:colId xmlns:a16="http://schemas.microsoft.com/office/drawing/2014/main" val="1756528531"/>
                    </a:ext>
                  </a:extLst>
                </a:gridCol>
                <a:gridCol w="2230120">
                  <a:extLst>
                    <a:ext uri="{9D8B030D-6E8A-4147-A177-3AD203B41FA5}">
                      <a16:colId xmlns:a16="http://schemas.microsoft.com/office/drawing/2014/main" val="3202057861"/>
                    </a:ext>
                  </a:extLst>
                </a:gridCol>
                <a:gridCol w="2230120">
                  <a:extLst>
                    <a:ext uri="{9D8B030D-6E8A-4147-A177-3AD203B41FA5}">
                      <a16:colId xmlns:a16="http://schemas.microsoft.com/office/drawing/2014/main" val="2509247184"/>
                    </a:ext>
                  </a:extLst>
                </a:gridCol>
              </a:tblGrid>
              <a:tr h="642880">
                <a:tc>
                  <a:txBody>
                    <a:bodyPr/>
                    <a:lstStyle/>
                    <a:p>
                      <a:pPr algn="ctr" rtl="0"/>
                      <a:r>
                        <a:rPr lang="ru-RU" noProof="0"/>
                        <a:t>РАЗДЕЛ 01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noProof="0"/>
                        <a:t>РАЗДЕЛ 02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noProof="0"/>
                        <a:t>РАЗДЕЛ 03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noProof="0"/>
                        <a:t>РАЗДЕЛ 04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noProof="0"/>
                        <a:t>РАЗДЕЛ 05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30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ru-RU" sz="1600" noProof="0"/>
                        <a:t>Элемент 01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sz="1600" noProof="0"/>
                        <a:t>Текст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sz="1600" noProof="0"/>
                        <a:t>Текст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sz="1600" noProof="0"/>
                        <a:t>Текст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sz="1600" noProof="0"/>
                        <a:t>Текст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5186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noProof="0"/>
                        <a:t>Элемент 02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sz="1600" b="0" i="0" u="none" strike="noStrike" kern="1200" cap="none" spc="0" normalizeH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Текст</a:t>
                      </a:r>
                      <a:endParaRPr lang="ru-RU" sz="1600" noProof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sz="1600" b="0" i="0" u="none" strike="noStrike" kern="1200" cap="none" spc="0" normalizeH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Текст</a:t>
                      </a:r>
                      <a:endParaRPr lang="ru-RU" sz="1600" noProof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sz="1600" b="0" i="0" u="none" strike="noStrike" kern="1200" cap="none" spc="0" normalizeH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Текст</a:t>
                      </a:r>
                      <a:endParaRPr lang="ru-RU" sz="1600" noProof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sz="1600" b="0" i="0" u="none" strike="noStrike" kern="1200" cap="none" spc="0" normalizeH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Текст</a:t>
                      </a:r>
                      <a:endParaRPr lang="ru-RU" sz="1600" noProof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0814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noProof="0"/>
                        <a:t>Элемент 03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sz="1600" b="0" i="0" u="none" strike="noStrike" kern="1200" cap="none" spc="0" normalizeH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Текст</a:t>
                      </a:r>
                      <a:endParaRPr lang="ru-RU" sz="1600" noProof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sz="1600" b="0" i="0" u="none" strike="noStrike" kern="1200" cap="none" spc="0" normalizeH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Текст</a:t>
                      </a:r>
                      <a:endParaRPr lang="ru-RU" sz="1600" noProof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sz="1600" b="0" i="0" u="none" strike="noStrike" kern="1200" cap="none" spc="0" normalizeH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Текст</a:t>
                      </a:r>
                      <a:endParaRPr lang="ru-RU" sz="1600" noProof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sz="1600" b="0" i="0" u="none" strike="noStrike" kern="1200" cap="none" spc="0" normalizeH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Текст</a:t>
                      </a:r>
                      <a:endParaRPr lang="ru-RU" sz="1600" noProof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6541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noProof="0"/>
                        <a:t>Элемент 04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sz="1600" b="0" i="0" u="none" strike="noStrike" kern="1200" cap="none" spc="0" normalizeH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Текст</a:t>
                      </a:r>
                      <a:endParaRPr lang="ru-RU" sz="1600" noProof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sz="1600" b="0" i="0" u="none" strike="noStrike" kern="1200" cap="none" spc="0" normalizeH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Текст</a:t>
                      </a:r>
                      <a:endParaRPr lang="ru-RU" sz="1600" noProof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sz="1600" b="0" i="0" u="none" strike="noStrike" kern="1200" cap="none" spc="0" normalizeH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Текст</a:t>
                      </a:r>
                      <a:endParaRPr lang="ru-RU" sz="1600" noProof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sz="1600" b="0" i="0" u="none" strike="noStrike" kern="1200" cap="none" spc="0" normalizeH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Текст</a:t>
                      </a:r>
                      <a:endParaRPr lang="ru-RU" sz="1600" noProof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2936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noProof="0"/>
                        <a:t>Элемент 05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sz="1600" b="0" i="0" u="none" strike="noStrike" kern="1200" cap="none" spc="0" normalizeH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Текст</a:t>
                      </a:r>
                      <a:endParaRPr lang="ru-RU" sz="1600" noProof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sz="1600" b="0" i="0" u="none" strike="noStrike" kern="1200" cap="none" spc="0" normalizeH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Текст</a:t>
                      </a:r>
                      <a:endParaRPr lang="ru-RU" sz="1600" noProof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sz="1600" b="0" i="0" u="none" strike="noStrike" kern="1200" cap="none" spc="0" normalizeH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Текст</a:t>
                      </a:r>
                      <a:endParaRPr lang="ru-RU" sz="1600" noProof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sz="1600" b="0" i="0" u="none" strike="noStrike" kern="1200" cap="none" spc="0" normalizeH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Текст</a:t>
                      </a:r>
                      <a:endParaRPr lang="ru-RU" sz="1600" noProof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867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noProof="0"/>
                        <a:t>Элемент 06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sz="1600" b="0" i="0" u="none" strike="noStrike" kern="1200" cap="none" spc="0" normalizeH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Текст</a:t>
                      </a:r>
                      <a:endParaRPr lang="ru-RU" sz="1600" noProof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sz="1600" b="0" i="0" u="none" strike="noStrike" kern="1200" cap="none" spc="0" normalizeH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Текст</a:t>
                      </a:r>
                      <a:endParaRPr lang="ru-RU" sz="1600" noProof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sz="1600" b="0" i="0" u="none" strike="noStrike" kern="1200" cap="none" spc="0" normalizeH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Текст</a:t>
                      </a:r>
                      <a:endParaRPr lang="ru-RU" sz="1600" noProof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sz="1600" b="0" i="0" u="none" strike="noStrike" kern="1200" cap="none" spc="0" normalizeH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Текст</a:t>
                      </a:r>
                      <a:endParaRPr lang="ru-RU" sz="1600" noProof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1734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noProof="0"/>
                        <a:t>Элемент 07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sz="1600" b="0" i="0" u="none" strike="noStrike" kern="1200" cap="none" spc="0" normalizeH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Текст</a:t>
                      </a:r>
                      <a:endParaRPr lang="ru-RU" sz="1600" noProof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sz="1600" b="0" i="0" u="none" strike="noStrike" kern="1200" cap="none" spc="0" normalizeH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Текст</a:t>
                      </a:r>
                      <a:endParaRPr lang="ru-RU" sz="1600" noProof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sz="1600" b="0" i="0" u="none" strike="noStrike" kern="1200" cap="none" spc="0" normalizeH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Текст</a:t>
                      </a:r>
                      <a:endParaRPr lang="ru-RU" sz="1600" noProof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sz="1600" b="0" i="0" u="none" strike="noStrike" kern="1200" cap="none" spc="0" normalizeH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Текст</a:t>
                      </a:r>
                      <a:endParaRPr lang="ru-RU" sz="1600" noProof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1800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noProof="0"/>
                        <a:t>Элемент 08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sz="1600" b="0" i="0" u="none" strike="noStrike" kern="1200" cap="none" spc="0" normalizeH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Текст</a:t>
                      </a:r>
                      <a:endParaRPr lang="ru-RU" sz="1600" noProof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sz="1600" b="0" i="0" u="none" strike="noStrike" kern="1200" cap="none" spc="0" normalizeH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Текст</a:t>
                      </a:r>
                      <a:endParaRPr lang="ru-RU" sz="1600" noProof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sz="1600" b="0" i="0" u="none" strike="noStrike" kern="1200" cap="none" spc="0" normalizeH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Текст</a:t>
                      </a:r>
                      <a:endParaRPr lang="ru-RU" sz="1600" noProof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sz="1600" b="0" i="0" u="none" strike="noStrike" kern="1200" cap="none" spc="0" normalizeH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Текст</a:t>
                      </a:r>
                      <a:endParaRPr lang="ru-RU" sz="1600" noProof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8762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ru-RU" sz="1600" b="1" noProof="0">
                          <a:solidFill>
                            <a:schemeClr val="tx1"/>
                          </a:solidFill>
                        </a:rPr>
                        <a:t>ИТОГО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sz="1600" b="1" noProof="0"/>
                        <a:t>Текст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sz="1600" b="1" noProof="0"/>
                        <a:t>Текст</a:t>
                      </a:r>
                      <a:endParaRPr lang="ru-RU" sz="1600" noProof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sz="1600" b="1" noProof="0"/>
                        <a:t>Текст</a:t>
                      </a:r>
                      <a:endParaRPr lang="ru-RU" sz="1600" noProof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sz="1600" b="1" noProof="0" dirty="0"/>
                        <a:t>Текст</a:t>
                      </a:r>
                      <a:endParaRPr lang="ru-RU" sz="1600" noProof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2734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8656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EC71654-96A5-4280-94F3-931C61A9F92C}" type="slidenum">
              <a:rPr lang="en-US" noProof="0" smtClean="0"/>
              <a:pPr rtl="0"/>
              <a:t>15</a:t>
            </a:fld>
            <a:endParaRPr lang="en-US" noProof="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 ходе проведения </a:t>
            </a:r>
            <a:r>
              <a:rPr lang="ru-RU" dirty="0"/>
              <a:t>и</a:t>
            </a:r>
            <a:r>
              <a:rPr lang="ru-RU" dirty="0" smtClean="0"/>
              <a:t>сследования </a:t>
            </a:r>
            <a:r>
              <a:rPr lang="ru-RU" dirty="0"/>
              <a:t>наша команда научилась работать вместе, </a:t>
            </a:r>
            <a:r>
              <a:rPr lang="ru-RU" dirty="0" smtClean="0"/>
              <a:t>искать </a:t>
            </a:r>
            <a:r>
              <a:rPr lang="ru-RU" dirty="0"/>
              <a:t>нужную информацию для выполнения конкретной задачи, находить правильные источники, </a:t>
            </a:r>
            <a:r>
              <a:rPr lang="ru-RU" dirty="0" smtClean="0"/>
              <a:t>также мы освоили </a:t>
            </a:r>
            <a:r>
              <a:rPr lang="ru-RU" dirty="0"/>
              <a:t>новую программу (космический симулятор) </a:t>
            </a:r>
            <a:r>
              <a:rPr lang="ru-RU" dirty="0" err="1"/>
              <a:t>Kerbal</a:t>
            </a:r>
            <a:r>
              <a:rPr lang="ru-RU" dirty="0"/>
              <a:t> </a:t>
            </a:r>
            <a:r>
              <a:rPr lang="ru-RU" dirty="0" err="1"/>
              <a:t>Space</a:t>
            </a:r>
            <a:r>
              <a:rPr lang="ru-RU" dirty="0"/>
              <a:t> </a:t>
            </a:r>
            <a:r>
              <a:rPr lang="ru-RU" dirty="0" err="1"/>
              <a:t>Program</a:t>
            </a:r>
            <a:r>
              <a:rPr lang="ru-RU" dirty="0"/>
              <a:t>, с помощью </a:t>
            </a:r>
            <a:r>
              <a:rPr lang="ru-RU" dirty="0" smtClean="0"/>
              <a:t>которой </a:t>
            </a:r>
            <a:r>
              <a:rPr lang="ru-RU" dirty="0"/>
              <a:t>изучили строение ракеты, смогли спроектировать свой космический </a:t>
            </a:r>
            <a:r>
              <a:rPr lang="ru-RU" dirty="0" smtClean="0"/>
              <a:t>корабль. </a:t>
            </a:r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68300" y="6176963"/>
            <a:ext cx="1524000" cy="87153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9259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1838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95D612B9-68B9-4C9F-98FE-CEE07DB1F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 smtClean="0"/>
              <a:t>Спасибо за внимание!</a:t>
            </a:r>
            <a:endParaRPr lang="ru-RU" dirty="0"/>
          </a:p>
        </p:txBody>
      </p:sp>
      <p:pic>
        <p:nvPicPr>
          <p:cNvPr id="2050" name="Picture 2" descr="Picture background"/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4779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-482600" y="-342900"/>
            <a:ext cx="14528800" cy="7861300"/>
          </a:xfrm>
          <a:prstGeom prst="rect">
            <a:avLst/>
          </a:prstGeom>
          <a:solidFill>
            <a:srgbClr val="7292E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6960426-AAA6-4126-93AF-30F7DEE010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583332"/>
            <a:ext cx="5664200" cy="3861668"/>
          </a:xfrm>
        </p:spPr>
        <p:txBody>
          <a:bodyPr rtlCol="0"/>
          <a:lstStyle/>
          <a:p>
            <a:pPr algn="just" rtl="0"/>
            <a:r>
              <a:rPr lang="ru-RU" sz="2000" dirty="0" smtClean="0"/>
              <a:t>Миссия «Луна-9» внесла огромный вклад в наше понимание Луны и помогла установить основы для дальнейших исследований космоса. В данное время она остаётся важным объектом изучения для учёных и космонавтов, продолжающих работу над будущими миссиями на Луну и за её пределами. Что же сделали советские учёные, что «Луна-9» смогла совершить мягкое приземление и собрать новую информацию о спутнике Земли?</a:t>
            </a:r>
            <a:r>
              <a:rPr lang="ru-RU" sz="2000" dirty="0"/>
              <a:t> </a:t>
            </a:r>
            <a:r>
              <a:rPr lang="ru-RU" sz="2000" dirty="0" smtClean="0"/>
              <a:t>Наша команда провела </a:t>
            </a:r>
            <a:r>
              <a:rPr lang="ru-RU" sz="2000" dirty="0"/>
              <a:t>и</a:t>
            </a:r>
            <a:r>
              <a:rPr lang="ru-RU" sz="2000" dirty="0" smtClean="0"/>
              <a:t>сследование, чтобы ответить на этот вопрос.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66E959E-B23F-467A-9B6E-30F9EE969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EC71654-96A5-4280-94F3-931C61A9F92C}" type="slidenum">
              <a:rPr lang="ru-RU" smtClean="0"/>
              <a:pPr rtl="0"/>
              <a:t>2</a:t>
            </a:fld>
            <a:endParaRPr lang="ru-RU"/>
          </a:p>
        </p:txBody>
      </p:sp>
      <p:pic>
        <p:nvPicPr>
          <p:cNvPr id="3074" name="Picture 2" descr="Picture background"/>
          <p:cNvPicPr>
            <a:picLocks noGrp="1" noChangeAspect="1" noChangeArrowheads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2" t="1992" r="4146" b="12774"/>
          <a:stretch/>
        </p:blipFill>
        <p:spPr bwMode="auto">
          <a:xfrm>
            <a:off x="6143996" y="2514166"/>
            <a:ext cx="5219700" cy="4876800"/>
          </a:xfrm>
          <a:prstGeom prst="ellipse">
            <a:avLst/>
          </a:prstGeom>
          <a:ln w="190500" cap="rnd">
            <a:noFill/>
            <a:prstDash val="solid"/>
          </a:ln>
          <a:effectLst>
            <a:glow rad="508000">
              <a:srgbClr val="FFFFFF">
                <a:alpha val="61000"/>
              </a:srgbClr>
            </a:glow>
            <a:outerShdw blurRad="127000" algn="bl" rotWithShape="0">
              <a:srgbClr val="000000"/>
            </a:outerShdw>
          </a:effectLst>
          <a:scene3d>
            <a:camera prst="orthographicFront"/>
            <a:lightRig rig="flat" dir="t"/>
          </a:scene3d>
          <a:sp3d extrusionH="76200">
            <a:bevelT w="165100" prst="coolSlant"/>
            <a:extrusionClr>
              <a:srgbClr val="FFFFFF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753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292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Овал 7"/>
          <p:cNvSpPr/>
          <p:nvPr/>
        </p:nvSpPr>
        <p:spPr>
          <a:xfrm>
            <a:off x="363538" y="6115220"/>
            <a:ext cx="1389062" cy="681037"/>
          </a:xfrm>
          <a:prstGeom prst="ellipse">
            <a:avLst/>
          </a:prstGeom>
          <a:solidFill>
            <a:srgbClr val="7292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2A9C73-06ED-419B-81B5-491CBFC22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8" y="1727200"/>
            <a:ext cx="4622801" cy="5536476"/>
          </a:xfrm>
        </p:spPr>
        <p:txBody>
          <a:bodyPr rtlCol="0"/>
          <a:lstStyle/>
          <a:p>
            <a:pPr marL="0" indent="0">
              <a:buNone/>
            </a:pPr>
            <a:r>
              <a:rPr lang="ru-RU" sz="2800" dirty="0" smtClean="0">
                <a:solidFill>
                  <a:srgbClr val="FFFFFF"/>
                </a:solidFill>
              </a:rPr>
              <a:t>Провести </a:t>
            </a:r>
            <a:r>
              <a:rPr lang="ru-RU" sz="2800" dirty="0">
                <a:solidFill>
                  <a:srgbClr val="FFFFFF"/>
                </a:solidFill>
              </a:rPr>
              <a:t>симуляцию миссии «Луна-9» в </a:t>
            </a:r>
            <a:r>
              <a:rPr lang="en-US" sz="2800" dirty="0">
                <a:solidFill>
                  <a:srgbClr val="FFFFFF"/>
                </a:solidFill>
              </a:rPr>
              <a:t>KSP</a:t>
            </a:r>
            <a:r>
              <a:rPr lang="ru-RU" sz="2800" dirty="0">
                <a:solidFill>
                  <a:srgbClr val="FFFFFF"/>
                </a:solidFill>
              </a:rPr>
              <a:t>, научиться работе с библиотекой </a:t>
            </a:r>
            <a:r>
              <a:rPr lang="en-US" sz="2800" dirty="0" err="1">
                <a:solidFill>
                  <a:srgbClr val="FFFFFF"/>
                </a:solidFill>
              </a:rPr>
              <a:t>kRPC</a:t>
            </a:r>
            <a:r>
              <a:rPr lang="ru-RU" sz="2800" dirty="0">
                <a:solidFill>
                  <a:srgbClr val="FFFFFF"/>
                </a:solidFill>
              </a:rPr>
              <a:t>, написать программу, получающие данные о полёте во время симуляции в </a:t>
            </a:r>
            <a:r>
              <a:rPr lang="en-US" sz="2800" dirty="0">
                <a:solidFill>
                  <a:srgbClr val="FFFFFF"/>
                </a:solidFill>
              </a:rPr>
              <a:t>KSP</a:t>
            </a:r>
            <a:r>
              <a:rPr lang="ru-RU" sz="2800" dirty="0">
                <a:solidFill>
                  <a:srgbClr val="FFFFFF"/>
                </a:solidFill>
              </a:rPr>
              <a:t>, сравнить результаты работы программы с результатами, полученными с помощью математической и физической моделей</a:t>
            </a:r>
            <a:r>
              <a:rPr lang="ru-RU" sz="2800" dirty="0" smtClean="0">
                <a:solidFill>
                  <a:srgbClr val="FFFFFF"/>
                </a:solidFill>
              </a:rPr>
              <a:t>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B5C6BAC-F3F8-4AA0-B332-02F663571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EC71654-96A5-4280-94F3-931C61A9F92C}" type="slidenum">
              <a:rPr lang="ru-RU" smtClean="0"/>
              <a:pPr rtl="0"/>
              <a:t>3</a:t>
            </a:fld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C50832-0B36-43C5-98EC-4CD165D78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 smtClean="0">
                <a:solidFill>
                  <a:srgbClr val="FFFFFF"/>
                </a:solidFill>
              </a:rPr>
              <a:t>Цели миссии</a:t>
            </a:r>
            <a:r>
              <a:rPr lang="ru-RU" dirty="0">
                <a:solidFill>
                  <a:srgbClr val="FFFFFF"/>
                </a:solidFill>
              </a:rPr>
              <a:t/>
            </a:r>
            <a:br>
              <a:rPr lang="ru-RU" dirty="0">
                <a:solidFill>
                  <a:srgbClr val="FFFFFF"/>
                </a:solidFill>
              </a:rPr>
            </a:br>
            <a:endParaRPr lang="ru-RU" dirty="0">
              <a:solidFill>
                <a:srgbClr val="FFFFFF"/>
              </a:solidFill>
            </a:endParaRPr>
          </a:p>
        </p:txBody>
      </p:sp>
      <p:pic>
        <p:nvPicPr>
          <p:cNvPr id="4104" name="Picture 8" descr="Picture background"/>
          <p:cNvPicPr>
            <a:picLocks noGrp="1" noChangeAspect="1" noChangeArrowheads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61" t="9615" r="3020" b="1388"/>
          <a:stretch/>
        </p:blipFill>
        <p:spPr bwMode="auto">
          <a:xfrm>
            <a:off x="7315200" y="-762000"/>
            <a:ext cx="5816601" cy="5613400"/>
          </a:xfrm>
          <a:prstGeom prst="ellipse">
            <a:avLst/>
          </a:prstGeom>
          <a:ln w="63500" cap="rnd">
            <a:noFill/>
          </a:ln>
          <a:effectLst>
            <a:glow rad="1905000">
              <a:srgbClr val="9B75EF"/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Овал 14"/>
          <p:cNvSpPr/>
          <p:nvPr/>
        </p:nvSpPr>
        <p:spPr>
          <a:xfrm>
            <a:off x="363538" y="-304800"/>
            <a:ext cx="1541462" cy="843501"/>
          </a:xfrm>
          <a:prstGeom prst="ellipse">
            <a:avLst/>
          </a:prstGeom>
          <a:solidFill>
            <a:srgbClr val="7292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3561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292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10"/>
          <p:cNvSpPr>
            <a:spLocks noGrp="1"/>
          </p:cNvSpPr>
          <p:nvPr>
            <p:ph type="pic" sz="quarter" idx="13"/>
          </p:nvPr>
        </p:nvSpPr>
        <p:spPr>
          <a:prstGeom prst="rect">
            <a:avLst/>
          </a:prstGeom>
          <a:solidFill>
            <a:srgbClr val="7292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4618424" y="499595"/>
            <a:ext cx="5727700" cy="6134100"/>
          </a:xfrm>
          <a:prstGeom prst="rect">
            <a:avLst/>
          </a:prstGeom>
          <a:solidFill>
            <a:srgbClr val="7292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393700" y="6263060"/>
            <a:ext cx="1396926" cy="594940"/>
          </a:xfrm>
          <a:prstGeom prst="rect">
            <a:avLst/>
          </a:prstGeom>
          <a:solidFill>
            <a:srgbClr val="7292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8229600" y="228600"/>
            <a:ext cx="5727700" cy="6134100"/>
          </a:xfrm>
          <a:prstGeom prst="rect">
            <a:avLst/>
          </a:prstGeom>
          <a:solidFill>
            <a:srgbClr val="7292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3A9A18-93E0-4615-B7AA-B8C8FBB14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 dirty="0">
                <a:solidFill>
                  <a:srgbClr val="FFFFFF"/>
                </a:solidFill>
              </a:rPr>
              <a:t>Задачи команды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91B32C0-5E61-447F-9557-57AF415D6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700" y="1358900"/>
            <a:ext cx="8001000" cy="6083300"/>
          </a:xfrm>
        </p:spPr>
        <p:txBody>
          <a:bodyPr rtlCol="0"/>
          <a:lstStyle/>
          <a:p>
            <a:pPr marL="0" indent="0">
              <a:buNone/>
            </a:pPr>
            <a:endParaRPr lang="ru-RU" dirty="0" smtClean="0">
              <a:solidFill>
                <a:srgbClr val="FFFFFF"/>
              </a:solidFill>
            </a:endParaRPr>
          </a:p>
          <a:p>
            <a:r>
              <a:rPr lang="ru-RU" dirty="0">
                <a:solidFill>
                  <a:srgbClr val="FFFFFF"/>
                </a:solidFill>
              </a:rPr>
              <a:t>Изучить доступную информацию о полёте «Луна-9», проанализировать её.</a:t>
            </a:r>
          </a:p>
          <a:p>
            <a:r>
              <a:rPr lang="ru-RU" dirty="0">
                <a:solidFill>
                  <a:srgbClr val="FFFFFF"/>
                </a:solidFill>
              </a:rPr>
              <a:t>Произвести расчеты и создать математическую и физические модели. Разработать программную реализацию математической модели.</a:t>
            </a:r>
          </a:p>
          <a:p>
            <a:r>
              <a:rPr lang="ru-RU" dirty="0">
                <a:solidFill>
                  <a:srgbClr val="FFFFFF"/>
                </a:solidFill>
              </a:rPr>
              <a:t>Осуществить сборку аналогичной ракеты в </a:t>
            </a:r>
            <a:r>
              <a:rPr lang="en-US" dirty="0">
                <a:solidFill>
                  <a:srgbClr val="FFFFFF"/>
                </a:solidFill>
              </a:rPr>
              <a:t>KSP</a:t>
            </a:r>
            <a:r>
              <a:rPr lang="ru-RU" dirty="0">
                <a:solidFill>
                  <a:srgbClr val="FFFFFF"/>
                </a:solidFill>
              </a:rPr>
              <a:t>.</a:t>
            </a:r>
          </a:p>
          <a:p>
            <a:r>
              <a:rPr lang="ru-RU" dirty="0">
                <a:solidFill>
                  <a:srgbClr val="FFFFFF"/>
                </a:solidFill>
              </a:rPr>
              <a:t>Разработать автопилот.</a:t>
            </a:r>
          </a:p>
          <a:p>
            <a:r>
              <a:rPr lang="ru-RU" dirty="0">
                <a:solidFill>
                  <a:srgbClr val="FFFFFF"/>
                </a:solidFill>
              </a:rPr>
              <a:t>Смоделировать часть полёта в </a:t>
            </a:r>
            <a:r>
              <a:rPr lang="en-US" dirty="0">
                <a:solidFill>
                  <a:srgbClr val="FFFFFF"/>
                </a:solidFill>
              </a:rPr>
              <a:t>KSP</a:t>
            </a:r>
            <a:r>
              <a:rPr lang="ru-RU" dirty="0">
                <a:solidFill>
                  <a:srgbClr val="FFFFFF"/>
                </a:solidFill>
              </a:rPr>
              <a:t>.</a:t>
            </a:r>
          </a:p>
          <a:p>
            <a:r>
              <a:rPr lang="ru-RU" dirty="0">
                <a:solidFill>
                  <a:srgbClr val="FFFFFF"/>
                </a:solidFill>
              </a:rPr>
              <a:t>Проанализировать данные, полученные на основании математической модели и во время симуляции в </a:t>
            </a:r>
            <a:r>
              <a:rPr lang="en-US" dirty="0">
                <a:solidFill>
                  <a:srgbClr val="FFFFFF"/>
                </a:solidFill>
              </a:rPr>
              <a:t>KSP</a:t>
            </a:r>
            <a:r>
              <a:rPr lang="ru-RU" dirty="0">
                <a:solidFill>
                  <a:srgbClr val="FFFFFF"/>
                </a:solidFill>
              </a:rPr>
              <a:t>.</a:t>
            </a:r>
          </a:p>
          <a:p>
            <a:r>
              <a:rPr lang="ru-RU" dirty="0">
                <a:solidFill>
                  <a:srgbClr val="FFFFFF"/>
                </a:solidFill>
              </a:rPr>
              <a:t>Составить отчет, презентацию и видео.</a:t>
            </a:r>
          </a:p>
          <a:p>
            <a:pPr marL="0" indent="0">
              <a:buNone/>
            </a:pPr>
            <a:endParaRPr lang="ru-RU" dirty="0">
              <a:solidFill>
                <a:srgbClr val="FFFFFF"/>
              </a:solidFill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BDDBFEE-BC50-46CF-AB8F-D145B99B5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EC71654-96A5-4280-94F3-931C61A9F92C}" type="slidenum">
              <a:rPr lang="ru-RU" smtClean="0"/>
              <a:pPr rtl="0"/>
              <a:t>4</a:t>
            </a:fld>
            <a:endParaRPr lang="ru-RU"/>
          </a:p>
        </p:txBody>
      </p:sp>
      <p:pic>
        <p:nvPicPr>
          <p:cNvPr id="8" name="Picture 8" descr="Picture background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9" t="6373" r="3489" b="1622"/>
          <a:stretch/>
        </p:blipFill>
        <p:spPr bwMode="auto">
          <a:xfrm>
            <a:off x="8008730" y="-308910"/>
            <a:ext cx="6362417" cy="6330941"/>
          </a:xfrm>
          <a:prstGeom prst="ellipse">
            <a:avLst/>
          </a:prstGeom>
          <a:solidFill>
            <a:schemeClr val="bg1">
              <a:lumMod val="85000"/>
            </a:schemeClr>
          </a:solidFill>
          <a:ln w="63500" cap="rnd">
            <a:noFill/>
          </a:ln>
          <a:effectLst>
            <a:glow rad="1803400">
              <a:srgbClr val="9B75EF">
                <a:alpha val="87000"/>
              </a:srgbClr>
            </a:glow>
          </a:effectLst>
          <a:scene3d>
            <a:camera prst="orthographicFront"/>
            <a:lightRig rig="flat" dir="t"/>
          </a:scene3d>
          <a:sp3d extrusionH="381000">
            <a:extrusionClr>
              <a:srgbClr val="9B75EF"/>
            </a:extrusionClr>
          </a:sp3d>
        </p:spPr>
      </p:pic>
      <p:sp>
        <p:nvSpPr>
          <p:cNvPr id="12" name="Прямоугольник 11"/>
          <p:cNvSpPr/>
          <p:nvPr/>
        </p:nvSpPr>
        <p:spPr>
          <a:xfrm>
            <a:off x="513875" y="-96299"/>
            <a:ext cx="1396926" cy="594940"/>
          </a:xfrm>
          <a:prstGeom prst="rect">
            <a:avLst/>
          </a:prstGeom>
          <a:solidFill>
            <a:srgbClr val="7292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1730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292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Прямоугольник 23"/>
          <p:cNvSpPr/>
          <p:nvPr/>
        </p:nvSpPr>
        <p:spPr>
          <a:xfrm>
            <a:off x="77972" y="6192043"/>
            <a:ext cx="4355805" cy="527391"/>
          </a:xfrm>
          <a:prstGeom prst="rect">
            <a:avLst/>
          </a:prstGeom>
          <a:solidFill>
            <a:srgbClr val="7292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/>
          <p:cNvSpPr/>
          <p:nvPr/>
        </p:nvSpPr>
        <p:spPr>
          <a:xfrm>
            <a:off x="308344" y="-381512"/>
            <a:ext cx="11883656" cy="3498112"/>
          </a:xfrm>
          <a:prstGeom prst="rect">
            <a:avLst/>
          </a:prstGeom>
          <a:solidFill>
            <a:srgbClr val="7292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648586" y="1573619"/>
            <a:ext cx="10715110" cy="1965649"/>
          </a:xfrm>
          <a:prstGeom prst="rect">
            <a:avLst/>
          </a:prstGeom>
          <a:solidFill>
            <a:srgbClr val="7292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BFCA16-8D78-4A87-9023-708458E3A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556" y="473254"/>
            <a:ext cx="11150600" cy="920336"/>
          </a:xfrm>
        </p:spPr>
        <p:txBody>
          <a:bodyPr rtlCol="0"/>
          <a:lstStyle/>
          <a:p>
            <a:pPr rtl="0"/>
            <a:r>
              <a:rPr lang="ru-RU" dirty="0" smtClean="0">
                <a:solidFill>
                  <a:srgbClr val="FFFFFF"/>
                </a:solidFill>
              </a:rPr>
              <a:t>Наша команда</a:t>
            </a:r>
            <a:endParaRPr lang="ru-RU" dirty="0">
              <a:solidFill>
                <a:srgbClr val="FFFFFF"/>
              </a:solidFill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C10F7B49-6C9D-4DBF-AD20-9D4CFAB1C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EC71654-96A5-4280-94F3-931C61A9F92C}" type="slidenum">
              <a:rPr lang="ru-RU" smtClean="0"/>
              <a:pPr rtl="0"/>
              <a:t>5</a:t>
            </a:fld>
            <a:endParaRPr lang="ru-RU"/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5935AC4D-C17D-4827-B693-43A34920A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3697" y="2896380"/>
            <a:ext cx="2588705" cy="1749005"/>
          </a:xfrm>
        </p:spPr>
        <p:txBody>
          <a:bodyPr rtlCol="0"/>
          <a:lstStyle/>
          <a:p>
            <a:r>
              <a:rPr lang="ru-RU" dirty="0" err="1">
                <a:solidFill>
                  <a:srgbClr val="FFFFFF"/>
                </a:solidFill>
              </a:rPr>
              <a:t>Тимлид</a:t>
            </a:r>
            <a:r>
              <a:rPr lang="ru-RU" dirty="0">
                <a:solidFill>
                  <a:srgbClr val="FFFFFF"/>
                </a:solidFill>
              </a:rPr>
              <a:t>, программист, дизайнер, математик </a:t>
            </a:r>
            <a:endParaRPr lang="ru-RU" dirty="0">
              <a:solidFill>
                <a:srgbClr val="FFFFFF"/>
              </a:solidFill>
            </a:endParaRPr>
          </a:p>
        </p:txBody>
      </p:sp>
      <p:sp>
        <p:nvSpPr>
          <p:cNvPr id="9" name="Объект 8">
            <a:extLst>
              <a:ext uri="{FF2B5EF4-FFF2-40B4-BE49-F238E27FC236}">
                <a16:creationId xmlns:a16="http://schemas.microsoft.com/office/drawing/2014/main" id="{D66C6D21-6780-4D8A-9B6F-582E0BD2DC2E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5823635" y="1645944"/>
            <a:ext cx="2588705" cy="1414131"/>
          </a:xfrm>
        </p:spPr>
        <p:txBody>
          <a:bodyPr rtlCol="0"/>
          <a:lstStyle/>
          <a:p>
            <a:pPr rtl="0"/>
            <a:r>
              <a:rPr lang="ru-RU" dirty="0" smtClean="0">
                <a:solidFill>
                  <a:srgbClr val="FFFFFF"/>
                </a:solidFill>
              </a:rPr>
              <a:t>Митрофанова варвара</a:t>
            </a:r>
            <a:endParaRPr lang="ru-RU" dirty="0">
              <a:solidFill>
                <a:srgbClr val="FFFFFF"/>
              </a:solidFill>
            </a:endParaRPr>
          </a:p>
        </p:txBody>
      </p:sp>
      <p:sp>
        <p:nvSpPr>
          <p:cNvPr id="10" name="Объект 9">
            <a:extLst>
              <a:ext uri="{FF2B5EF4-FFF2-40B4-BE49-F238E27FC236}">
                <a16:creationId xmlns:a16="http://schemas.microsoft.com/office/drawing/2014/main" id="{CCF1405A-05DA-4553-A7B3-B9592963C6B1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8779216" y="2892637"/>
            <a:ext cx="2588705" cy="1749005"/>
          </a:xfrm>
        </p:spPr>
        <p:txBody>
          <a:bodyPr rtlCol="0"/>
          <a:lstStyle/>
          <a:p>
            <a:r>
              <a:rPr lang="ru-RU" dirty="0">
                <a:solidFill>
                  <a:srgbClr val="FFFFFF"/>
                </a:solidFill>
              </a:rPr>
              <a:t>Инженер, программист, математик, дизайнер </a:t>
            </a:r>
            <a:endParaRPr lang="ru-RU" dirty="0">
              <a:solidFill>
                <a:srgbClr val="FFFFFF"/>
              </a:solidFill>
            </a:endParaRPr>
          </a:p>
        </p:txBody>
      </p:sp>
      <p:sp>
        <p:nvSpPr>
          <p:cNvPr id="11" name="Объект 10">
            <a:extLst>
              <a:ext uri="{FF2B5EF4-FFF2-40B4-BE49-F238E27FC236}">
                <a16:creationId xmlns:a16="http://schemas.microsoft.com/office/drawing/2014/main" id="{90DE57B2-448D-4C8D-8B9C-FFDDFB0A9208}"/>
              </a:ext>
            </a:extLst>
          </p:cNvPr>
          <p:cNvSpPr>
            <a:spLocks noGrp="1"/>
          </p:cNvSpPr>
          <p:nvPr>
            <p:ph idx="19"/>
          </p:nvPr>
        </p:nvSpPr>
        <p:spPr>
          <a:xfrm>
            <a:off x="8779217" y="1645943"/>
            <a:ext cx="2588705" cy="1414131"/>
          </a:xfrm>
        </p:spPr>
        <p:txBody>
          <a:bodyPr rtlCol="0"/>
          <a:lstStyle/>
          <a:p>
            <a:pPr rtl="0"/>
            <a:r>
              <a:rPr lang="ru-RU" dirty="0" smtClean="0">
                <a:solidFill>
                  <a:srgbClr val="FFFFFF"/>
                </a:solidFill>
              </a:rPr>
              <a:t>Елистратова </a:t>
            </a:r>
            <a:r>
              <a:rPr lang="ru-RU" dirty="0" err="1" smtClean="0">
                <a:solidFill>
                  <a:srgbClr val="FFFFFF"/>
                </a:solidFill>
              </a:rPr>
              <a:t>ирина</a:t>
            </a:r>
            <a:endParaRPr lang="ru-RU" dirty="0">
              <a:solidFill>
                <a:srgbClr val="FFFFFF"/>
              </a:solidFill>
            </a:endParaRPr>
          </a:p>
        </p:txBody>
      </p:sp>
      <p:sp>
        <p:nvSpPr>
          <p:cNvPr id="12" name="Объект 11">
            <a:extLst>
              <a:ext uri="{FF2B5EF4-FFF2-40B4-BE49-F238E27FC236}">
                <a16:creationId xmlns:a16="http://schemas.microsoft.com/office/drawing/2014/main" id="{780C3E07-3509-4911-AFF9-20EA8F12D0A4}"/>
              </a:ext>
            </a:extLst>
          </p:cNvPr>
          <p:cNvSpPr>
            <a:spLocks noGrp="1"/>
          </p:cNvSpPr>
          <p:nvPr>
            <p:ph idx="20"/>
          </p:nvPr>
        </p:nvSpPr>
        <p:spPr>
          <a:xfrm>
            <a:off x="5823636" y="5056436"/>
            <a:ext cx="2588705" cy="1749005"/>
          </a:xfrm>
        </p:spPr>
        <p:txBody>
          <a:bodyPr rtlCol="0"/>
          <a:lstStyle/>
          <a:p>
            <a:r>
              <a:rPr lang="ru-RU" dirty="0">
                <a:solidFill>
                  <a:srgbClr val="FFFFFF"/>
                </a:solidFill>
              </a:rPr>
              <a:t>Главный программист, математик, дизайнер </a:t>
            </a:r>
            <a:endParaRPr lang="ru-RU" dirty="0">
              <a:solidFill>
                <a:srgbClr val="FFFFFF"/>
              </a:solidFill>
            </a:endParaRPr>
          </a:p>
        </p:txBody>
      </p:sp>
      <p:sp>
        <p:nvSpPr>
          <p:cNvPr id="13" name="Объект 12">
            <a:extLst>
              <a:ext uri="{FF2B5EF4-FFF2-40B4-BE49-F238E27FC236}">
                <a16:creationId xmlns:a16="http://schemas.microsoft.com/office/drawing/2014/main" id="{FB9E2175-1C3C-4B3E-A872-A1B7E6D64D52}"/>
              </a:ext>
            </a:extLst>
          </p:cNvPr>
          <p:cNvSpPr>
            <a:spLocks noGrp="1"/>
          </p:cNvSpPr>
          <p:nvPr>
            <p:ph idx="21"/>
          </p:nvPr>
        </p:nvSpPr>
        <p:spPr>
          <a:xfrm>
            <a:off x="5823636" y="3888971"/>
            <a:ext cx="2588705" cy="1414131"/>
          </a:xfrm>
        </p:spPr>
        <p:txBody>
          <a:bodyPr rtlCol="0"/>
          <a:lstStyle/>
          <a:p>
            <a:pPr rtl="0"/>
            <a:r>
              <a:rPr lang="ru-RU" dirty="0" err="1" smtClean="0">
                <a:solidFill>
                  <a:srgbClr val="FFFFFF"/>
                </a:solidFill>
              </a:rPr>
              <a:t>Асриева</a:t>
            </a:r>
            <a:r>
              <a:rPr lang="ru-RU" dirty="0" smtClean="0">
                <a:solidFill>
                  <a:srgbClr val="FFFFFF"/>
                </a:solidFill>
              </a:rPr>
              <a:t> анна</a:t>
            </a:r>
            <a:endParaRPr lang="ru-RU" dirty="0">
              <a:solidFill>
                <a:srgbClr val="FFFFFF"/>
              </a:solidFill>
            </a:endParaRPr>
          </a:p>
        </p:txBody>
      </p:sp>
      <p:sp>
        <p:nvSpPr>
          <p:cNvPr id="14" name="Объект 13">
            <a:extLst>
              <a:ext uri="{FF2B5EF4-FFF2-40B4-BE49-F238E27FC236}">
                <a16:creationId xmlns:a16="http://schemas.microsoft.com/office/drawing/2014/main" id="{4EAA9254-229F-4C3E-B078-B8912E5BBE98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8905515" y="5056435"/>
            <a:ext cx="2588705" cy="1749005"/>
          </a:xfrm>
        </p:spPr>
        <p:txBody>
          <a:bodyPr rtlCol="0"/>
          <a:lstStyle/>
          <a:p>
            <a:r>
              <a:rPr lang="ru-RU" dirty="0">
                <a:solidFill>
                  <a:srgbClr val="FFFFFF"/>
                </a:solidFill>
              </a:rPr>
              <a:t>Главный математик, программист, дизайнер </a:t>
            </a:r>
            <a:endParaRPr lang="ru-RU" dirty="0">
              <a:solidFill>
                <a:srgbClr val="FFFFFF"/>
              </a:solidFill>
            </a:endParaRPr>
          </a:p>
        </p:txBody>
      </p:sp>
      <p:sp>
        <p:nvSpPr>
          <p:cNvPr id="15" name="Объект 14">
            <a:extLst>
              <a:ext uri="{FF2B5EF4-FFF2-40B4-BE49-F238E27FC236}">
                <a16:creationId xmlns:a16="http://schemas.microsoft.com/office/drawing/2014/main" id="{471C9CF1-70B0-46DB-869F-6DC53668898D}"/>
              </a:ext>
            </a:extLst>
          </p:cNvPr>
          <p:cNvSpPr>
            <a:spLocks noGrp="1"/>
          </p:cNvSpPr>
          <p:nvPr>
            <p:ph idx="23"/>
          </p:nvPr>
        </p:nvSpPr>
        <p:spPr>
          <a:xfrm>
            <a:off x="8818992" y="3888971"/>
            <a:ext cx="2588705" cy="1414131"/>
          </a:xfrm>
        </p:spPr>
        <p:txBody>
          <a:bodyPr rtlCol="0"/>
          <a:lstStyle/>
          <a:p>
            <a:pPr rtl="0"/>
            <a:r>
              <a:rPr lang="ru-RU" dirty="0" smtClean="0">
                <a:solidFill>
                  <a:srgbClr val="FFFFFF"/>
                </a:solidFill>
              </a:rPr>
              <a:t>Кознева </a:t>
            </a:r>
            <a:r>
              <a:rPr lang="ru-RU" dirty="0" err="1" smtClean="0">
                <a:solidFill>
                  <a:srgbClr val="FFFFFF"/>
                </a:solidFill>
              </a:rPr>
              <a:t>ксения</a:t>
            </a:r>
            <a:endParaRPr lang="ru-RU" dirty="0">
              <a:solidFill>
                <a:srgbClr val="FFFFFF"/>
              </a:solidFill>
            </a:endParaRPr>
          </a:p>
        </p:txBody>
      </p:sp>
      <p:pic>
        <p:nvPicPr>
          <p:cNvPr id="26" name="Picture 8" descr="Picture background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9" t="6373" r="3489" b="1622"/>
          <a:stretch/>
        </p:blipFill>
        <p:spPr bwMode="auto">
          <a:xfrm>
            <a:off x="-1747811" y="2248356"/>
            <a:ext cx="6362417" cy="6330941"/>
          </a:xfrm>
          <a:prstGeom prst="ellipse">
            <a:avLst/>
          </a:prstGeom>
          <a:solidFill>
            <a:schemeClr val="bg1">
              <a:lumMod val="85000"/>
            </a:schemeClr>
          </a:solidFill>
          <a:ln w="63500" cap="rnd">
            <a:noFill/>
          </a:ln>
          <a:effectLst>
            <a:glow rad="1803400">
              <a:srgbClr val="9B75EF">
                <a:alpha val="87000"/>
              </a:srgbClr>
            </a:glow>
          </a:effectLst>
          <a:scene3d>
            <a:camera prst="orthographicFront"/>
            <a:lightRig rig="flat" dir="t"/>
          </a:scene3d>
          <a:sp3d extrusionH="381000">
            <a:extrusionClr>
              <a:srgbClr val="9B75EF"/>
            </a:extrusionClr>
          </a:sp3d>
        </p:spPr>
      </p:pic>
    </p:spTree>
    <p:extLst>
      <p:ext uri="{BB962C8B-B14F-4D97-AF65-F5344CB8AC3E}">
        <p14:creationId xmlns:p14="http://schemas.microsoft.com/office/powerpoint/2010/main" val="3589867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292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вал 8"/>
          <p:cNvSpPr/>
          <p:nvPr/>
        </p:nvSpPr>
        <p:spPr>
          <a:xfrm>
            <a:off x="4508516" y="4253262"/>
            <a:ext cx="3087341" cy="2805065"/>
          </a:xfrm>
          <a:prstGeom prst="ellipse">
            <a:avLst/>
          </a:prstGeom>
          <a:solidFill>
            <a:srgbClr val="7292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363538" y="6115220"/>
            <a:ext cx="1389062" cy="681037"/>
          </a:xfrm>
          <a:prstGeom prst="ellipse">
            <a:avLst/>
          </a:prstGeom>
          <a:solidFill>
            <a:srgbClr val="7292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2A9C73-06ED-419B-81B5-491CBFC22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9466" y="1325446"/>
            <a:ext cx="5655833" cy="5667049"/>
          </a:xfrm>
        </p:spPr>
        <p:txBody>
          <a:bodyPr rtlCol="0"/>
          <a:lstStyle/>
          <a:p>
            <a:pPr marL="0" indent="0" algn="just">
              <a:buNone/>
            </a:pPr>
            <a:r>
              <a:rPr lang="ru-RU" dirty="0">
                <a:solidFill>
                  <a:srgbClr val="FFFFFF"/>
                </a:solidFill>
              </a:rPr>
              <a:t>«Луна-9» советская </a:t>
            </a:r>
            <a:r>
              <a:rPr lang="ru-RU" dirty="0" smtClean="0">
                <a:solidFill>
                  <a:srgbClr val="FFFFFF"/>
                </a:solidFill>
              </a:rPr>
              <a:t>автоматическая межпланетная </a:t>
            </a:r>
            <a:r>
              <a:rPr lang="ru-RU" dirty="0">
                <a:solidFill>
                  <a:srgbClr val="FFFFFF"/>
                </a:solidFill>
              </a:rPr>
              <a:t>станция для изучения Луны космического пространства. До неё было </a:t>
            </a:r>
            <a:r>
              <a:rPr lang="ru-RU" dirty="0" smtClean="0">
                <a:solidFill>
                  <a:srgbClr val="FFFFFF"/>
                </a:solidFill>
              </a:rPr>
              <a:t>совершено </a:t>
            </a:r>
            <a:r>
              <a:rPr lang="ru-RU" dirty="0">
                <a:solidFill>
                  <a:srgbClr val="FFFFFF"/>
                </a:solidFill>
              </a:rPr>
              <a:t>одиннадцать попыток мягкой посадки на Луну </a:t>
            </a:r>
            <a:r>
              <a:rPr lang="ru-RU" dirty="0" smtClean="0">
                <a:solidFill>
                  <a:srgbClr val="FFFFFF"/>
                </a:solidFill>
              </a:rPr>
              <a:t>по </a:t>
            </a:r>
            <a:r>
              <a:rPr lang="ru-RU" dirty="0">
                <a:solidFill>
                  <a:srgbClr val="FFFFFF"/>
                </a:solidFill>
              </a:rPr>
              <a:t>программе создания автоматических лунных станций типа Е-6. При реализации проекта были решены такие задачи, как запуск космических аппаратов в дальний космос с промежуточной околоземной орбиты, использование автономной астроориентации, коррекция траектории полета на большом удалении от Земли, осуществление прецизионного прицеливания и мягкая посадка на небесное тело, лишенное атмосферы.</a:t>
            </a:r>
            <a:endParaRPr lang="ru-RU" sz="2800" dirty="0" smtClean="0">
              <a:solidFill>
                <a:srgbClr val="FFFFFF"/>
              </a:solidFill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B5C6BAC-F3F8-4AA0-B332-02F663571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C71654-96A5-4280-94F3-931C61A9F92C}" type="slidenum"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ru-RU" sz="9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C50832-0B36-43C5-98EC-4CD165D78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 smtClean="0">
                <a:solidFill>
                  <a:srgbClr val="FFFFFF"/>
                </a:solidFill>
              </a:rPr>
              <a:t>описание </a:t>
            </a:r>
            <a:r>
              <a:rPr lang="ru-RU" dirty="0" smtClean="0">
                <a:solidFill>
                  <a:srgbClr val="FFFFFF"/>
                </a:solidFill>
              </a:rPr>
              <a:t>миссии</a:t>
            </a:r>
            <a:r>
              <a:rPr lang="ru-RU" dirty="0">
                <a:solidFill>
                  <a:srgbClr val="FFFFFF"/>
                </a:solidFill>
              </a:rPr>
              <a:t/>
            </a:r>
            <a:br>
              <a:rPr lang="ru-RU" dirty="0">
                <a:solidFill>
                  <a:srgbClr val="FFFFFF"/>
                </a:solidFill>
              </a:rPr>
            </a:br>
            <a:endParaRPr lang="ru-RU" dirty="0">
              <a:solidFill>
                <a:srgbClr val="FFFFFF"/>
              </a:solidFill>
            </a:endParaRPr>
          </a:p>
        </p:txBody>
      </p:sp>
      <p:sp>
        <p:nvSpPr>
          <p:cNvPr id="15" name="Овал 14"/>
          <p:cNvSpPr/>
          <p:nvPr/>
        </p:nvSpPr>
        <p:spPr>
          <a:xfrm>
            <a:off x="363538" y="-304800"/>
            <a:ext cx="1541462" cy="843501"/>
          </a:xfrm>
          <a:prstGeom prst="ellipse">
            <a:avLst/>
          </a:prstGeom>
          <a:solidFill>
            <a:srgbClr val="7292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300"/>
                    </a14:imgEffect>
                  </a14:imgLayer>
                </a14:imgProps>
              </a:ext>
            </a:extLst>
          </a:blip>
          <a:srcRect l="732" t="-156" r="15826" b="156"/>
          <a:stretch/>
        </p:blipFill>
        <p:spPr>
          <a:xfrm>
            <a:off x="363538" y="2824266"/>
            <a:ext cx="5414876" cy="4328352"/>
          </a:xfrm>
          <a:prstGeom prst="ellipse">
            <a:avLst/>
          </a:prstGeom>
          <a:ln w="63500" cap="rnd">
            <a:noFill/>
          </a:ln>
          <a:effectLst>
            <a:glow rad="876300">
              <a:srgbClr val="C0C3CA">
                <a:alpha val="86000"/>
              </a:srgbClr>
            </a:glow>
          </a:effectLst>
          <a:scene3d>
            <a:camera prst="orthographicFront"/>
            <a:lightRig rig="chilly" dir="t"/>
          </a:scene3d>
          <a:sp3d prstMaterial="dkEdge">
            <a:contourClr>
              <a:srgbClr val="EAEBF0"/>
            </a:contourClr>
          </a:sp3d>
        </p:spPr>
      </p:pic>
    </p:spTree>
    <p:extLst>
      <p:ext uri="{BB962C8B-B14F-4D97-AF65-F5344CB8AC3E}">
        <p14:creationId xmlns:p14="http://schemas.microsoft.com/office/powerpoint/2010/main" val="3985308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292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10"/>
          <p:cNvSpPr>
            <a:spLocks noGrp="1"/>
          </p:cNvSpPr>
          <p:nvPr>
            <p:ph type="pic" sz="quarter" idx="13"/>
          </p:nvPr>
        </p:nvSpPr>
        <p:spPr>
          <a:prstGeom prst="rect">
            <a:avLst/>
          </a:prstGeom>
          <a:solidFill>
            <a:srgbClr val="7292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4618424" y="499595"/>
            <a:ext cx="5727700" cy="6134100"/>
          </a:xfrm>
          <a:prstGeom prst="rect">
            <a:avLst/>
          </a:prstGeom>
          <a:solidFill>
            <a:srgbClr val="7292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393700" y="6263060"/>
            <a:ext cx="1396926" cy="594940"/>
          </a:xfrm>
          <a:prstGeom prst="rect">
            <a:avLst/>
          </a:prstGeom>
          <a:solidFill>
            <a:srgbClr val="7292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8229600" y="228600"/>
            <a:ext cx="5727700" cy="6134100"/>
          </a:xfrm>
          <a:prstGeom prst="rect">
            <a:avLst/>
          </a:prstGeom>
          <a:solidFill>
            <a:srgbClr val="7292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3A9A18-93E0-4615-B7AA-B8C8FBB14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 dirty="0" smtClean="0">
                <a:solidFill>
                  <a:srgbClr val="FFFFFF"/>
                </a:solidFill>
              </a:rPr>
              <a:t>Основные задачи полета</a:t>
            </a:r>
            <a:endParaRPr lang="ru-RU" dirty="0">
              <a:solidFill>
                <a:srgbClr val="FFFFFF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91B32C0-5E61-447F-9557-57AF415D6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700" y="1358900"/>
            <a:ext cx="8001000" cy="6083300"/>
          </a:xfrm>
        </p:spPr>
        <p:txBody>
          <a:bodyPr rtlCol="0"/>
          <a:lstStyle/>
          <a:p>
            <a:pPr marL="0" indent="0">
              <a:buNone/>
            </a:pPr>
            <a:endParaRPr lang="ru-RU" dirty="0" smtClean="0">
              <a:solidFill>
                <a:srgbClr val="FFFFFF"/>
              </a:solidFill>
            </a:endParaRPr>
          </a:p>
          <a:p>
            <a:r>
              <a:rPr lang="ru-RU" dirty="0">
                <a:solidFill>
                  <a:srgbClr val="FFFFFF"/>
                </a:solidFill>
              </a:rPr>
              <a:t>Изучить доступную информацию о полёте «Луна-9», проанализировать её.</a:t>
            </a:r>
          </a:p>
          <a:p>
            <a:r>
              <a:rPr lang="ru-RU" dirty="0">
                <a:solidFill>
                  <a:srgbClr val="FFFFFF"/>
                </a:solidFill>
              </a:rPr>
              <a:t>Произвести расчеты и создать математическую и физические модели. Разработать программную реализацию математической модели.</a:t>
            </a:r>
          </a:p>
          <a:p>
            <a:r>
              <a:rPr lang="ru-RU" dirty="0">
                <a:solidFill>
                  <a:srgbClr val="FFFFFF"/>
                </a:solidFill>
              </a:rPr>
              <a:t>Осуществить сборку аналогичной ракеты в </a:t>
            </a:r>
            <a:r>
              <a:rPr lang="en-US" dirty="0">
                <a:solidFill>
                  <a:srgbClr val="FFFFFF"/>
                </a:solidFill>
              </a:rPr>
              <a:t>KSP</a:t>
            </a:r>
            <a:r>
              <a:rPr lang="ru-RU" dirty="0">
                <a:solidFill>
                  <a:srgbClr val="FFFFFF"/>
                </a:solidFill>
              </a:rPr>
              <a:t>.</a:t>
            </a:r>
          </a:p>
          <a:p>
            <a:r>
              <a:rPr lang="ru-RU" dirty="0">
                <a:solidFill>
                  <a:srgbClr val="FFFFFF"/>
                </a:solidFill>
              </a:rPr>
              <a:t>Разработать автопилот.</a:t>
            </a:r>
          </a:p>
          <a:p>
            <a:r>
              <a:rPr lang="ru-RU" dirty="0">
                <a:solidFill>
                  <a:srgbClr val="FFFFFF"/>
                </a:solidFill>
              </a:rPr>
              <a:t>Смоделировать часть полёта в </a:t>
            </a:r>
            <a:r>
              <a:rPr lang="en-US" dirty="0">
                <a:solidFill>
                  <a:srgbClr val="FFFFFF"/>
                </a:solidFill>
              </a:rPr>
              <a:t>KSP</a:t>
            </a:r>
            <a:r>
              <a:rPr lang="ru-RU" dirty="0">
                <a:solidFill>
                  <a:srgbClr val="FFFFFF"/>
                </a:solidFill>
              </a:rPr>
              <a:t>.</a:t>
            </a:r>
          </a:p>
          <a:p>
            <a:r>
              <a:rPr lang="ru-RU" dirty="0">
                <a:solidFill>
                  <a:srgbClr val="FFFFFF"/>
                </a:solidFill>
              </a:rPr>
              <a:t>Проанализировать данные, полученные на основании математической модели и во время симуляции в </a:t>
            </a:r>
            <a:r>
              <a:rPr lang="en-US" dirty="0">
                <a:solidFill>
                  <a:srgbClr val="FFFFFF"/>
                </a:solidFill>
              </a:rPr>
              <a:t>KSP</a:t>
            </a:r>
            <a:r>
              <a:rPr lang="ru-RU" dirty="0">
                <a:solidFill>
                  <a:srgbClr val="FFFFFF"/>
                </a:solidFill>
              </a:rPr>
              <a:t>.</a:t>
            </a:r>
          </a:p>
          <a:p>
            <a:r>
              <a:rPr lang="ru-RU" dirty="0">
                <a:solidFill>
                  <a:srgbClr val="FFFFFF"/>
                </a:solidFill>
              </a:rPr>
              <a:t>Составить отчет, презентацию и видео.</a:t>
            </a:r>
          </a:p>
          <a:p>
            <a:pPr marL="0" indent="0">
              <a:buNone/>
            </a:pPr>
            <a:endParaRPr lang="ru-RU" dirty="0">
              <a:solidFill>
                <a:srgbClr val="FFFFFF"/>
              </a:solidFill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BDDBFEE-BC50-46CF-AB8F-D145B99B5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C71654-96A5-4280-94F3-931C61A9F92C}" type="slidenum"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ru-RU" sz="9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8" name="Picture 8" descr="Picture background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9" t="6373" r="3489" b="1622"/>
          <a:stretch/>
        </p:blipFill>
        <p:spPr bwMode="auto">
          <a:xfrm>
            <a:off x="8008730" y="-308910"/>
            <a:ext cx="6362417" cy="6330941"/>
          </a:xfrm>
          <a:prstGeom prst="ellipse">
            <a:avLst/>
          </a:prstGeom>
          <a:solidFill>
            <a:schemeClr val="bg1">
              <a:lumMod val="85000"/>
            </a:schemeClr>
          </a:solidFill>
          <a:ln w="63500" cap="rnd">
            <a:noFill/>
          </a:ln>
          <a:effectLst>
            <a:glow rad="1803400">
              <a:srgbClr val="9B75EF">
                <a:alpha val="87000"/>
              </a:srgbClr>
            </a:glow>
          </a:effectLst>
          <a:scene3d>
            <a:camera prst="orthographicFront"/>
            <a:lightRig rig="flat" dir="t"/>
          </a:scene3d>
          <a:sp3d extrusionH="381000">
            <a:extrusionClr>
              <a:srgbClr val="9B75EF"/>
            </a:extrusionClr>
          </a:sp3d>
        </p:spPr>
      </p:pic>
      <p:sp>
        <p:nvSpPr>
          <p:cNvPr id="12" name="Прямоугольник 11"/>
          <p:cNvSpPr/>
          <p:nvPr/>
        </p:nvSpPr>
        <p:spPr>
          <a:xfrm>
            <a:off x="513875" y="-96299"/>
            <a:ext cx="1396926" cy="594940"/>
          </a:xfrm>
          <a:prstGeom prst="rect">
            <a:avLst/>
          </a:prstGeom>
          <a:solidFill>
            <a:srgbClr val="7292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0741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292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/>
          <p:cNvSpPr/>
          <p:nvPr/>
        </p:nvSpPr>
        <p:spPr>
          <a:xfrm>
            <a:off x="-774700" y="1556094"/>
            <a:ext cx="13449300" cy="451050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9406455" y="1743691"/>
            <a:ext cx="1686597" cy="99223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1156355" y="1719400"/>
            <a:ext cx="1686597" cy="99223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BB985D-7833-4E74-AA1C-E9A4BC3CC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 smtClean="0">
                <a:solidFill>
                  <a:srgbClr val="FFFFFF"/>
                </a:solidFill>
              </a:rPr>
              <a:t>Отличие наше миссии от реальной</a:t>
            </a:r>
            <a:endParaRPr lang="ru-RU" dirty="0">
              <a:solidFill>
                <a:srgbClr val="FFFFFF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9548D1D-2547-44FC-BACD-2BCD769E26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488" y="1930843"/>
            <a:ext cx="3790195" cy="4294567"/>
          </a:xfrm>
        </p:spPr>
        <p:txBody>
          <a:bodyPr rtlCol="0">
            <a:noAutofit/>
          </a:bodyPr>
          <a:lstStyle/>
          <a:p>
            <a:pPr algn="just"/>
            <a:r>
              <a:rPr lang="ru-RU" i="1" dirty="0"/>
              <a:t>«Луна-9»</a:t>
            </a:r>
            <a:r>
              <a:rPr lang="ru-RU" dirty="0"/>
              <a:t> была запущена ракетой «</a:t>
            </a:r>
            <a:r>
              <a:rPr lang="ru-RU" dirty="0" smtClean="0"/>
              <a:t>Молния-М»</a:t>
            </a:r>
            <a:r>
              <a:rPr lang="ru-RU" dirty="0"/>
              <a:t> </a:t>
            </a:r>
            <a:r>
              <a:rPr lang="ru-RU" dirty="0" smtClean="0"/>
              <a:t>на</a:t>
            </a:r>
            <a:r>
              <a:rPr lang="ru-RU" dirty="0"/>
              <a:t> космодроме </a:t>
            </a:r>
            <a:r>
              <a:rPr lang="ru-RU" dirty="0" smtClean="0"/>
              <a:t>Байконур.</a:t>
            </a:r>
            <a:r>
              <a:rPr lang="ru-RU" dirty="0"/>
              <a:t> Старт состоялся 31 января 1966 </a:t>
            </a:r>
            <a:r>
              <a:rPr lang="ru-RU" dirty="0" smtClean="0"/>
              <a:t>года.</a:t>
            </a:r>
            <a:r>
              <a:rPr lang="ru-RU" dirty="0"/>
              <a:t> Первые три ступени четырехступенчатой ракеты-носителя вывели полезную нагрузку и четвертую ступень на низкую околоземную </a:t>
            </a:r>
            <a:r>
              <a:rPr lang="ru-RU" dirty="0" smtClean="0"/>
              <a:t>орбиту</a:t>
            </a:r>
            <a:r>
              <a:rPr lang="ru-RU" dirty="0"/>
              <a:t>.</a:t>
            </a:r>
            <a:r>
              <a:rPr lang="ru-RU" dirty="0"/>
              <a:t> Затем запустили четвертую ступень, </a:t>
            </a:r>
            <a:r>
              <a:rPr lang="ru-RU" dirty="0" err="1" smtClean="0"/>
              <a:t>Blok</a:t>
            </a:r>
            <a:r>
              <a:rPr lang="ru-RU" dirty="0" smtClean="0"/>
              <a:t>-L.</a:t>
            </a:r>
            <a:r>
              <a:rPr lang="ru-RU" b="1" dirty="0" smtClean="0"/>
              <a:t> </a:t>
            </a:r>
            <a:endParaRPr lang="ru-RU" dirty="0"/>
          </a:p>
          <a:p>
            <a:pPr algn="just"/>
            <a:r>
              <a:rPr lang="ru-RU" dirty="0"/>
              <a:t>Блок Л (разгонный блок) четвёртая ступень ракеты-носителя «Молния» (8К78). Первый из советских ракетных блоков, имевший возможность запуска в невесомости</a:t>
            </a:r>
            <a:r>
              <a:rPr lang="ru-RU" dirty="0" smtClean="0"/>
              <a:t>.</a:t>
            </a:r>
            <a:r>
              <a:rPr lang="ru-RU" sz="1800" dirty="0"/>
              <a:t> </a:t>
            </a:r>
            <a:r>
              <a:rPr lang="ru-RU" dirty="0"/>
              <a:t>Всего изготовлено более 320 экземпляров блока «Л» и его модификаций 2БЛ и 2МЛ, для ракет «Молния» и «Молния-М».</a:t>
            </a:r>
          </a:p>
          <a:p>
            <a:pPr algn="just"/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B5E3677-5FC4-4712-BA70-5DBE57453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EC71654-96A5-4280-94F3-931C61A9F92C}" type="slidenum">
              <a:rPr lang="ru-RU" smtClean="0"/>
              <a:pPr rtl="0"/>
              <a:t>8</a:t>
            </a:fld>
            <a:endParaRPr lang="ru-RU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CD639B0-7991-4B2B-9E50-32064EB9125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921836" y="1930021"/>
            <a:ext cx="4969238" cy="4294567"/>
          </a:xfrm>
        </p:spPr>
        <p:txBody>
          <a:bodyPr rtlCol="0">
            <a:noAutofit/>
          </a:bodyPr>
          <a:lstStyle/>
          <a:p>
            <a:pPr algn="just"/>
            <a:r>
              <a:rPr lang="ru-RU" dirty="0"/>
              <a:t>Эксплуатация ракеты-носителя «Молния-М» завершена 30 сентября 2010 года, последний экземпляр ракеты был использован для запуска спутника «Око» системы СПРН. В демонстрационном зале кафедры СМ-1 МГТУ им. Н. Э. Баумана хранится препарированный Блок «Л», использовавшийся в качестве учебного пособия.</a:t>
            </a:r>
          </a:p>
          <a:p>
            <a:pPr algn="just"/>
            <a:r>
              <a:rPr lang="ru-RU" dirty="0"/>
              <a:t>В настоящее время для запусков на высокоэллиптические орбиты используется аналогичная по классу РН «Союз-2» с РБ «Фрегат», обладающая более гибкими возможностями выведения на различные траектории.</a:t>
            </a:r>
          </a:p>
          <a:p>
            <a:pPr algn="just"/>
            <a:r>
              <a:rPr lang="ru-RU" dirty="0"/>
              <a:t>Часть технических характеристик блока Л засекречена, в связи с чем нет возможности произвести расчеты на этапе запуска четвертой ступени. По этой причине мы реализуем миссию лишь до этапа запуска четвертой ступени.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448887" y="6226233"/>
            <a:ext cx="1571106" cy="739832"/>
          </a:xfrm>
          <a:prstGeom prst="rect">
            <a:avLst/>
          </a:prstGeom>
          <a:solidFill>
            <a:srgbClr val="7292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26" name="Picture 2" descr="undefine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9120" y="1802141"/>
            <a:ext cx="2286437" cy="4018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0269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292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10"/>
          <p:cNvSpPr>
            <a:spLocks noGrp="1"/>
          </p:cNvSpPr>
          <p:nvPr>
            <p:ph type="pic" sz="quarter" idx="13"/>
          </p:nvPr>
        </p:nvSpPr>
        <p:spPr>
          <a:prstGeom prst="rect">
            <a:avLst/>
          </a:prstGeom>
          <a:solidFill>
            <a:srgbClr val="7292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4618424" y="499595"/>
            <a:ext cx="5727700" cy="6134100"/>
          </a:xfrm>
          <a:prstGeom prst="rect">
            <a:avLst/>
          </a:prstGeom>
          <a:solidFill>
            <a:srgbClr val="7292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393700" y="6263060"/>
            <a:ext cx="1396926" cy="594940"/>
          </a:xfrm>
          <a:prstGeom prst="rect">
            <a:avLst/>
          </a:prstGeom>
          <a:solidFill>
            <a:srgbClr val="7292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8229600" y="228600"/>
            <a:ext cx="5727700" cy="6134100"/>
          </a:xfrm>
          <a:prstGeom prst="rect">
            <a:avLst/>
          </a:prstGeom>
          <a:solidFill>
            <a:srgbClr val="7292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3A9A18-93E0-4615-B7AA-B8C8FBB14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 dirty="0" smtClean="0">
                <a:solidFill>
                  <a:srgbClr val="FFFFFF"/>
                </a:solidFill>
              </a:rPr>
              <a:t>Математическая модель</a:t>
            </a:r>
            <a:endParaRPr lang="ru-RU" dirty="0">
              <a:solidFill>
                <a:srgbClr val="FFFFFF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91B32C0-5E61-447F-9557-57AF415D6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700" y="1825577"/>
            <a:ext cx="6597458" cy="1392892"/>
          </a:xfrm>
        </p:spPr>
        <p:txBody>
          <a:bodyPr rtlCol="0"/>
          <a:lstStyle/>
          <a:p>
            <a:pPr marL="0" indent="0">
              <a:buNone/>
            </a:pPr>
            <a:r>
              <a:rPr lang="ru-RU" dirty="0" smtClean="0">
                <a:solidFill>
                  <a:srgbClr val="FFFFFF"/>
                </a:solidFill>
              </a:rPr>
              <a:t>Для расчёта математической модели перед нами стояла задача нахождения зависимости скорости от времени при влиянии на аппарат множества сил.</a:t>
            </a:r>
            <a:endParaRPr lang="ru-RU" dirty="0">
              <a:solidFill>
                <a:srgbClr val="FFFFFF"/>
              </a:solidFill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BDDBFEE-BC50-46CF-AB8F-D145B99B5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C71654-96A5-4280-94F3-931C61A9F92C}" type="slidenum"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ru-RU" sz="9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8" name="Picture 8" descr="Picture background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9" t="6373" r="3489" b="1622"/>
          <a:stretch/>
        </p:blipFill>
        <p:spPr bwMode="auto">
          <a:xfrm>
            <a:off x="8008730" y="-308910"/>
            <a:ext cx="6362417" cy="6330941"/>
          </a:xfrm>
          <a:prstGeom prst="ellipse">
            <a:avLst/>
          </a:prstGeom>
          <a:solidFill>
            <a:schemeClr val="bg1">
              <a:lumMod val="85000"/>
            </a:schemeClr>
          </a:solidFill>
          <a:ln w="63500" cap="rnd">
            <a:noFill/>
          </a:ln>
          <a:effectLst>
            <a:glow rad="1803400">
              <a:srgbClr val="9B75EF">
                <a:alpha val="87000"/>
              </a:srgbClr>
            </a:glow>
          </a:effectLst>
          <a:scene3d>
            <a:camera prst="orthographicFront"/>
            <a:lightRig rig="flat" dir="t"/>
          </a:scene3d>
          <a:sp3d extrusionH="381000">
            <a:extrusionClr>
              <a:srgbClr val="9B75EF"/>
            </a:extrusionClr>
          </a:sp3d>
        </p:spPr>
      </p:pic>
      <p:sp>
        <p:nvSpPr>
          <p:cNvPr id="12" name="Прямоугольник 11"/>
          <p:cNvSpPr/>
          <p:nvPr/>
        </p:nvSpPr>
        <p:spPr>
          <a:xfrm>
            <a:off x="513875" y="-96299"/>
            <a:ext cx="1396926" cy="594940"/>
          </a:xfrm>
          <a:prstGeom prst="rect">
            <a:avLst/>
          </a:prstGeom>
          <a:solidFill>
            <a:srgbClr val="7292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700" y="3275684"/>
            <a:ext cx="6597458" cy="3273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714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Contoso v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C567A"/>
      </a:accent1>
      <a:accent2>
        <a:srgbClr val="0072C7"/>
      </a:accent2>
      <a:accent3>
        <a:srgbClr val="0D1D51"/>
      </a:accent3>
      <a:accent4>
        <a:srgbClr val="666666"/>
      </a:accent4>
      <a:accent5>
        <a:srgbClr val="3C76A6"/>
      </a:accent5>
      <a:accent6>
        <a:srgbClr val="1E44BC"/>
      </a:accent6>
      <a:hlink>
        <a:srgbClr val="0563C1"/>
      </a:hlink>
      <a:folHlink>
        <a:srgbClr val="954F72"/>
      </a:folHlink>
    </a:clrScheme>
    <a:fontScheme name="Contoso v1">
      <a:majorFont>
        <a:latin typeface="Corbe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740512_TF34076243" id="{94C2722F-8848-4209-9C4C-09427914FB00}" vid="{8B6D946A-4E88-4114-B5AD-CF66231E8EAC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0" ma:contentTypeDescription="Create a new document." ma:contentTypeScope="" ma:versionID="e39e7e9e36de66d473ce04bb4ab2dbb8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dc5994665da46609c24125788630d8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FF4E1AF-DB5E-4764-961C-6F82B33E9E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4C31332-3081-4BD9-AD6F-078B4521F35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519797F-2510-4681-A59B-FCD8F3733FE0}">
  <ds:schemaRefs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16c05727-aa75-4e4a-9b5f-8a80a1165891"/>
    <ds:schemaRef ds:uri="http://schemas.microsoft.com/office/infopath/2007/PartnerControls"/>
    <ds:schemaRef ds:uri="http://purl.org/dc/terms/"/>
    <ds:schemaRef ds:uri="http://schemas.microsoft.com/office/2006/documentManagement/types"/>
    <ds:schemaRef ds:uri="71af3243-3dd4-4a8d-8c0d-dd76da1f02a5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Презентация с синими сферами</Template>
  <TotalTime>0</TotalTime>
  <Words>930</Words>
  <Application>Microsoft Office PowerPoint</Application>
  <PresentationFormat>Широкоэкранный</PresentationFormat>
  <Paragraphs>146</Paragraphs>
  <Slides>16</Slides>
  <Notes>14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1" baseType="lpstr">
      <vt:lpstr>Arial</vt:lpstr>
      <vt:lpstr>Calibri</vt:lpstr>
      <vt:lpstr>Cambria Math</vt:lpstr>
      <vt:lpstr>Corbel</vt:lpstr>
      <vt:lpstr>Тема Office</vt:lpstr>
      <vt:lpstr>Миссия «луна-9»</vt:lpstr>
      <vt:lpstr>Презентация PowerPoint</vt:lpstr>
      <vt:lpstr>Цели миссии </vt:lpstr>
      <vt:lpstr>Задачи команды</vt:lpstr>
      <vt:lpstr>Наша команда</vt:lpstr>
      <vt:lpstr>описание миссии </vt:lpstr>
      <vt:lpstr>Основные задачи полета</vt:lpstr>
      <vt:lpstr>Отличие наше миссии от реальной</vt:lpstr>
      <vt:lpstr>Математическая модель</vt:lpstr>
      <vt:lpstr>Физическая модель</vt:lpstr>
      <vt:lpstr>Программная реализация</vt:lpstr>
      <vt:lpstr>Программная реализация</vt:lpstr>
      <vt:lpstr>Сравнение графиков</vt:lpstr>
      <vt:lpstr>Таблица</vt:lpstr>
      <vt:lpstr>Заключение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2024-11-30T20:13:19Z</dcterms:created>
  <dcterms:modified xsi:type="dcterms:W3CDTF">2024-12-01T10:59:26Z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