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60" r:id="rId5"/>
    <p:sldId id="263" r:id="rId6"/>
    <p:sldId id="261" r:id="rId7"/>
    <p:sldId id="262"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BB0503-BE8E-4F68-98CD-CC4265A9626D}"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D325F-67DE-4CF1-8BAC-06D76EA9D0B8}" type="slidenum">
              <a:rPr lang="en-US" smtClean="0"/>
              <a:t>‹#›</a:t>
            </a:fld>
            <a:endParaRPr lang="en-US"/>
          </a:p>
        </p:txBody>
      </p:sp>
    </p:spTree>
    <p:extLst>
      <p:ext uri="{BB962C8B-B14F-4D97-AF65-F5344CB8AC3E}">
        <p14:creationId xmlns:p14="http://schemas.microsoft.com/office/powerpoint/2010/main" val="65907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B0503-BE8E-4F68-98CD-CC4265A9626D}"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D325F-67DE-4CF1-8BAC-06D76EA9D0B8}" type="slidenum">
              <a:rPr lang="en-US" smtClean="0"/>
              <a:t>‹#›</a:t>
            </a:fld>
            <a:endParaRPr lang="en-US"/>
          </a:p>
        </p:txBody>
      </p:sp>
    </p:spTree>
    <p:extLst>
      <p:ext uri="{BB962C8B-B14F-4D97-AF65-F5344CB8AC3E}">
        <p14:creationId xmlns:p14="http://schemas.microsoft.com/office/powerpoint/2010/main" val="326903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B0503-BE8E-4F68-98CD-CC4265A9626D}"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D325F-67DE-4CF1-8BAC-06D76EA9D0B8}" type="slidenum">
              <a:rPr lang="en-US" smtClean="0"/>
              <a:t>‹#›</a:t>
            </a:fld>
            <a:endParaRPr lang="en-US"/>
          </a:p>
        </p:txBody>
      </p:sp>
    </p:spTree>
    <p:extLst>
      <p:ext uri="{BB962C8B-B14F-4D97-AF65-F5344CB8AC3E}">
        <p14:creationId xmlns:p14="http://schemas.microsoft.com/office/powerpoint/2010/main" val="143473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B0503-BE8E-4F68-98CD-CC4265A9626D}"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D325F-67DE-4CF1-8BAC-06D76EA9D0B8}" type="slidenum">
              <a:rPr lang="en-US" smtClean="0"/>
              <a:t>‹#›</a:t>
            </a:fld>
            <a:endParaRPr lang="en-US"/>
          </a:p>
        </p:txBody>
      </p:sp>
    </p:spTree>
    <p:extLst>
      <p:ext uri="{BB962C8B-B14F-4D97-AF65-F5344CB8AC3E}">
        <p14:creationId xmlns:p14="http://schemas.microsoft.com/office/powerpoint/2010/main" val="3673547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BB0503-BE8E-4F68-98CD-CC4265A9626D}"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D325F-67DE-4CF1-8BAC-06D76EA9D0B8}" type="slidenum">
              <a:rPr lang="en-US" smtClean="0"/>
              <a:t>‹#›</a:t>
            </a:fld>
            <a:endParaRPr lang="en-US"/>
          </a:p>
        </p:txBody>
      </p:sp>
    </p:spTree>
    <p:extLst>
      <p:ext uri="{BB962C8B-B14F-4D97-AF65-F5344CB8AC3E}">
        <p14:creationId xmlns:p14="http://schemas.microsoft.com/office/powerpoint/2010/main" val="9183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BB0503-BE8E-4F68-98CD-CC4265A9626D}"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D325F-67DE-4CF1-8BAC-06D76EA9D0B8}" type="slidenum">
              <a:rPr lang="en-US" smtClean="0"/>
              <a:t>‹#›</a:t>
            </a:fld>
            <a:endParaRPr lang="en-US"/>
          </a:p>
        </p:txBody>
      </p:sp>
    </p:spTree>
    <p:extLst>
      <p:ext uri="{BB962C8B-B14F-4D97-AF65-F5344CB8AC3E}">
        <p14:creationId xmlns:p14="http://schemas.microsoft.com/office/powerpoint/2010/main" val="2867482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BB0503-BE8E-4F68-98CD-CC4265A9626D}" type="datetimeFigureOut">
              <a:rPr lang="en-US" smtClean="0"/>
              <a:t>6/24/2020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0D325F-67DE-4CF1-8BAC-06D76EA9D0B8}" type="slidenum">
              <a:rPr lang="en-US" smtClean="0"/>
              <a:t>‹#›</a:t>
            </a:fld>
            <a:endParaRPr lang="en-US"/>
          </a:p>
        </p:txBody>
      </p:sp>
    </p:spTree>
    <p:extLst>
      <p:ext uri="{BB962C8B-B14F-4D97-AF65-F5344CB8AC3E}">
        <p14:creationId xmlns:p14="http://schemas.microsoft.com/office/powerpoint/2010/main" val="184958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BB0503-BE8E-4F68-98CD-CC4265A9626D}" type="datetimeFigureOut">
              <a:rPr lang="en-US" smtClean="0"/>
              <a:t>6/24/2020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0D325F-67DE-4CF1-8BAC-06D76EA9D0B8}" type="slidenum">
              <a:rPr lang="en-US" smtClean="0"/>
              <a:t>‹#›</a:t>
            </a:fld>
            <a:endParaRPr lang="en-US"/>
          </a:p>
        </p:txBody>
      </p:sp>
    </p:spTree>
    <p:extLst>
      <p:ext uri="{BB962C8B-B14F-4D97-AF65-F5344CB8AC3E}">
        <p14:creationId xmlns:p14="http://schemas.microsoft.com/office/powerpoint/2010/main" val="42435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B0503-BE8E-4F68-98CD-CC4265A9626D}" type="datetimeFigureOut">
              <a:rPr lang="en-US" smtClean="0"/>
              <a:t>6/24/2020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0D325F-67DE-4CF1-8BAC-06D76EA9D0B8}" type="slidenum">
              <a:rPr lang="en-US" smtClean="0"/>
              <a:t>‹#›</a:t>
            </a:fld>
            <a:endParaRPr lang="en-US"/>
          </a:p>
        </p:txBody>
      </p:sp>
    </p:spTree>
    <p:extLst>
      <p:ext uri="{BB962C8B-B14F-4D97-AF65-F5344CB8AC3E}">
        <p14:creationId xmlns:p14="http://schemas.microsoft.com/office/powerpoint/2010/main" val="2445456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B0503-BE8E-4F68-98CD-CC4265A9626D}"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D325F-67DE-4CF1-8BAC-06D76EA9D0B8}" type="slidenum">
              <a:rPr lang="en-US" smtClean="0"/>
              <a:t>‹#›</a:t>
            </a:fld>
            <a:endParaRPr lang="en-US"/>
          </a:p>
        </p:txBody>
      </p:sp>
    </p:spTree>
    <p:extLst>
      <p:ext uri="{BB962C8B-B14F-4D97-AF65-F5344CB8AC3E}">
        <p14:creationId xmlns:p14="http://schemas.microsoft.com/office/powerpoint/2010/main" val="281738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B0503-BE8E-4F68-98CD-CC4265A9626D}"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D325F-67DE-4CF1-8BAC-06D76EA9D0B8}" type="slidenum">
              <a:rPr lang="en-US" smtClean="0"/>
              <a:t>‹#›</a:t>
            </a:fld>
            <a:endParaRPr lang="en-US"/>
          </a:p>
        </p:txBody>
      </p:sp>
    </p:spTree>
    <p:extLst>
      <p:ext uri="{BB962C8B-B14F-4D97-AF65-F5344CB8AC3E}">
        <p14:creationId xmlns:p14="http://schemas.microsoft.com/office/powerpoint/2010/main" val="133678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B0503-BE8E-4F68-98CD-CC4265A9626D}" type="datetimeFigureOut">
              <a:rPr lang="en-US" smtClean="0"/>
              <a:t>6/24/2020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D325F-67DE-4CF1-8BAC-06D76EA9D0B8}" type="slidenum">
              <a:rPr lang="en-US" smtClean="0"/>
              <a:t>‹#›</a:t>
            </a:fld>
            <a:endParaRPr lang="en-US"/>
          </a:p>
        </p:txBody>
      </p:sp>
    </p:spTree>
    <p:extLst>
      <p:ext uri="{BB962C8B-B14F-4D97-AF65-F5344CB8AC3E}">
        <p14:creationId xmlns:p14="http://schemas.microsoft.com/office/powerpoint/2010/main" val="3293559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5774"/>
            <a:ext cx="10801350" cy="6257925"/>
          </a:xfrm>
        </p:spPr>
        <p:txBody>
          <a:bodyPr>
            <a:normAutofit fontScale="85000" lnSpcReduction="20000"/>
          </a:bodyPr>
          <a:lstStyle/>
          <a:p>
            <a:pPr marL="457200" lvl="1" indent="0" algn="ctr">
              <a:buNone/>
            </a:pPr>
            <a:r>
              <a:rPr lang="en-US" sz="4000" b="1" dirty="0" smtClean="0">
                <a:solidFill>
                  <a:schemeClr val="accent6">
                    <a:lumMod val="50000"/>
                  </a:schemeClr>
                </a:solidFill>
              </a:rPr>
              <a:t>Smart Irrigation</a:t>
            </a:r>
          </a:p>
          <a:p>
            <a:pPr marL="457200" lvl="1" indent="0" algn="ctr">
              <a:buNone/>
            </a:pPr>
            <a:r>
              <a:rPr lang="en-US" sz="3200" dirty="0" smtClean="0"/>
              <a:t>By</a:t>
            </a:r>
          </a:p>
          <a:p>
            <a:pPr marL="457200" lvl="1" indent="0" algn="ctr">
              <a:buNone/>
            </a:pPr>
            <a:endParaRPr lang="en-US" sz="3200" dirty="0"/>
          </a:p>
          <a:p>
            <a:pPr marL="457200" lvl="1" indent="0" algn="ctr">
              <a:buNone/>
            </a:pPr>
            <a:r>
              <a:rPr lang="en-US" sz="3200" b="1" u="sng" dirty="0" smtClean="0"/>
              <a:t>Team Name</a:t>
            </a:r>
            <a:r>
              <a:rPr lang="en-US" sz="3200" dirty="0" smtClean="0"/>
              <a:t>: </a:t>
            </a:r>
            <a:r>
              <a:rPr lang="en-US" sz="3600" dirty="0" smtClean="0">
                <a:solidFill>
                  <a:schemeClr val="accent6">
                    <a:lumMod val="50000"/>
                  </a:schemeClr>
                </a:solidFill>
              </a:rPr>
              <a:t>Amigos</a:t>
            </a:r>
          </a:p>
          <a:p>
            <a:pPr marL="457200" lvl="1" indent="0">
              <a:buNone/>
            </a:pPr>
            <a:r>
              <a:rPr lang="en-US" sz="3200" b="1" u="sng" dirty="0" smtClean="0"/>
              <a:t>Team Members</a:t>
            </a:r>
            <a:r>
              <a:rPr lang="en-US" sz="3200" u="sng" dirty="0" smtClean="0"/>
              <a:t>: </a:t>
            </a:r>
          </a:p>
          <a:p>
            <a:pPr marL="457200" lvl="1" indent="0">
              <a:buNone/>
            </a:pPr>
            <a:endParaRPr lang="en-US" sz="3200" u="sng" dirty="0" smtClean="0"/>
          </a:p>
          <a:p>
            <a:pPr marL="971550" lvl="1" indent="-514350" algn="ctr">
              <a:buFont typeface="+mj-lt"/>
              <a:buAutoNum type="arabicPeriod"/>
            </a:pPr>
            <a:r>
              <a:rPr lang="en-US" sz="3200" b="1" i="1" dirty="0" smtClean="0">
                <a:solidFill>
                  <a:schemeClr val="accent6">
                    <a:lumMod val="50000"/>
                  </a:schemeClr>
                </a:solidFill>
              </a:rPr>
              <a:t>Mohammad Asra Fatima</a:t>
            </a:r>
          </a:p>
          <a:p>
            <a:pPr marL="457200" lvl="1" indent="0">
              <a:buNone/>
            </a:pPr>
            <a:r>
              <a:rPr lang="en-US" sz="2800" dirty="0">
                <a:latin typeface="Agency FB" panose="020B0503020202020204" pitchFamily="34" charset="0"/>
              </a:rPr>
              <a:t>Email: </a:t>
            </a:r>
            <a:r>
              <a:rPr lang="en-US" sz="2800" dirty="0">
                <a:latin typeface="Bodoni MT" panose="02070603080606020203" pitchFamily="18" charset="0"/>
              </a:rPr>
              <a:t>fatima07asra@gmail.com</a:t>
            </a:r>
            <a:endParaRPr lang="en-US" sz="2800" dirty="0" smtClean="0">
              <a:latin typeface="Bodoni MT" panose="02070603080606020203" pitchFamily="18" charset="0"/>
            </a:endParaRPr>
          </a:p>
          <a:p>
            <a:pPr marL="457200" lvl="1" indent="0">
              <a:buNone/>
            </a:pPr>
            <a:r>
              <a:rPr lang="en-US" sz="2800" dirty="0" smtClean="0">
                <a:latin typeface="Agency FB" panose="020B0503020202020204" pitchFamily="34" charset="0"/>
              </a:rPr>
              <a:t>Contact no: 95153 07883</a:t>
            </a:r>
          </a:p>
          <a:p>
            <a:pPr marL="457200" lvl="1" indent="0">
              <a:buNone/>
            </a:pPr>
            <a:endParaRPr lang="en-US" sz="2800" dirty="0">
              <a:latin typeface="Agency FB" panose="020B0503020202020204" pitchFamily="34" charset="0"/>
            </a:endParaRPr>
          </a:p>
          <a:p>
            <a:pPr marL="457200" lvl="1" indent="0" algn="ctr">
              <a:buNone/>
            </a:pPr>
            <a:r>
              <a:rPr lang="en-US" sz="3600" i="1" dirty="0" smtClean="0">
                <a:solidFill>
                  <a:schemeClr val="accent6">
                    <a:lumMod val="50000"/>
                  </a:schemeClr>
                </a:solidFill>
              </a:rPr>
              <a:t>2</a:t>
            </a:r>
            <a:r>
              <a:rPr lang="en-US" sz="3600" b="1" i="1" dirty="0" smtClean="0">
                <a:solidFill>
                  <a:schemeClr val="accent6">
                    <a:lumMod val="50000"/>
                  </a:schemeClr>
                </a:solidFill>
              </a:rPr>
              <a:t>. </a:t>
            </a:r>
            <a:r>
              <a:rPr lang="en-US" sz="3300" b="1" i="1" dirty="0" smtClean="0">
                <a:solidFill>
                  <a:schemeClr val="accent6">
                    <a:lumMod val="50000"/>
                  </a:schemeClr>
                </a:solidFill>
              </a:rPr>
              <a:t>Sabrina Shaik</a:t>
            </a:r>
          </a:p>
          <a:p>
            <a:pPr marL="457200" lvl="1" indent="0">
              <a:buNone/>
            </a:pPr>
            <a:r>
              <a:rPr lang="en-US" sz="2800" dirty="0">
                <a:latin typeface="Agency FB" panose="020B0503020202020204" pitchFamily="34" charset="0"/>
              </a:rPr>
              <a:t>Email</a:t>
            </a:r>
            <a:r>
              <a:rPr lang="en-US" sz="2800" dirty="0" smtClean="0">
                <a:latin typeface="Agency FB" panose="020B0503020202020204" pitchFamily="34" charset="0"/>
              </a:rPr>
              <a:t>: </a:t>
            </a:r>
            <a:r>
              <a:rPr lang="en-US" sz="2800" dirty="0" smtClean="0">
                <a:latin typeface="Bodoni MT" panose="02070603080606020203" pitchFamily="18" charset="0"/>
              </a:rPr>
              <a:t>sabrina.shaik80@gmail.com</a:t>
            </a:r>
            <a:endParaRPr lang="en-US" sz="2800" dirty="0">
              <a:latin typeface="Bodoni MT" panose="02070603080606020203" pitchFamily="18" charset="0"/>
            </a:endParaRPr>
          </a:p>
          <a:p>
            <a:pPr marL="457200" lvl="1" indent="0">
              <a:buNone/>
            </a:pPr>
            <a:r>
              <a:rPr lang="en-US" sz="2800" dirty="0">
                <a:latin typeface="Agency FB" panose="020B0503020202020204" pitchFamily="34" charset="0"/>
              </a:rPr>
              <a:t>Contact no</a:t>
            </a:r>
            <a:r>
              <a:rPr lang="en-US" sz="2800" dirty="0" smtClean="0">
                <a:latin typeface="Agency FB" panose="020B0503020202020204" pitchFamily="34" charset="0"/>
              </a:rPr>
              <a:t>: 9642550879</a:t>
            </a:r>
          </a:p>
          <a:p>
            <a:pPr marL="457200" lvl="1" indent="0">
              <a:buNone/>
            </a:pPr>
            <a:endParaRPr lang="en-US" sz="2800" dirty="0">
              <a:latin typeface="Agency FB" panose="020B0503020202020204" pitchFamily="34" charset="0"/>
            </a:endParaRPr>
          </a:p>
          <a:p>
            <a:pPr marL="457200" lvl="1" indent="0" algn="ctr">
              <a:buNone/>
            </a:pPr>
            <a:r>
              <a:rPr lang="en-US" sz="3300" b="1" i="1" dirty="0" smtClean="0">
                <a:solidFill>
                  <a:schemeClr val="accent6">
                    <a:lumMod val="50000"/>
                  </a:schemeClr>
                </a:solidFill>
              </a:rPr>
              <a:t>3. Samreen Begum</a:t>
            </a:r>
          </a:p>
          <a:p>
            <a:pPr marL="457200" lvl="1" indent="0">
              <a:buNone/>
            </a:pPr>
            <a:r>
              <a:rPr lang="en-US" sz="2800" dirty="0" smtClean="0">
                <a:latin typeface="Agency FB" panose="020B0503020202020204" pitchFamily="34" charset="0"/>
              </a:rPr>
              <a:t>Email: </a:t>
            </a:r>
            <a:r>
              <a:rPr lang="en-US" sz="2800" dirty="0" smtClean="0">
                <a:latin typeface="Bodoni MT" panose="02070603080606020203" pitchFamily="18" charset="0"/>
              </a:rPr>
              <a:t>samreen15102000@gmail.com</a:t>
            </a:r>
          </a:p>
          <a:p>
            <a:pPr marL="457200" lvl="1" indent="0">
              <a:buNone/>
            </a:pPr>
            <a:r>
              <a:rPr lang="en-US" sz="2800" dirty="0">
                <a:latin typeface="Agency FB" panose="020B0503020202020204" pitchFamily="34" charset="0"/>
              </a:rPr>
              <a:t>Contact </a:t>
            </a:r>
            <a:r>
              <a:rPr lang="en-US" sz="2800" dirty="0" smtClean="0">
                <a:latin typeface="Agency FB" panose="020B0503020202020204" pitchFamily="34" charset="0"/>
              </a:rPr>
              <a:t>no: 6301 </a:t>
            </a:r>
            <a:r>
              <a:rPr lang="en-US" sz="2800" dirty="0">
                <a:latin typeface="Agency FB" panose="020B0503020202020204" pitchFamily="34" charset="0"/>
              </a:rPr>
              <a:t>017 251</a:t>
            </a:r>
          </a:p>
          <a:p>
            <a:pPr marL="457200" lvl="1" indent="0">
              <a:buNone/>
            </a:pPr>
            <a:endParaRPr lang="en-US" sz="3200" dirty="0" smtClean="0">
              <a:solidFill>
                <a:schemeClr val="accent6">
                  <a:lumMod val="50000"/>
                </a:schemeClr>
              </a:solidFill>
            </a:endParaRPr>
          </a:p>
        </p:txBody>
      </p:sp>
    </p:spTree>
    <p:extLst>
      <p:ext uri="{BB962C8B-B14F-4D97-AF65-F5344CB8AC3E}">
        <p14:creationId xmlns:p14="http://schemas.microsoft.com/office/powerpoint/2010/main" val="1065104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54945"/>
            <a:ext cx="9144000" cy="387260"/>
          </a:xfrm>
        </p:spPr>
        <p:txBody>
          <a:bodyPr>
            <a:normAutofit fontScale="90000"/>
          </a:bodyPr>
          <a:lstStyle/>
          <a:p>
            <a:r>
              <a:rPr lang="en-US" b="1" dirty="0" smtClean="0">
                <a:solidFill>
                  <a:schemeClr val="accent6">
                    <a:lumMod val="50000"/>
                  </a:schemeClr>
                </a:solidFill>
              </a:rPr>
              <a:t>Smart Irrigation</a:t>
            </a:r>
            <a:endParaRPr lang="en-US" b="1" dirty="0">
              <a:solidFill>
                <a:schemeClr val="accent6">
                  <a:lumMod val="50000"/>
                </a:schemeClr>
              </a:solidFill>
            </a:endParaRPr>
          </a:p>
        </p:txBody>
      </p:sp>
      <p:sp>
        <p:nvSpPr>
          <p:cNvPr id="3" name="Subtitle 2"/>
          <p:cNvSpPr>
            <a:spLocks noGrp="1"/>
          </p:cNvSpPr>
          <p:nvPr>
            <p:ph type="subTitle" idx="1"/>
          </p:nvPr>
        </p:nvSpPr>
        <p:spPr>
          <a:xfrm>
            <a:off x="329241" y="1385049"/>
            <a:ext cx="11533517" cy="5283169"/>
          </a:xfrm>
        </p:spPr>
        <p:txBody>
          <a:bodyPr>
            <a:normAutofit/>
          </a:bodyPr>
          <a:lstStyle/>
          <a:p>
            <a:pPr algn="l"/>
            <a:r>
              <a:rPr lang="en-US" b="1" dirty="0" smtClean="0"/>
              <a:t>Introduction</a:t>
            </a:r>
            <a:r>
              <a:rPr lang="en-US" dirty="0" smtClean="0"/>
              <a:t>: </a:t>
            </a:r>
          </a:p>
          <a:p>
            <a:pPr marL="342900" indent="-342900" algn="l">
              <a:buFont typeface="Arial" panose="020B0604020202020204" pitchFamily="34" charset="0"/>
              <a:buChar char="•"/>
            </a:pPr>
            <a:r>
              <a:rPr lang="en-US" dirty="0" smtClean="0"/>
              <a:t>Agriculture is the unquestionably the largest livelihood provider in India. With rising population, there is a need for increased agricultural production. In order to support greater production in farms, the requirement of the amount of fresh water used in irrigation also rises.</a:t>
            </a:r>
          </a:p>
          <a:p>
            <a:pPr marL="342900" indent="-342900" algn="l">
              <a:buFont typeface="Arial" panose="020B0604020202020204" pitchFamily="34" charset="0"/>
              <a:buChar char="•"/>
            </a:pPr>
            <a:r>
              <a:rPr lang="en-US" dirty="0" smtClean="0"/>
              <a:t>We tend to propose a solution of developing an automated irrigation system using </a:t>
            </a:r>
            <a:r>
              <a:rPr lang="en-US" dirty="0" err="1" smtClean="0"/>
              <a:t>IoT</a:t>
            </a:r>
            <a:r>
              <a:rPr lang="en-US" dirty="0" smtClean="0"/>
              <a:t> that could be controlled through mobile application.</a:t>
            </a:r>
          </a:p>
          <a:p>
            <a:pPr algn="l"/>
            <a:r>
              <a:rPr lang="en-US" b="1" dirty="0" smtClean="0"/>
              <a:t>Idea Explanation:</a:t>
            </a:r>
          </a:p>
          <a:p>
            <a:pPr marL="342900" indent="-342900" algn="l">
              <a:buFont typeface="Arial" panose="020B0604020202020204" pitchFamily="34" charset="0"/>
              <a:buChar char="•"/>
            </a:pPr>
            <a:r>
              <a:rPr lang="en-US" dirty="0" smtClean="0"/>
              <a:t>Our </a:t>
            </a:r>
            <a:r>
              <a:rPr lang="en-US" dirty="0" err="1"/>
              <a:t>I</a:t>
            </a:r>
            <a:r>
              <a:rPr lang="en-US" dirty="0" err="1" smtClean="0"/>
              <a:t>oT</a:t>
            </a:r>
            <a:r>
              <a:rPr lang="en-US" dirty="0" smtClean="0"/>
              <a:t> based application will work to minimize the number of workers in a crop field, control and save water and electricity, Increase agricultural production using small quantities of water, minimize manual intervention in watering operations with increasing watering speed and preserving plants from fungi.</a:t>
            </a:r>
          </a:p>
        </p:txBody>
      </p:sp>
    </p:spTree>
    <p:extLst>
      <p:ext uri="{BB962C8B-B14F-4D97-AF65-F5344CB8AC3E}">
        <p14:creationId xmlns:p14="http://schemas.microsoft.com/office/powerpoint/2010/main" val="4154234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38" y="266245"/>
            <a:ext cx="8642230" cy="770462"/>
          </a:xfrm>
        </p:spPr>
        <p:txBody>
          <a:bodyPr>
            <a:normAutofit/>
          </a:bodyPr>
          <a:lstStyle/>
          <a:p>
            <a:r>
              <a:rPr lang="en-US" b="1" dirty="0" smtClean="0"/>
              <a:t>Block Diagram</a:t>
            </a:r>
            <a:endParaRPr lang="en-US" b="1" dirty="0"/>
          </a:p>
        </p:txBody>
      </p:sp>
      <p:sp>
        <p:nvSpPr>
          <p:cNvPr id="8" name="Rounded Rectangle 7"/>
          <p:cNvSpPr/>
          <p:nvPr/>
        </p:nvSpPr>
        <p:spPr>
          <a:xfrm>
            <a:off x="3888904" y="1228078"/>
            <a:ext cx="1526875" cy="1389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YL69 Soil Moisture Sensor</a:t>
            </a:r>
            <a:endParaRPr lang="en-US" dirty="0"/>
          </a:p>
        </p:txBody>
      </p:sp>
      <p:sp>
        <p:nvSpPr>
          <p:cNvPr id="9" name="Rounded Rectangle 8"/>
          <p:cNvSpPr/>
          <p:nvPr/>
        </p:nvSpPr>
        <p:spPr>
          <a:xfrm>
            <a:off x="1710983" y="1870433"/>
            <a:ext cx="1526875" cy="1389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LM35</a:t>
            </a:r>
          </a:p>
          <a:p>
            <a:pPr algn="ctr"/>
            <a:r>
              <a:rPr lang="en-US" dirty="0" smtClean="0"/>
              <a:t>Temperature Sensor</a:t>
            </a:r>
            <a:endParaRPr lang="en-US" dirty="0"/>
          </a:p>
        </p:txBody>
      </p:sp>
      <p:sp>
        <p:nvSpPr>
          <p:cNvPr id="10" name="Rounded Rectangle 9"/>
          <p:cNvSpPr/>
          <p:nvPr/>
        </p:nvSpPr>
        <p:spPr>
          <a:xfrm>
            <a:off x="6408788" y="2073306"/>
            <a:ext cx="1526875" cy="1389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DHT11</a:t>
            </a:r>
          </a:p>
          <a:p>
            <a:pPr algn="ctr"/>
            <a:r>
              <a:rPr lang="en-US" dirty="0" smtClean="0"/>
              <a:t>Humidity Sensor</a:t>
            </a:r>
            <a:endParaRPr lang="en-US" dirty="0"/>
          </a:p>
        </p:txBody>
      </p:sp>
      <p:sp>
        <p:nvSpPr>
          <p:cNvPr id="11" name="Rounded Rectangle 10"/>
          <p:cNvSpPr/>
          <p:nvPr/>
        </p:nvSpPr>
        <p:spPr>
          <a:xfrm>
            <a:off x="6596645" y="4725534"/>
            <a:ext cx="1526875" cy="1389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Relay</a:t>
            </a:r>
            <a:endParaRPr lang="en-US" dirty="0"/>
          </a:p>
        </p:txBody>
      </p:sp>
      <p:sp>
        <p:nvSpPr>
          <p:cNvPr id="12" name="Rounded Rectangle 11"/>
          <p:cNvSpPr/>
          <p:nvPr/>
        </p:nvSpPr>
        <p:spPr>
          <a:xfrm>
            <a:off x="1128906" y="5418923"/>
            <a:ext cx="1526875" cy="1389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Power Supply</a:t>
            </a:r>
            <a:endParaRPr lang="en-US" sz="2000" dirty="0"/>
          </a:p>
        </p:txBody>
      </p:sp>
      <p:sp>
        <p:nvSpPr>
          <p:cNvPr id="14" name="Oval 13"/>
          <p:cNvSpPr/>
          <p:nvPr/>
        </p:nvSpPr>
        <p:spPr>
          <a:xfrm>
            <a:off x="3688819" y="3907597"/>
            <a:ext cx="1984077" cy="1923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Arduino Micro Controller</a:t>
            </a:r>
            <a:endParaRPr lang="en-US" dirty="0"/>
          </a:p>
        </p:txBody>
      </p:sp>
      <p:sp>
        <p:nvSpPr>
          <p:cNvPr id="15" name="Rounded Rectangle 14"/>
          <p:cNvSpPr/>
          <p:nvPr/>
        </p:nvSpPr>
        <p:spPr>
          <a:xfrm>
            <a:off x="8616191" y="4748936"/>
            <a:ext cx="1164555" cy="1376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Motor</a:t>
            </a:r>
            <a:endParaRPr lang="en-US" dirty="0"/>
          </a:p>
        </p:txBody>
      </p:sp>
      <p:sp>
        <p:nvSpPr>
          <p:cNvPr id="16" name="Rounded Rectangle 15"/>
          <p:cNvSpPr/>
          <p:nvPr/>
        </p:nvSpPr>
        <p:spPr>
          <a:xfrm>
            <a:off x="10246573" y="4750576"/>
            <a:ext cx="1109934" cy="13629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Device</a:t>
            </a:r>
            <a:endParaRPr lang="en-US" dirty="0"/>
          </a:p>
        </p:txBody>
      </p:sp>
      <p:sp>
        <p:nvSpPr>
          <p:cNvPr id="21" name="Rounded Rectangle 20"/>
          <p:cNvSpPr/>
          <p:nvPr/>
        </p:nvSpPr>
        <p:spPr>
          <a:xfrm>
            <a:off x="983484" y="3574386"/>
            <a:ext cx="1526875" cy="1389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GSM GPRS SIM900A modem </a:t>
            </a:r>
          </a:p>
        </p:txBody>
      </p:sp>
      <p:sp>
        <p:nvSpPr>
          <p:cNvPr id="3" name="Down Arrow 2"/>
          <p:cNvSpPr/>
          <p:nvPr/>
        </p:nvSpPr>
        <p:spPr>
          <a:xfrm>
            <a:off x="4352197" y="2702053"/>
            <a:ext cx="591259" cy="1115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19296013">
            <a:off x="3241465" y="3150323"/>
            <a:ext cx="595668" cy="1136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rot="2568665">
            <a:off x="5711878" y="3281181"/>
            <a:ext cx="633414" cy="1182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rot="16200000">
            <a:off x="2822159" y="4248807"/>
            <a:ext cx="620697" cy="9534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13960740">
            <a:off x="2925157" y="5115294"/>
            <a:ext cx="595668" cy="1136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8232316" y="5302666"/>
            <a:ext cx="301924" cy="2587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9862697" y="5325967"/>
            <a:ext cx="316307" cy="272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708440" y="4830371"/>
            <a:ext cx="791068" cy="692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8167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452"/>
            <a:ext cx="10515600" cy="1325563"/>
          </a:xfrm>
        </p:spPr>
        <p:txBody>
          <a:bodyPr/>
          <a:lstStyle/>
          <a:p>
            <a:r>
              <a:rPr lang="en-US" b="1" dirty="0" smtClean="0"/>
              <a:t>Hardware Components Required</a:t>
            </a:r>
            <a:endParaRPr lang="en-US" b="1" dirty="0"/>
          </a:p>
        </p:txBody>
      </p:sp>
      <p:sp>
        <p:nvSpPr>
          <p:cNvPr id="3" name="Content Placeholder 2"/>
          <p:cNvSpPr>
            <a:spLocks noGrp="1"/>
          </p:cNvSpPr>
          <p:nvPr>
            <p:ph idx="1"/>
          </p:nvPr>
        </p:nvSpPr>
        <p:spPr>
          <a:xfrm>
            <a:off x="123825" y="1147307"/>
            <a:ext cx="11353800" cy="5480948"/>
          </a:xfrm>
        </p:spPr>
        <p:txBody>
          <a:bodyPr>
            <a:noAutofit/>
          </a:bodyPr>
          <a:lstStyle/>
          <a:p>
            <a:pPr marL="514350" indent="-514350">
              <a:buFont typeface="+mj-lt"/>
              <a:buAutoNum type="arabicPeriod"/>
            </a:pPr>
            <a:r>
              <a:rPr lang="en-US" sz="1800" dirty="0"/>
              <a:t>Arduino Micro </a:t>
            </a:r>
            <a:r>
              <a:rPr lang="en-US" sz="1800" dirty="0" smtClean="0"/>
              <a:t>Controller</a:t>
            </a:r>
          </a:p>
          <a:p>
            <a:pPr marL="342900" indent="-342900">
              <a:buFont typeface="+mj-lt"/>
              <a:buAutoNum type="arabicPeriod"/>
            </a:pPr>
            <a:endParaRPr lang="en-US" sz="1800" dirty="0"/>
          </a:p>
          <a:p>
            <a:pPr marL="514350" indent="-514350">
              <a:buFont typeface="+mj-lt"/>
              <a:buAutoNum type="arabicPeriod"/>
            </a:pPr>
            <a:r>
              <a:rPr lang="en-US" sz="1800" dirty="0"/>
              <a:t>YL69 Soil Moisture </a:t>
            </a:r>
            <a:r>
              <a:rPr lang="en-US" sz="1800" dirty="0" smtClean="0"/>
              <a:t>Sensor</a:t>
            </a:r>
          </a:p>
          <a:p>
            <a:pPr marL="342900" indent="-342900">
              <a:buFont typeface="+mj-lt"/>
              <a:buAutoNum type="arabicPeriod"/>
            </a:pPr>
            <a:endParaRPr lang="en-US" sz="1800" dirty="0" smtClean="0"/>
          </a:p>
          <a:p>
            <a:pPr marL="514350" indent="-514350">
              <a:buFont typeface="+mj-lt"/>
              <a:buAutoNum type="arabicPeriod"/>
            </a:pPr>
            <a:r>
              <a:rPr lang="en-US" sz="1800" dirty="0" smtClean="0"/>
              <a:t>LM35 Temperature Sensor</a:t>
            </a:r>
          </a:p>
          <a:p>
            <a:pPr marL="342900" indent="-342900">
              <a:buFont typeface="+mj-lt"/>
              <a:buAutoNum type="arabicPeriod"/>
            </a:pPr>
            <a:endParaRPr lang="en-US" sz="1800" dirty="0" smtClean="0"/>
          </a:p>
          <a:p>
            <a:pPr marL="514350" indent="-514350">
              <a:buFont typeface="+mj-lt"/>
              <a:buAutoNum type="arabicPeriod"/>
            </a:pPr>
            <a:r>
              <a:rPr lang="en-US" sz="1800" dirty="0" smtClean="0"/>
              <a:t>DHT11 Humidity Sensor</a:t>
            </a:r>
          </a:p>
          <a:p>
            <a:pPr marL="342900" indent="-342900">
              <a:buFont typeface="+mj-lt"/>
              <a:buAutoNum type="arabicPeriod"/>
            </a:pPr>
            <a:endParaRPr lang="en-US" sz="1800" dirty="0" smtClean="0"/>
          </a:p>
          <a:p>
            <a:pPr marL="514350" indent="-514350">
              <a:buFont typeface="+mj-lt"/>
              <a:buAutoNum type="arabicPeriod"/>
            </a:pPr>
            <a:r>
              <a:rPr lang="en-US" sz="1800" dirty="0" smtClean="0"/>
              <a:t>Relay</a:t>
            </a:r>
          </a:p>
          <a:p>
            <a:pPr marL="342900" indent="-342900">
              <a:buFont typeface="+mj-lt"/>
              <a:buAutoNum type="arabicPeriod"/>
            </a:pPr>
            <a:endParaRPr lang="en-US" sz="1800" dirty="0" smtClean="0"/>
          </a:p>
          <a:p>
            <a:pPr marL="514350" indent="-514350">
              <a:buFont typeface="+mj-lt"/>
              <a:buAutoNum type="arabicPeriod"/>
            </a:pPr>
            <a:r>
              <a:rPr lang="en-US" sz="1800" dirty="0"/>
              <a:t>GSM GPRS SIM900A modem </a:t>
            </a:r>
          </a:p>
          <a:p>
            <a:pPr marL="514350" indent="-514350">
              <a:buFont typeface="+mj-lt"/>
              <a:buAutoNum type="arabicPeriod"/>
            </a:pPr>
            <a:endParaRPr lang="en-US" sz="1800" dirty="0" smtClean="0"/>
          </a:p>
          <a:p>
            <a:pPr marL="514350" indent="-514350">
              <a:buFont typeface="+mj-lt"/>
              <a:buAutoNum type="arabicPeriod"/>
            </a:pPr>
            <a:r>
              <a:rPr lang="en-US" sz="1800" dirty="0" smtClean="0"/>
              <a:t>Rechargeable battery for Power Supply</a:t>
            </a:r>
          </a:p>
          <a:p>
            <a:pPr marL="514350" indent="-514350">
              <a:buFont typeface="+mj-lt"/>
              <a:buAutoNum type="arabicPeriod"/>
            </a:pPr>
            <a:endParaRPr lang="en-US" sz="1800" dirty="0" smtClean="0"/>
          </a:p>
          <a:p>
            <a:pPr marL="514350" indent="-514350">
              <a:buFont typeface="+mj-lt"/>
              <a:buAutoNum type="arabicPeriod"/>
            </a:pPr>
            <a:r>
              <a:rPr lang="en-US" sz="1800" dirty="0" smtClean="0"/>
              <a:t>Pump</a:t>
            </a:r>
            <a:endParaRPr lang="en-US" sz="1800" dirty="0"/>
          </a:p>
          <a:p>
            <a:pPr marL="514350" indent="-514350">
              <a:buFont typeface="+mj-lt"/>
              <a:buAutoNum type="arabicPeriod"/>
            </a:pPr>
            <a:endParaRPr lang="en-US" sz="1800" dirty="0"/>
          </a:p>
          <a:p>
            <a:endParaRPr lang="en-US" sz="1800" dirty="0"/>
          </a:p>
          <a:p>
            <a:endParaRPr lang="en-US" sz="1800" dirty="0" smtClean="0"/>
          </a:p>
          <a:p>
            <a:endParaRPr lang="en-US" sz="1800" dirty="0" smtClean="0"/>
          </a:p>
          <a:p>
            <a:endParaRPr lang="en-US" sz="1800" dirty="0"/>
          </a:p>
          <a:p>
            <a:endParaRPr lang="en-US" sz="1800" dirty="0"/>
          </a:p>
          <a:p>
            <a:endParaRPr lang="en-US" sz="18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175" t="-1416" r="5436" b="18462"/>
          <a:stretch/>
        </p:blipFill>
        <p:spPr>
          <a:xfrm>
            <a:off x="4451669" y="913411"/>
            <a:ext cx="2363203" cy="1492370"/>
          </a:xfrm>
          <a:prstGeom prst="rect">
            <a:avLst/>
          </a:prstGeom>
        </p:spPr>
      </p:pic>
      <p:pic>
        <p:nvPicPr>
          <p:cNvPr id="6"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22600" t="18122" r="16150" b="42965"/>
          <a:stretch/>
        </p:blipFill>
        <p:spPr>
          <a:xfrm>
            <a:off x="4506308" y="3830820"/>
            <a:ext cx="2286000" cy="1247119"/>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2364" r="33890" b="1359"/>
          <a:stretch/>
        </p:blipFill>
        <p:spPr>
          <a:xfrm rot="16200000">
            <a:off x="5059392" y="1930581"/>
            <a:ext cx="1235015" cy="2286001"/>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5650" t="6473" r="18155" b="6328"/>
          <a:stretch/>
        </p:blipFill>
        <p:spPr>
          <a:xfrm>
            <a:off x="4451670" y="5004490"/>
            <a:ext cx="2458094" cy="1853510"/>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0184" t="3805" r="9824" b="9974"/>
          <a:stretch/>
        </p:blipFill>
        <p:spPr>
          <a:xfrm>
            <a:off x="8328613" y="716744"/>
            <a:ext cx="2609681" cy="1885703"/>
          </a:xfrm>
          <a:prstGeom prst="rect">
            <a:avLst/>
          </a:prstGeom>
        </p:spPr>
      </p:pic>
      <p:pic>
        <p:nvPicPr>
          <p:cNvPr id="10" name="Picture 9"/>
          <p:cNvPicPr>
            <a:picLocks noChangeAspect="1"/>
          </p:cNvPicPr>
          <p:nvPr/>
        </p:nvPicPr>
        <p:blipFill rotWithShape="1">
          <a:blip r:embed="rId7"/>
          <a:srcRect l="13024" t="30854"/>
          <a:stretch/>
        </p:blipFill>
        <p:spPr>
          <a:xfrm>
            <a:off x="8137584" y="5077939"/>
            <a:ext cx="3157268" cy="1791419"/>
          </a:xfrm>
          <a:prstGeom prst="rect">
            <a:avLst/>
          </a:prstGeom>
        </p:spPr>
      </p:pic>
      <p:pic>
        <p:nvPicPr>
          <p:cNvPr id="1026" name="Picture 2" descr="SIM900A GSM Modem Module, Global System for Mobile Communication ..."/>
          <p:cNvPicPr>
            <a:picLocks noChangeAspect="1" noChangeArrowheads="1"/>
          </p:cNvPicPr>
          <p:nvPr/>
        </p:nvPicPr>
        <p:blipFill rotWithShape="1">
          <a:blip r:embed="rId8">
            <a:extLst>
              <a:ext uri="{28A0092B-C50C-407E-A947-70E740481C1C}">
                <a14:useLocalDpi xmlns:a14="http://schemas.microsoft.com/office/drawing/2010/main" val="0"/>
              </a:ext>
            </a:extLst>
          </a:blip>
          <a:srcRect l="16179" t="21555" r="22534" b="14505"/>
          <a:stretch/>
        </p:blipFill>
        <p:spPr bwMode="auto">
          <a:xfrm>
            <a:off x="8328613" y="2613805"/>
            <a:ext cx="2609681" cy="246413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114800" y="1949570"/>
            <a:ext cx="336869" cy="3450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a:t>
            </a:r>
            <a:endParaRPr lang="en-US" sz="1100" dirty="0">
              <a:solidFill>
                <a:schemeClr val="tx1"/>
              </a:solidFill>
            </a:endParaRPr>
          </a:p>
        </p:txBody>
      </p:sp>
      <p:sp>
        <p:nvSpPr>
          <p:cNvPr id="14" name="Rectangle 13"/>
          <p:cNvSpPr/>
          <p:nvPr/>
        </p:nvSpPr>
        <p:spPr>
          <a:xfrm>
            <a:off x="4087493" y="3341270"/>
            <a:ext cx="336869" cy="3450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a:t>
            </a:r>
            <a:r>
              <a:rPr lang="en-US" sz="1100" dirty="0" smtClean="0">
                <a:solidFill>
                  <a:schemeClr val="tx1"/>
                </a:solidFill>
              </a:rPr>
              <a:t>.</a:t>
            </a:r>
            <a:endParaRPr lang="en-US" sz="1100" dirty="0">
              <a:solidFill>
                <a:schemeClr val="tx1"/>
              </a:solidFill>
            </a:endParaRPr>
          </a:p>
        </p:txBody>
      </p:sp>
      <p:sp>
        <p:nvSpPr>
          <p:cNvPr id="15" name="Rectangle 14"/>
          <p:cNvSpPr/>
          <p:nvPr/>
        </p:nvSpPr>
        <p:spPr>
          <a:xfrm>
            <a:off x="4084619" y="4658230"/>
            <a:ext cx="336869" cy="3450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3.</a:t>
            </a:r>
            <a:endParaRPr lang="en-US" sz="1100" dirty="0">
              <a:solidFill>
                <a:schemeClr val="tx1"/>
              </a:solidFill>
            </a:endParaRPr>
          </a:p>
        </p:txBody>
      </p:sp>
      <p:sp>
        <p:nvSpPr>
          <p:cNvPr id="16" name="Rectangle 15"/>
          <p:cNvSpPr/>
          <p:nvPr/>
        </p:nvSpPr>
        <p:spPr>
          <a:xfrm>
            <a:off x="3989729" y="6305876"/>
            <a:ext cx="336869" cy="3450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a:t>
            </a:r>
            <a:r>
              <a:rPr lang="en-US" sz="1100" dirty="0" smtClean="0">
                <a:solidFill>
                  <a:schemeClr val="tx1"/>
                </a:solidFill>
              </a:rPr>
              <a:t>.</a:t>
            </a:r>
            <a:endParaRPr lang="en-US" sz="1100" dirty="0">
              <a:solidFill>
                <a:schemeClr val="tx1"/>
              </a:solidFill>
            </a:endParaRPr>
          </a:p>
        </p:txBody>
      </p:sp>
      <p:sp>
        <p:nvSpPr>
          <p:cNvPr id="17" name="Rectangle 16"/>
          <p:cNvSpPr/>
          <p:nvPr/>
        </p:nvSpPr>
        <p:spPr>
          <a:xfrm>
            <a:off x="7768089" y="2216958"/>
            <a:ext cx="336869" cy="3450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5.</a:t>
            </a:r>
            <a:endParaRPr lang="en-US" sz="1100" dirty="0">
              <a:solidFill>
                <a:schemeClr val="tx1"/>
              </a:solidFill>
            </a:endParaRPr>
          </a:p>
        </p:txBody>
      </p:sp>
      <p:sp>
        <p:nvSpPr>
          <p:cNvPr id="18" name="Rectangle 17"/>
          <p:cNvSpPr/>
          <p:nvPr/>
        </p:nvSpPr>
        <p:spPr>
          <a:xfrm>
            <a:off x="7860105" y="4663978"/>
            <a:ext cx="336869" cy="3450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6</a:t>
            </a:r>
            <a:r>
              <a:rPr lang="en-US" sz="1100" dirty="0" smtClean="0">
                <a:solidFill>
                  <a:schemeClr val="tx1"/>
                </a:solidFill>
              </a:rPr>
              <a:t>.</a:t>
            </a:r>
            <a:endParaRPr lang="en-US" sz="1100" dirty="0">
              <a:solidFill>
                <a:schemeClr val="tx1"/>
              </a:solidFill>
            </a:endParaRPr>
          </a:p>
        </p:txBody>
      </p:sp>
      <p:sp>
        <p:nvSpPr>
          <p:cNvPr id="19" name="Rectangle 18"/>
          <p:cNvSpPr/>
          <p:nvPr/>
        </p:nvSpPr>
        <p:spPr>
          <a:xfrm>
            <a:off x="7860106" y="6294368"/>
            <a:ext cx="336869" cy="3450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7</a:t>
            </a:r>
            <a:r>
              <a:rPr lang="en-US" sz="1100" dirty="0" smtClean="0">
                <a:solidFill>
                  <a:schemeClr val="tx1"/>
                </a:solidFill>
              </a:rPr>
              <a:t>.</a:t>
            </a:r>
            <a:endParaRPr lang="en-US" sz="1100" dirty="0">
              <a:solidFill>
                <a:schemeClr val="tx1"/>
              </a:solidFill>
            </a:endParaRPr>
          </a:p>
        </p:txBody>
      </p:sp>
    </p:spTree>
    <p:extLst>
      <p:ext uri="{BB962C8B-B14F-4D97-AF65-F5344CB8AC3E}">
        <p14:creationId xmlns:p14="http://schemas.microsoft.com/office/powerpoint/2010/main" val="3004325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410200" y="5819774"/>
            <a:ext cx="6438900" cy="8029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Complete circuit diagram</a:t>
            </a:r>
            <a:endParaRPr lang="en-US" sz="3200" b="1" dirty="0">
              <a:solidFill>
                <a:schemeClr val="tx1"/>
              </a:solidFill>
            </a:endParaRPr>
          </a:p>
        </p:txBody>
      </p:sp>
      <p:pic>
        <p:nvPicPr>
          <p:cNvPr id="14" name="Picture 13"/>
          <p:cNvPicPr>
            <a:picLocks noChangeAspect="1"/>
          </p:cNvPicPr>
          <p:nvPr/>
        </p:nvPicPr>
        <p:blipFill rotWithShape="1">
          <a:blip r:embed="rId2"/>
          <a:srcRect l="6260" t="7255" b="1544"/>
          <a:stretch/>
        </p:blipFill>
        <p:spPr>
          <a:xfrm>
            <a:off x="4262551" y="638419"/>
            <a:ext cx="7929449" cy="4981332"/>
          </a:xfrm>
          <a:prstGeom prst="rect">
            <a:avLst/>
          </a:prstGeom>
        </p:spPr>
      </p:pic>
      <p:sp>
        <p:nvSpPr>
          <p:cNvPr id="15" name="Rectangle 14"/>
          <p:cNvSpPr/>
          <p:nvPr/>
        </p:nvSpPr>
        <p:spPr>
          <a:xfrm>
            <a:off x="4336256" y="2598896"/>
            <a:ext cx="950119" cy="6110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smtClean="0">
                <a:solidFill>
                  <a:schemeClr val="tx1"/>
                </a:solidFill>
              </a:rPr>
              <a:t>12V DC,1Amp POWER SOURCE</a:t>
            </a:r>
            <a:endParaRPr lang="en-US" sz="1050" b="1" dirty="0">
              <a:solidFill>
                <a:schemeClr val="tx1"/>
              </a:solidFill>
            </a:endParaRPr>
          </a:p>
        </p:txBody>
      </p:sp>
      <p:sp>
        <p:nvSpPr>
          <p:cNvPr id="16" name="Rectangle 15"/>
          <p:cNvSpPr/>
          <p:nvPr/>
        </p:nvSpPr>
        <p:spPr>
          <a:xfrm>
            <a:off x="8512969" y="4146477"/>
            <a:ext cx="526256" cy="9859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Channel Relay Module Board 5V LOW level trigger</a:t>
            </a:r>
            <a:endParaRPr lang="en-US" sz="800" b="1" dirty="0">
              <a:solidFill>
                <a:schemeClr val="tx1"/>
              </a:solidFill>
            </a:endParaRPr>
          </a:p>
        </p:txBody>
      </p:sp>
      <p:sp>
        <p:nvSpPr>
          <p:cNvPr id="17" name="Rectangle 16"/>
          <p:cNvSpPr/>
          <p:nvPr/>
        </p:nvSpPr>
        <p:spPr>
          <a:xfrm>
            <a:off x="10472738" y="5094320"/>
            <a:ext cx="1195387" cy="4162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smtClean="0">
                <a:solidFill>
                  <a:schemeClr val="tx1"/>
                </a:solidFill>
              </a:rPr>
              <a:t>12 V DC MOTOR WATER PUMP</a:t>
            </a:r>
            <a:endParaRPr lang="en-US" sz="1050" b="1" dirty="0">
              <a:solidFill>
                <a:schemeClr val="tx1"/>
              </a:solidFill>
            </a:endParaRPr>
          </a:p>
        </p:txBody>
      </p:sp>
      <p:sp>
        <p:nvSpPr>
          <p:cNvPr id="19" name="Rectangle 18"/>
          <p:cNvSpPr/>
          <p:nvPr/>
        </p:nvSpPr>
        <p:spPr>
          <a:xfrm>
            <a:off x="10453687" y="1659727"/>
            <a:ext cx="785813" cy="705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Soil moisture</a:t>
            </a:r>
          </a:p>
          <a:p>
            <a:r>
              <a:rPr lang="en-US" sz="1200" b="1" dirty="0">
                <a:solidFill>
                  <a:schemeClr val="tx1"/>
                </a:solidFill>
              </a:rPr>
              <a:t>sensor</a:t>
            </a:r>
          </a:p>
        </p:txBody>
      </p:sp>
      <p:graphicFrame>
        <p:nvGraphicFramePr>
          <p:cNvPr id="21" name="Content Placeholder 20"/>
          <p:cNvGraphicFramePr>
            <a:graphicFrameLocks noGrp="1"/>
          </p:cNvGraphicFramePr>
          <p:nvPr>
            <p:ph idx="1"/>
            <p:extLst>
              <p:ext uri="{D42A27DB-BD31-4B8C-83A1-F6EECF244321}">
                <p14:modId xmlns:p14="http://schemas.microsoft.com/office/powerpoint/2010/main" val="2712768558"/>
              </p:ext>
            </p:extLst>
          </p:nvPr>
        </p:nvGraphicFramePr>
        <p:xfrm>
          <a:off x="0" y="25399"/>
          <a:ext cx="4262550" cy="6832601"/>
        </p:xfrm>
        <a:graphic>
          <a:graphicData uri="http://schemas.openxmlformats.org/drawingml/2006/table">
            <a:tbl>
              <a:tblPr firstRow="1" bandRow="1">
                <a:tableStyleId>{5C22544A-7EE6-4342-B048-85BDC9FD1C3A}</a:tableStyleId>
              </a:tblPr>
              <a:tblGrid>
                <a:gridCol w="1371600"/>
                <a:gridCol w="2890950"/>
              </a:tblGrid>
              <a:tr h="462818">
                <a:tc>
                  <a:txBody>
                    <a:bodyPr/>
                    <a:lstStyle/>
                    <a:p>
                      <a:r>
                        <a:rPr lang="en-US" dirty="0" smtClean="0"/>
                        <a:t>Material </a:t>
                      </a:r>
                      <a:endParaRPr lang="en-US" dirty="0"/>
                    </a:p>
                  </a:txBody>
                  <a:tcPr/>
                </a:tc>
                <a:tc>
                  <a:txBody>
                    <a:bodyPr/>
                    <a:lstStyle/>
                    <a:p>
                      <a:r>
                        <a:rPr lang="en-US" sz="2000" dirty="0" smtClean="0"/>
                        <a:t>Features </a:t>
                      </a:r>
                      <a:endParaRPr lang="en-US" sz="2000" dirty="0"/>
                    </a:p>
                  </a:txBody>
                  <a:tcPr/>
                </a:tc>
              </a:tr>
              <a:tr h="1380618">
                <a:tc>
                  <a:txBody>
                    <a:bodyPr/>
                    <a:lstStyle/>
                    <a:p>
                      <a:r>
                        <a:rPr lang="en-US" dirty="0" smtClean="0"/>
                        <a:t>Arduino </a:t>
                      </a:r>
                      <a:endParaRPr lang="en-US" dirty="0"/>
                    </a:p>
                  </a:txBody>
                  <a:tcPr/>
                </a:tc>
                <a:tc>
                  <a:txBody>
                    <a:bodyPr/>
                    <a:lstStyle/>
                    <a:p>
                      <a:pPr marL="285750" indent="-285750">
                        <a:buFont typeface="Arial" panose="020B0604020202020204" pitchFamily="34" charset="0"/>
                        <a:buChar char="•"/>
                      </a:pPr>
                      <a:r>
                        <a:rPr lang="en-US" sz="1400" dirty="0" smtClean="0"/>
                        <a:t> Microcontroller AT mega328 </a:t>
                      </a:r>
                    </a:p>
                    <a:p>
                      <a:pPr marL="285750" indent="-285750">
                        <a:buFont typeface="Arial" panose="020B0604020202020204" pitchFamily="34" charset="0"/>
                        <a:buChar char="•"/>
                      </a:pPr>
                      <a:r>
                        <a:rPr lang="en-US" sz="1400" dirty="0" smtClean="0"/>
                        <a:t>Voltage of operating 5V Recommended input voltage 7-9V Range of input voltage 6-20V </a:t>
                      </a:r>
                    </a:p>
                    <a:p>
                      <a:pPr marL="285750" indent="-285750">
                        <a:buFont typeface="Arial" panose="020B0604020202020204" pitchFamily="34" charset="0"/>
                        <a:buChar char="•"/>
                      </a:pPr>
                      <a:endParaRPr lang="en-US" sz="1400" dirty="0"/>
                    </a:p>
                  </a:txBody>
                  <a:tcPr/>
                </a:tc>
              </a:tr>
              <a:tr h="1537976">
                <a:tc>
                  <a:txBody>
                    <a:bodyPr/>
                    <a:lstStyle/>
                    <a:p>
                      <a:r>
                        <a:rPr lang="en-US" dirty="0" smtClean="0"/>
                        <a:t>Moisture sensor </a:t>
                      </a:r>
                      <a:endParaRPr lang="en-US" dirty="0"/>
                    </a:p>
                  </a:txBody>
                  <a:tcPr/>
                </a:tc>
                <a:tc>
                  <a:txBody>
                    <a:bodyPr/>
                    <a:lstStyle/>
                    <a:p>
                      <a:pPr marL="285750" indent="-285750">
                        <a:buFont typeface="Arial" panose="020B0604020202020204" pitchFamily="34" charset="0"/>
                        <a:buChar char="•"/>
                      </a:pPr>
                      <a:r>
                        <a:rPr lang="en-US" sz="1400" dirty="0" smtClean="0"/>
                        <a:t>Voltage of working 5v </a:t>
                      </a:r>
                    </a:p>
                    <a:p>
                      <a:pPr marL="285750" indent="-285750">
                        <a:buFont typeface="Arial" panose="020B0604020202020204" pitchFamily="34" charset="0"/>
                        <a:buChar char="•"/>
                      </a:pPr>
                      <a:r>
                        <a:rPr lang="en-US" sz="1400" dirty="0" smtClean="0"/>
                        <a:t>Current of working ˂ 20 mA Analog interface Detection depth 37mm </a:t>
                      </a:r>
                    </a:p>
                    <a:p>
                      <a:pPr marL="285750" indent="-285750">
                        <a:buFont typeface="Arial" panose="020B0604020202020204" pitchFamily="34" charset="0"/>
                        <a:buChar char="•"/>
                      </a:pPr>
                      <a:r>
                        <a:rPr lang="en-US" sz="1400" dirty="0" smtClean="0"/>
                        <a:t>Working temperature range 10 ͦC-30 Cͦ </a:t>
                      </a:r>
                    </a:p>
                  </a:txBody>
                  <a:tcPr/>
                </a:tc>
              </a:tr>
              <a:tr h="1844859">
                <a:tc>
                  <a:txBody>
                    <a:bodyPr/>
                    <a:lstStyle/>
                    <a:p>
                      <a:r>
                        <a:rPr lang="en-US" dirty="0" smtClean="0"/>
                        <a:t>Water  pump</a:t>
                      </a:r>
                      <a:endParaRPr lang="en-US" dirty="0"/>
                    </a:p>
                  </a:txBody>
                  <a:tcPr/>
                </a:tc>
                <a:tc>
                  <a:txBody>
                    <a:bodyPr/>
                    <a:lstStyle/>
                    <a:p>
                      <a:pPr marL="285750" indent="-285750">
                        <a:buFont typeface="Arial" panose="020B0604020202020204" pitchFamily="34" charset="0"/>
                        <a:buChar char="•"/>
                      </a:pPr>
                      <a:r>
                        <a:rPr lang="en-US" sz="1400" dirty="0" smtClean="0"/>
                        <a:t>Voltage of Input:  6-12 VDC</a:t>
                      </a:r>
                    </a:p>
                    <a:p>
                      <a:pPr marL="285750" indent="-285750">
                        <a:buFont typeface="Arial" panose="020B0604020202020204" pitchFamily="34" charset="0"/>
                        <a:buChar char="•"/>
                      </a:pPr>
                      <a:r>
                        <a:rPr lang="en-US" sz="1400" dirty="0" smtClean="0"/>
                        <a:t> Rate of Flow:  1.5-2 L/min Temperature of Operation: 80 ͦ C </a:t>
                      </a:r>
                    </a:p>
                    <a:p>
                      <a:pPr marL="285750" indent="-285750">
                        <a:buFont typeface="Arial" panose="020B0604020202020204" pitchFamily="34" charset="0"/>
                        <a:buChar char="•"/>
                      </a:pPr>
                      <a:r>
                        <a:rPr lang="en-US" sz="1400" dirty="0" smtClean="0"/>
                        <a:t>Current of Operating: 0.5-0.7A </a:t>
                      </a:r>
                    </a:p>
                    <a:p>
                      <a:pPr marL="285750" indent="-285750">
                        <a:buFont typeface="Arial" panose="020B0604020202020204" pitchFamily="34" charset="0"/>
                        <a:buChar char="•"/>
                      </a:pPr>
                      <a:r>
                        <a:rPr lang="en-US" sz="1400" dirty="0" smtClean="0"/>
                        <a:t>Distance of Suction: 2 meter (Max) </a:t>
                      </a:r>
                    </a:p>
                    <a:p>
                      <a:pPr marL="285750" indent="-285750">
                        <a:buFont typeface="Arial" panose="020B0604020202020204" pitchFamily="34" charset="0"/>
                        <a:buChar char="•"/>
                      </a:pPr>
                      <a:r>
                        <a:rPr lang="en-US" sz="1400" dirty="0" smtClean="0"/>
                        <a:t>Pump Life: 2500 Hour </a:t>
                      </a:r>
                    </a:p>
                  </a:txBody>
                  <a:tcPr/>
                </a:tc>
              </a:tr>
              <a:tr h="1606330">
                <a:tc>
                  <a:txBody>
                    <a:bodyPr/>
                    <a:lstStyle/>
                    <a:p>
                      <a:r>
                        <a:rPr lang="en-US" sz="1400" dirty="0" smtClean="0"/>
                        <a:t>Rechargeable Battery</a:t>
                      </a:r>
                      <a:endParaRPr lang="en-US" sz="1400" dirty="0"/>
                    </a:p>
                  </a:txBody>
                  <a:tcPr/>
                </a:tc>
                <a:tc>
                  <a:txBody>
                    <a:bodyPr/>
                    <a:lstStyle/>
                    <a:p>
                      <a:pPr marL="285750" indent="-285750">
                        <a:buFont typeface="Arial" panose="020B0604020202020204" pitchFamily="34" charset="0"/>
                        <a:buChar char="•"/>
                      </a:pPr>
                      <a:r>
                        <a:rPr lang="en-US" dirty="0" smtClean="0"/>
                        <a:t> </a:t>
                      </a:r>
                      <a:r>
                        <a:rPr lang="en-US" sz="1400" dirty="0" smtClean="0"/>
                        <a:t>Type Lead acid Battery. </a:t>
                      </a:r>
                    </a:p>
                    <a:p>
                      <a:pPr marL="285750" indent="-285750">
                        <a:buFont typeface="Arial" panose="020B0604020202020204" pitchFamily="34" charset="0"/>
                        <a:buChar char="•"/>
                      </a:pPr>
                      <a:r>
                        <a:rPr lang="en-US" sz="1400" dirty="0" smtClean="0"/>
                        <a:t>Model PP 2.3-12</a:t>
                      </a:r>
                    </a:p>
                    <a:p>
                      <a:pPr marL="285750" indent="-285750">
                        <a:buFont typeface="Arial" panose="020B0604020202020204" pitchFamily="34" charset="0"/>
                        <a:buChar char="•"/>
                      </a:pPr>
                      <a:r>
                        <a:rPr lang="en-US" sz="1400" dirty="0" smtClean="0"/>
                        <a:t>SV code 380301 AALV4</a:t>
                      </a:r>
                    </a:p>
                    <a:p>
                      <a:pPr marL="285750" indent="-285750">
                        <a:buFont typeface="Arial" panose="020B0604020202020204" pitchFamily="34" charset="0"/>
                        <a:buChar char="•"/>
                      </a:pPr>
                      <a:r>
                        <a:rPr lang="en-US" sz="1400" dirty="0" smtClean="0"/>
                        <a:t>Brand Power Plus</a:t>
                      </a:r>
                    </a:p>
                    <a:p>
                      <a:pPr marL="285750" indent="-285750">
                        <a:buFont typeface="Arial" panose="020B0604020202020204" pitchFamily="34" charset="0"/>
                        <a:buChar char="•"/>
                      </a:pPr>
                      <a:r>
                        <a:rPr lang="en-US" sz="1400" dirty="0" smtClean="0"/>
                        <a:t>Color Black</a:t>
                      </a:r>
                    </a:p>
                    <a:p>
                      <a:pPr marL="285750" indent="-285750">
                        <a:buFont typeface="Arial" panose="020B0604020202020204" pitchFamily="34" charset="0"/>
                        <a:buChar char="•"/>
                      </a:pPr>
                      <a:r>
                        <a:rPr lang="en-US" sz="1400" dirty="0" smtClean="0"/>
                        <a:t>Battery Voltage 12V</a:t>
                      </a:r>
                    </a:p>
                  </a:txBody>
                  <a:tcPr/>
                </a:tc>
              </a:tr>
            </a:tbl>
          </a:graphicData>
        </a:graphic>
      </p:graphicFrame>
    </p:spTree>
    <p:extLst>
      <p:ext uri="{BB962C8B-B14F-4D97-AF65-F5344CB8AC3E}">
        <p14:creationId xmlns:p14="http://schemas.microsoft.com/office/powerpoint/2010/main" val="178440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15" y="0"/>
            <a:ext cx="10515600" cy="1325563"/>
          </a:xfrm>
        </p:spPr>
        <p:txBody>
          <a:bodyPr/>
          <a:lstStyle/>
          <a:p>
            <a:r>
              <a:rPr lang="en-US" b="1" dirty="0"/>
              <a:t> </a:t>
            </a:r>
            <a:r>
              <a:rPr lang="en-US" b="1" dirty="0" smtClean="0"/>
              <a:t>Software Programming techniques</a:t>
            </a:r>
            <a:endParaRPr lang="en-US" b="1" dirty="0"/>
          </a:p>
        </p:txBody>
      </p:sp>
      <p:sp>
        <p:nvSpPr>
          <p:cNvPr id="3" name="Content Placeholder 2"/>
          <p:cNvSpPr>
            <a:spLocks noGrp="1"/>
          </p:cNvSpPr>
          <p:nvPr>
            <p:ph idx="1"/>
          </p:nvPr>
        </p:nvSpPr>
        <p:spPr>
          <a:xfrm>
            <a:off x="238125" y="1411288"/>
            <a:ext cx="11353800" cy="5056187"/>
          </a:xfrm>
        </p:spPr>
        <p:txBody>
          <a:bodyPr/>
          <a:lstStyle/>
          <a:p>
            <a:r>
              <a:rPr lang="en-US" b="1" dirty="0" err="1" smtClean="0"/>
              <a:t>Thingspeak</a:t>
            </a:r>
            <a:r>
              <a:rPr lang="en-US" b="1" dirty="0" smtClean="0"/>
              <a:t> webserver</a:t>
            </a:r>
            <a:r>
              <a:rPr lang="en-US" dirty="0" smtClean="0"/>
              <a:t>: </a:t>
            </a:r>
            <a:r>
              <a:rPr lang="en-US" dirty="0" err="1" smtClean="0"/>
              <a:t>ThingSpeak</a:t>
            </a:r>
            <a:r>
              <a:rPr lang="en-US" dirty="0" smtClean="0"/>
              <a:t> </a:t>
            </a:r>
            <a:r>
              <a:rPr lang="en-US" dirty="0"/>
              <a:t>is an open source Internet of Things (</a:t>
            </a:r>
            <a:r>
              <a:rPr lang="en-US" dirty="0" err="1"/>
              <a:t>IoT</a:t>
            </a:r>
            <a:r>
              <a:rPr lang="en-US" dirty="0"/>
              <a:t>) application and API to store and retrieve data from things using the HTTP protocol over the Internet or via a Local Area </a:t>
            </a:r>
            <a:r>
              <a:rPr lang="en-US" dirty="0" smtClean="0"/>
              <a:t>Network.</a:t>
            </a:r>
          </a:p>
          <a:p>
            <a:endParaRPr lang="en-US" dirty="0" smtClean="0"/>
          </a:p>
          <a:p>
            <a:r>
              <a:rPr lang="en-US" dirty="0"/>
              <a:t>Readings from the two sensors were also transmitted to a THINGSPEAK channel to obtain graphs. </a:t>
            </a:r>
            <a:endParaRPr lang="en-US" dirty="0" smtClean="0"/>
          </a:p>
          <a:p>
            <a:endParaRPr lang="en-US" dirty="0" smtClean="0"/>
          </a:p>
          <a:p>
            <a:r>
              <a:rPr lang="en-US" b="1" dirty="0"/>
              <a:t>JSON Format</a:t>
            </a:r>
            <a:r>
              <a:rPr lang="en-US" dirty="0"/>
              <a:t>: JavaScript Object Notation or JSON  is an open-standard file format that uses human-readable text to transmit data objects consisting of attribute– value pairs and array data types (or any other serializable value).</a:t>
            </a:r>
          </a:p>
        </p:txBody>
      </p:sp>
    </p:spTree>
    <p:extLst>
      <p:ext uri="{BB962C8B-B14F-4D97-AF65-F5344CB8AC3E}">
        <p14:creationId xmlns:p14="http://schemas.microsoft.com/office/powerpoint/2010/main" val="857149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425" y="45955"/>
            <a:ext cx="10515600" cy="948768"/>
          </a:xfrm>
        </p:spPr>
        <p:txBody>
          <a:bodyPr/>
          <a:lstStyle/>
          <a:p>
            <a:r>
              <a:rPr lang="en-US" b="1" dirty="0" smtClean="0"/>
              <a:t>Application View</a:t>
            </a:r>
            <a:endParaRPr lang="en-US" b="1" dirty="0"/>
          </a:p>
        </p:txBody>
      </p:sp>
      <p:sp>
        <p:nvSpPr>
          <p:cNvPr id="4" name="Rectangle 3"/>
          <p:cNvSpPr/>
          <p:nvPr/>
        </p:nvSpPr>
        <p:spPr>
          <a:xfrm>
            <a:off x="646981" y="1039813"/>
            <a:ext cx="3209027" cy="5218981"/>
          </a:xfrm>
          <a:prstGeom prst="rect">
            <a:avLst/>
          </a:prstGeom>
          <a:blipFill dpi="0" rotWithShape="1">
            <a:blip r:embed="rId2">
              <a:alphaModFix amt="48000"/>
            </a:blip>
            <a:srcRect/>
            <a:stretch>
              <a:fillRect t="-1000" r="-2000"/>
            </a:stretch>
          </a:blip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threePt" dir="t"/>
            </a:scene3d>
            <a:sp3d extrusionH="57150">
              <a:bevelT h="25400" prst="softRound"/>
            </a:sp3d>
          </a:bodyPr>
          <a:lstStyle/>
          <a:p>
            <a:pPr algn="ctr"/>
            <a:r>
              <a:rPr lang="en-US" sz="3600" b="1" dirty="0" smtClean="0">
                <a:solidFill>
                  <a:srgbClr val="002060"/>
                </a:solidFill>
                <a:latin typeface="Berlin Sans FB Demi" panose="020E0802020502020306" pitchFamily="34" charset="0"/>
              </a:rPr>
              <a:t>Smart Irrigation</a:t>
            </a:r>
          </a:p>
          <a:p>
            <a:pPr algn="ctr"/>
            <a:endParaRPr lang="en-US" sz="3600" b="1" dirty="0">
              <a:solidFill>
                <a:srgbClr val="002060"/>
              </a:solidFill>
              <a:latin typeface="Berlin Sans FB Demi" panose="020E0802020502020306" pitchFamily="34" charset="0"/>
            </a:endParaRPr>
          </a:p>
        </p:txBody>
      </p:sp>
      <p:sp>
        <p:nvSpPr>
          <p:cNvPr id="5" name="Rectangle 4"/>
          <p:cNvSpPr/>
          <p:nvPr/>
        </p:nvSpPr>
        <p:spPr>
          <a:xfrm>
            <a:off x="4676056" y="1039812"/>
            <a:ext cx="3209027" cy="5218981"/>
          </a:xfrm>
          <a:prstGeom prst="rect">
            <a:avLst/>
          </a:prstGeom>
          <a:blipFill dpi="0" rotWithShape="1">
            <a:blip r:embed="rId2">
              <a:alphaModFix amt="36000"/>
            </a:blip>
            <a:srcRect/>
            <a:stretch>
              <a:fillRect t="-1000" r="-1000"/>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h="25400" prst="softRound"/>
            </a:sp3d>
          </a:bodyPr>
          <a:lstStyle/>
          <a:p>
            <a:pPr algn="ctr"/>
            <a:endParaRPr lang="en-US" sz="3600" b="1" dirty="0">
              <a:solidFill>
                <a:schemeClr val="accent6">
                  <a:lumMod val="75000"/>
                </a:schemeClr>
              </a:solidFill>
              <a:latin typeface="Bauhaus 93" panose="04030905020B02020C02" pitchFamily="82" charset="0"/>
            </a:endParaRPr>
          </a:p>
        </p:txBody>
      </p:sp>
      <p:sp>
        <p:nvSpPr>
          <p:cNvPr id="6" name="Rectangle 5"/>
          <p:cNvSpPr/>
          <p:nvPr/>
        </p:nvSpPr>
        <p:spPr>
          <a:xfrm>
            <a:off x="5178376" y="2090378"/>
            <a:ext cx="1464237" cy="485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Temperature</a:t>
            </a:r>
            <a:endParaRPr lang="en-US" b="1" dirty="0">
              <a:solidFill>
                <a:schemeClr val="tx1"/>
              </a:solidFill>
            </a:endParaRPr>
          </a:p>
        </p:txBody>
      </p:sp>
      <p:sp>
        <p:nvSpPr>
          <p:cNvPr id="7" name="Rectangle 6"/>
          <p:cNvSpPr/>
          <p:nvPr/>
        </p:nvSpPr>
        <p:spPr>
          <a:xfrm>
            <a:off x="5269271" y="2762683"/>
            <a:ext cx="1373341" cy="485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Humidity</a:t>
            </a:r>
            <a:endParaRPr lang="en-US" b="1" dirty="0">
              <a:solidFill>
                <a:schemeClr val="tx1"/>
              </a:solidFill>
            </a:endParaRPr>
          </a:p>
        </p:txBody>
      </p:sp>
      <p:sp>
        <p:nvSpPr>
          <p:cNvPr id="8" name="Rectangle 7"/>
          <p:cNvSpPr/>
          <p:nvPr/>
        </p:nvSpPr>
        <p:spPr>
          <a:xfrm>
            <a:off x="5178377" y="3434989"/>
            <a:ext cx="1464236" cy="485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Soil Moisture</a:t>
            </a:r>
            <a:endParaRPr lang="en-US" b="1" dirty="0">
              <a:solidFill>
                <a:schemeClr val="tx1"/>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2630" y="2150392"/>
            <a:ext cx="365746" cy="36574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1909" y="2924175"/>
            <a:ext cx="148860" cy="300037"/>
          </a:xfrm>
          <a:prstGeom prst="rect">
            <a:avLst/>
          </a:prstGeom>
        </p:spPr>
      </p:pic>
      <p:pic>
        <p:nvPicPr>
          <p:cNvPr id="12" name="Picture 11"/>
          <p:cNvPicPr>
            <a:picLocks noChangeAspect="1"/>
          </p:cNvPicPr>
          <p:nvPr/>
        </p:nvPicPr>
        <p:blipFill>
          <a:blip r:embed="rId5"/>
          <a:stretch>
            <a:fillRect/>
          </a:stretch>
        </p:blipFill>
        <p:spPr>
          <a:xfrm>
            <a:off x="4708575" y="3400982"/>
            <a:ext cx="537296" cy="558368"/>
          </a:xfrm>
          <a:prstGeom prst="ellipse">
            <a:avLst/>
          </a:prstGeom>
          <a:ln>
            <a:noFill/>
          </a:ln>
          <a:effectLst>
            <a:softEdge rad="112500"/>
          </a:effectLst>
        </p:spPr>
      </p:pic>
      <p:sp>
        <p:nvSpPr>
          <p:cNvPr id="13" name="Rectangle 12"/>
          <p:cNvSpPr/>
          <p:nvPr/>
        </p:nvSpPr>
        <p:spPr>
          <a:xfrm>
            <a:off x="4812630" y="5661427"/>
            <a:ext cx="1829983" cy="485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lumMod val="95000"/>
                    <a:lumOff val="5000"/>
                  </a:schemeClr>
                </a:solidFill>
                <a:latin typeface="Baskerville Old Face" panose="02020602080505020303" pitchFamily="18" charset="0"/>
              </a:rPr>
              <a:t>Motor Status</a:t>
            </a:r>
            <a:endParaRPr lang="en-US" sz="2000" dirty="0">
              <a:solidFill>
                <a:schemeClr val="tx1">
                  <a:lumMod val="95000"/>
                  <a:lumOff val="5000"/>
                </a:schemeClr>
              </a:solidFill>
              <a:latin typeface="Baskerville Old Face" panose="02020602080505020303" pitchFamily="18" charset="0"/>
            </a:endParaRPr>
          </a:p>
        </p:txBody>
      </p:sp>
      <p:sp>
        <p:nvSpPr>
          <p:cNvPr id="14" name="Rounded Rectangle 13"/>
          <p:cNvSpPr/>
          <p:nvPr/>
        </p:nvSpPr>
        <p:spPr>
          <a:xfrm>
            <a:off x="6441466" y="5734050"/>
            <a:ext cx="587984" cy="340618"/>
          </a:xfrm>
          <a:prstGeom prst="roundRect">
            <a:avLst/>
          </a:prstGeom>
          <a:solidFill>
            <a:srgbClr val="BC0808"/>
          </a:solidFill>
          <a:ln>
            <a:noFill/>
          </a:ln>
          <a:effectLst>
            <a:softEdge rad="1270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OFF</a:t>
            </a:r>
            <a:endParaRPr lang="en-US" sz="1600" b="1" dirty="0"/>
          </a:p>
        </p:txBody>
      </p:sp>
      <p:sp>
        <p:nvSpPr>
          <p:cNvPr id="15" name="Rounded Rectangle 14"/>
          <p:cNvSpPr/>
          <p:nvPr/>
        </p:nvSpPr>
        <p:spPr>
          <a:xfrm>
            <a:off x="7032016" y="5734050"/>
            <a:ext cx="587984" cy="340618"/>
          </a:xfrm>
          <a:prstGeom prst="roundRect">
            <a:avLst/>
          </a:prstGeom>
          <a:solidFill>
            <a:srgbClr val="0070C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ON</a:t>
            </a:r>
            <a:endParaRPr lang="en-US" sz="1600" b="1" dirty="0"/>
          </a:p>
        </p:txBody>
      </p:sp>
      <p:sp>
        <p:nvSpPr>
          <p:cNvPr id="16" name="Rectangle 15"/>
          <p:cNvSpPr/>
          <p:nvPr/>
        </p:nvSpPr>
        <p:spPr>
          <a:xfrm>
            <a:off x="4931909" y="1325563"/>
            <a:ext cx="2564266" cy="541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6">
                    <a:lumMod val="50000"/>
                  </a:schemeClr>
                </a:solidFill>
                <a:latin typeface="Century" panose="02040604050505020304" pitchFamily="18" charset="0"/>
              </a:rPr>
              <a:t>Readings</a:t>
            </a:r>
            <a:endParaRPr lang="en-US" sz="2800" b="1" dirty="0">
              <a:solidFill>
                <a:schemeClr val="accent6">
                  <a:lumMod val="50000"/>
                </a:schemeClr>
              </a:solidFill>
              <a:latin typeface="Century" panose="02040604050505020304" pitchFamily="18" charset="0"/>
            </a:endParaRPr>
          </a:p>
        </p:txBody>
      </p:sp>
      <p:sp>
        <p:nvSpPr>
          <p:cNvPr id="17" name="Rounded Rectangle 16"/>
          <p:cNvSpPr/>
          <p:nvPr/>
        </p:nvSpPr>
        <p:spPr>
          <a:xfrm>
            <a:off x="5121226" y="4185257"/>
            <a:ext cx="2411880" cy="434876"/>
          </a:xfrm>
          <a:prstGeom prst="roundRect">
            <a:avLst/>
          </a:prstGeom>
          <a:solidFill>
            <a:schemeClr val="accent5">
              <a:lumMod val="50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for Graph</a:t>
            </a:r>
            <a:endParaRPr lang="en-US" dirty="0"/>
          </a:p>
        </p:txBody>
      </p:sp>
      <p:sp>
        <p:nvSpPr>
          <p:cNvPr id="18" name="Rectangle 17"/>
          <p:cNvSpPr/>
          <p:nvPr/>
        </p:nvSpPr>
        <p:spPr>
          <a:xfrm>
            <a:off x="8552731" y="1077913"/>
            <a:ext cx="3209027" cy="5218981"/>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h="25400" prst="softRound"/>
            </a:sp3d>
          </a:bodyPr>
          <a:lstStyle/>
          <a:p>
            <a:pPr algn="ctr"/>
            <a:endParaRPr lang="en-US" sz="3600" b="1" dirty="0">
              <a:solidFill>
                <a:schemeClr val="accent6">
                  <a:lumMod val="75000"/>
                </a:schemeClr>
              </a:solidFill>
              <a:latin typeface="Bauhaus 93" panose="04030905020B02020C02" pitchFamily="82" charset="0"/>
            </a:endParaRPr>
          </a:p>
        </p:txBody>
      </p:sp>
      <p:sp>
        <p:nvSpPr>
          <p:cNvPr id="19" name="Rectangle 18"/>
          <p:cNvSpPr/>
          <p:nvPr/>
        </p:nvSpPr>
        <p:spPr>
          <a:xfrm>
            <a:off x="733425" y="6438900"/>
            <a:ext cx="2943225" cy="323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Home page</a:t>
            </a:r>
            <a:endParaRPr lang="en-US" sz="2000" dirty="0">
              <a:solidFill>
                <a:schemeClr val="tx1"/>
              </a:solidFill>
            </a:endParaRPr>
          </a:p>
        </p:txBody>
      </p:sp>
      <p:sp>
        <p:nvSpPr>
          <p:cNvPr id="20" name="Rectangle 19"/>
          <p:cNvSpPr/>
          <p:nvPr/>
        </p:nvSpPr>
        <p:spPr>
          <a:xfrm>
            <a:off x="4812630" y="6457950"/>
            <a:ext cx="2912145" cy="323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Sensor readings</a:t>
            </a:r>
            <a:endParaRPr lang="en-US" sz="2000" dirty="0">
              <a:solidFill>
                <a:schemeClr val="tx1"/>
              </a:solidFill>
            </a:endParaRPr>
          </a:p>
        </p:txBody>
      </p:sp>
      <p:sp>
        <p:nvSpPr>
          <p:cNvPr id="21" name="Rectangle 20"/>
          <p:cNvSpPr/>
          <p:nvPr/>
        </p:nvSpPr>
        <p:spPr>
          <a:xfrm>
            <a:off x="8849613" y="6457950"/>
            <a:ext cx="2912145" cy="323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Humidity Graph</a:t>
            </a:r>
            <a:endParaRPr lang="en-US" sz="2000" dirty="0">
              <a:solidFill>
                <a:schemeClr val="tx1"/>
              </a:solidFill>
            </a:endParaRPr>
          </a:p>
        </p:txBody>
      </p:sp>
      <p:pic>
        <p:nvPicPr>
          <p:cNvPr id="22" name="Picture 21"/>
          <p:cNvPicPr>
            <a:picLocks noChangeAspect="1"/>
          </p:cNvPicPr>
          <p:nvPr/>
        </p:nvPicPr>
        <p:blipFill>
          <a:blip r:embed="rId6"/>
          <a:stretch>
            <a:fillRect/>
          </a:stretch>
        </p:blipFill>
        <p:spPr>
          <a:xfrm>
            <a:off x="8622949" y="1171493"/>
            <a:ext cx="3068589" cy="2047320"/>
          </a:xfrm>
          <a:prstGeom prst="rect">
            <a:avLst/>
          </a:prstGeom>
        </p:spPr>
      </p:pic>
      <p:pic>
        <p:nvPicPr>
          <p:cNvPr id="23" name="Picture 22"/>
          <p:cNvPicPr>
            <a:picLocks noChangeAspect="1"/>
          </p:cNvPicPr>
          <p:nvPr/>
        </p:nvPicPr>
        <p:blipFill>
          <a:blip r:embed="rId7"/>
          <a:stretch>
            <a:fillRect/>
          </a:stretch>
        </p:blipFill>
        <p:spPr>
          <a:xfrm>
            <a:off x="8587366" y="3524569"/>
            <a:ext cx="3138807" cy="2132095"/>
          </a:xfrm>
          <a:prstGeom prst="rect">
            <a:avLst/>
          </a:prstGeom>
        </p:spPr>
      </p:pic>
      <p:sp>
        <p:nvSpPr>
          <p:cNvPr id="24" name="Rectangle 23"/>
          <p:cNvSpPr/>
          <p:nvPr/>
        </p:nvSpPr>
        <p:spPr>
          <a:xfrm>
            <a:off x="9744076" y="1215231"/>
            <a:ext cx="933450" cy="27066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Crop type 1</a:t>
            </a:r>
            <a:endParaRPr lang="en-US" sz="1200" dirty="0"/>
          </a:p>
        </p:txBody>
      </p:sp>
      <p:sp>
        <p:nvSpPr>
          <p:cNvPr id="26" name="Rectangle 25"/>
          <p:cNvSpPr/>
          <p:nvPr/>
        </p:nvSpPr>
        <p:spPr>
          <a:xfrm>
            <a:off x="9715501" y="3558381"/>
            <a:ext cx="933450" cy="27066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Crop type 2</a:t>
            </a:r>
            <a:endParaRPr lang="en-US" sz="1200" dirty="0"/>
          </a:p>
        </p:txBody>
      </p:sp>
      <p:sp>
        <p:nvSpPr>
          <p:cNvPr id="27" name="Rounded Rectangle 26"/>
          <p:cNvSpPr/>
          <p:nvPr/>
        </p:nvSpPr>
        <p:spPr>
          <a:xfrm>
            <a:off x="8562976" y="5904314"/>
            <a:ext cx="3198782" cy="389805"/>
          </a:xfrm>
          <a:prstGeom prst="roundRect">
            <a:avLst/>
          </a:prstGeom>
          <a:solidFill>
            <a:schemeClr val="tx1">
              <a:lumMod val="65000"/>
              <a:lumOff val="3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3" name="Rectangle 2"/>
          <p:cNvSpPr/>
          <p:nvPr/>
        </p:nvSpPr>
        <p:spPr>
          <a:xfrm>
            <a:off x="6900533" y="2159014"/>
            <a:ext cx="819455" cy="369332"/>
          </a:xfrm>
          <a:prstGeom prst="rect">
            <a:avLst/>
          </a:prstGeom>
          <a:solidFill>
            <a:schemeClr val="bg1"/>
          </a:solidFill>
        </p:spPr>
        <p:txBody>
          <a:bodyPr wrap="none">
            <a:spAutoFit/>
          </a:bodyPr>
          <a:lstStyle/>
          <a:p>
            <a:r>
              <a:rPr lang="en-US" b="1" dirty="0">
                <a:solidFill>
                  <a:schemeClr val="accent4">
                    <a:lumMod val="75000"/>
                  </a:schemeClr>
                </a:solidFill>
              </a:rPr>
              <a:t>21.23F</a:t>
            </a:r>
            <a:endParaRPr lang="en-US" dirty="0">
              <a:solidFill>
                <a:schemeClr val="accent4">
                  <a:lumMod val="75000"/>
                </a:schemeClr>
              </a:solidFill>
            </a:endParaRPr>
          </a:p>
        </p:txBody>
      </p:sp>
      <p:sp>
        <p:nvSpPr>
          <p:cNvPr id="11" name="Rectangle 10"/>
          <p:cNvSpPr/>
          <p:nvPr/>
        </p:nvSpPr>
        <p:spPr>
          <a:xfrm>
            <a:off x="6869273" y="2820460"/>
            <a:ext cx="881973" cy="369332"/>
          </a:xfrm>
          <a:prstGeom prst="rect">
            <a:avLst/>
          </a:prstGeom>
          <a:solidFill>
            <a:schemeClr val="bg1"/>
          </a:solidFill>
        </p:spPr>
        <p:txBody>
          <a:bodyPr wrap="none">
            <a:spAutoFit/>
          </a:bodyPr>
          <a:lstStyle/>
          <a:p>
            <a:r>
              <a:rPr lang="en-US" b="1" dirty="0">
                <a:solidFill>
                  <a:schemeClr val="accent4">
                    <a:lumMod val="75000"/>
                  </a:schemeClr>
                </a:solidFill>
              </a:rPr>
              <a:t>61.39%</a:t>
            </a:r>
          </a:p>
        </p:txBody>
      </p:sp>
      <p:sp>
        <p:nvSpPr>
          <p:cNvPr id="25" name="Rectangle 24"/>
          <p:cNvSpPr/>
          <p:nvPr/>
        </p:nvSpPr>
        <p:spPr>
          <a:xfrm>
            <a:off x="7022346" y="3521143"/>
            <a:ext cx="587020" cy="369332"/>
          </a:xfrm>
          <a:prstGeom prst="rect">
            <a:avLst/>
          </a:prstGeom>
          <a:solidFill>
            <a:schemeClr val="bg1"/>
          </a:solidFill>
        </p:spPr>
        <p:txBody>
          <a:bodyPr wrap="none">
            <a:spAutoFit/>
          </a:bodyPr>
          <a:lstStyle/>
          <a:p>
            <a:r>
              <a:rPr lang="en-US" b="1" dirty="0">
                <a:solidFill>
                  <a:schemeClr val="accent4">
                    <a:lumMod val="75000"/>
                  </a:schemeClr>
                </a:solidFill>
              </a:rPr>
              <a:t>12%</a:t>
            </a:r>
          </a:p>
        </p:txBody>
      </p:sp>
    </p:spTree>
    <p:extLst>
      <p:ext uri="{BB962C8B-B14F-4D97-AF65-F5344CB8AC3E}">
        <p14:creationId xmlns:p14="http://schemas.microsoft.com/office/powerpoint/2010/main" val="3690437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lum contrast="25000"/>
            <a:extLst>
              <a:ext uri="{28A0092B-C50C-407E-A947-70E740481C1C}">
                <a14:useLocalDpi xmlns:a14="http://schemas.microsoft.com/office/drawing/2010/main" val="0"/>
              </a:ext>
            </a:extLst>
          </a:blip>
          <a:srcRect l="8605" r="-2955" b="10610"/>
          <a:stretch/>
        </p:blipFill>
        <p:spPr>
          <a:xfrm>
            <a:off x="2510287" y="0"/>
            <a:ext cx="2510627" cy="5986732"/>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4114" t="5213" r="24514" b="16453"/>
          <a:stretch/>
        </p:blipFill>
        <p:spPr>
          <a:xfrm>
            <a:off x="-18721" y="0"/>
            <a:ext cx="2216990" cy="5986732"/>
          </a:xfrm>
          <a:prstGeom prst="rect">
            <a:avLst/>
          </a:prstGeom>
        </p:spPr>
      </p:pic>
      <p:sp>
        <p:nvSpPr>
          <p:cNvPr id="8" name="Rectangle 7"/>
          <p:cNvSpPr/>
          <p:nvPr/>
        </p:nvSpPr>
        <p:spPr>
          <a:xfrm>
            <a:off x="-1" y="6172200"/>
            <a:ext cx="2315937" cy="685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Flow chart of Temperature/Humidity Sensor</a:t>
            </a:r>
            <a:endParaRPr lang="en-US" sz="1400" b="1" dirty="0">
              <a:solidFill>
                <a:schemeClr val="tx1"/>
              </a:solidFill>
            </a:endParaRPr>
          </a:p>
        </p:txBody>
      </p:sp>
      <p:sp>
        <p:nvSpPr>
          <p:cNvPr id="9" name="Rectangle 8"/>
          <p:cNvSpPr/>
          <p:nvPr/>
        </p:nvSpPr>
        <p:spPr>
          <a:xfrm>
            <a:off x="5881055" y="6335289"/>
            <a:ext cx="2402728" cy="533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P</a:t>
            </a:r>
            <a:r>
              <a:rPr lang="en-US" sz="1600" b="1" dirty="0" smtClean="0">
                <a:solidFill>
                  <a:schemeClr val="tx1"/>
                </a:solidFill>
              </a:rPr>
              <a:t>rocess implementation</a:t>
            </a:r>
            <a:endParaRPr lang="en-US" sz="1600" b="1" dirty="0">
              <a:solidFill>
                <a:schemeClr val="tx1"/>
              </a:solidFill>
            </a:endParaRPr>
          </a:p>
        </p:txBody>
      </p:sp>
      <p:sp>
        <p:nvSpPr>
          <p:cNvPr id="10" name="Rectangle 9"/>
          <p:cNvSpPr/>
          <p:nvPr/>
        </p:nvSpPr>
        <p:spPr>
          <a:xfrm>
            <a:off x="2607513" y="6344814"/>
            <a:ext cx="1903922" cy="5143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Soil moisture sensor</a:t>
            </a:r>
            <a:endParaRPr lang="en-US" sz="1600" b="1" dirty="0">
              <a:solidFill>
                <a:schemeClr val="tx1"/>
              </a:solidFill>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108" y="1"/>
            <a:ext cx="2949675" cy="6245524"/>
          </a:xfrm>
          <a:prstGeom prst="rect">
            <a:avLst/>
          </a:prstGeom>
        </p:spPr>
      </p:pic>
      <p:pic>
        <p:nvPicPr>
          <p:cNvPr id="2" name="Picture 1"/>
          <p:cNvPicPr>
            <a:picLocks noChangeAspect="1"/>
          </p:cNvPicPr>
          <p:nvPr/>
        </p:nvPicPr>
        <p:blipFill rotWithShape="1">
          <a:blip r:embed="rId5"/>
          <a:srcRect l="5255" r="3962" b="4823"/>
          <a:stretch/>
        </p:blipFill>
        <p:spPr>
          <a:xfrm>
            <a:off x="8488394" y="0"/>
            <a:ext cx="3623094" cy="6245525"/>
          </a:xfrm>
          <a:prstGeom prst="rect">
            <a:avLst/>
          </a:prstGeom>
        </p:spPr>
      </p:pic>
      <p:sp>
        <p:nvSpPr>
          <p:cNvPr id="11" name="Rectangle 10"/>
          <p:cNvSpPr/>
          <p:nvPr/>
        </p:nvSpPr>
        <p:spPr>
          <a:xfrm>
            <a:off x="9318487" y="6172200"/>
            <a:ext cx="2275756" cy="533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System working</a:t>
            </a:r>
            <a:endParaRPr lang="en-US" b="1" dirty="0">
              <a:solidFill>
                <a:schemeClr val="tx1"/>
              </a:solidFill>
            </a:endParaRPr>
          </a:p>
        </p:txBody>
      </p:sp>
    </p:spTree>
    <p:extLst>
      <p:ext uri="{BB962C8B-B14F-4D97-AF65-F5344CB8AC3E}">
        <p14:creationId xmlns:p14="http://schemas.microsoft.com/office/powerpoint/2010/main" val="588404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512</Words>
  <Application>Microsoft Office PowerPoint</Application>
  <PresentationFormat>Widescreen</PresentationFormat>
  <Paragraphs>120</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Agency FB</vt:lpstr>
      <vt:lpstr>Arial</vt:lpstr>
      <vt:lpstr>Baskerville Old Face</vt:lpstr>
      <vt:lpstr>Bauhaus 93</vt:lpstr>
      <vt:lpstr>Berlin Sans FB Demi</vt:lpstr>
      <vt:lpstr>Bodoni MT</vt:lpstr>
      <vt:lpstr>Calibri</vt:lpstr>
      <vt:lpstr>Calibri Light</vt:lpstr>
      <vt:lpstr>Century</vt:lpstr>
      <vt:lpstr>Office Theme</vt:lpstr>
      <vt:lpstr>PowerPoint Presentation</vt:lpstr>
      <vt:lpstr>Smart Irrigation</vt:lpstr>
      <vt:lpstr>Block Diagram</vt:lpstr>
      <vt:lpstr>Hardware Components Required</vt:lpstr>
      <vt:lpstr>PowerPoint Presentation</vt:lpstr>
      <vt:lpstr> Software Programming techniques</vt:lpstr>
      <vt:lpstr>Application View</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37</cp:revision>
  <dcterms:created xsi:type="dcterms:W3CDTF">2020-05-22T19:12:26Z</dcterms:created>
  <dcterms:modified xsi:type="dcterms:W3CDTF">2020-06-24T08:57:44Z</dcterms:modified>
</cp:coreProperties>
</file>