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82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353"/>
    <a:srgbClr val="28D1CB"/>
    <a:srgbClr val="2DE3DD"/>
    <a:srgbClr val="B48FBD"/>
    <a:srgbClr val="772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22AE-9C3D-4AFD-94EB-39098550E709}" v="1860" dt="2020-06-10T17:17:12.079"/>
    <p1510:client id="{8FFF5A5B-D67C-4727-8734-4BB29C538E8E}" v="10" dt="2020-06-10T20:51:50.486"/>
    <p1510:client id="{C12201FE-45F0-4052-9236-3E568BD4FD0D}" v="1449" dt="2020-06-10T20:44:06.571"/>
    <p1510:client id="{F91F04BB-2EB5-4064-B04D-B608969842F6}" v="878" dt="2020-06-10T18:56:52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  <dgm:t>
        <a:bodyPr/>
        <a:lstStyle/>
        <a:p>
          <a:endParaRPr lang="fr-FR"/>
        </a:p>
      </dgm:t>
    </dgm:pt>
    <dgm:pt modelId="{73772EBE-36B0-4A7F-8511-B132361FB265}" type="sibTrans" cxnId="{CD2188EF-B4C3-4B93-8B25-5BBBEFBE371B}">
      <dgm:prSet/>
      <dgm:spPr/>
      <dgm:t>
        <a:bodyPr/>
        <a:lstStyle/>
        <a:p>
          <a:endParaRPr lang="fr-FR"/>
        </a:p>
      </dgm:t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  <dgm:t>
        <a:bodyPr/>
        <a:lstStyle/>
        <a:p>
          <a:endParaRPr lang="fr-FR"/>
        </a:p>
      </dgm:t>
    </dgm:pt>
    <dgm:pt modelId="{CDC8342C-B76E-44FA-B647-15BC038E54EF}" type="sibTrans" cxnId="{9165CFD8-B5FE-4B78-956E-9F28CE9E9C38}">
      <dgm:prSet/>
      <dgm:spPr/>
      <dgm:t>
        <a:bodyPr/>
        <a:lstStyle/>
        <a:p>
          <a:endParaRPr lang="fr-FR"/>
        </a:p>
      </dgm:t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  <dgm:t>
        <a:bodyPr/>
        <a:lstStyle/>
        <a:p>
          <a:endParaRPr lang="fr-FR"/>
        </a:p>
      </dgm:t>
    </dgm:pt>
    <dgm:pt modelId="{35E4F82F-E933-495B-971D-476845F891B0}" type="sibTrans" cxnId="{13B021EB-554B-4735-919C-92708ABE43AC}">
      <dgm:prSet/>
      <dgm:spPr/>
      <dgm:t>
        <a:bodyPr/>
        <a:lstStyle/>
        <a:p>
          <a:endParaRPr lang="fr-FR"/>
        </a:p>
      </dgm:t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  <dgm:t>
        <a:bodyPr/>
        <a:lstStyle/>
        <a:p>
          <a:endParaRPr lang="fr-FR"/>
        </a:p>
      </dgm:t>
    </dgm:pt>
    <dgm:pt modelId="{3FE33951-92D4-4433-B536-5548A6CB2BB3}" type="sibTrans" cxnId="{44D2A92D-57BE-4562-9994-482A4E1585F3}">
      <dgm:prSet/>
      <dgm:spPr/>
      <dgm:t>
        <a:bodyPr/>
        <a:lstStyle/>
        <a:p>
          <a:endParaRPr lang="fr-FR"/>
        </a:p>
      </dgm:t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  <dgm:t>
        <a:bodyPr/>
        <a:lstStyle/>
        <a:p>
          <a:endParaRPr lang="fr-FR"/>
        </a:p>
      </dgm:t>
    </dgm:pt>
    <dgm:pt modelId="{A2D3A884-0DF4-44C3-B4A7-E9155F168D43}" type="sibTrans" cxnId="{46854EE0-C59A-43C0-9CEF-54454A9AC616}">
      <dgm:prSet/>
      <dgm:spPr/>
      <dgm:t>
        <a:bodyPr/>
        <a:lstStyle/>
        <a:p>
          <a:endParaRPr lang="fr-FR"/>
        </a:p>
      </dgm:t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  <dgm:t>
        <a:bodyPr/>
        <a:lstStyle/>
        <a:p>
          <a:endParaRPr lang="fr-FR"/>
        </a:p>
      </dgm:t>
    </dgm:pt>
    <dgm:pt modelId="{73772EBE-36B0-4A7F-8511-B132361FB265}" type="sibTrans" cxnId="{CD2188EF-B4C3-4B93-8B25-5BBBEFBE371B}">
      <dgm:prSet/>
      <dgm:spPr/>
      <dgm:t>
        <a:bodyPr/>
        <a:lstStyle/>
        <a:p>
          <a:endParaRPr lang="fr-FR"/>
        </a:p>
      </dgm:t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  <dgm:t>
        <a:bodyPr/>
        <a:lstStyle/>
        <a:p>
          <a:endParaRPr lang="fr-FR"/>
        </a:p>
      </dgm:t>
    </dgm:pt>
    <dgm:pt modelId="{CDC8342C-B76E-44FA-B647-15BC038E54EF}" type="sibTrans" cxnId="{9165CFD8-B5FE-4B78-956E-9F28CE9E9C38}">
      <dgm:prSet/>
      <dgm:spPr/>
      <dgm:t>
        <a:bodyPr/>
        <a:lstStyle/>
        <a:p>
          <a:endParaRPr lang="fr-FR"/>
        </a:p>
      </dgm:t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  <dgm:t>
        <a:bodyPr/>
        <a:lstStyle/>
        <a:p>
          <a:endParaRPr lang="fr-FR"/>
        </a:p>
      </dgm:t>
    </dgm:pt>
    <dgm:pt modelId="{35E4F82F-E933-495B-971D-476845F891B0}" type="sibTrans" cxnId="{13B021EB-554B-4735-919C-92708ABE43AC}">
      <dgm:prSet/>
      <dgm:spPr/>
      <dgm:t>
        <a:bodyPr/>
        <a:lstStyle/>
        <a:p>
          <a:endParaRPr lang="fr-FR"/>
        </a:p>
      </dgm:t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  <dgm:t>
        <a:bodyPr/>
        <a:lstStyle/>
        <a:p>
          <a:endParaRPr lang="fr-FR"/>
        </a:p>
      </dgm:t>
    </dgm:pt>
    <dgm:pt modelId="{3FE33951-92D4-4433-B536-5548A6CB2BB3}" type="sibTrans" cxnId="{44D2A92D-57BE-4562-9994-482A4E1585F3}">
      <dgm:prSet/>
      <dgm:spPr/>
      <dgm:t>
        <a:bodyPr/>
        <a:lstStyle/>
        <a:p>
          <a:endParaRPr lang="fr-FR"/>
        </a:p>
      </dgm:t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  <dgm:t>
        <a:bodyPr/>
        <a:lstStyle/>
        <a:p>
          <a:endParaRPr lang="fr-FR"/>
        </a:p>
      </dgm:t>
    </dgm:pt>
    <dgm:pt modelId="{A2D3A884-0DF4-44C3-B4A7-E9155F168D43}" type="sibTrans" cxnId="{46854EE0-C59A-43C0-9CEF-54454A9AC616}">
      <dgm:prSet/>
      <dgm:spPr/>
      <dgm:t>
        <a:bodyPr/>
        <a:lstStyle/>
        <a:p>
          <a:endParaRPr lang="fr-FR"/>
        </a:p>
      </dgm:t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90D5BE-0485-43D7-9E21-ADCD54B89E8A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CA32D0B0-238C-415B-91F7-73446ED66840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I</a:t>
          </a:r>
          <a:r>
            <a:rPr lang="fr-FR" b="1">
              <a:latin typeface="Calibri Light" panose="020F0302020204030204"/>
            </a:rPr>
            <a:t>ntroduction</a:t>
          </a:r>
          <a:endParaRPr lang="fr-FR" b="1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0F79063-2C01-4242-8C06-736216B89492}" type="parTrans" cxnId="{CD2188EF-B4C3-4B93-8B25-5BBBEFBE371B}">
      <dgm:prSet/>
      <dgm:spPr/>
    </dgm:pt>
    <dgm:pt modelId="{73772EBE-36B0-4A7F-8511-B132361FB265}" type="sibTrans" cxnId="{CD2188EF-B4C3-4B93-8B25-5BBBEFBE371B}">
      <dgm:prSet/>
      <dgm:spPr/>
    </dgm:pt>
    <dgm:pt modelId="{B6363BF6-B7D2-4D7D-B253-2F2BD5115DFA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Conception</a:t>
          </a:r>
          <a:endParaRPr lang="fr-FR" b="1" dirty="0"/>
        </a:p>
      </dgm:t>
    </dgm:pt>
    <dgm:pt modelId="{6612619D-C428-47DE-AF40-4A6C78BE3716}" type="parTrans" cxnId="{9165CFD8-B5FE-4B78-956E-9F28CE9E9C38}">
      <dgm:prSet/>
      <dgm:spPr/>
    </dgm:pt>
    <dgm:pt modelId="{CDC8342C-B76E-44FA-B647-15BC038E54EF}" type="sibTrans" cxnId="{9165CFD8-B5FE-4B78-956E-9F28CE9E9C38}">
      <dgm:prSet/>
      <dgm:spPr/>
    </dgm:pt>
    <dgm:pt modelId="{7AC7D107-0EC6-4731-B11D-2361C296B5E3}">
      <dgm:prSet phldrT="[Texte]" phldr="0"/>
      <dgm:spPr/>
      <dgm:t>
        <a:bodyPr/>
        <a:lstStyle/>
        <a:p>
          <a:r>
            <a:rPr lang="fr-FR" b="1">
              <a:latin typeface="Calibri Light" panose="020F0302020204030204"/>
            </a:rPr>
            <a:t>Réalisation</a:t>
          </a:r>
          <a:endParaRPr lang="fr-FR" b="1" dirty="0"/>
        </a:p>
      </dgm:t>
    </dgm:pt>
    <dgm:pt modelId="{DF9C9F4B-3C1F-4335-9462-DF8FF27E9354}" type="parTrans" cxnId="{13B021EB-554B-4735-919C-92708ABE43AC}">
      <dgm:prSet/>
      <dgm:spPr/>
    </dgm:pt>
    <dgm:pt modelId="{35E4F82F-E933-495B-971D-476845F891B0}" type="sibTrans" cxnId="{13B021EB-554B-4735-919C-92708ABE43AC}">
      <dgm:prSet/>
      <dgm:spPr/>
    </dgm:pt>
    <dgm:pt modelId="{48E0B394-FE0C-4842-A5CE-5CA492F40B8D}">
      <dgm:prSet phldr="0"/>
      <dgm:spPr/>
      <dgm:t>
        <a:bodyPr/>
        <a:lstStyle/>
        <a:p>
          <a:r>
            <a:rPr lang="fr-FR" b="1">
              <a:latin typeface="Calibri Light" panose="020F0302020204030204"/>
            </a:rPr>
            <a:t>Démonstration</a:t>
          </a:r>
          <a:endParaRPr lang="fr-FR" b="1" dirty="0">
            <a:latin typeface="Calibri Light" panose="020F0302020204030204"/>
          </a:endParaRPr>
        </a:p>
      </dgm:t>
    </dgm:pt>
    <dgm:pt modelId="{A1B413DF-4F3B-4CFA-828C-9C69E8EAD59C}" type="parTrans" cxnId="{44D2A92D-57BE-4562-9994-482A4E1585F3}">
      <dgm:prSet/>
      <dgm:spPr/>
    </dgm:pt>
    <dgm:pt modelId="{3FE33951-92D4-4433-B536-5548A6CB2BB3}" type="sibTrans" cxnId="{44D2A92D-57BE-4562-9994-482A4E1585F3}">
      <dgm:prSet/>
      <dgm:spPr/>
    </dgm:pt>
    <dgm:pt modelId="{BFD22B28-48DB-4996-9F92-881F74C9BE65}">
      <dgm:prSet phldr="0"/>
      <dgm:spPr/>
      <dgm:t>
        <a:bodyPr/>
        <a:lstStyle/>
        <a:p>
          <a:r>
            <a:rPr lang="fr-FR" b="1" dirty="0">
              <a:latin typeface="Calibri Light" panose="020F0302020204030204"/>
            </a:rPr>
            <a:t>Conclusion</a:t>
          </a:r>
        </a:p>
      </dgm:t>
    </dgm:pt>
    <dgm:pt modelId="{0E6B690D-DA3B-426C-A38E-F8556DA425D4}" type="parTrans" cxnId="{46854EE0-C59A-43C0-9CEF-54454A9AC616}">
      <dgm:prSet/>
      <dgm:spPr/>
    </dgm:pt>
    <dgm:pt modelId="{A2D3A884-0DF4-44C3-B4A7-E9155F168D43}" type="sibTrans" cxnId="{46854EE0-C59A-43C0-9CEF-54454A9AC616}">
      <dgm:prSet/>
      <dgm:spPr/>
    </dgm:pt>
    <dgm:pt modelId="{BD7D2EA8-8C57-46FE-B0F7-E3E00C3F1D28}" type="pres">
      <dgm:prSet presAssocID="{4290D5BE-0485-43D7-9E21-ADCD54B89E8A}" presName="Name0" presStyleCnt="0">
        <dgm:presLayoutVars>
          <dgm:dir/>
          <dgm:resizeHandles val="exact"/>
        </dgm:presLayoutVars>
      </dgm:prSet>
      <dgm:spPr/>
    </dgm:pt>
    <dgm:pt modelId="{4DEBD497-EF7F-4F51-97DF-360FABA30A2F}" type="pres">
      <dgm:prSet presAssocID="{CA32D0B0-238C-415B-91F7-73446ED66840}" presName="parTxOnly" presStyleLbl="node1" presStyleIdx="0" presStyleCnt="5">
        <dgm:presLayoutVars>
          <dgm:bulletEnabled val="1"/>
        </dgm:presLayoutVars>
      </dgm:prSet>
      <dgm:spPr/>
    </dgm:pt>
    <dgm:pt modelId="{915D303C-8582-42AD-A64C-26C8978D8658}" type="pres">
      <dgm:prSet presAssocID="{73772EBE-36B0-4A7F-8511-B132361FB265}" presName="parSpace" presStyleCnt="0"/>
      <dgm:spPr/>
    </dgm:pt>
    <dgm:pt modelId="{83574163-733F-48AA-9839-64F674883EF2}" type="pres">
      <dgm:prSet presAssocID="{B6363BF6-B7D2-4D7D-B253-2F2BD5115DFA}" presName="parTxOnly" presStyleLbl="node1" presStyleIdx="1" presStyleCnt="5">
        <dgm:presLayoutVars>
          <dgm:bulletEnabled val="1"/>
        </dgm:presLayoutVars>
      </dgm:prSet>
      <dgm:spPr/>
    </dgm:pt>
    <dgm:pt modelId="{D454B6D7-3003-4E5C-97DF-96B5ED383C1D}" type="pres">
      <dgm:prSet presAssocID="{CDC8342C-B76E-44FA-B647-15BC038E54EF}" presName="parSpace" presStyleCnt="0"/>
      <dgm:spPr/>
    </dgm:pt>
    <dgm:pt modelId="{09098804-45AF-4170-AC63-6FF874B737F7}" type="pres">
      <dgm:prSet presAssocID="{7AC7D107-0EC6-4731-B11D-2361C296B5E3}" presName="parTxOnly" presStyleLbl="node1" presStyleIdx="2" presStyleCnt="5">
        <dgm:presLayoutVars>
          <dgm:bulletEnabled val="1"/>
        </dgm:presLayoutVars>
      </dgm:prSet>
      <dgm:spPr/>
    </dgm:pt>
    <dgm:pt modelId="{DDC5BA97-FED1-4CD8-96FF-2889BA80DAF8}" type="pres">
      <dgm:prSet presAssocID="{35E4F82F-E933-495B-971D-476845F891B0}" presName="parSpace" presStyleCnt="0"/>
      <dgm:spPr/>
    </dgm:pt>
    <dgm:pt modelId="{8CD72988-F16D-49BA-91DE-CE2F8BF993F1}" type="pres">
      <dgm:prSet presAssocID="{48E0B394-FE0C-4842-A5CE-5CA492F40B8D}" presName="parTxOnly" presStyleLbl="node1" presStyleIdx="3" presStyleCnt="5">
        <dgm:presLayoutVars>
          <dgm:bulletEnabled val="1"/>
        </dgm:presLayoutVars>
      </dgm:prSet>
      <dgm:spPr/>
    </dgm:pt>
    <dgm:pt modelId="{4F1A95E4-13DF-492A-9E2F-2C4951710829}" type="pres">
      <dgm:prSet presAssocID="{3FE33951-92D4-4433-B536-5548A6CB2BB3}" presName="parSpace" presStyleCnt="0"/>
      <dgm:spPr/>
    </dgm:pt>
    <dgm:pt modelId="{90E023F7-A08A-4A64-B074-0019AACCB77A}" type="pres">
      <dgm:prSet presAssocID="{BFD22B28-48DB-4996-9F92-881F74C9BE6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FD8580E-AADE-4C98-821B-ABCB12058994}" type="presOf" srcId="{7AC7D107-0EC6-4731-B11D-2361C296B5E3}" destId="{09098804-45AF-4170-AC63-6FF874B737F7}" srcOrd="0" destOrd="0" presId="urn:microsoft.com/office/officeart/2005/8/layout/hChevron3"/>
    <dgm:cxn modelId="{45695027-E36F-4753-B75E-18E85906D5CD}" type="presOf" srcId="{B6363BF6-B7D2-4D7D-B253-2F2BD5115DFA}" destId="{83574163-733F-48AA-9839-64F674883EF2}" srcOrd="0" destOrd="0" presId="urn:microsoft.com/office/officeart/2005/8/layout/hChevron3"/>
    <dgm:cxn modelId="{44D2A92D-57BE-4562-9994-482A4E1585F3}" srcId="{4290D5BE-0485-43D7-9E21-ADCD54B89E8A}" destId="{48E0B394-FE0C-4842-A5CE-5CA492F40B8D}" srcOrd="3" destOrd="0" parTransId="{A1B413DF-4F3B-4CFA-828C-9C69E8EAD59C}" sibTransId="{3FE33951-92D4-4433-B536-5548A6CB2BB3}"/>
    <dgm:cxn modelId="{F3B3FC36-810B-45F8-A366-3A44F2DED210}" type="presOf" srcId="{48E0B394-FE0C-4842-A5CE-5CA492F40B8D}" destId="{8CD72988-F16D-49BA-91DE-CE2F8BF993F1}" srcOrd="0" destOrd="0" presId="urn:microsoft.com/office/officeart/2005/8/layout/hChevron3"/>
    <dgm:cxn modelId="{21B33060-5114-4B3D-AFF1-BD41633FF566}" type="presOf" srcId="{CA32D0B0-238C-415B-91F7-73446ED66840}" destId="{4DEBD497-EF7F-4F51-97DF-360FABA30A2F}" srcOrd="0" destOrd="0" presId="urn:microsoft.com/office/officeart/2005/8/layout/hChevron3"/>
    <dgm:cxn modelId="{AE2795A7-7DAE-49D5-AAF7-6ABBE18B9EC7}" type="presOf" srcId="{4290D5BE-0485-43D7-9E21-ADCD54B89E8A}" destId="{BD7D2EA8-8C57-46FE-B0F7-E3E00C3F1D28}" srcOrd="0" destOrd="0" presId="urn:microsoft.com/office/officeart/2005/8/layout/hChevron3"/>
    <dgm:cxn modelId="{9165CFD8-B5FE-4B78-956E-9F28CE9E9C38}" srcId="{4290D5BE-0485-43D7-9E21-ADCD54B89E8A}" destId="{B6363BF6-B7D2-4D7D-B253-2F2BD5115DFA}" srcOrd="1" destOrd="0" parTransId="{6612619D-C428-47DE-AF40-4A6C78BE3716}" sibTransId="{CDC8342C-B76E-44FA-B647-15BC038E54EF}"/>
    <dgm:cxn modelId="{46854EE0-C59A-43C0-9CEF-54454A9AC616}" srcId="{4290D5BE-0485-43D7-9E21-ADCD54B89E8A}" destId="{BFD22B28-48DB-4996-9F92-881F74C9BE65}" srcOrd="4" destOrd="0" parTransId="{0E6B690D-DA3B-426C-A38E-F8556DA425D4}" sibTransId="{A2D3A884-0DF4-44C3-B4A7-E9155F168D43}"/>
    <dgm:cxn modelId="{F659FCE1-ABAB-4AA1-8FCF-9E5D4BC63E36}" type="presOf" srcId="{BFD22B28-48DB-4996-9F92-881F74C9BE65}" destId="{90E023F7-A08A-4A64-B074-0019AACCB77A}" srcOrd="0" destOrd="0" presId="urn:microsoft.com/office/officeart/2005/8/layout/hChevron3"/>
    <dgm:cxn modelId="{13B021EB-554B-4735-919C-92708ABE43AC}" srcId="{4290D5BE-0485-43D7-9E21-ADCD54B89E8A}" destId="{7AC7D107-0EC6-4731-B11D-2361C296B5E3}" srcOrd="2" destOrd="0" parTransId="{DF9C9F4B-3C1F-4335-9462-DF8FF27E9354}" sibTransId="{35E4F82F-E933-495B-971D-476845F891B0}"/>
    <dgm:cxn modelId="{CD2188EF-B4C3-4B93-8B25-5BBBEFBE371B}" srcId="{4290D5BE-0485-43D7-9E21-ADCD54B89E8A}" destId="{CA32D0B0-238C-415B-91F7-73446ED66840}" srcOrd="0" destOrd="0" parTransId="{C0F79063-2C01-4242-8C06-736216B89492}" sibTransId="{73772EBE-36B0-4A7F-8511-B132361FB265}"/>
    <dgm:cxn modelId="{2684EAD4-7888-4FD3-8D3F-E237B1538B27}" type="presParOf" srcId="{BD7D2EA8-8C57-46FE-B0F7-E3E00C3F1D28}" destId="{4DEBD497-EF7F-4F51-97DF-360FABA30A2F}" srcOrd="0" destOrd="0" presId="urn:microsoft.com/office/officeart/2005/8/layout/hChevron3"/>
    <dgm:cxn modelId="{6C52797E-03C3-4228-8545-2E67DAE52E54}" type="presParOf" srcId="{BD7D2EA8-8C57-46FE-B0F7-E3E00C3F1D28}" destId="{915D303C-8582-42AD-A64C-26C8978D8658}" srcOrd="1" destOrd="0" presId="urn:microsoft.com/office/officeart/2005/8/layout/hChevron3"/>
    <dgm:cxn modelId="{7D68E7EF-65FF-4203-81B9-C42E3CFA7993}" type="presParOf" srcId="{BD7D2EA8-8C57-46FE-B0F7-E3E00C3F1D28}" destId="{83574163-733F-48AA-9839-64F674883EF2}" srcOrd="2" destOrd="0" presId="urn:microsoft.com/office/officeart/2005/8/layout/hChevron3"/>
    <dgm:cxn modelId="{926FDF67-428E-4917-B423-B523609F3ACC}" type="presParOf" srcId="{BD7D2EA8-8C57-46FE-B0F7-E3E00C3F1D28}" destId="{D454B6D7-3003-4E5C-97DF-96B5ED383C1D}" srcOrd="3" destOrd="0" presId="urn:microsoft.com/office/officeart/2005/8/layout/hChevron3"/>
    <dgm:cxn modelId="{89B8D863-CF4D-4159-894A-EB0DC14794B5}" type="presParOf" srcId="{BD7D2EA8-8C57-46FE-B0F7-E3E00C3F1D28}" destId="{09098804-45AF-4170-AC63-6FF874B737F7}" srcOrd="4" destOrd="0" presId="urn:microsoft.com/office/officeart/2005/8/layout/hChevron3"/>
    <dgm:cxn modelId="{B967678B-EC4D-496E-AAED-5DF4F9BA4C1F}" type="presParOf" srcId="{BD7D2EA8-8C57-46FE-B0F7-E3E00C3F1D28}" destId="{DDC5BA97-FED1-4CD8-96FF-2889BA80DAF8}" srcOrd="5" destOrd="0" presId="urn:microsoft.com/office/officeart/2005/8/layout/hChevron3"/>
    <dgm:cxn modelId="{237BDA6D-2FAB-418D-A8F3-BDDA85BFFA2E}" type="presParOf" srcId="{BD7D2EA8-8C57-46FE-B0F7-E3E00C3F1D28}" destId="{8CD72988-F16D-49BA-91DE-CE2F8BF993F1}" srcOrd="6" destOrd="0" presId="urn:microsoft.com/office/officeart/2005/8/layout/hChevron3"/>
    <dgm:cxn modelId="{25977904-221B-4F38-B204-6EF09D631FCD}" type="presParOf" srcId="{BD7D2EA8-8C57-46FE-B0F7-E3E00C3F1D28}" destId="{4F1A95E4-13DF-492A-9E2F-2C4951710829}" srcOrd="7" destOrd="0" presId="urn:microsoft.com/office/officeart/2005/8/layout/hChevron3"/>
    <dgm:cxn modelId="{99D316BE-644B-41AD-A64A-52F495BAB124}" type="presParOf" srcId="{BD7D2EA8-8C57-46FE-B0F7-E3E00C3F1D28}" destId="{90E023F7-A08A-4A64-B074-0019AACCB77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1232172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1232172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1232172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1232172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1232172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1232172"/>
        <a:ext cx="1594368" cy="10629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861199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861199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861199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861199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861199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861199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861199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861199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861199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861199"/>
        <a:ext cx="1594368" cy="10629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1021620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1021620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1021620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1021620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1021620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1021620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1021620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1021620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1021620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1021620"/>
        <a:ext cx="1594368" cy="10629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876239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876239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876239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876239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876239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876239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876239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876239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876239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876239"/>
        <a:ext cx="1594368" cy="106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1232172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1232172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1232172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1232172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1232172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1232172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1232172"/>
        <a:ext cx="1594368" cy="106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5" y="1236231"/>
          <a:ext cx="2662052" cy="106482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5" y="1236231"/>
        <a:ext cx="2395847" cy="1064820"/>
      </dsp:txXfrm>
    </dsp:sp>
    <dsp:sp modelId="{83574163-733F-48AA-9839-64F674883EF2}">
      <dsp:nvSpPr>
        <dsp:cNvPr id="0" name=""/>
        <dsp:cNvSpPr/>
      </dsp:nvSpPr>
      <dsp:spPr>
        <a:xfrm>
          <a:off x="2131007" y="1236231"/>
          <a:ext cx="2662052" cy="106482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63417" y="1236231"/>
        <a:ext cx="1597232" cy="1064820"/>
      </dsp:txXfrm>
    </dsp:sp>
    <dsp:sp modelId="{09098804-45AF-4170-AC63-6FF874B737F7}">
      <dsp:nvSpPr>
        <dsp:cNvPr id="0" name=""/>
        <dsp:cNvSpPr/>
      </dsp:nvSpPr>
      <dsp:spPr>
        <a:xfrm>
          <a:off x="4260648" y="1236231"/>
          <a:ext cx="2662052" cy="106482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93058" y="1236231"/>
        <a:ext cx="1597232" cy="1064820"/>
      </dsp:txXfrm>
    </dsp:sp>
    <dsp:sp modelId="{8CD72988-F16D-49BA-91DE-CE2F8BF993F1}">
      <dsp:nvSpPr>
        <dsp:cNvPr id="0" name=""/>
        <dsp:cNvSpPr/>
      </dsp:nvSpPr>
      <dsp:spPr>
        <a:xfrm>
          <a:off x="6390290" y="1236231"/>
          <a:ext cx="2662052" cy="106482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22700" y="1236231"/>
        <a:ext cx="1597232" cy="1064820"/>
      </dsp:txXfrm>
    </dsp:sp>
    <dsp:sp modelId="{90E023F7-A08A-4A64-B074-0019AACCB77A}">
      <dsp:nvSpPr>
        <dsp:cNvPr id="0" name=""/>
        <dsp:cNvSpPr/>
      </dsp:nvSpPr>
      <dsp:spPr>
        <a:xfrm>
          <a:off x="8519932" y="1236231"/>
          <a:ext cx="2662052" cy="106482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52342" y="1236231"/>
        <a:ext cx="1597232" cy="1064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3" y="1251748"/>
          <a:ext cx="2659665" cy="1063866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63" y="1251748"/>
        <a:ext cx="2393699" cy="1063866"/>
      </dsp:txXfrm>
    </dsp:sp>
    <dsp:sp modelId="{83574163-733F-48AA-9839-64F674883EF2}">
      <dsp:nvSpPr>
        <dsp:cNvPr id="0" name=""/>
        <dsp:cNvSpPr/>
      </dsp:nvSpPr>
      <dsp:spPr>
        <a:xfrm>
          <a:off x="2129096" y="1251748"/>
          <a:ext cx="2659665" cy="106386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61029" y="1251748"/>
        <a:ext cx="1595799" cy="1063866"/>
      </dsp:txXfrm>
    </dsp:sp>
    <dsp:sp modelId="{09098804-45AF-4170-AC63-6FF874B737F7}">
      <dsp:nvSpPr>
        <dsp:cNvPr id="0" name=""/>
        <dsp:cNvSpPr/>
      </dsp:nvSpPr>
      <dsp:spPr>
        <a:xfrm>
          <a:off x="4256829" y="1251748"/>
          <a:ext cx="2659665" cy="106386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8762" y="1251748"/>
        <a:ext cx="1595799" cy="1063866"/>
      </dsp:txXfrm>
    </dsp:sp>
    <dsp:sp modelId="{8CD72988-F16D-49BA-91DE-CE2F8BF993F1}">
      <dsp:nvSpPr>
        <dsp:cNvPr id="0" name=""/>
        <dsp:cNvSpPr/>
      </dsp:nvSpPr>
      <dsp:spPr>
        <a:xfrm>
          <a:off x="6384561" y="1251748"/>
          <a:ext cx="2659665" cy="10638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6494" y="1251748"/>
        <a:ext cx="1595799" cy="1063866"/>
      </dsp:txXfrm>
    </dsp:sp>
    <dsp:sp modelId="{90E023F7-A08A-4A64-B074-0019AACCB77A}">
      <dsp:nvSpPr>
        <dsp:cNvPr id="0" name=""/>
        <dsp:cNvSpPr/>
      </dsp:nvSpPr>
      <dsp:spPr>
        <a:xfrm>
          <a:off x="8512294" y="1251748"/>
          <a:ext cx="2659665" cy="106386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44227" y="1251748"/>
        <a:ext cx="1595799" cy="1063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77" y="691242"/>
          <a:ext cx="2685918" cy="10743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Calibri Light" panose="020F0302020204030204"/>
            </a:rPr>
            <a:t>I</a:t>
          </a:r>
          <a:r>
            <a:rPr lang="fr-FR" sz="2000" b="1" kern="1200">
              <a:latin typeface="Calibri Light" panose="020F0302020204030204"/>
            </a:rPr>
            <a:t>ntroduction</a:t>
          </a:r>
          <a:endParaRPr lang="fr-FR" sz="2000" b="1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77" y="691242"/>
        <a:ext cx="2417326" cy="1074367"/>
      </dsp:txXfrm>
    </dsp:sp>
    <dsp:sp modelId="{83574163-733F-48AA-9839-64F674883EF2}">
      <dsp:nvSpPr>
        <dsp:cNvPr id="0" name=""/>
        <dsp:cNvSpPr/>
      </dsp:nvSpPr>
      <dsp:spPr>
        <a:xfrm>
          <a:off x="2150112" y="691242"/>
          <a:ext cx="2685918" cy="107436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latin typeface="Calibri Light" panose="020F0302020204030204"/>
            </a:rPr>
            <a:t>Conception</a:t>
          </a:r>
          <a:endParaRPr lang="fr-FR" sz="2000" b="1" kern="1200" dirty="0"/>
        </a:p>
      </dsp:txBody>
      <dsp:txXfrm>
        <a:off x="2687296" y="691242"/>
        <a:ext cx="1611551" cy="1074367"/>
      </dsp:txXfrm>
    </dsp:sp>
    <dsp:sp modelId="{09098804-45AF-4170-AC63-6FF874B737F7}">
      <dsp:nvSpPr>
        <dsp:cNvPr id="0" name=""/>
        <dsp:cNvSpPr/>
      </dsp:nvSpPr>
      <dsp:spPr>
        <a:xfrm>
          <a:off x="4298847" y="691242"/>
          <a:ext cx="2685918" cy="107436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latin typeface="Calibri Light" panose="020F0302020204030204"/>
            </a:rPr>
            <a:t>Réalisation</a:t>
          </a:r>
          <a:endParaRPr lang="fr-FR" sz="2000" b="1" kern="1200" dirty="0"/>
        </a:p>
      </dsp:txBody>
      <dsp:txXfrm>
        <a:off x="4836031" y="691242"/>
        <a:ext cx="1611551" cy="1074367"/>
      </dsp:txXfrm>
    </dsp:sp>
    <dsp:sp modelId="{8CD72988-F16D-49BA-91DE-CE2F8BF993F1}">
      <dsp:nvSpPr>
        <dsp:cNvPr id="0" name=""/>
        <dsp:cNvSpPr/>
      </dsp:nvSpPr>
      <dsp:spPr>
        <a:xfrm>
          <a:off x="6447582" y="691242"/>
          <a:ext cx="2685918" cy="107436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latin typeface="Calibri Light" panose="020F0302020204030204"/>
            </a:rPr>
            <a:t>Démonstration</a:t>
          </a:r>
          <a:endParaRPr lang="fr-FR" sz="2000" b="1" kern="1200" dirty="0">
            <a:latin typeface="Calibri Light" panose="020F0302020204030204"/>
          </a:endParaRPr>
        </a:p>
      </dsp:txBody>
      <dsp:txXfrm>
        <a:off x="6984766" y="691242"/>
        <a:ext cx="1611551" cy="1074367"/>
      </dsp:txXfrm>
    </dsp:sp>
    <dsp:sp modelId="{90E023F7-A08A-4A64-B074-0019AACCB77A}">
      <dsp:nvSpPr>
        <dsp:cNvPr id="0" name=""/>
        <dsp:cNvSpPr/>
      </dsp:nvSpPr>
      <dsp:spPr>
        <a:xfrm>
          <a:off x="8596317" y="691242"/>
          <a:ext cx="2685918" cy="1074367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Calibri Light" panose="020F0302020204030204"/>
            </a:rPr>
            <a:t>Conclusion</a:t>
          </a:r>
        </a:p>
      </dsp:txBody>
      <dsp:txXfrm>
        <a:off x="9133501" y="691242"/>
        <a:ext cx="1611551" cy="1074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1182041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62" y="1182041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1182041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1182041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1182041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1182041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1182041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1182041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1182041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1182041"/>
        <a:ext cx="1594368" cy="10629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1156975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1156975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1156975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1156975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1156975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1156975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1156975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1156975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1156975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1156975"/>
        <a:ext cx="1594368" cy="10629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1312383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1312383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1312383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1312383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1312383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1312383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1312383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1312383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1312383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1312383"/>
        <a:ext cx="1594368" cy="10629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BD497-EF7F-4F51-97DF-360FABA30A2F}">
      <dsp:nvSpPr>
        <dsp:cNvPr id="0" name=""/>
        <dsp:cNvSpPr/>
      </dsp:nvSpPr>
      <dsp:spPr>
        <a:xfrm>
          <a:off x="1362" y="1177028"/>
          <a:ext cx="2657279" cy="106291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 Light" panose="020F0302020204030204"/>
            </a:rPr>
            <a:t>I</a:t>
          </a:r>
          <a:r>
            <a:rPr lang="fr-FR" sz="1900" b="1" kern="1200">
              <a:latin typeface="Calibri Light" panose="020F0302020204030204"/>
            </a:rPr>
            <a:t>ntroduction</a:t>
          </a:r>
          <a:endParaRPr lang="fr-FR" sz="1900" b="1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1362" y="1177028"/>
        <a:ext cx="2391551" cy="1062911"/>
      </dsp:txXfrm>
    </dsp:sp>
    <dsp:sp modelId="{83574163-733F-48AA-9839-64F674883EF2}">
      <dsp:nvSpPr>
        <dsp:cNvPr id="0" name=""/>
        <dsp:cNvSpPr/>
      </dsp:nvSpPr>
      <dsp:spPr>
        <a:xfrm>
          <a:off x="2127186" y="1177028"/>
          <a:ext cx="2657279" cy="10629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Conception</a:t>
          </a:r>
          <a:endParaRPr lang="fr-FR" sz="1900" b="1" kern="1200" dirty="0"/>
        </a:p>
      </dsp:txBody>
      <dsp:txXfrm>
        <a:off x="2658642" y="1177028"/>
        <a:ext cx="1594368" cy="1062911"/>
      </dsp:txXfrm>
    </dsp:sp>
    <dsp:sp modelId="{09098804-45AF-4170-AC63-6FF874B737F7}">
      <dsp:nvSpPr>
        <dsp:cNvPr id="0" name=""/>
        <dsp:cNvSpPr/>
      </dsp:nvSpPr>
      <dsp:spPr>
        <a:xfrm>
          <a:off x="4253009" y="1177028"/>
          <a:ext cx="2657279" cy="10629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Réalisation</a:t>
          </a:r>
          <a:endParaRPr lang="fr-FR" sz="1900" b="1" kern="1200" dirty="0"/>
        </a:p>
      </dsp:txBody>
      <dsp:txXfrm>
        <a:off x="4784465" y="1177028"/>
        <a:ext cx="1594368" cy="1062911"/>
      </dsp:txXfrm>
    </dsp:sp>
    <dsp:sp modelId="{8CD72988-F16D-49BA-91DE-CE2F8BF993F1}">
      <dsp:nvSpPr>
        <dsp:cNvPr id="0" name=""/>
        <dsp:cNvSpPr/>
      </dsp:nvSpPr>
      <dsp:spPr>
        <a:xfrm>
          <a:off x="6378832" y="1177028"/>
          <a:ext cx="2657279" cy="10629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 Light" panose="020F0302020204030204"/>
            </a:rPr>
            <a:t>Démonstration</a:t>
          </a:r>
          <a:endParaRPr lang="fr-FR" sz="1900" b="1" kern="1200" dirty="0">
            <a:latin typeface="Calibri Light" panose="020F0302020204030204"/>
          </a:endParaRPr>
        </a:p>
      </dsp:txBody>
      <dsp:txXfrm>
        <a:off x="6910288" y="1177028"/>
        <a:ext cx="1594368" cy="1062911"/>
      </dsp:txXfrm>
    </dsp:sp>
    <dsp:sp modelId="{90E023F7-A08A-4A64-B074-0019AACCB77A}">
      <dsp:nvSpPr>
        <dsp:cNvPr id="0" name=""/>
        <dsp:cNvSpPr/>
      </dsp:nvSpPr>
      <dsp:spPr>
        <a:xfrm>
          <a:off x="8504656" y="1177028"/>
          <a:ext cx="2657279" cy="106291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latin typeface="Calibri Light" panose="020F0302020204030204"/>
            </a:rPr>
            <a:t>Conclusion</a:t>
          </a:r>
        </a:p>
      </dsp:txBody>
      <dsp:txXfrm>
        <a:off x="9036112" y="1177028"/>
        <a:ext cx="1594368" cy="106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78B5-DD2D-4EA7-B097-C61328A74F8A}" type="datetimeFigureOut">
              <a:rPr lang="fr-FR" smtClean="0"/>
              <a:t>11/06/2020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54129-D8AD-49FE-BE9B-4EE431D59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0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C401-E96A-4F6B-A031-B26F3D529539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5E07-20EB-4E24-870B-903CD2297A5D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336D-CDC5-4B24-B903-19BED9C26283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933B-B4B4-49AA-A63B-1EAF72CA2537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5D54-B685-4792-987C-373885EEF288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C2D-B6AB-477E-A5EC-84518B24E224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50B6-C913-4B4D-BAC2-C38B856ED890}" type="datetime1">
              <a:rPr lang="de-DE" smtClean="0"/>
              <a:t>11.06.2020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246B-C47C-4625-813D-2F30B4CABEF6}" type="datetime1">
              <a:rPr lang="de-DE" smtClean="0"/>
              <a:t>11.06.2020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86E-7136-4538-882A-85382D559FB0}" type="datetime1">
              <a:rPr lang="de-DE" smtClean="0"/>
              <a:t>11.06.2020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332E-5127-42B7-B120-CF8889A4B78C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063-44D6-4B87-905D-9356350304C8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FEBB-CCD0-45D2-BC62-982C0F234E37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image" Target="../media/image31.svg"/><Relationship Id="rId7" Type="http://schemas.openxmlformats.org/officeDocument/2006/relationships/diagramData" Target="../diagrams/data1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microsoft.com/office/2007/relationships/diagramDrawing" Target="../diagrams/drawing11.xml"/><Relationship Id="rId5" Type="http://schemas.openxmlformats.org/officeDocument/2006/relationships/image" Target="../media/image33.png"/><Relationship Id="rId10" Type="http://schemas.openxmlformats.org/officeDocument/2006/relationships/diagramColors" Target="../diagrams/colors11.xml"/><Relationship Id="rId4" Type="http://schemas.openxmlformats.org/officeDocument/2006/relationships/image" Target="../media/image32.png"/><Relationship Id="rId9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image" Target="../media/image31.svg"/><Relationship Id="rId7" Type="http://schemas.openxmlformats.org/officeDocument/2006/relationships/diagramData" Target="../diagrams/data1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11" Type="http://schemas.microsoft.com/office/2007/relationships/diagramDrawing" Target="../diagrams/drawing12.xml"/><Relationship Id="rId5" Type="http://schemas.openxmlformats.org/officeDocument/2006/relationships/image" Target="../media/image36.jpeg"/><Relationship Id="rId10" Type="http://schemas.openxmlformats.org/officeDocument/2006/relationships/diagramColors" Target="../diagrams/colors12.xml"/><Relationship Id="rId4" Type="http://schemas.openxmlformats.org/officeDocument/2006/relationships/image" Target="../media/image35.png"/><Relationship Id="rId9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2.jpe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7.png"/><Relationship Id="rId7" Type="http://schemas.openxmlformats.org/officeDocument/2006/relationships/diagramData" Target="../diagrams/data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diagramDrawing" Target="../diagrams/drawing6.xml"/><Relationship Id="rId5" Type="http://schemas.openxmlformats.org/officeDocument/2006/relationships/image" Target="../media/image19.jpe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8.png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Une image contenant intérieur, personne, réfrigérateur, ordinateur&#10;&#10;Description générée avec un niveau de confiance très élevé">
            <a:extLst>
              <a:ext uri="{FF2B5EF4-FFF2-40B4-BE49-F238E27FC236}">
                <a16:creationId xmlns:a16="http://schemas.microsoft.com/office/drawing/2014/main" id="{DB07093C-71B4-4AFD-A0A6-11BECE9D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239"/>
            <a:ext cx="4800600" cy="2837007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7779" y="3128803"/>
            <a:ext cx="5172937" cy="136597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fr-FR" sz="3100" b="1">
                <a:ea typeface="+mj-lt"/>
                <a:cs typeface="+mj-lt"/>
              </a:rPr>
              <a:t>Développement d’un système de gestion d’appels d’offres pour un marché public</a:t>
            </a:r>
            <a:r>
              <a:rPr lang="fr-FR" sz="3100">
                <a:ea typeface="+mj-lt"/>
                <a:cs typeface="+mj-lt"/>
              </a:rPr>
              <a:t> </a:t>
            </a:r>
            <a:endParaRPr lang="fr-FR" sz="31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11746" y="5227779"/>
            <a:ext cx="4330262" cy="6832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b="1">
                <a:cs typeface="Calibri"/>
              </a:rPr>
              <a:t>Soutenu par :</a:t>
            </a:r>
            <a:endParaRPr lang="fr-FR">
              <a:cs typeface="Calibri"/>
            </a:endParaRPr>
          </a:p>
          <a:p>
            <a:r>
              <a:rPr lang="fr-FR" sz="1600">
                <a:cs typeface="Calibri"/>
              </a:rPr>
              <a:t>Asma Rachid</a:t>
            </a:r>
            <a:endParaRPr lang="fr-FR">
              <a:cs typeface="Calibri"/>
            </a:endParaRPr>
          </a:p>
          <a:p>
            <a:r>
              <a:rPr lang="fr-FR" sz="1600">
                <a:cs typeface="Calibri"/>
              </a:rPr>
              <a:t>                             SAIDI HASSANI ALAOUI Ilham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5" descr="Une image contenant tente, dessin&#10;&#10;Description générée avec un niveau de confiance très élevé">
            <a:extLst>
              <a:ext uri="{FF2B5EF4-FFF2-40B4-BE49-F238E27FC236}">
                <a16:creationId xmlns:a16="http://schemas.microsoft.com/office/drawing/2014/main" id="{C164E9DF-AB59-4EFD-A1DC-4C680A18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02" y="327038"/>
            <a:ext cx="1289959" cy="1068163"/>
          </a:xfrm>
          <a:prstGeom prst="rect">
            <a:avLst/>
          </a:prstGeom>
        </p:spPr>
      </p:pic>
      <p:pic>
        <p:nvPicPr>
          <p:cNvPr id="6" name="Image 6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8E9DA7F4-4500-42CE-914C-DC979FC6B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43" y="38101"/>
            <a:ext cx="1676400" cy="1676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20C5B15-6394-453B-9F65-11926FBE14E1}"/>
              </a:ext>
            </a:extLst>
          </p:cNvPr>
          <p:cNvSpPr txBox="1"/>
          <p:nvPr/>
        </p:nvSpPr>
        <p:spPr>
          <a:xfrm>
            <a:off x="3581400" y="0"/>
            <a:ext cx="44849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ea typeface="+mn-lt"/>
                <a:cs typeface="+mn-lt"/>
              </a:rPr>
              <a:t>Université Mohamed V de Rabat</a:t>
            </a:r>
            <a:r>
              <a:rPr lang="fr-FR">
                <a:ea typeface="+mn-lt"/>
                <a:cs typeface="+mn-lt"/>
              </a:rPr>
              <a:t> </a:t>
            </a:r>
          </a:p>
          <a:p>
            <a:pPr algn="ctr"/>
            <a:r>
              <a:rPr lang="fr-FR" b="1">
                <a:ea typeface="+mn-lt"/>
                <a:cs typeface="+mn-lt"/>
              </a:rPr>
              <a:t>Ecole Nationale Supérieure d’informatique et d’analyse des Systèmes</a:t>
            </a:r>
            <a:r>
              <a:rPr lang="fr-FR">
                <a:ea typeface="+mn-lt"/>
                <a:cs typeface="+mn-lt"/>
              </a:rPr>
              <a:t> </a:t>
            </a:r>
          </a:p>
          <a:p>
            <a:r>
              <a:rPr lang="fr-FR" b="1">
                <a:ea typeface="+mn-lt"/>
                <a:cs typeface="+mn-lt"/>
              </a:rPr>
              <a:t>                               -  Rabat -</a:t>
            </a:r>
            <a:r>
              <a:rPr lang="fr-FR">
                <a:ea typeface="+mn-lt"/>
                <a:cs typeface="+mn-lt"/>
              </a:rPr>
              <a:t> 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13601C-EB52-49DD-8520-51F74181E0E1}"/>
              </a:ext>
            </a:extLst>
          </p:cNvPr>
          <p:cNvSpPr txBox="1"/>
          <p:nvPr/>
        </p:nvSpPr>
        <p:spPr>
          <a:xfrm>
            <a:off x="4333875" y="1394732"/>
            <a:ext cx="29717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CYCLE D’INGENIEUR</a:t>
            </a:r>
            <a:r>
              <a:rPr lang="fr-FR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fr-FR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fr-FR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    FILIERE : GENIE LOGICIEL</a:t>
            </a:r>
            <a:r>
              <a:rPr lang="fr-FR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C067FE-BC5F-41BD-ACDC-6C4BD4539C5F}"/>
              </a:ext>
            </a:extLst>
          </p:cNvPr>
          <p:cNvSpPr txBox="1"/>
          <p:nvPr/>
        </p:nvSpPr>
        <p:spPr>
          <a:xfrm>
            <a:off x="4150179" y="2528208"/>
            <a:ext cx="3385456" cy="380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ea typeface="+mn-lt"/>
                <a:cs typeface="+mn-lt"/>
              </a:rPr>
              <a:t>Projet de fin d’année intitulé :</a:t>
            </a:r>
            <a:r>
              <a:rPr lang="fr-FR">
                <a:ea typeface="+mn-lt"/>
                <a:cs typeface="+mn-lt"/>
              </a:rPr>
              <a:t> </a:t>
            </a:r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0EE8059-E7BF-464A-983F-154465DE87D1}"/>
              </a:ext>
            </a:extLst>
          </p:cNvPr>
          <p:cNvCxnSpPr/>
          <p:nvPr/>
        </p:nvCxnSpPr>
        <p:spPr>
          <a:xfrm flipV="1">
            <a:off x="4086225" y="2224768"/>
            <a:ext cx="3516086" cy="108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E543117-1339-4415-B1C6-F3DE27DBE23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928E4FF-BE56-4256-A025-2FBEA898720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E728B7-F1B9-4FF6-87D1-F22C669CA360}"/>
              </a:ext>
            </a:extLst>
          </p:cNvPr>
          <p:cNvSpPr txBox="1"/>
          <p:nvPr/>
        </p:nvSpPr>
        <p:spPr>
          <a:xfrm>
            <a:off x="8835190" y="5849640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>
                <a:ea typeface="+mn-lt"/>
                <a:cs typeface="+mn-lt"/>
              </a:rPr>
              <a:t>Sous la direction du Jury :</a:t>
            </a:r>
          </a:p>
          <a:p>
            <a:r>
              <a:rPr lang="fr-FR" sz="1600">
                <a:ea typeface="+mn-lt"/>
                <a:cs typeface="+mn-lt"/>
              </a:rPr>
              <a:t>Mme. KJIRI Laila </a:t>
            </a:r>
            <a:endParaRPr lang="fr-FR" sz="1600" b="1">
              <a:cs typeface="Calibri"/>
            </a:endParaRPr>
          </a:p>
          <a:p>
            <a:r>
              <a:rPr lang="fr-FR" sz="1600">
                <a:cs typeface="Calibri"/>
              </a:rPr>
              <a:t>Mme. S. El Fkihi 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7F9EA43-912F-4956-8C62-8BA67FABF87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14493D-5AA8-4F24-9CE1-2D91D7EAB9D9}"/>
              </a:ext>
            </a:extLst>
          </p:cNvPr>
          <p:cNvSpPr txBox="1"/>
          <p:nvPr/>
        </p:nvSpPr>
        <p:spPr>
          <a:xfrm>
            <a:off x="4295775" y="6601827"/>
            <a:ext cx="32946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ea typeface="+mn-lt"/>
                <a:cs typeface="+mn-lt"/>
              </a:rPr>
              <a:t>Année Universitaire : 2019 – 2020</a:t>
            </a:r>
            <a:endParaRPr lang="fr-FR" sz="1600">
              <a:cs typeface="Calibri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2A8F128-ADB9-4565-A699-E71C6977114E}"/>
              </a:ext>
            </a:extLst>
          </p:cNvPr>
          <p:cNvCxnSpPr>
            <a:cxnSpLocks/>
          </p:cNvCxnSpPr>
          <p:nvPr/>
        </p:nvCxnSpPr>
        <p:spPr>
          <a:xfrm flipV="1">
            <a:off x="-34591" y="6596242"/>
            <a:ext cx="12188849" cy="108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FC418FBD-A4ED-4B04-A402-3B22564A256A}"/>
              </a:ext>
            </a:extLst>
          </p:cNvPr>
          <p:cNvSpPr txBox="1"/>
          <p:nvPr/>
        </p:nvSpPr>
        <p:spPr>
          <a:xfrm>
            <a:off x="8839200" y="515982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/>
              <a:t>Encadré par :</a:t>
            </a:r>
          </a:p>
          <a:p>
            <a:r>
              <a:rPr lang="fr-FR" sz="1600">
                <a:cs typeface="Calibri"/>
              </a:rPr>
              <a:t>Mme. KJIRI Laila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37391828-91F0-470B-AC39-C6F762E5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95" y="1917032"/>
            <a:ext cx="2743200" cy="2743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B2EC87-181B-4B13-A053-5A4C4BE8010F}"/>
              </a:ext>
            </a:extLst>
          </p:cNvPr>
          <p:cNvSpPr txBox="1"/>
          <p:nvPr/>
        </p:nvSpPr>
        <p:spPr>
          <a:xfrm>
            <a:off x="2759242" y="250858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9600" b="1">
                <a:solidFill>
                  <a:srgbClr val="B48FBD"/>
                </a:solidFill>
                <a:cs typeface="Calibri"/>
              </a:rPr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31B854-EAEC-451C-9186-7CDDF930B580}"/>
              </a:ext>
            </a:extLst>
          </p:cNvPr>
          <p:cNvSpPr txBox="1"/>
          <p:nvPr/>
        </p:nvSpPr>
        <p:spPr>
          <a:xfrm>
            <a:off x="5037723" y="2932196"/>
            <a:ext cx="31442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cs typeface="Calibri"/>
              </a:rPr>
              <a:t>Conception :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16A9857-D406-4299-B711-40C690D86D15}"/>
              </a:ext>
            </a:extLst>
          </p:cNvPr>
          <p:cNvCxnSpPr/>
          <p:nvPr/>
        </p:nvCxnSpPr>
        <p:spPr>
          <a:xfrm flipV="1">
            <a:off x="4081" y="624568"/>
            <a:ext cx="12192000" cy="217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2F53A8-229C-4A15-B9D2-A0AACE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3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71C0E50-EA29-468C-AE68-0FAAA7A1B4C2}"/>
              </a:ext>
            </a:extLst>
          </p:cNvPr>
          <p:cNvSpPr txBox="1"/>
          <p:nvPr/>
        </p:nvSpPr>
        <p:spPr>
          <a:xfrm>
            <a:off x="172453" y="1405689"/>
            <a:ext cx="36255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/>
              <a:t>1. Diagramme de classe :</a:t>
            </a:r>
            <a:endParaRPr lang="fr-FR" b="1">
              <a:cs typeface="Calibri"/>
            </a:endParaRPr>
          </a:p>
        </p:txBody>
      </p:sp>
      <p:graphicFrame>
        <p:nvGraphicFramePr>
          <p:cNvPr id="5" name="Diagramme 11">
            <a:extLst>
              <a:ext uri="{FF2B5EF4-FFF2-40B4-BE49-F238E27FC236}">
                <a16:creationId xmlns:a16="http://schemas.microsoft.com/office/drawing/2014/main" id="{C03C2455-9EC3-48EA-950C-64D1BC122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505324"/>
              </p:ext>
            </p:extLst>
          </p:nvPr>
        </p:nvGraphicFramePr>
        <p:xfrm>
          <a:off x="457202" y="-1096878"/>
          <a:ext cx="11163298" cy="337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C0FD014A-B47F-4884-B891-9ED810325079}"/>
              </a:ext>
            </a:extLst>
          </p:cNvPr>
          <p:cNvSpPr/>
          <p:nvPr/>
        </p:nvSpPr>
        <p:spPr>
          <a:xfrm>
            <a:off x="2946052" y="198841"/>
            <a:ext cx="1925052" cy="782051"/>
          </a:xfrm>
          <a:prstGeom prst="chevron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4771C9-8A8D-4340-B841-83DF0EFE12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/>
          <a:stretch/>
        </p:blipFill>
        <p:spPr>
          <a:xfrm>
            <a:off x="3797968" y="1195755"/>
            <a:ext cx="6545311" cy="56622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68C4C0-4B4B-4D9E-8807-9D6F17DF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95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BC02C-4C1C-4839-BADA-0A1884AD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4" y="926599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>
                <a:cs typeface="Calibri Light"/>
              </a:rPr>
              <a:t>2. Diagramme de cas d'utilisation :</a:t>
            </a:r>
          </a:p>
        </p:txBody>
      </p:sp>
      <p:graphicFrame>
        <p:nvGraphicFramePr>
          <p:cNvPr id="3" name="Diagramme 11">
            <a:extLst>
              <a:ext uri="{FF2B5EF4-FFF2-40B4-BE49-F238E27FC236}">
                <a16:creationId xmlns:a16="http://schemas.microsoft.com/office/drawing/2014/main" id="{A5424CD8-BD9B-4CF6-AA0C-7DDA6F1B1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098228"/>
              </p:ext>
            </p:extLst>
          </p:nvPr>
        </p:nvGraphicFramePr>
        <p:xfrm>
          <a:off x="427122" y="-1247273"/>
          <a:ext cx="11163298" cy="368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lèche : chevron 13">
            <a:extLst>
              <a:ext uri="{FF2B5EF4-FFF2-40B4-BE49-F238E27FC236}">
                <a16:creationId xmlns:a16="http://schemas.microsoft.com/office/drawing/2014/main" id="{B2502B36-70E4-4147-BB1C-55DC6A3B710A}"/>
              </a:ext>
            </a:extLst>
          </p:cNvPr>
          <p:cNvSpPr/>
          <p:nvPr/>
        </p:nvSpPr>
        <p:spPr>
          <a:xfrm>
            <a:off x="2946052" y="198841"/>
            <a:ext cx="1925052" cy="782051"/>
          </a:xfrm>
          <a:prstGeom prst="chevron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CFA37E4-696D-4D0F-B592-52FD788FE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/>
          <a:stretch/>
        </p:blipFill>
        <p:spPr>
          <a:xfrm>
            <a:off x="18725" y="1899138"/>
            <a:ext cx="5791918" cy="4784638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789F64B-CE42-46F7-9283-10D4C1F37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82" y="1899138"/>
            <a:ext cx="6401693" cy="441069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2E9846-7880-4F0D-8732-458B7AF8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37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11">
            <a:extLst>
              <a:ext uri="{FF2B5EF4-FFF2-40B4-BE49-F238E27FC236}">
                <a16:creationId xmlns:a16="http://schemas.microsoft.com/office/drawing/2014/main" id="{36D17DA1-BD52-4F13-81DD-C51CE70EA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257370"/>
              </p:ext>
            </p:extLst>
          </p:nvPr>
        </p:nvGraphicFramePr>
        <p:xfrm>
          <a:off x="467228" y="-1116931"/>
          <a:ext cx="11163298" cy="341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Flèche : chevron 23">
            <a:extLst>
              <a:ext uri="{FF2B5EF4-FFF2-40B4-BE49-F238E27FC236}">
                <a16:creationId xmlns:a16="http://schemas.microsoft.com/office/drawing/2014/main" id="{16650202-73F0-4A85-A616-A0EFBF353301}"/>
              </a:ext>
            </a:extLst>
          </p:cNvPr>
          <p:cNvSpPr/>
          <p:nvPr/>
        </p:nvSpPr>
        <p:spPr>
          <a:xfrm>
            <a:off x="2946052" y="198841"/>
            <a:ext cx="1925052" cy="782051"/>
          </a:xfrm>
          <a:prstGeom prst="chevron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94BA9E-67E3-4237-8BD6-434D2C88C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64" y="1295836"/>
            <a:ext cx="6220693" cy="53633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CD6E6C-0E50-41D7-B091-D283B927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1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FFD056F2-7E42-42A4-9A52-4C78A767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61" y="2030330"/>
            <a:ext cx="2486526" cy="24764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273D63-0D38-4F15-8410-E341BF73F0B2}"/>
              </a:ext>
            </a:extLst>
          </p:cNvPr>
          <p:cNvSpPr txBox="1"/>
          <p:nvPr/>
        </p:nvSpPr>
        <p:spPr>
          <a:xfrm>
            <a:off x="5325979" y="284947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/>
              <a:t>Réalisation :</a:t>
            </a:r>
            <a:endParaRPr lang="fr-FR" sz="3600" b="1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333927-41E9-4305-A709-DBD150B78BF0}"/>
              </a:ext>
            </a:extLst>
          </p:cNvPr>
          <p:cNvSpPr txBox="1"/>
          <p:nvPr/>
        </p:nvSpPr>
        <p:spPr>
          <a:xfrm>
            <a:off x="2751722" y="2621381"/>
            <a:ext cx="30439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7200">
                <a:solidFill>
                  <a:srgbClr val="28D1CB"/>
                </a:solidFill>
              </a:rPr>
              <a:t>3</a:t>
            </a:r>
            <a:endParaRPr lang="fr-FR" sz="7200">
              <a:solidFill>
                <a:srgbClr val="28D1CB"/>
              </a:solidFill>
              <a:cs typeface="Calibri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535F2D-A919-406F-A54D-E6D65A13FC5D}"/>
              </a:ext>
            </a:extLst>
          </p:cNvPr>
          <p:cNvCxnSpPr/>
          <p:nvPr/>
        </p:nvCxnSpPr>
        <p:spPr>
          <a:xfrm flipV="1">
            <a:off x="4081" y="624568"/>
            <a:ext cx="12192000" cy="217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0AC4C3-0D5D-4154-A86A-3EAAAE56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2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 6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BBDCFAB6-5649-4072-82BA-CA07BB8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7A59689A-B5AF-4D25-AD2A-0B8905B5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44" y="3300477"/>
            <a:ext cx="2745693" cy="125889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4" descr="Une image contenant alimentation, assiette, lumière&#10;&#10;Description générée avec un niveau de confiance très élevé">
            <a:extLst>
              <a:ext uri="{FF2B5EF4-FFF2-40B4-BE49-F238E27FC236}">
                <a16:creationId xmlns:a16="http://schemas.microsoft.com/office/drawing/2014/main" id="{1CD0E11E-1E7E-4993-BD6E-54DB9ED96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40" y="1925797"/>
            <a:ext cx="1452750" cy="75179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68E94A-ED13-4FB6-98B2-6F1D194A8478}"/>
              </a:ext>
            </a:extLst>
          </p:cNvPr>
          <p:cNvSpPr txBox="1"/>
          <p:nvPr/>
        </p:nvSpPr>
        <p:spPr>
          <a:xfrm>
            <a:off x="461098" y="2749580"/>
            <a:ext cx="5917930" cy="30664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latin typeface="+mj-lt"/>
                <a:ea typeface="+mj-ea"/>
                <a:cs typeface="+mj-cs"/>
              </a:rPr>
              <a:t>Environnement de travail :</a:t>
            </a:r>
          </a:p>
        </p:txBody>
      </p:sp>
      <p:pic>
        <p:nvPicPr>
          <p:cNvPr id="23" name="Image 2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D52CC793-CAA4-498F-AF5D-FD7EBAF46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52" y="5253037"/>
            <a:ext cx="923925" cy="923925"/>
          </a:xfrm>
          <a:prstGeom prst="rect">
            <a:avLst/>
          </a:prstGeom>
        </p:spPr>
      </p:pic>
      <p:sp>
        <p:nvSpPr>
          <p:cNvPr id="10" name="Hexagone 9">
            <a:extLst>
              <a:ext uri="{FF2B5EF4-FFF2-40B4-BE49-F238E27FC236}">
                <a16:creationId xmlns:a16="http://schemas.microsoft.com/office/drawing/2014/main" id="{AC085CEB-6D0A-4F9F-A35F-265B58C0AEEA}"/>
              </a:ext>
            </a:extLst>
          </p:cNvPr>
          <p:cNvSpPr/>
          <p:nvPr/>
        </p:nvSpPr>
        <p:spPr>
          <a:xfrm>
            <a:off x="9868226" y="4672692"/>
            <a:ext cx="2286000" cy="1959428"/>
          </a:xfrm>
          <a:prstGeom prst="hexag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7" descr="Une image contenant table&#10;&#10;Description générée avec un niveau de confiance très élevé">
            <a:extLst>
              <a:ext uri="{FF2B5EF4-FFF2-40B4-BE49-F238E27FC236}">
                <a16:creationId xmlns:a16="http://schemas.microsoft.com/office/drawing/2014/main" id="{739E09A6-877A-4FBA-80E2-462640F7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445" y="5095277"/>
            <a:ext cx="1595660" cy="115549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0CA0D4-4B20-40B7-B142-AD7020FF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1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8303FCF-FCEE-4DBB-8DAA-F1DAB592D8A1}"/>
              </a:ext>
            </a:extLst>
          </p:cNvPr>
          <p:cNvSpPr txBox="1"/>
          <p:nvPr/>
        </p:nvSpPr>
        <p:spPr>
          <a:xfrm>
            <a:off x="287899" y="1249566"/>
            <a:ext cx="3331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/>
              <a:t>Architecture technique :</a:t>
            </a:r>
            <a:endParaRPr lang="fr-FR" sz="2400" b="1">
              <a:cs typeface="Calibri"/>
            </a:endParaRPr>
          </a:p>
        </p:txBody>
      </p:sp>
      <p:graphicFrame>
        <p:nvGraphicFramePr>
          <p:cNvPr id="80" name="Tableau 79">
            <a:extLst>
              <a:ext uri="{FF2B5EF4-FFF2-40B4-BE49-F238E27FC236}">
                <a16:creationId xmlns:a16="http://schemas.microsoft.com/office/drawing/2014/main" id="{C0614706-1D2B-46CA-BB45-B652341D1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92163"/>
              </p:ext>
            </p:extLst>
          </p:nvPr>
        </p:nvGraphicFramePr>
        <p:xfrm>
          <a:off x="501315" y="1854868"/>
          <a:ext cx="1825329" cy="447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29">
                  <a:extLst>
                    <a:ext uri="{9D8B030D-6E8A-4147-A177-3AD203B41FA5}">
                      <a16:colId xmlns:a16="http://schemas.microsoft.com/office/drawing/2014/main" val="4006905778"/>
                    </a:ext>
                  </a:extLst>
                </a:gridCol>
              </a:tblGrid>
              <a:tr h="4474042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HTML5</a:t>
                      </a:r>
                    </a:p>
                    <a:p>
                      <a:pPr algn="ctr"/>
                      <a:r>
                        <a:rPr lang="en-CA" sz="2400" dirty="0">
                          <a:effectLst/>
                        </a:rPr>
                        <a:t>Bootstrap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35203"/>
                  </a:ext>
                </a:extLst>
              </a:tr>
            </a:tbl>
          </a:graphicData>
        </a:graphic>
      </p:graphicFrame>
      <p:sp>
        <p:nvSpPr>
          <p:cNvPr id="81" name="ZoneTexte 80">
            <a:extLst>
              <a:ext uri="{FF2B5EF4-FFF2-40B4-BE49-F238E27FC236}">
                <a16:creationId xmlns:a16="http://schemas.microsoft.com/office/drawing/2014/main" id="{05839EBD-51A7-41FD-BC54-6FF5801DC47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3" name="Tableau 82">
            <a:extLst>
              <a:ext uri="{FF2B5EF4-FFF2-40B4-BE49-F238E27FC236}">
                <a16:creationId xmlns:a16="http://schemas.microsoft.com/office/drawing/2014/main" id="{79D9DCC1-61E4-4F54-8708-3115B245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79790"/>
              </p:ext>
            </p:extLst>
          </p:nvPr>
        </p:nvGraphicFramePr>
        <p:xfrm>
          <a:off x="1674396" y="3936732"/>
          <a:ext cx="34064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440">
                  <a:extLst>
                    <a:ext uri="{9D8B030D-6E8A-4147-A177-3AD203B41FA5}">
                      <a16:colId xmlns:a16="http://schemas.microsoft.com/office/drawing/2014/main" val="344937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effectLst/>
                        </a:rPr>
                        <a:t>HTTP</a:t>
                      </a:r>
                    </a:p>
                    <a:p>
                      <a:pPr algn="ctr"/>
                      <a:endParaRPr lang="fr-FR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710495"/>
                  </a:ext>
                </a:extLst>
              </a:tr>
            </a:tbl>
          </a:graphicData>
        </a:graphic>
      </p:graphicFrame>
      <p:graphicFrame>
        <p:nvGraphicFramePr>
          <p:cNvPr id="86" name="Tableau 85">
            <a:extLst>
              <a:ext uri="{FF2B5EF4-FFF2-40B4-BE49-F238E27FC236}">
                <a16:creationId xmlns:a16="http://schemas.microsoft.com/office/drawing/2014/main" id="{E4288146-70F4-40F7-ADE7-85DE05EA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82085"/>
              </p:ext>
            </p:extLst>
          </p:nvPr>
        </p:nvGraphicFramePr>
        <p:xfrm>
          <a:off x="4391525" y="1544053"/>
          <a:ext cx="7543767" cy="74814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543767">
                  <a:extLst>
                    <a:ext uri="{9D8B030D-6E8A-4147-A177-3AD203B41FA5}">
                      <a16:colId xmlns:a16="http://schemas.microsoft.com/office/drawing/2014/main" val="2445753194"/>
                    </a:ext>
                  </a:extLst>
                </a:gridCol>
              </a:tblGrid>
              <a:tr h="74814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</a:rPr>
                        <a:t>Spring Boot IOC Container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01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D0B24745-690A-4797-BB81-5933FA350955}"/>
              </a:ext>
            </a:extLst>
          </p:cNvPr>
          <p:cNvSpPr txBox="1"/>
          <p:nvPr/>
        </p:nvSpPr>
        <p:spPr>
          <a:xfrm>
            <a:off x="15292137" y="29196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4A850C-1853-490B-847D-7038D84ECC7D}"/>
              </a:ext>
            </a:extLst>
          </p:cNvPr>
          <p:cNvSpPr txBox="1"/>
          <p:nvPr/>
        </p:nvSpPr>
        <p:spPr>
          <a:xfrm>
            <a:off x="13066295" y="28494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F929AE-57CB-44EE-B75D-7D1528418DB7}"/>
              </a:ext>
            </a:extLst>
          </p:cNvPr>
          <p:cNvSpPr txBox="1"/>
          <p:nvPr/>
        </p:nvSpPr>
        <p:spPr>
          <a:xfrm>
            <a:off x="15312189" y="37017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FECF0A-24B5-49B5-AACC-57279566145C}"/>
              </a:ext>
            </a:extLst>
          </p:cNvPr>
          <p:cNvSpPr txBox="1"/>
          <p:nvPr/>
        </p:nvSpPr>
        <p:spPr>
          <a:xfrm>
            <a:off x="15011400" y="47645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A8B5D9-C760-457F-831D-AE41DF133E92}"/>
              </a:ext>
            </a:extLst>
          </p:cNvPr>
          <p:cNvSpPr txBox="1"/>
          <p:nvPr/>
        </p:nvSpPr>
        <p:spPr>
          <a:xfrm>
            <a:off x="6629400" y="45639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DBDA7-3727-494A-8354-DD68E98D74C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B6EC4C-2E00-4D15-90F0-CF4CF6407EEF}"/>
              </a:ext>
            </a:extLst>
          </p:cNvPr>
          <p:cNvSpPr txBox="1"/>
          <p:nvPr/>
        </p:nvSpPr>
        <p:spPr>
          <a:xfrm>
            <a:off x="14560216" y="62885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A41E04D-1EBE-4181-A3D6-2757B174BC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1CB26EC4-8148-405F-8DD7-CA71320D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44226"/>
              </p:ext>
            </p:extLst>
          </p:nvPr>
        </p:nvGraphicFramePr>
        <p:xfrm>
          <a:off x="4391526" y="2406315"/>
          <a:ext cx="7571638" cy="4361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638">
                  <a:extLst>
                    <a:ext uri="{9D8B030D-6E8A-4147-A177-3AD203B41FA5}">
                      <a16:colId xmlns:a16="http://schemas.microsoft.com/office/drawing/2014/main" val="2821473407"/>
                    </a:ext>
                  </a:extLst>
                </a:gridCol>
              </a:tblGrid>
              <a:tr h="4361359">
                <a:tc>
                  <a:txBody>
                    <a:bodyPr/>
                    <a:lstStyle/>
                    <a:p>
                      <a:pPr algn="ctr"/>
                      <a:endParaRPr lang="en-CA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76810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CC0865AE-A03E-4346-BC97-C91378695FB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8B68074C-5F30-428E-820F-15D7BE1A8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85977"/>
              </p:ext>
            </p:extLst>
          </p:nvPr>
        </p:nvGraphicFramePr>
        <p:xfrm>
          <a:off x="4541921" y="2536657"/>
          <a:ext cx="2277750" cy="4110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750">
                  <a:extLst>
                    <a:ext uri="{9D8B030D-6E8A-4147-A177-3AD203B41FA5}">
                      <a16:colId xmlns:a16="http://schemas.microsoft.com/office/drawing/2014/main" val="2443728298"/>
                    </a:ext>
                  </a:extLst>
                </a:gridCol>
              </a:tblGrid>
              <a:tr h="4110789">
                <a:tc>
                  <a:txBody>
                    <a:bodyPr/>
                    <a:lstStyle/>
                    <a:p>
                      <a:pPr algn="ctr"/>
                      <a:endParaRPr lang="en-CA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29899"/>
                  </a:ext>
                </a:extLst>
              </a:tr>
            </a:tbl>
          </a:graphicData>
        </a:graphic>
      </p:graphicFrame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F9ECCFBC-2A12-49E7-B188-E109570BB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32686"/>
              </p:ext>
            </p:extLst>
          </p:nvPr>
        </p:nvGraphicFramePr>
        <p:xfrm>
          <a:off x="7098631" y="2536657"/>
          <a:ext cx="2240081" cy="414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81">
                  <a:extLst>
                    <a:ext uri="{9D8B030D-6E8A-4147-A177-3AD203B41FA5}">
                      <a16:colId xmlns:a16="http://schemas.microsoft.com/office/drawing/2014/main" val="2443728298"/>
                    </a:ext>
                  </a:extLst>
                </a:gridCol>
              </a:tblGrid>
              <a:tr h="4148388">
                <a:tc>
                  <a:txBody>
                    <a:bodyPr/>
                    <a:lstStyle/>
                    <a:p>
                      <a:pPr algn="ctr"/>
                      <a:endParaRPr lang="en-CA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29899"/>
                  </a:ext>
                </a:extLst>
              </a:tr>
            </a:tbl>
          </a:graphicData>
        </a:graphic>
      </p:graphicFrame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39B10D4D-D899-4C94-9B09-9D24A151B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46357"/>
              </p:ext>
            </p:extLst>
          </p:nvPr>
        </p:nvGraphicFramePr>
        <p:xfrm>
          <a:off x="9535026" y="2516605"/>
          <a:ext cx="2240081" cy="416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81">
                  <a:extLst>
                    <a:ext uri="{9D8B030D-6E8A-4147-A177-3AD203B41FA5}">
                      <a16:colId xmlns:a16="http://schemas.microsoft.com/office/drawing/2014/main" val="2443728298"/>
                    </a:ext>
                  </a:extLst>
                </a:gridCol>
              </a:tblGrid>
              <a:tr h="4160921">
                <a:tc>
                  <a:txBody>
                    <a:bodyPr/>
                    <a:lstStyle/>
                    <a:p>
                      <a:pPr algn="ctr"/>
                      <a:endParaRPr lang="en-CA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2989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C1412F-FA49-418E-B610-27566CB44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29212"/>
              </p:ext>
            </p:extLst>
          </p:nvPr>
        </p:nvGraphicFramePr>
        <p:xfrm>
          <a:off x="9835816" y="2576763"/>
          <a:ext cx="1666944" cy="40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944">
                  <a:extLst>
                    <a:ext uri="{9D8B030D-6E8A-4147-A177-3AD203B41FA5}">
                      <a16:colId xmlns:a16="http://schemas.microsoft.com/office/drawing/2014/main" val="1666723954"/>
                    </a:ext>
                  </a:extLst>
                </a:gridCol>
              </a:tblGrid>
              <a:tr h="403373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869437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4E5C532-6D56-458C-A7CF-2C7DB6E7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04727"/>
              </p:ext>
            </p:extLst>
          </p:nvPr>
        </p:nvGraphicFramePr>
        <p:xfrm>
          <a:off x="7249026" y="2589997"/>
          <a:ext cx="1940091" cy="40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91">
                  <a:extLst>
                    <a:ext uri="{9D8B030D-6E8A-4147-A177-3AD203B41FA5}">
                      <a16:colId xmlns:a16="http://schemas.microsoft.com/office/drawing/2014/main" val="434941005"/>
                    </a:ext>
                  </a:extLst>
                </a:gridCol>
              </a:tblGrid>
              <a:tr h="403373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METIER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672291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16DC436-D8DA-4846-84B0-23561ECD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91982"/>
              </p:ext>
            </p:extLst>
          </p:nvPr>
        </p:nvGraphicFramePr>
        <p:xfrm>
          <a:off x="4932947" y="2596815"/>
          <a:ext cx="1501440" cy="41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440">
                  <a:extLst>
                    <a:ext uri="{9D8B030D-6E8A-4147-A177-3AD203B41FA5}">
                      <a16:colId xmlns:a16="http://schemas.microsoft.com/office/drawing/2014/main" val="25992442"/>
                    </a:ext>
                  </a:extLst>
                </a:gridCol>
              </a:tblGrid>
              <a:tr h="413585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WEB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025441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7B52BBF8-DEAE-492C-92B0-527FE1AAD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6820"/>
              </p:ext>
            </p:extLst>
          </p:nvPr>
        </p:nvGraphicFramePr>
        <p:xfrm>
          <a:off x="10006262" y="3141446"/>
          <a:ext cx="1363578" cy="46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8">
                  <a:extLst>
                    <a:ext uri="{9D8B030D-6E8A-4147-A177-3AD203B41FA5}">
                      <a16:colId xmlns:a16="http://schemas.microsoft.com/office/drawing/2014/main" val="1862085473"/>
                    </a:ext>
                  </a:extLst>
                </a:gridCol>
              </a:tblGrid>
              <a:tr h="46719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Entities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8028169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8F14D021-C15B-4E73-A13B-487A8370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12201"/>
              </p:ext>
            </p:extLst>
          </p:nvPr>
        </p:nvGraphicFramePr>
        <p:xfrm>
          <a:off x="9715500" y="3846495"/>
          <a:ext cx="18899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60">
                  <a:extLst>
                    <a:ext uri="{9D8B030D-6E8A-4147-A177-3AD203B41FA5}">
                      <a16:colId xmlns:a16="http://schemas.microsoft.com/office/drawing/2014/main" val="1208265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&lt;&lt;interface&gt;&gt;</a:t>
                      </a:r>
                    </a:p>
                    <a:p>
                      <a:pPr algn="ctr"/>
                      <a:r>
                        <a:rPr lang="en-CA">
                          <a:effectLst/>
                        </a:rPr>
                        <a:t>JPA Repository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4446041"/>
                  </a:ext>
                </a:extLst>
              </a:tr>
            </a:tbl>
          </a:graphicData>
        </a:graphic>
      </p:graphicFrame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1B9AED7-8CAD-4F86-A7A3-A231BB56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13077"/>
              </p:ext>
            </p:extLst>
          </p:nvPr>
        </p:nvGraphicFramePr>
        <p:xfrm>
          <a:off x="9845842" y="4642184"/>
          <a:ext cx="1625709" cy="27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09">
                  <a:extLst>
                    <a:ext uri="{9D8B030D-6E8A-4147-A177-3AD203B41FA5}">
                      <a16:colId xmlns:a16="http://schemas.microsoft.com/office/drawing/2014/main" val="2322617318"/>
                    </a:ext>
                  </a:extLst>
                </a:gridCol>
              </a:tblGrid>
              <a:tr h="27572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Spring Data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3984900"/>
                  </a:ext>
                </a:extLst>
              </a:tr>
            </a:tbl>
          </a:graphicData>
        </a:graphic>
      </p:graphicFrame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F486A5FB-B28C-4298-BDBB-3DAD4CE2C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71654"/>
              </p:ext>
            </p:extLst>
          </p:nvPr>
        </p:nvGraphicFramePr>
        <p:xfrm>
          <a:off x="9936078" y="5183605"/>
          <a:ext cx="151186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62">
                  <a:extLst>
                    <a:ext uri="{9D8B030D-6E8A-4147-A177-3AD203B41FA5}">
                      <a16:colId xmlns:a16="http://schemas.microsoft.com/office/drawing/2014/main" val="2757612212"/>
                    </a:ext>
                  </a:extLst>
                </a:gridCol>
              </a:tblGrid>
              <a:tr h="237428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JPA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2734443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395D8E5F-2DC4-4299-9354-B80D37E89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9255"/>
              </p:ext>
            </p:extLst>
          </p:nvPr>
        </p:nvGraphicFramePr>
        <p:xfrm>
          <a:off x="9906000" y="5725026"/>
          <a:ext cx="158658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583">
                  <a:extLst>
                    <a:ext uri="{9D8B030D-6E8A-4147-A177-3AD203B41FA5}">
                      <a16:colId xmlns:a16="http://schemas.microsoft.com/office/drawing/2014/main" val="2236884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Hibernate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9231916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071E1BD1-3CD9-48D4-B953-D98BE73DC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58754"/>
              </p:ext>
            </p:extLst>
          </p:nvPr>
        </p:nvGraphicFramePr>
        <p:xfrm>
          <a:off x="9885948" y="6249603"/>
          <a:ext cx="16237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772">
                  <a:extLst>
                    <a:ext uri="{9D8B030D-6E8A-4147-A177-3AD203B41FA5}">
                      <a16:colId xmlns:a16="http://schemas.microsoft.com/office/drawing/2014/main" val="1708603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JDBC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6718805"/>
                  </a:ext>
                </a:extLst>
              </a:tr>
            </a:tbl>
          </a:graphicData>
        </a:graphic>
      </p:graphicFrame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0F05074E-C9BC-4838-8B23-56205EC37E4F}"/>
              </a:ext>
            </a:extLst>
          </p:cNvPr>
          <p:cNvSpPr/>
          <p:nvPr/>
        </p:nvSpPr>
        <p:spPr>
          <a:xfrm>
            <a:off x="10586106" y="4403640"/>
            <a:ext cx="260685" cy="2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2D475F5B-A653-483D-BC37-EE9638D281E5}"/>
              </a:ext>
            </a:extLst>
          </p:cNvPr>
          <p:cNvSpPr/>
          <p:nvPr/>
        </p:nvSpPr>
        <p:spPr>
          <a:xfrm>
            <a:off x="10596132" y="4935034"/>
            <a:ext cx="260685" cy="2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E4E7C0D8-8E0C-42BB-95F0-1DB5088CDAD7}"/>
              </a:ext>
            </a:extLst>
          </p:cNvPr>
          <p:cNvSpPr/>
          <p:nvPr/>
        </p:nvSpPr>
        <p:spPr>
          <a:xfrm>
            <a:off x="10596131" y="5486481"/>
            <a:ext cx="260685" cy="2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60CA53C0-2DDB-4805-96F4-B076E79606B2}"/>
              </a:ext>
            </a:extLst>
          </p:cNvPr>
          <p:cNvSpPr/>
          <p:nvPr/>
        </p:nvSpPr>
        <p:spPr>
          <a:xfrm>
            <a:off x="10596132" y="6037929"/>
            <a:ext cx="260685" cy="2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DD81C17E-0DA8-4480-BB3B-A522D054C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30897"/>
              </p:ext>
            </p:extLst>
          </p:nvPr>
        </p:nvGraphicFramePr>
        <p:xfrm>
          <a:off x="7329236" y="3840078"/>
          <a:ext cx="1736466" cy="44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66">
                  <a:extLst>
                    <a:ext uri="{9D8B030D-6E8A-4147-A177-3AD203B41FA5}">
                      <a16:colId xmlns:a16="http://schemas.microsoft.com/office/drawing/2014/main" val="2051341409"/>
                    </a:ext>
                  </a:extLst>
                </a:gridCol>
              </a:tblGrid>
              <a:tr h="441667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Interface métier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9051778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C341E369-3239-4A20-8215-7376C3B469EA}"/>
              </a:ext>
            </a:extLst>
          </p:cNvPr>
          <p:cNvSpPr txBox="1"/>
          <p:nvPr/>
        </p:nvSpPr>
        <p:spPr>
          <a:xfrm>
            <a:off x="9998242" y="37518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A10D8CA-9298-4387-9B37-4BCB59175D8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EF519393-8CE3-424E-9F54-5E461EE9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260"/>
              </p:ext>
            </p:extLst>
          </p:nvPr>
        </p:nvGraphicFramePr>
        <p:xfrm>
          <a:off x="7249026" y="4996314"/>
          <a:ext cx="199596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69">
                  <a:extLst>
                    <a:ext uri="{9D8B030D-6E8A-4147-A177-3AD203B41FA5}">
                      <a16:colId xmlns:a16="http://schemas.microsoft.com/office/drawing/2014/main" val="1702116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Implementation métier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9982485"/>
                  </a:ext>
                </a:extLst>
              </a:tr>
            </a:tbl>
          </a:graphicData>
        </a:graphic>
      </p:graphicFrame>
      <p:sp>
        <p:nvSpPr>
          <p:cNvPr id="52" name="ZoneTexte 51">
            <a:extLst>
              <a:ext uri="{FF2B5EF4-FFF2-40B4-BE49-F238E27FC236}">
                <a16:creationId xmlns:a16="http://schemas.microsoft.com/office/drawing/2014/main" id="{C44A1106-BD27-400C-AFBA-403C866897DD}"/>
              </a:ext>
            </a:extLst>
          </p:cNvPr>
          <p:cNvSpPr txBox="1"/>
          <p:nvPr/>
        </p:nvSpPr>
        <p:spPr>
          <a:xfrm>
            <a:off x="11973426" y="4904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3D382A0F-26CD-4B28-AB86-DBB135D5E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39193"/>
              </p:ext>
            </p:extLst>
          </p:nvPr>
        </p:nvGraphicFramePr>
        <p:xfrm>
          <a:off x="4662236" y="3037973"/>
          <a:ext cx="2010820" cy="2168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20">
                  <a:extLst>
                    <a:ext uri="{9D8B030D-6E8A-4147-A177-3AD203B41FA5}">
                      <a16:colId xmlns:a16="http://schemas.microsoft.com/office/drawing/2014/main" val="3892620400"/>
                    </a:ext>
                  </a:extLst>
                </a:gridCol>
              </a:tblGrid>
              <a:tr h="2168754">
                <a:tc>
                  <a:txBody>
                    <a:bodyPr/>
                    <a:lstStyle/>
                    <a:p>
                      <a:pPr algn="ctr"/>
                      <a:endParaRPr lang="en-CA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22493"/>
                  </a:ext>
                </a:extLst>
              </a:tr>
            </a:tbl>
          </a:graphicData>
        </a:graphic>
      </p:graphicFrame>
      <p:sp>
        <p:nvSpPr>
          <p:cNvPr id="55" name="ZoneTexte 54">
            <a:extLst>
              <a:ext uri="{FF2B5EF4-FFF2-40B4-BE49-F238E27FC236}">
                <a16:creationId xmlns:a16="http://schemas.microsoft.com/office/drawing/2014/main" id="{994CCDB8-43A6-4BC7-A5E4-1EB9405E50F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D34000A4-CDD0-4CEC-B8E3-ACFEB1A9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36948"/>
              </p:ext>
            </p:extLst>
          </p:nvPr>
        </p:nvGraphicFramePr>
        <p:xfrm>
          <a:off x="4762500" y="3118184"/>
          <a:ext cx="1829022" cy="43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022">
                  <a:extLst>
                    <a:ext uri="{9D8B030D-6E8A-4147-A177-3AD203B41FA5}">
                      <a16:colId xmlns:a16="http://schemas.microsoft.com/office/drawing/2014/main" val="3272447492"/>
                    </a:ext>
                  </a:extLst>
                </a:gridCol>
              </a:tblGrid>
              <a:tr h="439115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effectLst/>
                        </a:rPr>
                        <a:t>Serveur </a:t>
                      </a:r>
                      <a:r>
                        <a:rPr lang="en-CA" dirty="0">
                          <a:effectLst/>
                        </a:rPr>
                        <a:t>tomcat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654922"/>
                  </a:ext>
                </a:extLst>
              </a:tr>
            </a:tbl>
          </a:graphicData>
        </a:graphic>
      </p:graphicFrame>
      <p:sp>
        <p:nvSpPr>
          <p:cNvPr id="58" name="ZoneTexte 57">
            <a:extLst>
              <a:ext uri="{FF2B5EF4-FFF2-40B4-BE49-F238E27FC236}">
                <a16:creationId xmlns:a16="http://schemas.microsoft.com/office/drawing/2014/main" id="{A143EDE6-8F8D-4637-AD33-0894CF68C3A0}"/>
              </a:ext>
            </a:extLst>
          </p:cNvPr>
          <p:cNvSpPr txBox="1"/>
          <p:nvPr/>
        </p:nvSpPr>
        <p:spPr>
          <a:xfrm>
            <a:off x="9767637" y="31101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5" name="Tableau 64">
            <a:extLst>
              <a:ext uri="{FF2B5EF4-FFF2-40B4-BE49-F238E27FC236}">
                <a16:creationId xmlns:a16="http://schemas.microsoft.com/office/drawing/2014/main" id="{98CA3817-7F8A-4B84-AA60-3B33F79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19470"/>
              </p:ext>
            </p:extLst>
          </p:nvPr>
        </p:nvGraphicFramePr>
        <p:xfrm>
          <a:off x="4772526" y="3900236"/>
          <a:ext cx="1829022" cy="43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022">
                  <a:extLst>
                    <a:ext uri="{9D8B030D-6E8A-4147-A177-3AD203B41FA5}">
                      <a16:colId xmlns:a16="http://schemas.microsoft.com/office/drawing/2014/main" val="3272447492"/>
                    </a:ext>
                  </a:extLst>
                </a:gridCol>
              </a:tblGrid>
              <a:tr h="439115"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>
                          <a:effectLst/>
                        </a:rPr>
                        <a:t>Controllers</a:t>
                      </a:r>
                      <a:endParaRPr lang="en-CA" dirty="0" err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654922"/>
                  </a:ext>
                </a:extLst>
              </a:tr>
            </a:tbl>
          </a:graphicData>
        </a:graphic>
      </p:graphicFrame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E91DF9E1-97F2-4A8C-84AB-B9B42AA4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34632"/>
              </p:ext>
            </p:extLst>
          </p:nvPr>
        </p:nvGraphicFramePr>
        <p:xfrm>
          <a:off x="4792578" y="4622131"/>
          <a:ext cx="1803898" cy="35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898">
                  <a:extLst>
                    <a:ext uri="{9D8B030D-6E8A-4147-A177-3AD203B41FA5}">
                      <a16:colId xmlns:a16="http://schemas.microsoft.com/office/drawing/2014/main" val="3272447492"/>
                    </a:ext>
                  </a:extLst>
                </a:gridCol>
              </a:tblGrid>
              <a:tr h="352313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effectLst/>
                        </a:rPr>
                        <a:t>Vues</a:t>
                      </a:r>
                      <a:endParaRPr lang="en-CA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654922"/>
                  </a:ext>
                </a:extLst>
              </a:tr>
            </a:tbl>
          </a:graphicData>
        </a:graphic>
      </p:graphicFrame>
      <p:graphicFrame>
        <p:nvGraphicFramePr>
          <p:cNvPr id="67" name="Tableau 66">
            <a:extLst>
              <a:ext uri="{FF2B5EF4-FFF2-40B4-BE49-F238E27FC236}">
                <a16:creationId xmlns:a16="http://schemas.microsoft.com/office/drawing/2014/main" id="{6CAF41EE-2DEA-44C3-B0B9-6AD4F3E12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52640"/>
              </p:ext>
            </p:extLst>
          </p:nvPr>
        </p:nvGraphicFramePr>
        <p:xfrm>
          <a:off x="4822658" y="6025815"/>
          <a:ext cx="1829022" cy="43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022">
                  <a:extLst>
                    <a:ext uri="{9D8B030D-6E8A-4147-A177-3AD203B41FA5}">
                      <a16:colId xmlns:a16="http://schemas.microsoft.com/office/drawing/2014/main" val="3272447492"/>
                    </a:ext>
                  </a:extLst>
                </a:gridCol>
              </a:tblGrid>
              <a:tr h="439115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effectLst/>
                        </a:rPr>
                        <a:t>Spring</a:t>
                      </a:r>
                      <a:r>
                        <a:rPr lang="en-CA" noProof="0" dirty="0">
                          <a:effectLst/>
                        </a:rPr>
                        <a:t> security</a:t>
                      </a:r>
                      <a:endParaRPr lang="en-CA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654922"/>
                  </a:ext>
                </a:extLst>
              </a:tr>
            </a:tbl>
          </a:graphicData>
        </a:graphic>
      </p:graphicFrame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D6944DFA-89F8-4615-B9C4-A2BE9070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50624"/>
              </p:ext>
            </p:extLst>
          </p:nvPr>
        </p:nvGraphicFramePr>
        <p:xfrm>
          <a:off x="4772526" y="5434262"/>
          <a:ext cx="1829022" cy="43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022">
                  <a:extLst>
                    <a:ext uri="{9D8B030D-6E8A-4147-A177-3AD203B41FA5}">
                      <a16:colId xmlns:a16="http://schemas.microsoft.com/office/drawing/2014/main" val="3272447492"/>
                    </a:ext>
                  </a:extLst>
                </a:gridCol>
              </a:tblGrid>
              <a:tr h="439115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effectLst/>
                        </a:rPr>
                        <a:t>Spring MVC</a:t>
                      </a:r>
                      <a:endParaRPr lang="en-CA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654922"/>
                  </a:ext>
                </a:extLst>
              </a:tr>
            </a:tbl>
          </a:graphicData>
        </a:graphic>
      </p:graphicFrame>
      <p:sp>
        <p:nvSpPr>
          <p:cNvPr id="59" name="Flèche : gauche 58">
            <a:extLst>
              <a:ext uri="{FF2B5EF4-FFF2-40B4-BE49-F238E27FC236}">
                <a16:creationId xmlns:a16="http://schemas.microsoft.com/office/drawing/2014/main" id="{EDE169EA-05EF-4C02-9951-524E4CBA6A85}"/>
              </a:ext>
            </a:extLst>
          </p:cNvPr>
          <p:cNvSpPr/>
          <p:nvPr/>
        </p:nvSpPr>
        <p:spPr>
          <a:xfrm>
            <a:off x="2340724" y="3038795"/>
            <a:ext cx="2025314" cy="531395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12D44A2F-9913-45C6-9ECE-7C4AC134A4C4}"/>
              </a:ext>
            </a:extLst>
          </p:cNvPr>
          <p:cNvSpPr/>
          <p:nvPr/>
        </p:nvSpPr>
        <p:spPr>
          <a:xfrm>
            <a:off x="2343231" y="4825987"/>
            <a:ext cx="2025314" cy="59155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Diagramme 11">
            <a:extLst>
              <a:ext uri="{FF2B5EF4-FFF2-40B4-BE49-F238E27FC236}">
                <a16:creationId xmlns:a16="http://schemas.microsoft.com/office/drawing/2014/main" id="{F460B83A-A875-4BEB-8B50-900CDF1DC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011126"/>
              </p:ext>
            </p:extLst>
          </p:nvPr>
        </p:nvGraphicFramePr>
        <p:xfrm>
          <a:off x="597570" y="-826167"/>
          <a:ext cx="11163298" cy="278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" name="Flèche : chevron 92">
            <a:extLst>
              <a:ext uri="{FF2B5EF4-FFF2-40B4-BE49-F238E27FC236}">
                <a16:creationId xmlns:a16="http://schemas.microsoft.com/office/drawing/2014/main" id="{D84AA333-9FFC-4214-8E82-4F7F644BA092}"/>
              </a:ext>
            </a:extLst>
          </p:cNvPr>
          <p:cNvSpPr/>
          <p:nvPr/>
        </p:nvSpPr>
        <p:spPr>
          <a:xfrm>
            <a:off x="5211999" y="168762"/>
            <a:ext cx="1925052" cy="782051"/>
          </a:xfrm>
          <a:prstGeom prst="chevron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4251C1-C7EE-4CA0-82FA-D33E0732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5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rouge, assis, jaune, portable&#10;&#10;Description générée avec un niveau de confiance très élevé">
            <a:extLst>
              <a:ext uri="{FF2B5EF4-FFF2-40B4-BE49-F238E27FC236}">
                <a16:creationId xmlns:a16="http://schemas.microsoft.com/office/drawing/2014/main" id="{4158299B-DB79-4A94-A3E0-59221416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1958312"/>
            <a:ext cx="2318658" cy="21684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0CD85D-B1A4-4EED-90E5-DF23361DC8E7}"/>
              </a:ext>
            </a:extLst>
          </p:cNvPr>
          <p:cNvSpPr txBox="1"/>
          <p:nvPr/>
        </p:nvSpPr>
        <p:spPr>
          <a:xfrm>
            <a:off x="2536371" y="255814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5400" b="1">
                <a:solidFill>
                  <a:srgbClr val="E65353"/>
                </a:solidFill>
              </a:rPr>
              <a:t>4</a:t>
            </a:r>
            <a:endParaRPr lang="fr-FR" sz="5400" b="1">
              <a:solidFill>
                <a:srgbClr val="E65353"/>
              </a:solidFill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BFFC3F-D80A-4324-B2B0-50E02BB98F7C}"/>
              </a:ext>
            </a:extLst>
          </p:cNvPr>
          <p:cNvSpPr txBox="1"/>
          <p:nvPr/>
        </p:nvSpPr>
        <p:spPr>
          <a:xfrm>
            <a:off x="4780189" y="2842532"/>
            <a:ext cx="3722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/>
              <a:t>Démonstration :</a:t>
            </a:r>
            <a:endParaRPr lang="fr-FR" sz="3600" b="1">
              <a:cs typeface="Calibri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4FAEBF4-0783-42F3-B7F7-49721B435D12}"/>
              </a:ext>
            </a:extLst>
          </p:cNvPr>
          <p:cNvCxnSpPr/>
          <p:nvPr/>
        </p:nvCxnSpPr>
        <p:spPr>
          <a:xfrm flipV="1">
            <a:off x="4081" y="624568"/>
            <a:ext cx="12192000" cy="217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5E40EB-FA7F-4430-8555-9CEA5271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46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extérieur, eau, plage, homme&#10;&#10;Description générée avec un niveau de confiance très élevé">
            <a:extLst>
              <a:ext uri="{FF2B5EF4-FFF2-40B4-BE49-F238E27FC236}">
                <a16:creationId xmlns:a16="http://schemas.microsoft.com/office/drawing/2014/main" id="{1337F0A4-D2E0-4B05-B15E-04FE0811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1" y="2220686"/>
            <a:ext cx="2405743" cy="24057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13F79BF-7898-4CBD-A8B2-1E749E9C871C}"/>
              </a:ext>
            </a:extLst>
          </p:cNvPr>
          <p:cNvSpPr txBox="1"/>
          <p:nvPr/>
        </p:nvSpPr>
        <p:spPr>
          <a:xfrm>
            <a:off x="4724400" y="3200400"/>
            <a:ext cx="4833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dirty="0"/>
              <a:t>Conclusion et perspective :</a:t>
            </a:r>
            <a:endParaRPr lang="fr-FR" sz="2400" b="1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05CF5-9258-4AEA-B766-8A4FE504CA33}"/>
              </a:ext>
            </a:extLst>
          </p:cNvPr>
          <p:cNvSpPr txBox="1"/>
          <p:nvPr/>
        </p:nvSpPr>
        <p:spPr>
          <a:xfrm>
            <a:off x="2842532" y="296227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5400" b="1" dirty="0">
                <a:solidFill>
                  <a:srgbClr val="D8D8D8"/>
                </a:solidFill>
              </a:rPr>
              <a:t>5</a:t>
            </a:r>
            <a:endParaRPr lang="fr-FR" sz="5400" b="1" dirty="0">
              <a:solidFill>
                <a:srgbClr val="D8D8D8"/>
              </a:solidFill>
              <a:cs typeface="Calibri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17E6217-91D8-4687-808D-6030DFF81456}"/>
              </a:ext>
            </a:extLst>
          </p:cNvPr>
          <p:cNvCxnSpPr/>
          <p:nvPr/>
        </p:nvCxnSpPr>
        <p:spPr>
          <a:xfrm flipV="1">
            <a:off x="4081" y="624568"/>
            <a:ext cx="12192000" cy="217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72825-B3B4-45B7-A233-DD32B28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70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AB0CDD1-E584-4BB4-B4FF-3D7624F796D3}"/>
              </a:ext>
            </a:extLst>
          </p:cNvPr>
          <p:cNvSpPr txBox="1"/>
          <p:nvPr/>
        </p:nvSpPr>
        <p:spPr>
          <a:xfrm>
            <a:off x="1495926" y="3060032"/>
            <a:ext cx="7756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Nous avons pu réaliser le module avec la totalité des fonctionnalités demandées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494B44-4C0E-4513-90ED-B6B1CD6D7277}"/>
              </a:ext>
            </a:extLst>
          </p:cNvPr>
          <p:cNvSpPr txBox="1"/>
          <p:nvPr/>
        </p:nvSpPr>
        <p:spPr>
          <a:xfrm>
            <a:off x="656222" y="128788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/>
              <a:t>Conclusion :</a:t>
            </a:r>
            <a:endParaRPr lang="fr-FR" sz="2400" b="1">
              <a:cs typeface="Calibri"/>
            </a:endParaRPr>
          </a:p>
        </p:txBody>
      </p:sp>
      <p:pic>
        <p:nvPicPr>
          <p:cNvPr id="4" name="Graphique 4" descr="Coche">
            <a:extLst>
              <a:ext uri="{FF2B5EF4-FFF2-40B4-BE49-F238E27FC236}">
                <a16:creationId xmlns:a16="http://schemas.microsoft.com/office/drawing/2014/main" id="{9FC01AAA-CEC0-4DC3-8E9D-E0910DDAB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27" y="2941720"/>
            <a:ext cx="372979" cy="483269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7FC1F36-599B-441F-8D15-F1EB9EB5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109" y="2376237"/>
            <a:ext cx="1109913" cy="105276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phique 4" descr="Coche">
            <a:extLst>
              <a:ext uri="{FF2B5EF4-FFF2-40B4-BE49-F238E27FC236}">
                <a16:creationId xmlns:a16="http://schemas.microsoft.com/office/drawing/2014/main" id="{7305D708-0F8E-497E-A5F3-1E36AD06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27" y="4114798"/>
            <a:ext cx="372979" cy="483269"/>
          </a:xfrm>
          <a:prstGeom prst="rect">
            <a:avLst/>
          </a:prstGeom>
        </p:spPr>
      </p:pic>
      <p:pic>
        <p:nvPicPr>
          <p:cNvPr id="7" name="Graphique 4" descr="Coche">
            <a:extLst>
              <a:ext uri="{FF2B5EF4-FFF2-40B4-BE49-F238E27FC236}">
                <a16:creationId xmlns:a16="http://schemas.microsoft.com/office/drawing/2014/main" id="{8E2715AC-3640-43FB-8060-CE45FBDD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26" y="5257798"/>
            <a:ext cx="372979" cy="4832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54B523E-5257-4BA7-A3BE-35F5AAA7A091}"/>
              </a:ext>
            </a:extLst>
          </p:cNvPr>
          <p:cNvSpPr txBox="1"/>
          <p:nvPr/>
        </p:nvSpPr>
        <p:spPr>
          <a:xfrm>
            <a:off x="1390650" y="4117808"/>
            <a:ext cx="75558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Nous avons appris à mieux </a:t>
            </a:r>
            <a:r>
              <a:rPr lang="fr-FR">
                <a:ea typeface="+mn-lt"/>
                <a:cs typeface="+mn-lt"/>
              </a:rPr>
              <a:t>manipuler et maitriser le </a:t>
            </a:r>
            <a:r>
              <a:rPr lang="fr-FR" dirty="0">
                <a:ea typeface="+mn-lt"/>
                <a:cs typeface="+mn-lt"/>
              </a:rPr>
              <a:t>langage Java et le framework Spring et d’approfondir nos connaissances sur Le langage SQL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1BFD57-D1D1-422B-B380-51BEEE6BF91B}"/>
              </a:ext>
            </a:extLst>
          </p:cNvPr>
          <p:cNvSpPr txBox="1"/>
          <p:nvPr/>
        </p:nvSpPr>
        <p:spPr>
          <a:xfrm>
            <a:off x="1493420" y="5373604"/>
            <a:ext cx="3956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Le système développé a été testé</a:t>
            </a:r>
            <a:endParaRPr lang="fr-FR" dirty="0" err="1">
              <a:cs typeface="Calibri"/>
            </a:endParaRPr>
          </a:p>
        </p:txBody>
      </p:sp>
      <p:pic>
        <p:nvPicPr>
          <p:cNvPr id="10" name="Image 10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8719782F-0D82-4797-B550-A387F21CF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605" y="5082161"/>
            <a:ext cx="1233238" cy="1080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8C15B09E-91D6-433D-96C0-330B7D940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606" y="3718152"/>
            <a:ext cx="1242333" cy="113075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3" name="Diagramme 11">
            <a:extLst>
              <a:ext uri="{FF2B5EF4-FFF2-40B4-BE49-F238E27FC236}">
                <a16:creationId xmlns:a16="http://schemas.microsoft.com/office/drawing/2014/main" id="{539261FC-388D-45D6-85D6-12F252DF4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706299"/>
              </p:ext>
            </p:extLst>
          </p:nvPr>
        </p:nvGraphicFramePr>
        <p:xfrm>
          <a:off x="447176" y="-956510"/>
          <a:ext cx="11163298" cy="310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Flèche : chevron 32">
            <a:extLst>
              <a:ext uri="{FF2B5EF4-FFF2-40B4-BE49-F238E27FC236}">
                <a16:creationId xmlns:a16="http://schemas.microsoft.com/office/drawing/2014/main" id="{09839750-0DAA-40EF-98DF-90CDFA471E50}"/>
              </a:ext>
            </a:extLst>
          </p:cNvPr>
          <p:cNvSpPr/>
          <p:nvPr/>
        </p:nvSpPr>
        <p:spPr>
          <a:xfrm>
            <a:off x="9342841" y="198841"/>
            <a:ext cx="1925052" cy="782051"/>
          </a:xfrm>
          <a:prstGeom prst="chevron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E89DC0E-85F9-495F-9D2F-6CF5D32A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33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" descr="Une image contenant extérieur, eau, plage, homme&#10;&#10;Description générée avec un niveau de confiance très élevé">
            <a:extLst>
              <a:ext uri="{FF2B5EF4-FFF2-40B4-BE49-F238E27FC236}">
                <a16:creationId xmlns:a16="http://schemas.microsoft.com/office/drawing/2014/main" id="{F1CD0725-BF65-46EC-90FB-2CFB8258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67" y="1628846"/>
            <a:ext cx="1528297" cy="15139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2959FC-397F-4061-A0EC-72FBCD68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Plan : </a:t>
            </a:r>
            <a:endParaRPr lang="fr-FR"/>
          </a:p>
        </p:txBody>
      </p:sp>
      <p:pic>
        <p:nvPicPr>
          <p:cNvPr id="4" name="Image 4" descr="Une image contenant oiseau&#10;&#10;Description générée avec un niveau de confiance très élevé">
            <a:extLst>
              <a:ext uri="{FF2B5EF4-FFF2-40B4-BE49-F238E27FC236}">
                <a16:creationId xmlns:a16="http://schemas.microsoft.com/office/drawing/2014/main" id="{A0AF37F6-75AE-4F64-936A-F1C766C55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8" r="17102" b="2"/>
          <a:stretch/>
        </p:blipFill>
        <p:spPr>
          <a:xfrm>
            <a:off x="1000434" y="1904283"/>
            <a:ext cx="3173564" cy="34488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32C313B5-9DB6-43FF-82FC-728DB4AFA50C}"/>
              </a:ext>
            </a:extLst>
          </p:cNvPr>
          <p:cNvSpPr/>
          <p:nvPr/>
        </p:nvSpPr>
        <p:spPr>
          <a:xfrm>
            <a:off x="4702842" y="1572914"/>
            <a:ext cx="1777806" cy="170934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Introduction</a:t>
            </a:r>
            <a:endParaRPr lang="fr-FR" sz="1600" b="1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6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10DFF11D-7125-4751-9780-A69DEF150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995" y="1699318"/>
            <a:ext cx="1594183" cy="16142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46E2F5A-C72B-48F1-AA7C-C82E3317A617}"/>
              </a:ext>
            </a:extLst>
          </p:cNvPr>
          <p:cNvSpPr txBox="1"/>
          <p:nvPr/>
        </p:nvSpPr>
        <p:spPr>
          <a:xfrm>
            <a:off x="7328950" y="2303474"/>
            <a:ext cx="14042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b="1">
                <a:solidFill>
                  <a:srgbClr val="B48FBD"/>
                </a:solidFill>
                <a:cs typeface="Calibri"/>
              </a:rPr>
              <a:t>Conception</a:t>
            </a:r>
          </a:p>
        </p:txBody>
      </p:sp>
      <p:pic>
        <p:nvPicPr>
          <p:cNvPr id="12" name="Image 2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4F379AB5-D1E1-470A-BE2D-9F36076AF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672" y="1619252"/>
            <a:ext cx="1714501" cy="17044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 2" descr="Une image contenant extérieur, eau, plage, homme&#10;&#10;Description générée avec un niveau de confiance très élevé">
            <a:extLst>
              <a:ext uri="{FF2B5EF4-FFF2-40B4-BE49-F238E27FC236}">
                <a16:creationId xmlns:a16="http://schemas.microsoft.com/office/drawing/2014/main" id="{6F1BC5A0-8B38-4F4C-B3BB-7D2560E4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085" y="3632965"/>
            <a:ext cx="1643171" cy="166236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B276B98-B615-408E-B6ED-3CFA5A78954A}"/>
              </a:ext>
            </a:extLst>
          </p:cNvPr>
          <p:cNvSpPr txBox="1"/>
          <p:nvPr/>
        </p:nvSpPr>
        <p:spPr>
          <a:xfrm>
            <a:off x="8697900" y="421556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>
                <a:solidFill>
                  <a:srgbClr val="D8D8D8"/>
                </a:solidFill>
              </a:rPr>
              <a:t>Conclusion</a:t>
            </a:r>
            <a:endParaRPr lang="fr-FR" sz="2400" b="1" dirty="0">
              <a:solidFill>
                <a:srgbClr val="D8D8D8"/>
              </a:solidFill>
              <a:cs typeface="Calibri"/>
            </a:endParaRPr>
          </a:p>
        </p:txBody>
      </p:sp>
      <p:pic>
        <p:nvPicPr>
          <p:cNvPr id="18" name="Image 2" descr="Une image contenant rouge, assis, jaune, portable&#10;&#10;Description générée avec un niveau de confiance très élevé">
            <a:extLst>
              <a:ext uri="{FF2B5EF4-FFF2-40B4-BE49-F238E27FC236}">
                <a16:creationId xmlns:a16="http://schemas.microsoft.com/office/drawing/2014/main" id="{F920C48C-BD56-4409-8489-1C65592B8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634712"/>
            <a:ext cx="1709059" cy="16242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FD79E90-72C5-4C89-8B7B-9759AC3538D1}"/>
              </a:ext>
            </a:extLst>
          </p:cNvPr>
          <p:cNvSpPr txBox="1"/>
          <p:nvPr/>
        </p:nvSpPr>
        <p:spPr>
          <a:xfrm>
            <a:off x="5714999" y="42127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b="1">
                <a:solidFill>
                  <a:srgbClr val="E65353"/>
                </a:solidFill>
              </a:rPr>
              <a:t>Démonstration</a:t>
            </a:r>
            <a:endParaRPr lang="fr-FR" sz="3200" b="1">
              <a:solidFill>
                <a:srgbClr val="E65353"/>
              </a:solidFill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25D18B9-4811-4836-9ADB-6154A52E00C5}"/>
              </a:ext>
            </a:extLst>
          </p:cNvPr>
          <p:cNvSpPr txBox="1"/>
          <p:nvPr/>
        </p:nvSpPr>
        <p:spPr>
          <a:xfrm>
            <a:off x="9782461" y="2154155"/>
            <a:ext cx="30439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>
                <a:solidFill>
                  <a:srgbClr val="28D1CB"/>
                </a:solidFill>
              </a:rPr>
              <a:t>Réalisation</a:t>
            </a:r>
            <a:endParaRPr lang="fr-FR" sz="2800">
              <a:solidFill>
                <a:srgbClr val="28D1CB"/>
              </a:solidFill>
              <a:cs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BBF09-1A00-419D-9A90-25C012B7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15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3691A2B-7940-4339-8999-E9CE0AD2C739}"/>
              </a:ext>
            </a:extLst>
          </p:cNvPr>
          <p:cNvSpPr txBox="1"/>
          <p:nvPr/>
        </p:nvSpPr>
        <p:spPr>
          <a:xfrm>
            <a:off x="1237748" y="3994986"/>
            <a:ext cx="80370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Utiliser des messages instantanée ou des forums pour expliquer n’importe quelle ambiguïté chez n’importe quel utilisateur. </a:t>
            </a:r>
            <a:endParaRPr lang="fr-FR">
              <a:cs typeface="Calibri" panose="020F0502020204030204"/>
            </a:endParaRPr>
          </a:p>
          <a:p>
            <a:pPr algn="l"/>
            <a:endParaRPr lang="fr-FR" dirty="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151427-DBA5-41B0-9F35-052D936A1F52}"/>
              </a:ext>
            </a:extLst>
          </p:cNvPr>
          <p:cNvSpPr txBox="1"/>
          <p:nvPr/>
        </p:nvSpPr>
        <p:spPr>
          <a:xfrm>
            <a:off x="1240040" y="5611514"/>
            <a:ext cx="75357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Faire des conférences audio et vidéo en temps réel pour le dépouillement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5CFF1A-0AE4-4ED2-A719-38CD18F60560}"/>
              </a:ext>
            </a:extLst>
          </p:cNvPr>
          <p:cNvSpPr txBox="1"/>
          <p:nvPr/>
        </p:nvSpPr>
        <p:spPr>
          <a:xfrm>
            <a:off x="1472937" y="2866595"/>
            <a:ext cx="3495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Améliorer l'apparence du site web</a:t>
            </a:r>
            <a:endParaRPr lang="fr-FR" dirty="0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9F06A6-F35C-4393-9842-D1BFC139EFCA}"/>
              </a:ext>
            </a:extLst>
          </p:cNvPr>
          <p:cNvSpPr txBox="1"/>
          <p:nvPr/>
        </p:nvSpPr>
        <p:spPr>
          <a:xfrm>
            <a:off x="698046" y="123144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cs typeface="Calibri"/>
              </a:rPr>
              <a:t>Perspectives :</a:t>
            </a:r>
            <a:endParaRPr lang="fr-FR" sz="2800" b="1" dirty="0">
              <a:cs typeface="Calibri"/>
            </a:endParaRPr>
          </a:p>
        </p:txBody>
      </p:sp>
      <p:pic>
        <p:nvPicPr>
          <p:cNvPr id="11" name="Graphique 4" descr="Coche">
            <a:extLst>
              <a:ext uri="{FF2B5EF4-FFF2-40B4-BE49-F238E27FC236}">
                <a16:creationId xmlns:a16="http://schemas.microsoft.com/office/drawing/2014/main" id="{D3453E6F-D261-48DB-8BC5-0DF86545E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44" y="2676166"/>
            <a:ext cx="372979" cy="483269"/>
          </a:xfrm>
          <a:prstGeom prst="rect">
            <a:avLst/>
          </a:prstGeom>
        </p:spPr>
      </p:pic>
      <p:pic>
        <p:nvPicPr>
          <p:cNvPr id="13" name="Graphique 4" descr="Coche">
            <a:extLst>
              <a:ext uri="{FF2B5EF4-FFF2-40B4-BE49-F238E27FC236}">
                <a16:creationId xmlns:a16="http://schemas.microsoft.com/office/drawing/2014/main" id="{7D6FC088-EE5B-4F52-A763-4037699E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44" y="3986748"/>
            <a:ext cx="372979" cy="483269"/>
          </a:xfrm>
          <a:prstGeom prst="rect">
            <a:avLst/>
          </a:prstGeom>
        </p:spPr>
      </p:pic>
      <p:pic>
        <p:nvPicPr>
          <p:cNvPr id="15" name="Graphique 4" descr="Coche">
            <a:extLst>
              <a:ext uri="{FF2B5EF4-FFF2-40B4-BE49-F238E27FC236}">
                <a16:creationId xmlns:a16="http://schemas.microsoft.com/office/drawing/2014/main" id="{56083774-DEB7-485E-B992-D46D561D9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44" y="5422803"/>
            <a:ext cx="372979" cy="483269"/>
          </a:xfrm>
          <a:prstGeom prst="rect">
            <a:avLst/>
          </a:prstGeom>
        </p:spPr>
      </p:pic>
      <p:pic>
        <p:nvPicPr>
          <p:cNvPr id="16" name="Image 16" descr="Une image contenant équipement électronique, afficher, ordinateur&#10;&#10;Description générée avec un niveau de confiance très élevé">
            <a:extLst>
              <a:ext uri="{FF2B5EF4-FFF2-40B4-BE49-F238E27FC236}">
                <a16:creationId xmlns:a16="http://schemas.microsoft.com/office/drawing/2014/main" id="{32313921-F8BF-4313-95F1-DEA1BECCE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33" y="2351924"/>
            <a:ext cx="1225719" cy="10312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 17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B2EACCC8-3D28-44D0-AF26-744A7E523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216" y="3641557"/>
            <a:ext cx="1082270" cy="10839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Image 18" descr="Une image contenant signe, photo, blanc, rue&#10;&#10;Description générée avec un niveau de confiance très élevé">
            <a:extLst>
              <a:ext uri="{FF2B5EF4-FFF2-40B4-BE49-F238E27FC236}">
                <a16:creationId xmlns:a16="http://schemas.microsoft.com/office/drawing/2014/main" id="{49A676BA-BEDA-463E-A1F8-9DF8D4B74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687" y="4930083"/>
            <a:ext cx="1070812" cy="10507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20" name="Diagramme 11">
            <a:extLst>
              <a:ext uri="{FF2B5EF4-FFF2-40B4-BE49-F238E27FC236}">
                <a16:creationId xmlns:a16="http://schemas.microsoft.com/office/drawing/2014/main" id="{5D799896-60B2-4270-A3C7-74030B7D7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783695"/>
              </p:ext>
            </p:extLst>
          </p:nvPr>
        </p:nvGraphicFramePr>
        <p:xfrm>
          <a:off x="397043" y="-725904"/>
          <a:ext cx="11163298" cy="2815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4" name="Flèche : chevron 63">
            <a:extLst>
              <a:ext uri="{FF2B5EF4-FFF2-40B4-BE49-F238E27FC236}">
                <a16:creationId xmlns:a16="http://schemas.microsoft.com/office/drawing/2014/main" id="{9C8CF921-390F-47C7-87B5-83F1CE2AE1C1}"/>
              </a:ext>
            </a:extLst>
          </p:cNvPr>
          <p:cNvSpPr/>
          <p:nvPr/>
        </p:nvSpPr>
        <p:spPr>
          <a:xfrm>
            <a:off x="9282683" y="289078"/>
            <a:ext cx="1925052" cy="782051"/>
          </a:xfrm>
          <a:prstGeom prst="chevron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0A40D1-5CFF-481B-8055-E537B42C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79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42C855D-DE35-45C3-BA01-841BEF0C22E6}"/>
              </a:ext>
            </a:extLst>
          </p:cNvPr>
          <p:cNvSpPr txBox="1"/>
          <p:nvPr/>
        </p:nvSpPr>
        <p:spPr>
          <a:xfrm>
            <a:off x="2418347" y="3140242"/>
            <a:ext cx="91500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5400" b="1"/>
              <a:t>Merci pour votre attention</a:t>
            </a:r>
            <a:endParaRPr lang="fr-FR" sz="5400" b="1">
              <a:cs typeface="Calibri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FBD0D8-524E-47FD-844B-02FC4BE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3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5" descr="Chat">
            <a:extLst>
              <a:ext uri="{FF2B5EF4-FFF2-40B4-BE49-F238E27FC236}">
                <a16:creationId xmlns:a16="http://schemas.microsoft.com/office/drawing/2014/main" id="{FBC4DDD0-CA1E-4367-9F1C-5C615B867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9247" y="84221"/>
            <a:ext cx="1626268" cy="162626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DAD82E3-5280-4915-9FB8-A7F797424EB8}"/>
              </a:ext>
            </a:extLst>
          </p:cNvPr>
          <p:cNvSpPr/>
          <p:nvPr/>
        </p:nvSpPr>
        <p:spPr>
          <a:xfrm>
            <a:off x="1026695" y="1036721"/>
            <a:ext cx="2416340" cy="222584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ea typeface="+mn-lt"/>
                <a:cs typeface="+mn-lt"/>
              </a:rPr>
              <a:t>Questions</a:t>
            </a:r>
            <a:endParaRPr lang="fr-FR" sz="2000">
              <a:cs typeface="Calibri" panose="020F0502020204030204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8C8E002-035C-44B8-B820-B26D991D06B2}"/>
              </a:ext>
            </a:extLst>
          </p:cNvPr>
          <p:cNvSpPr/>
          <p:nvPr/>
        </p:nvSpPr>
        <p:spPr>
          <a:xfrm>
            <a:off x="8947484" y="4024563"/>
            <a:ext cx="2446420" cy="240631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ea typeface="+mn-lt"/>
                <a:cs typeface="+mn-lt"/>
              </a:rPr>
              <a:t>Suggestions</a:t>
            </a:r>
            <a:endParaRPr lang="fr-FR" sz="2000">
              <a:cs typeface="Calibri" panose="020F050202020403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DF3257-00FC-41EA-BFBE-F3A6DB66D4BF}"/>
              </a:ext>
            </a:extLst>
          </p:cNvPr>
          <p:cNvSpPr/>
          <p:nvPr/>
        </p:nvSpPr>
        <p:spPr>
          <a:xfrm>
            <a:off x="4676273" y="2701089"/>
            <a:ext cx="2366209" cy="217570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ea typeface="+mn-lt"/>
                <a:cs typeface="+mn-lt"/>
              </a:rPr>
              <a:t>Remarques</a:t>
            </a:r>
            <a:endParaRPr lang="fr-FR" sz="2000">
              <a:cs typeface="Calibri" panose="020F05020202040302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D0A3D6-6217-4A86-817F-CE2615B4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5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4474EBDA-579E-4D8D-9E40-38FF1A808FD1}"/>
              </a:ext>
            </a:extLst>
          </p:cNvPr>
          <p:cNvSpPr/>
          <p:nvPr/>
        </p:nvSpPr>
        <p:spPr>
          <a:xfrm>
            <a:off x="1841332" y="1871413"/>
            <a:ext cx="2366209" cy="22559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1</a:t>
            </a:r>
            <a:endParaRPr lang="fr-FR" sz="48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5E7AF5-E488-4409-8D73-7275BC451EF5}"/>
              </a:ext>
            </a:extLst>
          </p:cNvPr>
          <p:cNvSpPr txBox="1"/>
          <p:nvPr/>
        </p:nvSpPr>
        <p:spPr>
          <a:xfrm>
            <a:off x="4699334" y="27843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/>
              <a:t>Introduction :</a:t>
            </a:r>
            <a:endParaRPr lang="fr-FR" sz="3200" b="1">
              <a:cs typeface="Calibri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3B9DAD-6ED0-4714-A01F-14C437B48EBB}"/>
              </a:ext>
            </a:extLst>
          </p:cNvPr>
          <p:cNvCxnSpPr/>
          <p:nvPr/>
        </p:nvCxnSpPr>
        <p:spPr>
          <a:xfrm flipV="1">
            <a:off x="4081" y="624568"/>
            <a:ext cx="12192000" cy="217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1268E49-E6EE-4E76-ACCE-8F1C7D6EA140}"/>
              </a:ext>
            </a:extLst>
          </p:cNvPr>
          <p:cNvSpPr txBox="1"/>
          <p:nvPr/>
        </p:nvSpPr>
        <p:spPr>
          <a:xfrm>
            <a:off x="7434943" y="5464629"/>
            <a:ext cx="3429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Quoi?  Comment?  Pourquoi?</a:t>
            </a:r>
            <a:endParaRPr lang="fr-FR" sz="2000" b="1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C3680FC-CE41-489A-ACF6-900D99CDB8A0}"/>
              </a:ext>
            </a:extLst>
          </p:cNvPr>
          <p:cNvCxnSpPr/>
          <p:nvPr/>
        </p:nvCxnSpPr>
        <p:spPr>
          <a:xfrm flipV="1">
            <a:off x="10865304" y="5661932"/>
            <a:ext cx="1328057" cy="10885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ED9991-EC08-4ADD-9449-553940C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F5D9C-D8CD-4EE6-8951-2B269A90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cs typeface="Calibri"/>
              </a:rPr>
              <a:t>Qu'Est-ce qu'un appel d'offres ?</a:t>
            </a:r>
          </a:p>
          <a:p>
            <a:r>
              <a:rPr lang="fr-FR">
                <a:cs typeface="Calibri"/>
              </a:rPr>
              <a:t>Procédure d'appel d'offres </a:t>
            </a:r>
          </a:p>
          <a:p>
            <a:r>
              <a:rPr lang="fr-FR">
                <a:cs typeface="Calibri"/>
              </a:rPr>
              <a:t>Cahier de charge du projet </a:t>
            </a:r>
          </a:p>
        </p:txBody>
      </p:sp>
      <p:graphicFrame>
        <p:nvGraphicFramePr>
          <p:cNvPr id="2" name="Diagramme 11">
            <a:extLst>
              <a:ext uri="{FF2B5EF4-FFF2-40B4-BE49-F238E27FC236}">
                <a16:creationId xmlns:a16="http://schemas.microsoft.com/office/drawing/2014/main" id="{482EC52B-49A6-4C14-944A-786E5478B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672466"/>
              </p:ext>
            </p:extLst>
          </p:nvPr>
        </p:nvGraphicFramePr>
        <p:xfrm>
          <a:off x="507333" y="-1217194"/>
          <a:ext cx="11163298" cy="352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1876D3B9-6E60-4809-9A26-4C1A47B04C09}"/>
              </a:ext>
            </a:extLst>
          </p:cNvPr>
          <p:cNvSpPr/>
          <p:nvPr/>
        </p:nvSpPr>
        <p:spPr>
          <a:xfrm>
            <a:off x="774111" y="188814"/>
            <a:ext cx="2075446" cy="711868"/>
          </a:xfrm>
          <a:prstGeom prst="homePlat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8443DF-2C27-4BE6-BC96-64ABD132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90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10A4-0A90-4F3D-B6FA-10047A97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554"/>
            <a:ext cx="10515600" cy="1325563"/>
          </a:xfrm>
        </p:spPr>
        <p:txBody>
          <a:bodyPr/>
          <a:lstStyle/>
          <a:p>
            <a:r>
              <a:rPr lang="fr-FR">
                <a:cs typeface="Calibri Light"/>
              </a:rPr>
              <a:t>Qu'Est-ce qu'un appel d'offres 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9F5C8-E442-4EB8-A5E9-05BCCB73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35129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>
                <a:ea typeface="+mn-lt"/>
                <a:cs typeface="+mn-lt"/>
              </a:rPr>
              <a:t>Un appel d’offres</a:t>
            </a:r>
            <a:r>
              <a:rPr lang="fr-FR">
                <a:ea typeface="+mn-lt"/>
                <a:cs typeface="+mn-lt"/>
              </a:rPr>
              <a:t> est une procédure par laquelle un acheteur potentiel demande à différents offreurs de faire une proposition commerciale chiffrée en réponse à la formulation détaillée (cahier des charges) de son besoin de produit, service ou prestation. Le but est de mettre plusieurs entreprises en concurrence pour fournir un produit ou un service. </a:t>
            </a:r>
            <a:endParaRPr lang="fr-FR"/>
          </a:p>
        </p:txBody>
      </p:sp>
      <p:graphicFrame>
        <p:nvGraphicFramePr>
          <p:cNvPr id="81" name="Diagramme 11">
            <a:extLst>
              <a:ext uri="{FF2B5EF4-FFF2-40B4-BE49-F238E27FC236}">
                <a16:creationId xmlns:a16="http://schemas.microsoft.com/office/drawing/2014/main" id="{D46DBF5E-1273-4796-8648-CD0BA2B47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988220"/>
              </p:ext>
            </p:extLst>
          </p:nvPr>
        </p:nvGraphicFramePr>
        <p:xfrm>
          <a:off x="507333" y="-1217194"/>
          <a:ext cx="11163298" cy="352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5" name="Flèche : pentagone 94">
            <a:extLst>
              <a:ext uri="{FF2B5EF4-FFF2-40B4-BE49-F238E27FC236}">
                <a16:creationId xmlns:a16="http://schemas.microsoft.com/office/drawing/2014/main" id="{E1B8015F-60A6-40CB-B24E-95A7EFBE4A16}"/>
              </a:ext>
            </a:extLst>
          </p:cNvPr>
          <p:cNvSpPr/>
          <p:nvPr/>
        </p:nvSpPr>
        <p:spPr>
          <a:xfrm>
            <a:off x="774111" y="188814"/>
            <a:ext cx="2155656" cy="711868"/>
          </a:xfrm>
          <a:prstGeom prst="homePlat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5E99F1-D739-4BCC-B49D-E69458A2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BC3F-CA43-470F-ABB3-B9E93A90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453696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/>
              </a:rPr>
              <a:t>Procédure d'un appel d'offres :</a:t>
            </a:r>
            <a:endParaRPr lang="fr-FR" sz="4000"/>
          </a:p>
        </p:txBody>
      </p:sp>
      <p:pic>
        <p:nvPicPr>
          <p:cNvPr id="7" name="Image 7" descr="Principe de la gestion des appels d&amp;#39;offres [projet de décret relatif aux marchés publics]&#10;">
            <a:extLst>
              <a:ext uri="{FF2B5EF4-FFF2-40B4-BE49-F238E27FC236}">
                <a16:creationId xmlns:a16="http://schemas.microsoft.com/office/drawing/2014/main" id="{1F5FA536-5384-48EB-9620-E24617F9E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493" y="2505330"/>
            <a:ext cx="8362410" cy="4357776"/>
          </a:xfrm>
        </p:spPr>
      </p:pic>
      <p:graphicFrame>
        <p:nvGraphicFramePr>
          <p:cNvPr id="3" name="Diagramme 11">
            <a:extLst>
              <a:ext uri="{FF2B5EF4-FFF2-40B4-BE49-F238E27FC236}">
                <a16:creationId xmlns:a16="http://schemas.microsoft.com/office/drawing/2014/main" id="{E942D1F3-F08E-4B3B-883D-2FF8F5B53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458701"/>
              </p:ext>
            </p:extLst>
          </p:nvPr>
        </p:nvGraphicFramePr>
        <p:xfrm>
          <a:off x="487281" y="-1217194"/>
          <a:ext cx="11183350" cy="3537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1277853-9D52-4028-8A09-AE76DA5F3571}"/>
              </a:ext>
            </a:extLst>
          </p:cNvPr>
          <p:cNvSpPr/>
          <p:nvPr/>
        </p:nvSpPr>
        <p:spPr>
          <a:xfrm>
            <a:off x="774111" y="188814"/>
            <a:ext cx="2075446" cy="711868"/>
          </a:xfrm>
          <a:prstGeom prst="homePlat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11AEEC-C854-4648-89B5-C77A2B08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79A9B-664E-4D23-BAB1-AED3B009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1116239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/>
              </a:rPr>
              <a:t>Cahier de charge :</a:t>
            </a:r>
            <a:endParaRPr lang="fr-FR" sz="4000"/>
          </a:p>
        </p:txBody>
      </p:sp>
      <p:pic>
        <p:nvPicPr>
          <p:cNvPr id="4" name="Image 4" descr="Une image contenant alimentation, dessin&#10;&#10;Description générée avec un niveau de confiance très élevé">
            <a:extLst>
              <a:ext uri="{FF2B5EF4-FFF2-40B4-BE49-F238E27FC236}">
                <a16:creationId xmlns:a16="http://schemas.microsoft.com/office/drawing/2014/main" id="{E4463B59-166A-447C-AF6C-1D644773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8" y="2431596"/>
            <a:ext cx="2012496" cy="1907723"/>
          </a:xfrm>
          <a:prstGeom prst="ellipse">
            <a:avLst/>
          </a:prstGeom>
          <a:ln w="63500" cap="rnd">
            <a:solidFill>
              <a:srgbClr val="E3900B">
                <a:alpha val="97000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5" descr="Une image contenant signe, dessin, assiette, alimentation&#10;&#10;Description générée avec un niveau de confiance très élevé">
            <a:extLst>
              <a:ext uri="{FF2B5EF4-FFF2-40B4-BE49-F238E27FC236}">
                <a16:creationId xmlns:a16="http://schemas.microsoft.com/office/drawing/2014/main" id="{BA88511C-579E-40D1-B872-5857A083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81" y="2433639"/>
            <a:ext cx="2066925" cy="1925411"/>
          </a:xfrm>
          <a:prstGeom prst="ellipse">
            <a:avLst/>
          </a:prstGeom>
          <a:ln w="63500" cap="rnd">
            <a:solidFill>
              <a:srgbClr val="58667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D32D0DD0-4F66-4119-A1F9-4DCCABC6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95" y="2433638"/>
            <a:ext cx="2012497" cy="2012496"/>
          </a:xfrm>
          <a:prstGeom prst="ellipse">
            <a:avLst/>
          </a:prstGeom>
          <a:ln w="63500" cap="rnd">
            <a:solidFill>
              <a:srgbClr val="370D8C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9F3E8D-6C08-49DA-8BC5-C4115BD05FD5}"/>
              </a:ext>
            </a:extLst>
          </p:cNvPr>
          <p:cNvSpPr txBox="1"/>
          <p:nvPr/>
        </p:nvSpPr>
        <p:spPr>
          <a:xfrm>
            <a:off x="8469085" y="53993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Spécification des besoins </a:t>
            </a:r>
            <a:endParaRPr lang="fr-FR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C9D4DD-9CBE-4438-B442-74C5F036D2C5}"/>
              </a:ext>
            </a:extLst>
          </p:cNvPr>
          <p:cNvSpPr txBox="1"/>
          <p:nvPr/>
        </p:nvSpPr>
        <p:spPr>
          <a:xfrm>
            <a:off x="4943475" y="5400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2"/>
                </a:solidFill>
                <a:ea typeface="+mn-lt"/>
                <a:cs typeface="+mn-lt"/>
              </a:rPr>
              <a:t>Pourquoi JEE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6D33138-AF6D-4E6F-867D-4A74AA2BC31D}"/>
              </a:ext>
            </a:extLst>
          </p:cNvPr>
          <p:cNvSpPr txBox="1"/>
          <p:nvPr/>
        </p:nvSpPr>
        <p:spPr>
          <a:xfrm>
            <a:off x="383721" y="5402037"/>
            <a:ext cx="3298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Pourquoi une Application web ?</a:t>
            </a:r>
            <a:endParaRPr lang="fr-FR" b="1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Diagramme 11">
            <a:extLst>
              <a:ext uri="{FF2B5EF4-FFF2-40B4-BE49-F238E27FC236}">
                <a16:creationId xmlns:a16="http://schemas.microsoft.com/office/drawing/2014/main" id="{1DC62A1B-7212-4B78-9EBC-3F94A56DE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564656"/>
              </p:ext>
            </p:extLst>
          </p:nvPr>
        </p:nvGraphicFramePr>
        <p:xfrm>
          <a:off x="497307" y="-1217194"/>
          <a:ext cx="11173324" cy="3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891C00C-A547-43EB-8F97-AE3D363B349B}"/>
              </a:ext>
            </a:extLst>
          </p:cNvPr>
          <p:cNvSpPr/>
          <p:nvPr/>
        </p:nvSpPr>
        <p:spPr>
          <a:xfrm>
            <a:off x="713953" y="258998"/>
            <a:ext cx="2075446" cy="711868"/>
          </a:xfrm>
          <a:prstGeom prst="homePlat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8ECA5-68E8-4D8A-AA11-65338B76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3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C70D132-9519-41B6-8414-0C67B527B135}"/>
              </a:ext>
            </a:extLst>
          </p:cNvPr>
          <p:cNvSpPr/>
          <p:nvPr/>
        </p:nvSpPr>
        <p:spPr>
          <a:xfrm>
            <a:off x="66675" y="2581275"/>
            <a:ext cx="3788228" cy="36249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6A335B-6FA9-412C-A64B-6244BFFC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6" y="1058086"/>
            <a:ext cx="10515600" cy="804195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/>
              </a:rPr>
              <a:t>Spécification des besoins :</a:t>
            </a:r>
            <a:endParaRPr lang="fr-FR" sz="400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FBDF9E6-7199-4D64-AD9C-35D66C84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61" y="3115713"/>
            <a:ext cx="2143125" cy="21431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AEA7D3-0C7C-4337-A8B2-DF35ACD8C5B0}"/>
              </a:ext>
            </a:extLst>
          </p:cNvPr>
          <p:cNvSpPr txBox="1"/>
          <p:nvPr/>
        </p:nvSpPr>
        <p:spPr>
          <a:xfrm>
            <a:off x="881742" y="555171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/>
              <a:t>Acheteur public </a:t>
            </a:r>
            <a:endParaRPr lang="fr-FR" sz="2000" b="1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910EAB-1FFB-4809-8165-D2C5A8378EE4}"/>
              </a:ext>
            </a:extLst>
          </p:cNvPr>
          <p:cNvSpPr txBox="1"/>
          <p:nvPr/>
        </p:nvSpPr>
        <p:spPr>
          <a:xfrm>
            <a:off x="152400" y="185687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/>
              <a:t>1. Besoins fonctionnels :</a:t>
            </a:r>
            <a:endParaRPr lang="fr-FR">
              <a:cs typeface="Calibri"/>
            </a:endParaRPr>
          </a:p>
        </p:txBody>
      </p:sp>
      <p:graphicFrame>
        <p:nvGraphicFramePr>
          <p:cNvPr id="3" name="Diagramme 11">
            <a:extLst>
              <a:ext uri="{FF2B5EF4-FFF2-40B4-BE49-F238E27FC236}">
                <a16:creationId xmlns:a16="http://schemas.microsoft.com/office/drawing/2014/main" id="{77E72570-48C7-4247-8707-E5C73974C2B6}"/>
              </a:ext>
            </a:extLst>
          </p:cNvPr>
          <p:cNvGraphicFramePr/>
          <p:nvPr/>
        </p:nvGraphicFramePr>
        <p:xfrm>
          <a:off x="457201" y="-645693"/>
          <a:ext cx="11283614" cy="245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1" name="Flèche : pentagone 100">
            <a:extLst>
              <a:ext uri="{FF2B5EF4-FFF2-40B4-BE49-F238E27FC236}">
                <a16:creationId xmlns:a16="http://schemas.microsoft.com/office/drawing/2014/main" id="{C7DDCF00-46E5-47AC-AE2A-12B143408A5A}"/>
              </a:ext>
            </a:extLst>
          </p:cNvPr>
          <p:cNvSpPr/>
          <p:nvPr/>
        </p:nvSpPr>
        <p:spPr>
          <a:xfrm>
            <a:off x="754059" y="228919"/>
            <a:ext cx="2075446" cy="711868"/>
          </a:xfrm>
          <a:prstGeom prst="homePlat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39BEC4-559B-4511-B65B-A2FC800477EF}"/>
              </a:ext>
            </a:extLst>
          </p:cNvPr>
          <p:cNvSpPr/>
          <p:nvPr/>
        </p:nvSpPr>
        <p:spPr>
          <a:xfrm>
            <a:off x="8218070" y="2410828"/>
            <a:ext cx="3788228" cy="36249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3A04D4-7DE3-46AD-ACAB-E5A3FB560880}"/>
              </a:ext>
            </a:extLst>
          </p:cNvPr>
          <p:cNvSpPr/>
          <p:nvPr/>
        </p:nvSpPr>
        <p:spPr>
          <a:xfrm>
            <a:off x="4149391" y="2593307"/>
            <a:ext cx="3788228" cy="36249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9">
            <a:extLst>
              <a:ext uri="{FF2B5EF4-FFF2-40B4-BE49-F238E27FC236}">
                <a16:creationId xmlns:a16="http://schemas.microsoft.com/office/drawing/2014/main" id="{6C4C0269-3704-4675-9B98-4F450F6FE0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595" y="3119437"/>
            <a:ext cx="2143125" cy="21431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4E68B96-5897-48E2-A30B-CCBEC18E27EC}"/>
              </a:ext>
            </a:extLst>
          </p:cNvPr>
          <p:cNvSpPr txBox="1"/>
          <p:nvPr/>
        </p:nvSpPr>
        <p:spPr>
          <a:xfrm>
            <a:off x="5634215" y="5511609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/>
              <a:t>Admin </a:t>
            </a:r>
            <a:endParaRPr lang="fr-FR" sz="2000" b="1">
              <a:cs typeface="Calibri"/>
            </a:endParaRPr>
          </a:p>
          <a:p>
            <a:endParaRPr lang="fr-FR" sz="2000" b="1">
              <a:cs typeface="Calibri"/>
            </a:endParaRPr>
          </a:p>
        </p:txBody>
      </p:sp>
      <p:pic>
        <p:nvPicPr>
          <p:cNvPr id="23" name="Image 7">
            <a:extLst>
              <a:ext uri="{FF2B5EF4-FFF2-40B4-BE49-F238E27FC236}">
                <a16:creationId xmlns:a16="http://schemas.microsoft.com/office/drawing/2014/main" id="{4DF73A91-32E6-4126-911A-915C267C0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4926" y="2518611"/>
            <a:ext cx="2743200" cy="27432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97D7486-AA97-41AC-9CE0-76569545F872}"/>
              </a:ext>
            </a:extLst>
          </p:cNvPr>
          <p:cNvSpPr txBox="1"/>
          <p:nvPr/>
        </p:nvSpPr>
        <p:spPr>
          <a:xfrm>
            <a:off x="9093294" y="526095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/>
              <a:t>Soumissionnaire </a:t>
            </a:r>
            <a:endParaRPr lang="fr-FR" sz="2000" b="1">
              <a:cs typeface="Calibri"/>
            </a:endParaRPr>
          </a:p>
          <a:p>
            <a:endParaRPr lang="fr-FR" sz="2000" b="1">
              <a:cs typeface="Calibri"/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33B69E02-E2F6-441F-9E3D-EA32F83E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D0CE6-E829-4C6A-B22C-378E2DAA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1217362"/>
            <a:ext cx="10515600" cy="533484"/>
          </a:xfrm>
        </p:spPr>
        <p:txBody>
          <a:bodyPr/>
          <a:lstStyle/>
          <a:p>
            <a:r>
              <a:rPr lang="fr-FR" sz="2000" b="1">
                <a:cs typeface="Calibri Light"/>
              </a:rPr>
              <a:t>2. Besoins non fonctionnels :</a:t>
            </a:r>
            <a:endParaRPr lang="fr-FR"/>
          </a:p>
        </p:txBody>
      </p:sp>
      <p:pic>
        <p:nvPicPr>
          <p:cNvPr id="5" name="Image 5" descr="Une image contenant objet, horloge, rouge, signe&#10;&#10;Description générée avec un niveau de confiance très élevé">
            <a:extLst>
              <a:ext uri="{FF2B5EF4-FFF2-40B4-BE49-F238E27FC236}">
                <a16:creationId xmlns:a16="http://schemas.microsoft.com/office/drawing/2014/main" id="{919C2505-B82C-4011-8B6C-5B7ABD81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4" y="4216567"/>
            <a:ext cx="1500439" cy="1472866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7" descr="Une image contenant table, signe&#10;&#10;Description générée avec un niveau de confiance très élevé">
            <a:extLst>
              <a:ext uri="{FF2B5EF4-FFF2-40B4-BE49-F238E27FC236}">
                <a16:creationId xmlns:a16="http://schemas.microsoft.com/office/drawing/2014/main" id="{F6FD2B46-C8F8-4BC7-8ABF-50835593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910" y="1876174"/>
            <a:ext cx="1601704" cy="1631782"/>
          </a:xfrm>
          <a:prstGeom prst="ellipse">
            <a:avLst/>
          </a:prstGeom>
          <a:ln w="63500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8" descr="Une image contenant signe, blanc&#10;&#10;Description générée avec un niveau de confiance très élevé">
            <a:extLst>
              <a:ext uri="{FF2B5EF4-FFF2-40B4-BE49-F238E27FC236}">
                <a16:creationId xmlns:a16="http://schemas.microsoft.com/office/drawing/2014/main" id="{13D20BA0-F021-4ECD-811D-34D23A4B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37" y="1888958"/>
            <a:ext cx="1465848" cy="1465848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 9" descr="Une image contenant jeu, dessin&#10;&#10;Description générée avec un niveau de confiance très élevé">
            <a:extLst>
              <a:ext uri="{FF2B5EF4-FFF2-40B4-BE49-F238E27FC236}">
                <a16:creationId xmlns:a16="http://schemas.microsoft.com/office/drawing/2014/main" id="{66C43CBD-5BA2-437E-9527-518802088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15" y="1871403"/>
            <a:ext cx="1540044" cy="1480904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54985F-A4CF-47B7-A199-6713202EB537}"/>
              </a:ext>
            </a:extLst>
          </p:cNvPr>
          <p:cNvSpPr txBox="1"/>
          <p:nvPr/>
        </p:nvSpPr>
        <p:spPr>
          <a:xfrm>
            <a:off x="2057400" y="60278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chemeClr val="accent5">
                    <a:lumMod val="75000"/>
                  </a:schemeClr>
                </a:solidFill>
              </a:rPr>
              <a:t>Simplicité d'utilisation</a:t>
            </a:r>
            <a:endParaRPr lang="fr-FR" sz="2000" b="1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167EE0-3EC5-4559-98BF-366007081CFB}"/>
              </a:ext>
            </a:extLst>
          </p:cNvPr>
          <p:cNvSpPr txBox="1"/>
          <p:nvPr/>
        </p:nvSpPr>
        <p:spPr>
          <a:xfrm>
            <a:off x="9018170" y="373430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b="1">
                <a:solidFill>
                  <a:srgbClr val="772C8A"/>
                </a:solidFill>
              </a:rPr>
              <a:t>Performance</a:t>
            </a:r>
            <a:endParaRPr lang="fr-FR" sz="2000" b="1">
              <a:solidFill>
                <a:srgbClr val="772C8A"/>
              </a:solidFill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51434B-7B1D-4961-921F-0282C8F9B800}"/>
              </a:ext>
            </a:extLst>
          </p:cNvPr>
          <p:cNvSpPr txBox="1"/>
          <p:nvPr/>
        </p:nvSpPr>
        <p:spPr>
          <a:xfrm>
            <a:off x="7075571" y="59425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b="1">
                <a:solidFill>
                  <a:srgbClr val="FF0000"/>
                </a:solidFill>
              </a:rPr>
              <a:t>Extensibilité</a:t>
            </a:r>
            <a:endParaRPr lang="fr-FR" sz="2000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AECC3E-72FD-4910-837F-4CB3FFA9E755}"/>
              </a:ext>
            </a:extLst>
          </p:cNvPr>
          <p:cNvSpPr txBox="1"/>
          <p:nvPr/>
        </p:nvSpPr>
        <p:spPr>
          <a:xfrm>
            <a:off x="4731920" y="363905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b="1">
                <a:solidFill>
                  <a:schemeClr val="accent2"/>
                </a:solidFill>
              </a:rPr>
              <a:t>Convivialité</a:t>
            </a:r>
            <a:endParaRPr lang="fr-FR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7988A8-83AE-4D3A-9515-F21D119B69DE}"/>
              </a:ext>
            </a:extLst>
          </p:cNvPr>
          <p:cNvSpPr txBox="1"/>
          <p:nvPr/>
        </p:nvSpPr>
        <p:spPr>
          <a:xfrm>
            <a:off x="904373" y="35814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chemeClr val="accent6"/>
                </a:solidFill>
              </a:rPr>
              <a:t>Sécurité </a:t>
            </a:r>
            <a:endParaRPr lang="fr-FR" sz="2000" b="1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6" name="Image 14" descr="Une image contenant dessin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2D59A22B-9A80-45BA-919A-47A4FEE37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133" y="4278731"/>
            <a:ext cx="1502945" cy="1468858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" name="Diagramme 11">
            <a:extLst>
              <a:ext uri="{FF2B5EF4-FFF2-40B4-BE49-F238E27FC236}">
                <a16:creationId xmlns:a16="http://schemas.microsoft.com/office/drawing/2014/main" id="{27CBBE2D-A23B-45B4-9CCC-CCCC9FF81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681284"/>
              </p:ext>
            </p:extLst>
          </p:nvPr>
        </p:nvGraphicFramePr>
        <p:xfrm>
          <a:off x="527386" y="-1086852"/>
          <a:ext cx="11163298" cy="3426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4" name="Flèche : pentagone 33">
            <a:extLst>
              <a:ext uri="{FF2B5EF4-FFF2-40B4-BE49-F238E27FC236}">
                <a16:creationId xmlns:a16="http://schemas.microsoft.com/office/drawing/2014/main" id="{E8B6BFA3-AD14-4530-981F-787594EFC909}"/>
              </a:ext>
            </a:extLst>
          </p:cNvPr>
          <p:cNvSpPr/>
          <p:nvPr/>
        </p:nvSpPr>
        <p:spPr>
          <a:xfrm>
            <a:off x="804190" y="269025"/>
            <a:ext cx="2075446" cy="711868"/>
          </a:xfrm>
          <a:prstGeom prst="homePlat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2EA7A-1B53-445B-B751-F24D5CA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514</Words>
  <Application>Microsoft Office PowerPoint</Application>
  <PresentationFormat>Grand écran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Développement d’un système de gestion d’appels d’offres pour un marché public </vt:lpstr>
      <vt:lpstr>Plan : </vt:lpstr>
      <vt:lpstr>Présentation PowerPoint</vt:lpstr>
      <vt:lpstr>Présentation PowerPoint</vt:lpstr>
      <vt:lpstr>Qu'Est-ce qu'un appel d'offres ?</vt:lpstr>
      <vt:lpstr>Procédure d'un appel d'offres :</vt:lpstr>
      <vt:lpstr>Cahier de charge :</vt:lpstr>
      <vt:lpstr>Spécification des besoins :</vt:lpstr>
      <vt:lpstr>2. Besoins non fonctionnels :</vt:lpstr>
      <vt:lpstr>Présentation PowerPoint</vt:lpstr>
      <vt:lpstr>Présentation PowerPoint</vt:lpstr>
      <vt:lpstr>2. Diagramme de cas d'utilisation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RACHID ASMA</cp:lastModifiedBy>
  <cp:revision>759</cp:revision>
  <dcterms:created xsi:type="dcterms:W3CDTF">2020-06-10T13:50:29Z</dcterms:created>
  <dcterms:modified xsi:type="dcterms:W3CDTF">2020-06-11T19:43:20Z</dcterms:modified>
</cp:coreProperties>
</file>