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87" r:id="rId3"/>
    <p:sldMasterId id="2147483700" r:id="rId4"/>
    <p:sldMasterId id="2147483713" r:id="rId5"/>
    <p:sldMasterId id="2147483739" r:id="rId6"/>
    <p:sldMasterId id="2147483752" r:id="rId7"/>
  </p:sldMasterIdLst>
  <p:notesMasterIdLst>
    <p:notesMasterId r:id="rId50"/>
  </p:notesMasterIdLst>
  <p:sldIdLst>
    <p:sldId id="256" r:id="rId8"/>
    <p:sldId id="278" r:id="rId9"/>
    <p:sldId id="257" r:id="rId10"/>
    <p:sldId id="258" r:id="rId11"/>
    <p:sldId id="309" r:id="rId12"/>
    <p:sldId id="260" r:id="rId13"/>
    <p:sldId id="279" r:id="rId14"/>
    <p:sldId id="259" r:id="rId15"/>
    <p:sldId id="265" r:id="rId16"/>
    <p:sldId id="307" r:id="rId17"/>
    <p:sldId id="308" r:id="rId18"/>
    <p:sldId id="310" r:id="rId19"/>
    <p:sldId id="311" r:id="rId20"/>
    <p:sldId id="264" r:id="rId21"/>
    <p:sldId id="266" r:id="rId22"/>
    <p:sldId id="267" r:id="rId23"/>
    <p:sldId id="268" r:id="rId24"/>
    <p:sldId id="269" r:id="rId25"/>
    <p:sldId id="303" r:id="rId26"/>
    <p:sldId id="306" r:id="rId27"/>
    <p:sldId id="304" r:id="rId28"/>
    <p:sldId id="313" r:id="rId29"/>
    <p:sldId id="319" r:id="rId30"/>
    <p:sldId id="320" r:id="rId31"/>
    <p:sldId id="418" r:id="rId32"/>
    <p:sldId id="419" r:id="rId33"/>
    <p:sldId id="312" r:id="rId34"/>
    <p:sldId id="317" r:id="rId35"/>
    <p:sldId id="318" r:id="rId36"/>
    <p:sldId id="416" r:id="rId37"/>
    <p:sldId id="289" r:id="rId38"/>
    <p:sldId id="315" r:id="rId39"/>
    <p:sldId id="316" r:id="rId40"/>
    <p:sldId id="417" r:id="rId41"/>
    <p:sldId id="296" r:id="rId42"/>
    <p:sldId id="414" r:id="rId43"/>
    <p:sldId id="415" r:id="rId44"/>
    <p:sldId id="275" r:id="rId45"/>
    <p:sldId id="305" r:id="rId46"/>
    <p:sldId id="270" r:id="rId47"/>
    <p:sldId id="420" r:id="rId48"/>
    <p:sldId id="271" r:id="rId49"/>
  </p:sldIdLst>
  <p:sldSz cx="19010313"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7311"/>
    <a:srgbClr val="00B8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4" d="100"/>
          <a:sy n="54" d="100"/>
        </p:scale>
        <p:origin x="5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1"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44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44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444"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445"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446"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5EC39A8-F917-4AFC-8D20-8A61A36F1DF3}"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PlaceHolder 1"/>
          <p:cNvSpPr>
            <a:spLocks noGrp="1" noRot="1" noChangeAspect="1"/>
          </p:cNvSpPr>
          <p:nvPr>
            <p:ph type="sldImg"/>
          </p:nvPr>
        </p:nvSpPr>
        <p:spPr>
          <a:xfrm>
            <a:off x="571500" y="1336675"/>
            <a:ext cx="6413500" cy="3606800"/>
          </a:xfrm>
          <a:prstGeom prst="rect">
            <a:avLst/>
          </a:prstGeom>
          <a:ln w="0">
            <a:noFill/>
          </a:ln>
        </p:spPr>
      </p:sp>
      <p:sp>
        <p:nvSpPr>
          <p:cNvPr id="543" name="PlaceHolder 2"/>
          <p:cNvSpPr>
            <a:spLocks noGrp="1"/>
          </p:cNvSpPr>
          <p:nvPr>
            <p:ph type="body"/>
          </p:nvPr>
        </p:nvSpPr>
        <p:spPr>
          <a:xfrm>
            <a:off x="755640" y="5146560"/>
            <a:ext cx="6044400" cy="4209480"/>
          </a:xfrm>
          <a:prstGeom prst="rect">
            <a:avLst/>
          </a:prstGeom>
          <a:noFill/>
          <a:ln w="0">
            <a:noFill/>
          </a:ln>
        </p:spPr>
        <p:txBody>
          <a:bodyPr lIns="0" tIns="0" rIns="0" bIns="0" anchor="t">
            <a:noAutofit/>
          </a:bodyPr>
          <a:lstStyle/>
          <a:p>
            <a:endParaRPr lang="en-US" sz="2000" b="0" strike="noStrike" spc="-1">
              <a:latin typeface="Arial"/>
            </a:endParaRPr>
          </a:p>
        </p:txBody>
      </p:sp>
      <p:sp>
        <p:nvSpPr>
          <p:cNvPr id="544" name="PlaceHolder 3"/>
          <p:cNvSpPr>
            <a:spLocks noGrp="1"/>
          </p:cNvSpPr>
          <p:nvPr>
            <p:ph type="sldNum" idx="4"/>
          </p:nvPr>
        </p:nvSpPr>
        <p:spPr>
          <a:xfrm>
            <a:off x="4280040" y="10156680"/>
            <a:ext cx="3274200" cy="535680"/>
          </a:xfrm>
          <a:prstGeom prst="rect">
            <a:avLst/>
          </a:prstGeom>
          <a:noFill/>
          <a:ln w="0">
            <a:noFill/>
          </a:ln>
        </p:spPr>
        <p:txBody>
          <a:bodyPr lIns="0" tIns="0" rIns="0" bIns="0" anchor="b">
            <a:noAutofit/>
          </a:bodyPr>
          <a:lstStyle>
            <a:lvl1pPr algn="r">
              <a:lnSpc>
                <a:spcPct val="100000"/>
              </a:lnSpc>
              <a:buNone/>
              <a:defRPr lang="cs-CZ" sz="1200" b="0" strike="noStrike" spc="-1">
                <a:latin typeface="Times New Roman"/>
              </a:defRPr>
            </a:lvl1pPr>
          </a:lstStyle>
          <a:p>
            <a:pPr algn="r">
              <a:lnSpc>
                <a:spcPct val="100000"/>
              </a:lnSpc>
              <a:buNone/>
            </a:pPr>
            <a:fld id="{B056082D-F65F-48F9-BB6D-AF0E410C13F0}" type="slidenum">
              <a:rPr lang="cs-CZ" sz="1200" b="0" strike="noStrike" spc="-1">
                <a:latin typeface="Times New Roman"/>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a:extLst>
            <a:ext uri="{FF2B5EF4-FFF2-40B4-BE49-F238E27FC236}">
              <a16:creationId xmlns:a16="http://schemas.microsoft.com/office/drawing/2014/main" id="{001F1935-1DF3-863A-C8A7-7F41B431EBD3}"/>
            </a:ext>
          </a:extLst>
        </p:cNvPr>
        <p:cNvGrpSpPr/>
        <p:nvPr/>
      </p:nvGrpSpPr>
      <p:grpSpPr>
        <a:xfrm>
          <a:off x="0" y="0"/>
          <a:ext cx="0" cy="0"/>
          <a:chOff x="0" y="0"/>
          <a:chExt cx="0" cy="0"/>
        </a:xfrm>
      </p:grpSpPr>
      <p:sp>
        <p:nvSpPr>
          <p:cNvPr id="658" name="Google Shape;658;p34:notes">
            <a:extLst>
              <a:ext uri="{FF2B5EF4-FFF2-40B4-BE49-F238E27FC236}">
                <a16:creationId xmlns:a16="http://schemas.microsoft.com/office/drawing/2014/main" id="{AC98C327-F33F-6DFF-F6AC-30779E17A9AC}"/>
              </a:ext>
            </a:extLst>
          </p:cNvPr>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59" name="Google Shape;659;p34:notes">
            <a:extLst>
              <a:ext uri="{FF2B5EF4-FFF2-40B4-BE49-F238E27FC236}">
                <a16:creationId xmlns:a16="http://schemas.microsoft.com/office/drawing/2014/main" id="{6037339F-F7FA-E51C-B721-BC319FE8447B}"/>
              </a:ext>
            </a:extLst>
          </p:cNvPr>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4476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a:extLst>
            <a:ext uri="{FF2B5EF4-FFF2-40B4-BE49-F238E27FC236}">
              <a16:creationId xmlns:a16="http://schemas.microsoft.com/office/drawing/2014/main" id="{FE919592-61F0-D900-D5A9-0289B45D9672}"/>
            </a:ext>
          </a:extLst>
        </p:cNvPr>
        <p:cNvGrpSpPr/>
        <p:nvPr/>
      </p:nvGrpSpPr>
      <p:grpSpPr>
        <a:xfrm>
          <a:off x="0" y="0"/>
          <a:ext cx="0" cy="0"/>
          <a:chOff x="0" y="0"/>
          <a:chExt cx="0" cy="0"/>
        </a:xfrm>
      </p:grpSpPr>
      <p:sp>
        <p:nvSpPr>
          <p:cNvPr id="658" name="Google Shape;658;p34:notes">
            <a:extLst>
              <a:ext uri="{FF2B5EF4-FFF2-40B4-BE49-F238E27FC236}">
                <a16:creationId xmlns:a16="http://schemas.microsoft.com/office/drawing/2014/main" id="{CB2F2153-EC28-66EA-48F2-EFAF13C2A265}"/>
              </a:ext>
            </a:extLst>
          </p:cNvPr>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59" name="Google Shape;659;p34:notes">
            <a:extLst>
              <a:ext uri="{FF2B5EF4-FFF2-40B4-BE49-F238E27FC236}">
                <a16:creationId xmlns:a16="http://schemas.microsoft.com/office/drawing/2014/main" id="{A0364063-808F-FB09-2307-6C27D3C07CB1}"/>
              </a:ext>
            </a:extLst>
          </p:cNvPr>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104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41: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4" name="Google Shape;734;p4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42: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3" name="Google Shape;743;p4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a:extLst>
            <a:ext uri="{FF2B5EF4-FFF2-40B4-BE49-F238E27FC236}">
              <a16:creationId xmlns:a16="http://schemas.microsoft.com/office/drawing/2014/main" id="{B068F02D-7471-28C2-8792-A44AE14DF74A}"/>
            </a:ext>
          </a:extLst>
        </p:cNvPr>
        <p:cNvGrpSpPr/>
        <p:nvPr/>
      </p:nvGrpSpPr>
      <p:grpSpPr>
        <a:xfrm>
          <a:off x="0" y="0"/>
          <a:ext cx="0" cy="0"/>
          <a:chOff x="0" y="0"/>
          <a:chExt cx="0" cy="0"/>
        </a:xfrm>
      </p:grpSpPr>
      <p:sp>
        <p:nvSpPr>
          <p:cNvPr id="742" name="Google Shape;742;p42:notes">
            <a:extLst>
              <a:ext uri="{FF2B5EF4-FFF2-40B4-BE49-F238E27FC236}">
                <a16:creationId xmlns:a16="http://schemas.microsoft.com/office/drawing/2014/main" id="{C27D139F-C68B-67B9-6D89-8A6316293FBF}"/>
              </a:ext>
            </a:extLst>
          </p:cNvPr>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3" name="Google Shape;743;p42:notes">
            <a:extLst>
              <a:ext uri="{FF2B5EF4-FFF2-40B4-BE49-F238E27FC236}">
                <a16:creationId xmlns:a16="http://schemas.microsoft.com/office/drawing/2014/main" id="{F14478B5-DE9C-B1DE-2585-6C15ADEBE371}"/>
              </a:ext>
            </a:extLst>
          </p:cNvPr>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401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IN" dirty="0"/>
              <a:t>https://undergradresearch.missouri.edu/how-to-write-an-abstract/</a:t>
            </a:r>
          </a:p>
        </p:txBody>
      </p:sp>
      <p:sp>
        <p:nvSpPr>
          <p:cNvPr id="4" name="Slide Number Placeholder 3"/>
          <p:cNvSpPr>
            <a:spLocks noGrp="1"/>
          </p:cNvSpPr>
          <p:nvPr>
            <p:ph type="sldNum" idx="3"/>
          </p:nvPr>
        </p:nvSpPr>
        <p:spPr/>
        <p:txBody>
          <a:bodyPr/>
          <a:lstStyle/>
          <a:p>
            <a:pPr algn="r">
              <a:buNone/>
            </a:pPr>
            <a:fld id="{45EC39A8-F917-4AFC-8D20-8A61A36F1DF3}" type="slidenum">
              <a:rPr lang="en-US" sz="1400" b="0" strike="noStrike" spc="-1" smtClean="0">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36990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IN" b="1" dirty="0"/>
              <a:t>Refer: </a:t>
            </a:r>
            <a:r>
              <a:rPr lang="en-IN" dirty="0"/>
              <a:t>https://undergradresearch.missouri.edu/how-to-write-an-abstract/</a:t>
            </a:r>
          </a:p>
        </p:txBody>
      </p:sp>
      <p:sp>
        <p:nvSpPr>
          <p:cNvPr id="4" name="Slide Number Placeholder 3"/>
          <p:cNvSpPr>
            <a:spLocks noGrp="1"/>
          </p:cNvSpPr>
          <p:nvPr>
            <p:ph type="sldNum" idx="3"/>
          </p:nvPr>
        </p:nvSpPr>
        <p:spPr/>
        <p:txBody>
          <a:bodyPr/>
          <a:lstStyle/>
          <a:p>
            <a:pPr algn="r">
              <a:buNone/>
            </a:pPr>
            <a:fld id="{45EC39A8-F917-4AFC-8D20-8A61A36F1DF3}"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18854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IN" b="1" dirty="0"/>
              <a:t>Refer: </a:t>
            </a:r>
            <a:r>
              <a:rPr lang="en-IN" dirty="0"/>
              <a:t>https://www.betterup.com/blog/problem-statement</a:t>
            </a:r>
          </a:p>
        </p:txBody>
      </p:sp>
      <p:sp>
        <p:nvSpPr>
          <p:cNvPr id="4" name="Slide Number Placeholder 3"/>
          <p:cNvSpPr>
            <a:spLocks noGrp="1"/>
          </p:cNvSpPr>
          <p:nvPr>
            <p:ph type="sldNum" idx="3"/>
          </p:nvPr>
        </p:nvSpPr>
        <p:spPr/>
        <p:txBody>
          <a:bodyPr/>
          <a:lstStyle/>
          <a:p>
            <a:pPr algn="r">
              <a:buNone/>
            </a:pPr>
            <a:fld id="{45EC39A8-F917-4AFC-8D20-8A61A36F1DF3}" type="slidenum">
              <a:rPr lang="en-US" sz="1400" b="0" strike="noStrike" spc="-1" smtClean="0">
                <a:latin typeface="Times New Roman"/>
              </a:rPr>
              <a:t>4</a:t>
            </a:fld>
            <a:endParaRPr lang="en-US" sz="1400" b="0" strike="noStrike" spc="-1">
              <a:latin typeface="Times New Roman"/>
            </a:endParaRPr>
          </a:p>
        </p:txBody>
      </p:sp>
    </p:spTree>
    <p:extLst>
      <p:ext uri="{BB962C8B-B14F-4D97-AF65-F5344CB8AC3E}">
        <p14:creationId xmlns:p14="http://schemas.microsoft.com/office/powerpoint/2010/main" val="1182955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9A07D-CDEB-5E24-BAFC-799895D13A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038D5E-5646-A33A-7EC7-DAF5DA38A4A8}"/>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5606321E-5411-F08C-A510-3A3C0CA57925}"/>
              </a:ext>
            </a:extLst>
          </p:cNvPr>
          <p:cNvSpPr>
            <a:spLocks noGrp="1"/>
          </p:cNvSpPr>
          <p:nvPr>
            <p:ph type="body" idx="1"/>
          </p:nvPr>
        </p:nvSpPr>
        <p:spPr/>
        <p:txBody>
          <a:bodyPr/>
          <a:lstStyle/>
          <a:p>
            <a:r>
              <a:rPr lang="en-IN" b="1" dirty="0"/>
              <a:t>Refer: </a:t>
            </a:r>
            <a:r>
              <a:rPr lang="en-IN" dirty="0"/>
              <a:t>https://www.betterup.com/blog/problem-statement</a:t>
            </a:r>
          </a:p>
        </p:txBody>
      </p:sp>
      <p:sp>
        <p:nvSpPr>
          <p:cNvPr id="4" name="Slide Number Placeholder 3">
            <a:extLst>
              <a:ext uri="{FF2B5EF4-FFF2-40B4-BE49-F238E27FC236}">
                <a16:creationId xmlns:a16="http://schemas.microsoft.com/office/drawing/2014/main" id="{BD6F2C12-EBD3-B92E-2DA9-3D15E1841667}"/>
              </a:ext>
            </a:extLst>
          </p:cNvPr>
          <p:cNvSpPr>
            <a:spLocks noGrp="1"/>
          </p:cNvSpPr>
          <p:nvPr>
            <p:ph type="sldNum" idx="3"/>
          </p:nvPr>
        </p:nvSpPr>
        <p:spPr/>
        <p:txBody>
          <a:bodyPr/>
          <a:lstStyle/>
          <a:p>
            <a:pPr algn="r">
              <a:buNone/>
            </a:pPr>
            <a:fld id="{45EC39A8-F917-4AFC-8D20-8A61A36F1DF3}"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1923040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BDE7F-5AB0-699F-42D0-EF291F2DBF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5C1B0E-D3F4-163C-ABCA-6706F7CFC144}"/>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3F8E0518-93D0-6D8B-EE8B-BA8A21863EFC}"/>
              </a:ext>
            </a:extLst>
          </p:cNvPr>
          <p:cNvSpPr>
            <a:spLocks noGrp="1"/>
          </p:cNvSpPr>
          <p:nvPr>
            <p:ph type="body" idx="1"/>
          </p:nvPr>
        </p:nvSpPr>
        <p:spPr/>
        <p:txBody>
          <a:bodyPr/>
          <a:lstStyle/>
          <a:p>
            <a:r>
              <a:rPr lang="en-IN" b="1" dirty="0"/>
              <a:t>Refer: </a:t>
            </a:r>
            <a:r>
              <a:rPr lang="en-IN" dirty="0"/>
              <a:t>http://projectcentersinchennai.co.in/Domains/Final-Year-Project-Domains-for-IT</a:t>
            </a:r>
          </a:p>
        </p:txBody>
      </p:sp>
      <p:sp>
        <p:nvSpPr>
          <p:cNvPr id="4" name="Slide Number Placeholder 3">
            <a:extLst>
              <a:ext uri="{FF2B5EF4-FFF2-40B4-BE49-F238E27FC236}">
                <a16:creationId xmlns:a16="http://schemas.microsoft.com/office/drawing/2014/main" id="{97B6ACF1-AD9D-7E3C-3B8C-48021A9E22EA}"/>
              </a:ext>
            </a:extLst>
          </p:cNvPr>
          <p:cNvSpPr>
            <a:spLocks noGrp="1"/>
          </p:cNvSpPr>
          <p:nvPr>
            <p:ph type="sldNum" idx="3"/>
          </p:nvPr>
        </p:nvSpPr>
        <p:spPr/>
        <p:txBody>
          <a:bodyPr/>
          <a:lstStyle/>
          <a:p>
            <a:pPr algn="r">
              <a:buNone/>
            </a:pPr>
            <a:fld id="{45EC39A8-F917-4AFC-8D20-8A61A36F1DF3}" type="slidenum">
              <a:rPr lang="en-US" sz="1400" b="0" strike="noStrike" spc="-1" smtClean="0">
                <a:latin typeface="Times New Roman"/>
              </a:rPr>
              <a:t>7</a:t>
            </a:fld>
            <a:endParaRPr lang="en-US" sz="1400" b="0" strike="noStrike" spc="-1">
              <a:latin typeface="Times New Roman"/>
            </a:endParaRPr>
          </a:p>
        </p:txBody>
      </p:sp>
    </p:spTree>
    <p:extLst>
      <p:ext uri="{BB962C8B-B14F-4D97-AF65-F5344CB8AC3E}">
        <p14:creationId xmlns:p14="http://schemas.microsoft.com/office/powerpoint/2010/main" val="3127677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3"/>
          </p:nvPr>
        </p:nvSpPr>
        <p:spPr/>
        <p:txBody>
          <a:bodyPr/>
          <a:lstStyle/>
          <a:p>
            <a:pPr algn="r">
              <a:buNone/>
            </a:pPr>
            <a:fld id="{45EC39A8-F917-4AFC-8D20-8A61A36F1DF3}" type="slidenum">
              <a:rPr lang="en-US" sz="1400" b="0" strike="noStrike" spc="-1" smtClean="0">
                <a:latin typeface="Times New Roman"/>
              </a:rPr>
              <a:t>17</a:t>
            </a:fld>
            <a:endParaRPr lang="en-US" sz="1400" b="0" strike="noStrike" spc="-1">
              <a:latin typeface="Times New Roman"/>
            </a:endParaRPr>
          </a:p>
        </p:txBody>
      </p:sp>
    </p:spTree>
    <p:extLst>
      <p:ext uri="{BB962C8B-B14F-4D97-AF65-F5344CB8AC3E}">
        <p14:creationId xmlns:p14="http://schemas.microsoft.com/office/powerpoint/2010/main" val="358168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34: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59" name="Google Shape;659;p3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a:extLst>
            <a:ext uri="{FF2B5EF4-FFF2-40B4-BE49-F238E27FC236}">
              <a16:creationId xmlns:a16="http://schemas.microsoft.com/office/drawing/2014/main" id="{452ADF3A-C07A-224D-6E0D-E9DF560A54B5}"/>
            </a:ext>
          </a:extLst>
        </p:cNvPr>
        <p:cNvGrpSpPr/>
        <p:nvPr/>
      </p:nvGrpSpPr>
      <p:grpSpPr>
        <a:xfrm>
          <a:off x="0" y="0"/>
          <a:ext cx="0" cy="0"/>
          <a:chOff x="0" y="0"/>
          <a:chExt cx="0" cy="0"/>
        </a:xfrm>
      </p:grpSpPr>
      <p:sp>
        <p:nvSpPr>
          <p:cNvPr id="658" name="Google Shape;658;p34:notes">
            <a:extLst>
              <a:ext uri="{FF2B5EF4-FFF2-40B4-BE49-F238E27FC236}">
                <a16:creationId xmlns:a16="http://schemas.microsoft.com/office/drawing/2014/main" id="{881DC2D6-D59E-A8F3-7334-DB5B4A7BBA52}"/>
              </a:ext>
            </a:extLst>
          </p:cNvPr>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59" name="Google Shape;659;p34:notes">
            <a:extLst>
              <a:ext uri="{FF2B5EF4-FFF2-40B4-BE49-F238E27FC236}">
                <a16:creationId xmlns:a16="http://schemas.microsoft.com/office/drawing/2014/main" id="{48C5DAA4-A052-A9EC-8137-9F905398DCC2}"/>
              </a:ext>
            </a:extLst>
          </p:cNvPr>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6358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950400" y="250200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8"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 name="PlaceHolder 5"/>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3" name="PlaceHolder 2"/>
          <p:cNvSpPr>
            <a:spLocks noGrp="1"/>
          </p:cNvSpPr>
          <p:nvPr>
            <p:ph/>
          </p:nvPr>
        </p:nvSpPr>
        <p:spPr>
          <a:xfrm>
            <a:off x="95040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 name="PlaceHolder 3"/>
          <p:cNvSpPr>
            <a:spLocks noGrp="1"/>
          </p:cNvSpPr>
          <p:nvPr>
            <p:ph/>
          </p:nvPr>
        </p:nvSpPr>
        <p:spPr>
          <a:xfrm>
            <a:off x="673488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5" name="PlaceHolder 4"/>
          <p:cNvSpPr>
            <a:spLocks noGrp="1"/>
          </p:cNvSpPr>
          <p:nvPr>
            <p:ph/>
          </p:nvPr>
        </p:nvSpPr>
        <p:spPr>
          <a:xfrm>
            <a:off x="1251936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6" name="PlaceHolder 5"/>
          <p:cNvSpPr>
            <a:spLocks noGrp="1"/>
          </p:cNvSpPr>
          <p:nvPr>
            <p:ph/>
          </p:nvPr>
        </p:nvSpPr>
        <p:spPr>
          <a:xfrm>
            <a:off x="95040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7" name="PlaceHolder 6"/>
          <p:cNvSpPr>
            <a:spLocks noGrp="1"/>
          </p:cNvSpPr>
          <p:nvPr>
            <p:ph/>
          </p:nvPr>
        </p:nvSpPr>
        <p:spPr>
          <a:xfrm>
            <a:off x="673488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8" name="PlaceHolder 7"/>
          <p:cNvSpPr>
            <a:spLocks noGrp="1"/>
          </p:cNvSpPr>
          <p:nvPr>
            <p:ph/>
          </p:nvPr>
        </p:nvSpPr>
        <p:spPr>
          <a:xfrm>
            <a:off x="1251936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3" name="PlaceHolder 2"/>
          <p:cNvSpPr>
            <a:spLocks noGrp="1"/>
          </p:cNvSpPr>
          <p:nvPr>
            <p:ph type="subTitle"/>
          </p:nvPr>
        </p:nvSpPr>
        <p:spPr>
          <a:xfrm>
            <a:off x="950400" y="2502000"/>
            <a:ext cx="17108640" cy="62017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5" name="PlaceHolder 2"/>
          <p:cNvSpPr>
            <a:spLocks noGrp="1"/>
          </p:cNvSpPr>
          <p:nvPr>
            <p:ph/>
          </p:nvPr>
        </p:nvSpPr>
        <p:spPr>
          <a:xfrm>
            <a:off x="950400" y="2502000"/>
            <a:ext cx="1710864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7"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8"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0" name="PlaceHolder 1"/>
          <p:cNvSpPr>
            <a:spLocks noGrp="1"/>
          </p:cNvSpPr>
          <p:nvPr>
            <p:ph type="subTitle"/>
          </p:nvPr>
        </p:nvSpPr>
        <p:spPr>
          <a:xfrm>
            <a:off x="950400" y="426600"/>
            <a:ext cx="17108640" cy="8276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2"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 name="PlaceHolder 2"/>
          <p:cNvSpPr>
            <a:spLocks noGrp="1"/>
          </p:cNvSpPr>
          <p:nvPr>
            <p:ph type="subTitle"/>
          </p:nvPr>
        </p:nvSpPr>
        <p:spPr>
          <a:xfrm>
            <a:off x="950400" y="2502000"/>
            <a:ext cx="17108640" cy="62017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6"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7"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4"/>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0"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1"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2" name="PlaceHolder 4"/>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4" name="PlaceHolder 2"/>
          <p:cNvSpPr>
            <a:spLocks noGrp="1"/>
          </p:cNvSpPr>
          <p:nvPr>
            <p:ph/>
          </p:nvPr>
        </p:nvSpPr>
        <p:spPr>
          <a:xfrm>
            <a:off x="950400" y="250200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5" name="PlaceHolder 3"/>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7"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8"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9"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0" name="PlaceHolder 5"/>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2" name="PlaceHolder 2"/>
          <p:cNvSpPr>
            <a:spLocks noGrp="1"/>
          </p:cNvSpPr>
          <p:nvPr>
            <p:ph/>
          </p:nvPr>
        </p:nvSpPr>
        <p:spPr>
          <a:xfrm>
            <a:off x="95040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3" name="PlaceHolder 3"/>
          <p:cNvSpPr>
            <a:spLocks noGrp="1"/>
          </p:cNvSpPr>
          <p:nvPr>
            <p:ph/>
          </p:nvPr>
        </p:nvSpPr>
        <p:spPr>
          <a:xfrm>
            <a:off x="673488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4" name="PlaceHolder 4"/>
          <p:cNvSpPr>
            <a:spLocks noGrp="1"/>
          </p:cNvSpPr>
          <p:nvPr>
            <p:ph/>
          </p:nvPr>
        </p:nvSpPr>
        <p:spPr>
          <a:xfrm>
            <a:off x="1251936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5" name="PlaceHolder 5"/>
          <p:cNvSpPr>
            <a:spLocks noGrp="1"/>
          </p:cNvSpPr>
          <p:nvPr>
            <p:ph/>
          </p:nvPr>
        </p:nvSpPr>
        <p:spPr>
          <a:xfrm>
            <a:off x="95040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6" name="PlaceHolder 6"/>
          <p:cNvSpPr>
            <a:spLocks noGrp="1"/>
          </p:cNvSpPr>
          <p:nvPr>
            <p:ph/>
          </p:nvPr>
        </p:nvSpPr>
        <p:spPr>
          <a:xfrm>
            <a:off x="673488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7" name="PlaceHolder 7"/>
          <p:cNvSpPr>
            <a:spLocks noGrp="1"/>
          </p:cNvSpPr>
          <p:nvPr>
            <p:ph/>
          </p:nvPr>
        </p:nvSpPr>
        <p:spPr>
          <a:xfrm>
            <a:off x="1251936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1" name="PlaceHolder 2"/>
          <p:cNvSpPr>
            <a:spLocks noGrp="1"/>
          </p:cNvSpPr>
          <p:nvPr>
            <p:ph type="subTitle"/>
          </p:nvPr>
        </p:nvSpPr>
        <p:spPr>
          <a:xfrm>
            <a:off x="950400" y="2502000"/>
            <a:ext cx="17108640" cy="62017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3" name="PlaceHolder 2"/>
          <p:cNvSpPr>
            <a:spLocks noGrp="1"/>
          </p:cNvSpPr>
          <p:nvPr>
            <p:ph/>
          </p:nvPr>
        </p:nvSpPr>
        <p:spPr>
          <a:xfrm>
            <a:off x="950400" y="2502000"/>
            <a:ext cx="1710864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5"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6"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6" name="PlaceHolder 2"/>
          <p:cNvSpPr>
            <a:spLocks noGrp="1"/>
          </p:cNvSpPr>
          <p:nvPr>
            <p:ph/>
          </p:nvPr>
        </p:nvSpPr>
        <p:spPr>
          <a:xfrm>
            <a:off x="950400" y="2502000"/>
            <a:ext cx="1710864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950400" y="426600"/>
            <a:ext cx="17108640" cy="8276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0"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1"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2"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4"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5"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6" name="PlaceHolder 4"/>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78"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9"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0" name="PlaceHolder 4"/>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2" name="PlaceHolder 2"/>
          <p:cNvSpPr>
            <a:spLocks noGrp="1"/>
          </p:cNvSpPr>
          <p:nvPr>
            <p:ph/>
          </p:nvPr>
        </p:nvSpPr>
        <p:spPr>
          <a:xfrm>
            <a:off x="950400" y="250200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3" name="PlaceHolder 3"/>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5"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6"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7"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88" name="PlaceHolder 5"/>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0" name="PlaceHolder 2"/>
          <p:cNvSpPr>
            <a:spLocks noGrp="1"/>
          </p:cNvSpPr>
          <p:nvPr>
            <p:ph/>
          </p:nvPr>
        </p:nvSpPr>
        <p:spPr>
          <a:xfrm>
            <a:off x="95040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1" name="PlaceHolder 3"/>
          <p:cNvSpPr>
            <a:spLocks noGrp="1"/>
          </p:cNvSpPr>
          <p:nvPr>
            <p:ph/>
          </p:nvPr>
        </p:nvSpPr>
        <p:spPr>
          <a:xfrm>
            <a:off x="673488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2" name="PlaceHolder 4"/>
          <p:cNvSpPr>
            <a:spLocks noGrp="1"/>
          </p:cNvSpPr>
          <p:nvPr>
            <p:ph/>
          </p:nvPr>
        </p:nvSpPr>
        <p:spPr>
          <a:xfrm>
            <a:off x="1251936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3" name="PlaceHolder 5"/>
          <p:cNvSpPr>
            <a:spLocks noGrp="1"/>
          </p:cNvSpPr>
          <p:nvPr>
            <p:ph/>
          </p:nvPr>
        </p:nvSpPr>
        <p:spPr>
          <a:xfrm>
            <a:off x="95040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4" name="PlaceHolder 6"/>
          <p:cNvSpPr>
            <a:spLocks noGrp="1"/>
          </p:cNvSpPr>
          <p:nvPr>
            <p:ph/>
          </p:nvPr>
        </p:nvSpPr>
        <p:spPr>
          <a:xfrm>
            <a:off x="673488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5" name="PlaceHolder 7"/>
          <p:cNvSpPr>
            <a:spLocks noGrp="1"/>
          </p:cNvSpPr>
          <p:nvPr>
            <p:ph/>
          </p:nvPr>
        </p:nvSpPr>
        <p:spPr>
          <a:xfrm>
            <a:off x="1251936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9"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0" name="PlaceHolder 2"/>
          <p:cNvSpPr>
            <a:spLocks noGrp="1"/>
          </p:cNvSpPr>
          <p:nvPr>
            <p:ph type="subTitle"/>
          </p:nvPr>
        </p:nvSpPr>
        <p:spPr>
          <a:xfrm>
            <a:off x="950400" y="2502000"/>
            <a:ext cx="17108640" cy="62017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2" name="PlaceHolder 2"/>
          <p:cNvSpPr>
            <a:spLocks noGrp="1"/>
          </p:cNvSpPr>
          <p:nvPr>
            <p:ph/>
          </p:nvPr>
        </p:nvSpPr>
        <p:spPr>
          <a:xfrm>
            <a:off x="950400" y="2502000"/>
            <a:ext cx="1710864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4"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5"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6"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7" name="PlaceHolder 1"/>
          <p:cNvSpPr>
            <a:spLocks noGrp="1"/>
          </p:cNvSpPr>
          <p:nvPr>
            <p:ph type="subTitle"/>
          </p:nvPr>
        </p:nvSpPr>
        <p:spPr>
          <a:xfrm>
            <a:off x="950400" y="426600"/>
            <a:ext cx="17108640" cy="8276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19"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0"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1"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3"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4"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5" name="PlaceHolder 4"/>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7"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8"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29" name="PlaceHolder 4"/>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1" name="PlaceHolder 2"/>
          <p:cNvSpPr>
            <a:spLocks noGrp="1"/>
          </p:cNvSpPr>
          <p:nvPr>
            <p:ph/>
          </p:nvPr>
        </p:nvSpPr>
        <p:spPr>
          <a:xfrm>
            <a:off x="950400" y="250200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2" name="PlaceHolder 3"/>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4"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5"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6"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7" name="PlaceHolder 5"/>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9" name="PlaceHolder 2"/>
          <p:cNvSpPr>
            <a:spLocks noGrp="1"/>
          </p:cNvSpPr>
          <p:nvPr>
            <p:ph/>
          </p:nvPr>
        </p:nvSpPr>
        <p:spPr>
          <a:xfrm>
            <a:off x="95040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0" name="PlaceHolder 3"/>
          <p:cNvSpPr>
            <a:spLocks noGrp="1"/>
          </p:cNvSpPr>
          <p:nvPr>
            <p:ph/>
          </p:nvPr>
        </p:nvSpPr>
        <p:spPr>
          <a:xfrm>
            <a:off x="673488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1" name="PlaceHolder 4"/>
          <p:cNvSpPr>
            <a:spLocks noGrp="1"/>
          </p:cNvSpPr>
          <p:nvPr>
            <p:ph/>
          </p:nvPr>
        </p:nvSpPr>
        <p:spPr>
          <a:xfrm>
            <a:off x="1251936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2" name="PlaceHolder 5"/>
          <p:cNvSpPr>
            <a:spLocks noGrp="1"/>
          </p:cNvSpPr>
          <p:nvPr>
            <p:ph/>
          </p:nvPr>
        </p:nvSpPr>
        <p:spPr>
          <a:xfrm>
            <a:off x="95040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3" name="PlaceHolder 6"/>
          <p:cNvSpPr>
            <a:spLocks noGrp="1"/>
          </p:cNvSpPr>
          <p:nvPr>
            <p:ph/>
          </p:nvPr>
        </p:nvSpPr>
        <p:spPr>
          <a:xfrm>
            <a:off x="673488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4" name="PlaceHolder 7"/>
          <p:cNvSpPr>
            <a:spLocks noGrp="1"/>
          </p:cNvSpPr>
          <p:nvPr>
            <p:ph/>
          </p:nvPr>
        </p:nvSpPr>
        <p:spPr>
          <a:xfrm>
            <a:off x="1251936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8"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59" name="PlaceHolder 2"/>
          <p:cNvSpPr>
            <a:spLocks noGrp="1"/>
          </p:cNvSpPr>
          <p:nvPr>
            <p:ph type="subTitle"/>
          </p:nvPr>
        </p:nvSpPr>
        <p:spPr>
          <a:xfrm>
            <a:off x="950400" y="2502000"/>
            <a:ext cx="17108640" cy="62017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1" name="PlaceHolder 2"/>
          <p:cNvSpPr>
            <a:spLocks noGrp="1"/>
          </p:cNvSpPr>
          <p:nvPr>
            <p:ph/>
          </p:nvPr>
        </p:nvSpPr>
        <p:spPr>
          <a:xfrm>
            <a:off x="950400" y="2502000"/>
            <a:ext cx="1710864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3"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4"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5"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6" name="PlaceHolder 1"/>
          <p:cNvSpPr>
            <a:spLocks noGrp="1"/>
          </p:cNvSpPr>
          <p:nvPr>
            <p:ph type="subTitle"/>
          </p:nvPr>
        </p:nvSpPr>
        <p:spPr>
          <a:xfrm>
            <a:off x="950400" y="426600"/>
            <a:ext cx="17108640" cy="8276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8"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69"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0"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2"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3"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4" name="PlaceHolder 4"/>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6"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7"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8" name="PlaceHolder 4"/>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80" name="PlaceHolder 2"/>
          <p:cNvSpPr>
            <a:spLocks noGrp="1"/>
          </p:cNvSpPr>
          <p:nvPr>
            <p:ph/>
          </p:nvPr>
        </p:nvSpPr>
        <p:spPr>
          <a:xfrm>
            <a:off x="950400" y="250200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1" name="PlaceHolder 3"/>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83"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4"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5"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6" name="PlaceHolder 5"/>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950400" y="426600"/>
            <a:ext cx="17108640" cy="8276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88" name="PlaceHolder 2"/>
          <p:cNvSpPr>
            <a:spLocks noGrp="1"/>
          </p:cNvSpPr>
          <p:nvPr>
            <p:ph/>
          </p:nvPr>
        </p:nvSpPr>
        <p:spPr>
          <a:xfrm>
            <a:off x="95040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9" name="PlaceHolder 3"/>
          <p:cNvSpPr>
            <a:spLocks noGrp="1"/>
          </p:cNvSpPr>
          <p:nvPr>
            <p:ph/>
          </p:nvPr>
        </p:nvSpPr>
        <p:spPr>
          <a:xfrm>
            <a:off x="673488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0" name="PlaceHolder 4"/>
          <p:cNvSpPr>
            <a:spLocks noGrp="1"/>
          </p:cNvSpPr>
          <p:nvPr>
            <p:ph/>
          </p:nvPr>
        </p:nvSpPr>
        <p:spPr>
          <a:xfrm>
            <a:off x="1251936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1" name="PlaceHolder 5"/>
          <p:cNvSpPr>
            <a:spLocks noGrp="1"/>
          </p:cNvSpPr>
          <p:nvPr>
            <p:ph/>
          </p:nvPr>
        </p:nvSpPr>
        <p:spPr>
          <a:xfrm>
            <a:off x="95040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2" name="PlaceHolder 6"/>
          <p:cNvSpPr>
            <a:spLocks noGrp="1"/>
          </p:cNvSpPr>
          <p:nvPr>
            <p:ph/>
          </p:nvPr>
        </p:nvSpPr>
        <p:spPr>
          <a:xfrm>
            <a:off x="673488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3" name="PlaceHolder 7"/>
          <p:cNvSpPr>
            <a:spLocks noGrp="1"/>
          </p:cNvSpPr>
          <p:nvPr>
            <p:ph/>
          </p:nvPr>
        </p:nvSpPr>
        <p:spPr>
          <a:xfrm>
            <a:off x="1251936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6"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7" name="PlaceHolder 2"/>
          <p:cNvSpPr>
            <a:spLocks noGrp="1"/>
          </p:cNvSpPr>
          <p:nvPr>
            <p:ph type="subTitle"/>
          </p:nvPr>
        </p:nvSpPr>
        <p:spPr>
          <a:xfrm>
            <a:off x="950400" y="2502000"/>
            <a:ext cx="17108640" cy="62017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9" name="PlaceHolder 2"/>
          <p:cNvSpPr>
            <a:spLocks noGrp="1"/>
          </p:cNvSpPr>
          <p:nvPr>
            <p:ph/>
          </p:nvPr>
        </p:nvSpPr>
        <p:spPr>
          <a:xfrm>
            <a:off x="950400" y="2502000"/>
            <a:ext cx="1710864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61"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2"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3"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4" name="PlaceHolder 1"/>
          <p:cNvSpPr>
            <a:spLocks noGrp="1"/>
          </p:cNvSpPr>
          <p:nvPr>
            <p:ph type="subTitle"/>
          </p:nvPr>
        </p:nvSpPr>
        <p:spPr>
          <a:xfrm>
            <a:off x="950400" y="426600"/>
            <a:ext cx="17108640" cy="8276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66"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7"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8"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70"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1"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2" name="PlaceHolder 4"/>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3"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74"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5"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6" name="PlaceHolder 4"/>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78" name="PlaceHolder 2"/>
          <p:cNvSpPr>
            <a:spLocks noGrp="1"/>
          </p:cNvSpPr>
          <p:nvPr>
            <p:ph/>
          </p:nvPr>
        </p:nvSpPr>
        <p:spPr>
          <a:xfrm>
            <a:off x="950400" y="250200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9" name="PlaceHolder 3"/>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81"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2"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3"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4" name="PlaceHolder 5"/>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5"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86" name="PlaceHolder 2"/>
          <p:cNvSpPr>
            <a:spLocks noGrp="1"/>
          </p:cNvSpPr>
          <p:nvPr>
            <p:ph/>
          </p:nvPr>
        </p:nvSpPr>
        <p:spPr>
          <a:xfrm>
            <a:off x="95040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7" name="PlaceHolder 3"/>
          <p:cNvSpPr>
            <a:spLocks noGrp="1"/>
          </p:cNvSpPr>
          <p:nvPr>
            <p:ph/>
          </p:nvPr>
        </p:nvSpPr>
        <p:spPr>
          <a:xfrm>
            <a:off x="673488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8" name="PlaceHolder 4"/>
          <p:cNvSpPr>
            <a:spLocks noGrp="1"/>
          </p:cNvSpPr>
          <p:nvPr>
            <p:ph/>
          </p:nvPr>
        </p:nvSpPr>
        <p:spPr>
          <a:xfrm>
            <a:off x="1251936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9" name="PlaceHolder 5"/>
          <p:cNvSpPr>
            <a:spLocks noGrp="1"/>
          </p:cNvSpPr>
          <p:nvPr>
            <p:ph/>
          </p:nvPr>
        </p:nvSpPr>
        <p:spPr>
          <a:xfrm>
            <a:off x="95040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0" name="PlaceHolder 6"/>
          <p:cNvSpPr>
            <a:spLocks noGrp="1"/>
          </p:cNvSpPr>
          <p:nvPr>
            <p:ph/>
          </p:nvPr>
        </p:nvSpPr>
        <p:spPr>
          <a:xfrm>
            <a:off x="673488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1" name="PlaceHolder 7"/>
          <p:cNvSpPr>
            <a:spLocks noGrp="1"/>
          </p:cNvSpPr>
          <p:nvPr>
            <p:ph/>
          </p:nvPr>
        </p:nvSpPr>
        <p:spPr>
          <a:xfrm>
            <a:off x="1251936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5"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06" name="PlaceHolder 2"/>
          <p:cNvSpPr>
            <a:spLocks noGrp="1"/>
          </p:cNvSpPr>
          <p:nvPr>
            <p:ph type="subTitle"/>
          </p:nvPr>
        </p:nvSpPr>
        <p:spPr>
          <a:xfrm>
            <a:off x="950400" y="2502000"/>
            <a:ext cx="17108640" cy="62017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08" name="PlaceHolder 2"/>
          <p:cNvSpPr>
            <a:spLocks noGrp="1"/>
          </p:cNvSpPr>
          <p:nvPr>
            <p:ph/>
          </p:nvPr>
        </p:nvSpPr>
        <p:spPr>
          <a:xfrm>
            <a:off x="950400" y="2502000"/>
            <a:ext cx="1710864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10"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1"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12"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13" name="PlaceHolder 1"/>
          <p:cNvSpPr>
            <a:spLocks noGrp="1"/>
          </p:cNvSpPr>
          <p:nvPr>
            <p:ph type="subTitle"/>
          </p:nvPr>
        </p:nvSpPr>
        <p:spPr>
          <a:xfrm>
            <a:off x="950400" y="426600"/>
            <a:ext cx="17108640" cy="8276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15"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6" name="PlaceHolder 3"/>
          <p:cNvSpPr>
            <a:spLocks noGrp="1"/>
          </p:cNvSpPr>
          <p:nvPr>
            <p:ph/>
          </p:nvPr>
        </p:nvSpPr>
        <p:spPr>
          <a:xfrm>
            <a:off x="971712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7"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 name="PlaceHolder 4"/>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18"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19" name="PlaceHolder 2"/>
          <p:cNvSpPr>
            <a:spLocks noGrp="1"/>
          </p:cNvSpPr>
          <p:nvPr>
            <p:ph/>
          </p:nvPr>
        </p:nvSpPr>
        <p:spPr>
          <a:xfrm>
            <a:off x="950400" y="2502000"/>
            <a:ext cx="8348760" cy="62017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0"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1" name="PlaceHolder 4"/>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23"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4"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5" name="PlaceHolder 4"/>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26"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27" name="PlaceHolder 2"/>
          <p:cNvSpPr>
            <a:spLocks noGrp="1"/>
          </p:cNvSpPr>
          <p:nvPr>
            <p:ph/>
          </p:nvPr>
        </p:nvSpPr>
        <p:spPr>
          <a:xfrm>
            <a:off x="950400" y="250200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8" name="PlaceHolder 3"/>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30"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1"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2" name="PlaceHolder 4"/>
          <p:cNvSpPr>
            <a:spLocks noGrp="1"/>
          </p:cNvSpPr>
          <p:nvPr>
            <p:ph/>
          </p:nvPr>
        </p:nvSpPr>
        <p:spPr>
          <a:xfrm>
            <a:off x="95040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3" name="PlaceHolder 5"/>
          <p:cNvSpPr>
            <a:spLocks noGrp="1"/>
          </p:cNvSpPr>
          <p:nvPr>
            <p:ph/>
          </p:nvPr>
        </p:nvSpPr>
        <p:spPr>
          <a:xfrm>
            <a:off x="9717120" y="574164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35" name="PlaceHolder 2"/>
          <p:cNvSpPr>
            <a:spLocks noGrp="1"/>
          </p:cNvSpPr>
          <p:nvPr>
            <p:ph/>
          </p:nvPr>
        </p:nvSpPr>
        <p:spPr>
          <a:xfrm>
            <a:off x="95040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6" name="PlaceHolder 3"/>
          <p:cNvSpPr>
            <a:spLocks noGrp="1"/>
          </p:cNvSpPr>
          <p:nvPr>
            <p:ph/>
          </p:nvPr>
        </p:nvSpPr>
        <p:spPr>
          <a:xfrm>
            <a:off x="673488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7" name="PlaceHolder 4"/>
          <p:cNvSpPr>
            <a:spLocks noGrp="1"/>
          </p:cNvSpPr>
          <p:nvPr>
            <p:ph/>
          </p:nvPr>
        </p:nvSpPr>
        <p:spPr>
          <a:xfrm>
            <a:off x="12519360" y="250200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8" name="PlaceHolder 5"/>
          <p:cNvSpPr>
            <a:spLocks noGrp="1"/>
          </p:cNvSpPr>
          <p:nvPr>
            <p:ph/>
          </p:nvPr>
        </p:nvSpPr>
        <p:spPr>
          <a:xfrm>
            <a:off x="95040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9" name="PlaceHolder 6"/>
          <p:cNvSpPr>
            <a:spLocks noGrp="1"/>
          </p:cNvSpPr>
          <p:nvPr>
            <p:ph/>
          </p:nvPr>
        </p:nvSpPr>
        <p:spPr>
          <a:xfrm>
            <a:off x="673488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0" name="PlaceHolder 7"/>
          <p:cNvSpPr>
            <a:spLocks noGrp="1"/>
          </p:cNvSpPr>
          <p:nvPr>
            <p:ph/>
          </p:nvPr>
        </p:nvSpPr>
        <p:spPr>
          <a:xfrm>
            <a:off x="12519360" y="5741640"/>
            <a:ext cx="550872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 name="PlaceHolder 2"/>
          <p:cNvSpPr>
            <a:spLocks noGrp="1"/>
          </p:cNvSpPr>
          <p:nvPr>
            <p:ph/>
          </p:nvPr>
        </p:nvSpPr>
        <p:spPr>
          <a:xfrm>
            <a:off x="95040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3"/>
          <p:cNvSpPr>
            <a:spLocks noGrp="1"/>
          </p:cNvSpPr>
          <p:nvPr>
            <p:ph/>
          </p:nvPr>
        </p:nvSpPr>
        <p:spPr>
          <a:xfrm>
            <a:off x="9717120" y="2502000"/>
            <a:ext cx="8348760" cy="295812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4"/>
          <p:cNvSpPr>
            <a:spLocks noGrp="1"/>
          </p:cNvSpPr>
          <p:nvPr>
            <p:ph/>
          </p:nvPr>
        </p:nvSpPr>
        <p:spPr>
          <a:xfrm>
            <a:off x="950400" y="5741640"/>
            <a:ext cx="17108640" cy="295812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 name="Group 5"/>
          <p:cNvGrpSpPr/>
          <p:nvPr/>
        </p:nvGrpSpPr>
        <p:grpSpPr>
          <a:xfrm>
            <a:off x="0" y="9865080"/>
            <a:ext cx="19009800" cy="809640"/>
            <a:chOff x="0" y="9865080"/>
            <a:chExt cx="19009800" cy="809640"/>
          </a:xfrm>
        </p:grpSpPr>
        <p:grpSp>
          <p:nvGrpSpPr>
            <p:cNvPr id="2" name="Group 6"/>
            <p:cNvGrpSpPr/>
            <p:nvPr/>
          </p:nvGrpSpPr>
          <p:grpSpPr>
            <a:xfrm>
              <a:off x="0" y="9865080"/>
              <a:ext cx="19009800" cy="809640"/>
              <a:chOff x="0" y="9865080"/>
              <a:chExt cx="19009800" cy="809640"/>
            </a:xfrm>
          </p:grpSpPr>
          <p:sp>
            <p:nvSpPr>
              <p:cNvPr id="3" name="object 2"/>
              <p:cNvSpPr/>
              <p:nvPr/>
            </p:nvSpPr>
            <p:spPr>
              <a:xfrm>
                <a:off x="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sp>
          <p:sp>
            <p:nvSpPr>
              <p:cNvPr id="4" name="object 3"/>
              <p:cNvSpPr/>
              <p:nvPr/>
            </p:nvSpPr>
            <p:spPr>
              <a:xfrm>
                <a:off x="14250600" y="9865080"/>
                <a:ext cx="4759200" cy="809640"/>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sp>
          <p:sp>
            <p:nvSpPr>
              <p:cNvPr id="5" name="object 2"/>
              <p:cNvSpPr/>
              <p:nvPr/>
            </p:nvSpPr>
            <p:spPr>
              <a:xfrm>
                <a:off x="47502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sp>
          <p:sp>
            <p:nvSpPr>
              <p:cNvPr id="6" name="object 2"/>
              <p:cNvSpPr/>
              <p:nvPr/>
            </p:nvSpPr>
            <p:spPr>
              <a:xfrm>
                <a:off x="95004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sp>
        </p:grpSp>
        <p:sp>
          <p:nvSpPr>
            <p:cNvPr id="7" name="object 5"/>
            <p:cNvSpPr/>
            <p:nvPr/>
          </p:nvSpPr>
          <p:spPr>
            <a:xfrm>
              <a:off x="0" y="10020600"/>
              <a:ext cx="46656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PES University</a:t>
              </a:r>
              <a:endParaRPr lang="en-US" sz="2800" b="0" strike="noStrike" spc="-1">
                <a:latin typeface="Arial"/>
              </a:endParaRPr>
            </a:p>
          </p:txBody>
        </p:sp>
        <p:sp>
          <p:nvSpPr>
            <p:cNvPr id="8" name="object 5"/>
            <p:cNvSpPr/>
            <p:nvPr/>
          </p:nvSpPr>
          <p:spPr>
            <a:xfrm>
              <a:off x="4722840" y="10032480"/>
              <a:ext cx="478152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Department of MCA</a:t>
              </a:r>
              <a:endParaRPr lang="en-US" sz="2800" b="0" strike="noStrike" spc="-1">
                <a:latin typeface="Arial"/>
              </a:endParaRPr>
            </a:p>
          </p:txBody>
        </p:sp>
        <p:sp>
          <p:nvSpPr>
            <p:cNvPr id="9" name="object 5"/>
            <p:cNvSpPr/>
            <p:nvPr/>
          </p:nvSpPr>
          <p:spPr>
            <a:xfrm>
              <a:off x="9505080" y="10017360"/>
              <a:ext cx="466560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Semester IV</a:t>
              </a:r>
              <a:endParaRPr lang="en-US" sz="2800" b="0" strike="noStrike" spc="-1" dirty="0">
                <a:latin typeface="Arial"/>
              </a:endParaRPr>
            </a:p>
          </p:txBody>
        </p:sp>
        <p:sp>
          <p:nvSpPr>
            <p:cNvPr id="10" name="object 5"/>
            <p:cNvSpPr/>
            <p:nvPr/>
          </p:nvSpPr>
          <p:spPr>
            <a:xfrm>
              <a:off x="14223240" y="10007189"/>
              <a:ext cx="4558146" cy="519221"/>
            </a:xfrm>
            <a:prstGeom prst="rect">
              <a:avLst/>
            </a:prstGeom>
            <a:noFill/>
            <a:ln w="0">
              <a:noFill/>
            </a:ln>
          </p:spPr>
          <p:style>
            <a:lnRef idx="0">
              <a:scrgbClr r="0" g="0" b="0"/>
            </a:lnRef>
            <a:fillRef idx="0">
              <a:scrgbClr r="0" g="0" b="0"/>
            </a:fillRef>
            <a:effectRef idx="0">
              <a:scrgbClr r="0" g="0" b="0"/>
            </a:effectRef>
            <a:fontRef idx="minor"/>
          </p:style>
          <p:txBody>
            <a:bodyPr wrap="square"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Capstone Project - Phase 2</a:t>
              </a:r>
              <a:endParaRPr lang="en-US" sz="2800" b="1" strike="noStrike" spc="-1" dirty="0">
                <a:latin typeface="Arial"/>
              </a:endParaRPr>
            </a:p>
          </p:txBody>
        </p:sp>
      </p:grpSp>
      <p:sp>
        <p:nvSpPr>
          <p:cNvPr id="11"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12" name="PlaceHolder 2"/>
          <p:cNvSpPr>
            <a:spLocks noGrp="1"/>
          </p:cNvSpPr>
          <p:nvPr>
            <p:ph type="body"/>
          </p:nvPr>
        </p:nvSpPr>
        <p:spPr>
          <a:xfrm>
            <a:off x="950400" y="2502000"/>
            <a:ext cx="17108640" cy="6201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pic>
        <p:nvPicPr>
          <p:cNvPr id="15" name="Picture 14">
            <a:extLst>
              <a:ext uri="{FF2B5EF4-FFF2-40B4-BE49-F238E27FC236}">
                <a16:creationId xmlns:a16="http://schemas.microsoft.com/office/drawing/2014/main" id="{3630FB9D-CBA1-4BAA-B651-1285676B7071}"/>
              </a:ext>
            </a:extLst>
          </p:cNvPr>
          <p:cNvPicPr>
            <a:picLocks noChangeAspect="1"/>
          </p:cNvPicPr>
          <p:nvPr userDrawn="1"/>
        </p:nvPicPr>
        <p:blipFill>
          <a:blip r:embed="rId14"/>
          <a:stretch>
            <a:fillRect/>
          </a:stretch>
        </p:blipFill>
        <p:spPr>
          <a:xfrm>
            <a:off x="17332036" y="150439"/>
            <a:ext cx="1289448" cy="219596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0" name="Group 5"/>
          <p:cNvGrpSpPr/>
          <p:nvPr/>
        </p:nvGrpSpPr>
        <p:grpSpPr>
          <a:xfrm>
            <a:off x="0" y="9865080"/>
            <a:ext cx="19009800" cy="809640"/>
            <a:chOff x="0" y="9865080"/>
            <a:chExt cx="19009800" cy="809640"/>
          </a:xfrm>
        </p:grpSpPr>
        <p:grpSp>
          <p:nvGrpSpPr>
            <p:cNvPr id="51" name="Group 6"/>
            <p:cNvGrpSpPr/>
            <p:nvPr/>
          </p:nvGrpSpPr>
          <p:grpSpPr>
            <a:xfrm>
              <a:off x="0" y="9865080"/>
              <a:ext cx="19009800" cy="809640"/>
              <a:chOff x="0" y="9865080"/>
              <a:chExt cx="19009800" cy="809640"/>
            </a:xfrm>
          </p:grpSpPr>
          <p:sp>
            <p:nvSpPr>
              <p:cNvPr id="52" name="object 2"/>
              <p:cNvSpPr/>
              <p:nvPr/>
            </p:nvSpPr>
            <p:spPr>
              <a:xfrm>
                <a:off x="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sp>
          <p:sp>
            <p:nvSpPr>
              <p:cNvPr id="53" name="object 3"/>
              <p:cNvSpPr/>
              <p:nvPr/>
            </p:nvSpPr>
            <p:spPr>
              <a:xfrm>
                <a:off x="14250600" y="9865080"/>
                <a:ext cx="4759200" cy="809640"/>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sp>
          <p:sp>
            <p:nvSpPr>
              <p:cNvPr id="54" name="object 2"/>
              <p:cNvSpPr/>
              <p:nvPr/>
            </p:nvSpPr>
            <p:spPr>
              <a:xfrm>
                <a:off x="47502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sp>
          <p:sp>
            <p:nvSpPr>
              <p:cNvPr id="55" name="object 2"/>
              <p:cNvSpPr/>
              <p:nvPr/>
            </p:nvSpPr>
            <p:spPr>
              <a:xfrm>
                <a:off x="95004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sp>
        </p:grpSp>
        <p:sp>
          <p:nvSpPr>
            <p:cNvPr id="56" name="object 5"/>
            <p:cNvSpPr/>
            <p:nvPr/>
          </p:nvSpPr>
          <p:spPr>
            <a:xfrm>
              <a:off x="0" y="10020600"/>
              <a:ext cx="46656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PES University</a:t>
              </a:r>
              <a:endParaRPr lang="en-US" sz="2800" b="0" strike="noStrike" spc="-1">
                <a:latin typeface="Arial"/>
              </a:endParaRPr>
            </a:p>
          </p:txBody>
        </p:sp>
        <p:sp>
          <p:nvSpPr>
            <p:cNvPr id="57" name="object 5"/>
            <p:cNvSpPr/>
            <p:nvPr/>
          </p:nvSpPr>
          <p:spPr>
            <a:xfrm>
              <a:off x="4722840" y="10032480"/>
              <a:ext cx="478152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Department of MCA</a:t>
              </a:r>
              <a:endParaRPr lang="en-US" sz="2800" b="0" strike="noStrike" spc="-1">
                <a:latin typeface="Arial"/>
              </a:endParaRPr>
            </a:p>
          </p:txBody>
        </p:sp>
        <p:sp>
          <p:nvSpPr>
            <p:cNvPr id="58" name="object 5"/>
            <p:cNvSpPr/>
            <p:nvPr/>
          </p:nvSpPr>
          <p:spPr>
            <a:xfrm>
              <a:off x="9505080" y="10017360"/>
              <a:ext cx="466560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Semester IV</a:t>
              </a:r>
              <a:endParaRPr lang="en-US" sz="2800" b="0" strike="noStrike" spc="-1" dirty="0">
                <a:latin typeface="Arial"/>
              </a:endParaRPr>
            </a:p>
          </p:txBody>
        </p:sp>
        <p:sp>
          <p:nvSpPr>
            <p:cNvPr id="59" name="object 5"/>
            <p:cNvSpPr/>
            <p:nvPr/>
          </p:nvSpPr>
          <p:spPr>
            <a:xfrm>
              <a:off x="13964681" y="10028880"/>
              <a:ext cx="478152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Capstone Project - Phase 2</a:t>
              </a:r>
              <a:endParaRPr lang="en-US" sz="2800" b="1" strike="noStrike" spc="-1" dirty="0">
                <a:latin typeface="Arial"/>
              </a:endParaRPr>
            </a:p>
          </p:txBody>
        </p:sp>
      </p:grpSp>
      <p:sp>
        <p:nvSpPr>
          <p:cNvPr id="60"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61" name="PlaceHolder 2"/>
          <p:cNvSpPr>
            <a:spLocks noGrp="1"/>
          </p:cNvSpPr>
          <p:nvPr>
            <p:ph type="body"/>
          </p:nvPr>
        </p:nvSpPr>
        <p:spPr>
          <a:xfrm>
            <a:off x="950400" y="2502000"/>
            <a:ext cx="17108640" cy="6201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pic>
        <p:nvPicPr>
          <p:cNvPr id="15" name="Picture 14">
            <a:extLst>
              <a:ext uri="{FF2B5EF4-FFF2-40B4-BE49-F238E27FC236}">
                <a16:creationId xmlns:a16="http://schemas.microsoft.com/office/drawing/2014/main" id="{00A7860A-5788-4FBB-AC3D-9C49FDC20242}"/>
              </a:ext>
            </a:extLst>
          </p:cNvPr>
          <p:cNvPicPr>
            <a:picLocks noChangeAspect="1"/>
          </p:cNvPicPr>
          <p:nvPr userDrawn="1"/>
        </p:nvPicPr>
        <p:blipFill>
          <a:blip r:embed="rId14"/>
          <a:stretch>
            <a:fillRect/>
          </a:stretch>
        </p:blipFill>
        <p:spPr>
          <a:xfrm>
            <a:off x="17496596" y="150440"/>
            <a:ext cx="1124888" cy="1915718"/>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48" name="Group 5"/>
          <p:cNvGrpSpPr/>
          <p:nvPr/>
        </p:nvGrpSpPr>
        <p:grpSpPr>
          <a:xfrm>
            <a:off x="0" y="9865080"/>
            <a:ext cx="19009800" cy="809640"/>
            <a:chOff x="0" y="9865080"/>
            <a:chExt cx="19009800" cy="809640"/>
          </a:xfrm>
        </p:grpSpPr>
        <p:grpSp>
          <p:nvGrpSpPr>
            <p:cNvPr id="149" name="Group 6"/>
            <p:cNvGrpSpPr/>
            <p:nvPr/>
          </p:nvGrpSpPr>
          <p:grpSpPr>
            <a:xfrm>
              <a:off x="0" y="9865080"/>
              <a:ext cx="19009800" cy="809640"/>
              <a:chOff x="0" y="9865080"/>
              <a:chExt cx="19009800" cy="809640"/>
            </a:xfrm>
          </p:grpSpPr>
          <p:sp>
            <p:nvSpPr>
              <p:cNvPr id="150" name="object 2"/>
              <p:cNvSpPr/>
              <p:nvPr/>
            </p:nvSpPr>
            <p:spPr>
              <a:xfrm>
                <a:off x="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sp>
          <p:sp>
            <p:nvSpPr>
              <p:cNvPr id="151" name="object 3"/>
              <p:cNvSpPr/>
              <p:nvPr/>
            </p:nvSpPr>
            <p:spPr>
              <a:xfrm>
                <a:off x="14250600" y="9865080"/>
                <a:ext cx="4759200" cy="809640"/>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sp>
          <p:sp>
            <p:nvSpPr>
              <p:cNvPr id="152" name="object 2"/>
              <p:cNvSpPr/>
              <p:nvPr/>
            </p:nvSpPr>
            <p:spPr>
              <a:xfrm>
                <a:off x="47502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sp>
          <p:sp>
            <p:nvSpPr>
              <p:cNvPr id="153" name="object 2"/>
              <p:cNvSpPr/>
              <p:nvPr/>
            </p:nvSpPr>
            <p:spPr>
              <a:xfrm>
                <a:off x="95004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sp>
        </p:grpSp>
        <p:sp>
          <p:nvSpPr>
            <p:cNvPr id="154" name="object 5"/>
            <p:cNvSpPr/>
            <p:nvPr/>
          </p:nvSpPr>
          <p:spPr>
            <a:xfrm>
              <a:off x="0" y="10020600"/>
              <a:ext cx="46656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PES University</a:t>
              </a:r>
              <a:endParaRPr lang="en-US" sz="2800" b="0" strike="noStrike" spc="-1">
                <a:latin typeface="Arial"/>
              </a:endParaRPr>
            </a:p>
          </p:txBody>
        </p:sp>
        <p:sp>
          <p:nvSpPr>
            <p:cNvPr id="155" name="object 5"/>
            <p:cNvSpPr/>
            <p:nvPr/>
          </p:nvSpPr>
          <p:spPr>
            <a:xfrm>
              <a:off x="4722840" y="10032480"/>
              <a:ext cx="478152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Department of MCA</a:t>
              </a:r>
              <a:endParaRPr lang="en-US" sz="2800" b="0" strike="noStrike" spc="-1">
                <a:latin typeface="Arial"/>
              </a:endParaRPr>
            </a:p>
          </p:txBody>
        </p:sp>
        <p:sp>
          <p:nvSpPr>
            <p:cNvPr id="156" name="object 5"/>
            <p:cNvSpPr/>
            <p:nvPr/>
          </p:nvSpPr>
          <p:spPr>
            <a:xfrm>
              <a:off x="9505080" y="10017360"/>
              <a:ext cx="466560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Semester IV</a:t>
              </a:r>
              <a:endParaRPr lang="en-US" sz="2800" b="0" strike="noStrike" spc="-1" dirty="0">
                <a:latin typeface="Arial"/>
              </a:endParaRPr>
            </a:p>
          </p:txBody>
        </p:sp>
        <p:sp>
          <p:nvSpPr>
            <p:cNvPr id="157" name="object 5"/>
            <p:cNvSpPr/>
            <p:nvPr/>
          </p:nvSpPr>
          <p:spPr>
            <a:xfrm>
              <a:off x="14130935" y="10028880"/>
              <a:ext cx="478152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Capstone Project - Phase 2</a:t>
              </a:r>
              <a:endParaRPr lang="en-US" sz="2800" b="1" strike="noStrike" spc="-1" dirty="0">
                <a:latin typeface="Arial"/>
              </a:endParaRPr>
            </a:p>
          </p:txBody>
        </p:sp>
      </p:grpSp>
      <p:sp>
        <p:nvSpPr>
          <p:cNvPr id="158"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159" name="PlaceHolder 2"/>
          <p:cNvSpPr>
            <a:spLocks noGrp="1"/>
          </p:cNvSpPr>
          <p:nvPr>
            <p:ph type="body"/>
          </p:nvPr>
        </p:nvSpPr>
        <p:spPr>
          <a:xfrm>
            <a:off x="950400" y="2502000"/>
            <a:ext cx="17108640" cy="6201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pic>
        <p:nvPicPr>
          <p:cNvPr id="15" name="Picture 14">
            <a:extLst>
              <a:ext uri="{FF2B5EF4-FFF2-40B4-BE49-F238E27FC236}">
                <a16:creationId xmlns:a16="http://schemas.microsoft.com/office/drawing/2014/main" id="{21D38BE1-DC88-4332-9115-15BE6B33C68F}"/>
              </a:ext>
            </a:extLst>
          </p:cNvPr>
          <p:cNvPicPr>
            <a:picLocks noChangeAspect="1"/>
          </p:cNvPicPr>
          <p:nvPr userDrawn="1"/>
        </p:nvPicPr>
        <p:blipFill>
          <a:blip r:embed="rId14"/>
          <a:stretch>
            <a:fillRect/>
          </a:stretch>
        </p:blipFill>
        <p:spPr>
          <a:xfrm>
            <a:off x="17496596" y="150440"/>
            <a:ext cx="1124888" cy="1915718"/>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97" name="Group 5"/>
          <p:cNvGrpSpPr/>
          <p:nvPr/>
        </p:nvGrpSpPr>
        <p:grpSpPr>
          <a:xfrm>
            <a:off x="0" y="9865080"/>
            <a:ext cx="19009800" cy="809640"/>
            <a:chOff x="0" y="9865080"/>
            <a:chExt cx="19009800" cy="809640"/>
          </a:xfrm>
        </p:grpSpPr>
        <p:grpSp>
          <p:nvGrpSpPr>
            <p:cNvPr id="198" name="Group 6"/>
            <p:cNvGrpSpPr/>
            <p:nvPr/>
          </p:nvGrpSpPr>
          <p:grpSpPr>
            <a:xfrm>
              <a:off x="0" y="9865080"/>
              <a:ext cx="19009800" cy="809640"/>
              <a:chOff x="0" y="9865080"/>
              <a:chExt cx="19009800" cy="809640"/>
            </a:xfrm>
          </p:grpSpPr>
          <p:sp>
            <p:nvSpPr>
              <p:cNvPr id="199" name="object 2"/>
              <p:cNvSpPr/>
              <p:nvPr/>
            </p:nvSpPr>
            <p:spPr>
              <a:xfrm>
                <a:off x="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sp>
          <p:sp>
            <p:nvSpPr>
              <p:cNvPr id="200" name="object 3"/>
              <p:cNvSpPr/>
              <p:nvPr/>
            </p:nvSpPr>
            <p:spPr>
              <a:xfrm>
                <a:off x="14250600" y="9865080"/>
                <a:ext cx="4759200" cy="809640"/>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sp>
          <p:sp>
            <p:nvSpPr>
              <p:cNvPr id="201" name="object 2"/>
              <p:cNvSpPr/>
              <p:nvPr/>
            </p:nvSpPr>
            <p:spPr>
              <a:xfrm>
                <a:off x="47502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sp>
          <p:sp>
            <p:nvSpPr>
              <p:cNvPr id="202" name="object 2"/>
              <p:cNvSpPr/>
              <p:nvPr/>
            </p:nvSpPr>
            <p:spPr>
              <a:xfrm>
                <a:off x="95004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sp>
        </p:grpSp>
        <p:sp>
          <p:nvSpPr>
            <p:cNvPr id="203" name="object 5"/>
            <p:cNvSpPr/>
            <p:nvPr/>
          </p:nvSpPr>
          <p:spPr>
            <a:xfrm>
              <a:off x="0" y="10020600"/>
              <a:ext cx="46656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PES University</a:t>
              </a:r>
              <a:endParaRPr lang="en-US" sz="2800" b="0" strike="noStrike" spc="-1">
                <a:latin typeface="Arial"/>
              </a:endParaRPr>
            </a:p>
          </p:txBody>
        </p:sp>
        <p:sp>
          <p:nvSpPr>
            <p:cNvPr id="204" name="object 5"/>
            <p:cNvSpPr/>
            <p:nvPr/>
          </p:nvSpPr>
          <p:spPr>
            <a:xfrm>
              <a:off x="4722840" y="10032480"/>
              <a:ext cx="478152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Department of MCA</a:t>
              </a:r>
              <a:endParaRPr lang="en-US" sz="2800" b="0" strike="noStrike" spc="-1">
                <a:latin typeface="Arial"/>
              </a:endParaRPr>
            </a:p>
          </p:txBody>
        </p:sp>
        <p:sp>
          <p:nvSpPr>
            <p:cNvPr id="205" name="object 5"/>
            <p:cNvSpPr/>
            <p:nvPr/>
          </p:nvSpPr>
          <p:spPr>
            <a:xfrm>
              <a:off x="9505080" y="10017360"/>
              <a:ext cx="466560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Semester IV</a:t>
              </a:r>
              <a:endParaRPr lang="en-US" sz="2800" b="0" strike="noStrike" spc="-1" dirty="0">
                <a:latin typeface="Arial"/>
              </a:endParaRPr>
            </a:p>
          </p:txBody>
        </p:sp>
        <p:sp>
          <p:nvSpPr>
            <p:cNvPr id="206" name="object 5"/>
            <p:cNvSpPr/>
            <p:nvPr/>
          </p:nvSpPr>
          <p:spPr>
            <a:xfrm>
              <a:off x="14227920" y="10028880"/>
              <a:ext cx="478152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Capstone Project - Phase 2</a:t>
              </a:r>
              <a:endParaRPr lang="en-US" sz="2800" b="1" strike="noStrike" spc="-1" dirty="0">
                <a:latin typeface="Arial"/>
              </a:endParaRPr>
            </a:p>
          </p:txBody>
        </p:sp>
      </p:grpSp>
      <p:sp>
        <p:nvSpPr>
          <p:cNvPr id="207"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208" name="PlaceHolder 2"/>
          <p:cNvSpPr>
            <a:spLocks noGrp="1"/>
          </p:cNvSpPr>
          <p:nvPr>
            <p:ph type="body"/>
          </p:nvPr>
        </p:nvSpPr>
        <p:spPr>
          <a:xfrm>
            <a:off x="950400" y="2502000"/>
            <a:ext cx="17108640" cy="6201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pic>
        <p:nvPicPr>
          <p:cNvPr id="15" name="Picture 14">
            <a:extLst>
              <a:ext uri="{FF2B5EF4-FFF2-40B4-BE49-F238E27FC236}">
                <a16:creationId xmlns:a16="http://schemas.microsoft.com/office/drawing/2014/main" id="{A99450E8-B70C-4B1D-ADF3-D3F0E3259193}"/>
              </a:ext>
            </a:extLst>
          </p:cNvPr>
          <p:cNvPicPr>
            <a:picLocks noChangeAspect="1"/>
          </p:cNvPicPr>
          <p:nvPr userDrawn="1"/>
        </p:nvPicPr>
        <p:blipFill>
          <a:blip r:embed="rId14"/>
          <a:stretch>
            <a:fillRect/>
          </a:stretch>
        </p:blipFill>
        <p:spPr>
          <a:xfrm>
            <a:off x="17496596" y="150440"/>
            <a:ext cx="1124888" cy="1915718"/>
          </a:xfrm>
          <a:prstGeom prst="rect">
            <a:avLst/>
          </a:prstGeom>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46" name="Group 5"/>
          <p:cNvGrpSpPr/>
          <p:nvPr/>
        </p:nvGrpSpPr>
        <p:grpSpPr>
          <a:xfrm>
            <a:off x="0" y="9865080"/>
            <a:ext cx="19009800" cy="809640"/>
            <a:chOff x="0" y="9865080"/>
            <a:chExt cx="19009800" cy="809640"/>
          </a:xfrm>
        </p:grpSpPr>
        <p:grpSp>
          <p:nvGrpSpPr>
            <p:cNvPr id="247" name="Group 6"/>
            <p:cNvGrpSpPr/>
            <p:nvPr/>
          </p:nvGrpSpPr>
          <p:grpSpPr>
            <a:xfrm>
              <a:off x="0" y="9865080"/>
              <a:ext cx="19009800" cy="809640"/>
              <a:chOff x="0" y="9865080"/>
              <a:chExt cx="19009800" cy="809640"/>
            </a:xfrm>
          </p:grpSpPr>
          <p:sp>
            <p:nvSpPr>
              <p:cNvPr id="248" name="object 2"/>
              <p:cNvSpPr/>
              <p:nvPr/>
            </p:nvSpPr>
            <p:spPr>
              <a:xfrm>
                <a:off x="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sp>
          <p:sp>
            <p:nvSpPr>
              <p:cNvPr id="249" name="object 3"/>
              <p:cNvSpPr/>
              <p:nvPr/>
            </p:nvSpPr>
            <p:spPr>
              <a:xfrm>
                <a:off x="14250600" y="9865080"/>
                <a:ext cx="4759200" cy="809640"/>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sp>
          <p:sp>
            <p:nvSpPr>
              <p:cNvPr id="250" name="object 2"/>
              <p:cNvSpPr/>
              <p:nvPr/>
            </p:nvSpPr>
            <p:spPr>
              <a:xfrm>
                <a:off x="47502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sp>
          <p:sp>
            <p:nvSpPr>
              <p:cNvPr id="251" name="object 2"/>
              <p:cNvSpPr/>
              <p:nvPr/>
            </p:nvSpPr>
            <p:spPr>
              <a:xfrm>
                <a:off x="95004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sp>
        </p:grpSp>
        <p:sp>
          <p:nvSpPr>
            <p:cNvPr id="252" name="object 5"/>
            <p:cNvSpPr/>
            <p:nvPr/>
          </p:nvSpPr>
          <p:spPr>
            <a:xfrm>
              <a:off x="0" y="10020600"/>
              <a:ext cx="46656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PES University</a:t>
              </a:r>
              <a:endParaRPr lang="en-US" sz="2800" b="0" strike="noStrike" spc="-1">
                <a:latin typeface="Arial"/>
              </a:endParaRPr>
            </a:p>
          </p:txBody>
        </p:sp>
        <p:sp>
          <p:nvSpPr>
            <p:cNvPr id="253" name="object 5"/>
            <p:cNvSpPr/>
            <p:nvPr/>
          </p:nvSpPr>
          <p:spPr>
            <a:xfrm>
              <a:off x="4722840" y="10032480"/>
              <a:ext cx="478152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Department of MCA</a:t>
              </a:r>
              <a:endParaRPr lang="en-US" sz="2800" b="0" strike="noStrike" spc="-1">
                <a:latin typeface="Arial"/>
              </a:endParaRPr>
            </a:p>
          </p:txBody>
        </p:sp>
        <p:sp>
          <p:nvSpPr>
            <p:cNvPr id="254" name="object 5"/>
            <p:cNvSpPr/>
            <p:nvPr/>
          </p:nvSpPr>
          <p:spPr>
            <a:xfrm>
              <a:off x="9505080" y="10017360"/>
              <a:ext cx="466560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Semester IV</a:t>
              </a:r>
              <a:endParaRPr lang="en-US" sz="2800" b="0" strike="noStrike" spc="-1" dirty="0">
                <a:latin typeface="Arial"/>
              </a:endParaRPr>
            </a:p>
          </p:txBody>
        </p:sp>
        <p:sp>
          <p:nvSpPr>
            <p:cNvPr id="255" name="object 5"/>
            <p:cNvSpPr/>
            <p:nvPr/>
          </p:nvSpPr>
          <p:spPr>
            <a:xfrm>
              <a:off x="14227920" y="10028880"/>
              <a:ext cx="478152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Capstone Project - Phase 2</a:t>
              </a:r>
              <a:endParaRPr lang="en-US" sz="2800" b="1" strike="noStrike" spc="-1" dirty="0">
                <a:latin typeface="Arial"/>
              </a:endParaRPr>
            </a:p>
          </p:txBody>
        </p:sp>
      </p:grpSp>
      <p:sp>
        <p:nvSpPr>
          <p:cNvPr id="256"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257" name="PlaceHolder 2"/>
          <p:cNvSpPr>
            <a:spLocks noGrp="1"/>
          </p:cNvSpPr>
          <p:nvPr>
            <p:ph type="body"/>
          </p:nvPr>
        </p:nvSpPr>
        <p:spPr>
          <a:xfrm>
            <a:off x="950400" y="2502000"/>
            <a:ext cx="17108640" cy="6201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pic>
        <p:nvPicPr>
          <p:cNvPr id="15" name="Picture 14">
            <a:extLst>
              <a:ext uri="{FF2B5EF4-FFF2-40B4-BE49-F238E27FC236}">
                <a16:creationId xmlns:a16="http://schemas.microsoft.com/office/drawing/2014/main" id="{4AE47269-B349-4695-B384-092AC7FC1B71}"/>
              </a:ext>
            </a:extLst>
          </p:cNvPr>
          <p:cNvPicPr>
            <a:picLocks noChangeAspect="1"/>
          </p:cNvPicPr>
          <p:nvPr userDrawn="1"/>
        </p:nvPicPr>
        <p:blipFill>
          <a:blip r:embed="rId14"/>
          <a:stretch>
            <a:fillRect/>
          </a:stretch>
        </p:blipFill>
        <p:spPr>
          <a:xfrm>
            <a:off x="17496596" y="150440"/>
            <a:ext cx="1124888" cy="1915718"/>
          </a:xfrm>
          <a:prstGeom prst="rect">
            <a:avLst/>
          </a:prstGeom>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4" name="Group 5"/>
          <p:cNvGrpSpPr/>
          <p:nvPr/>
        </p:nvGrpSpPr>
        <p:grpSpPr>
          <a:xfrm>
            <a:off x="0" y="9865080"/>
            <a:ext cx="18898961" cy="809640"/>
            <a:chOff x="0" y="9865080"/>
            <a:chExt cx="18898961" cy="809640"/>
          </a:xfrm>
        </p:grpSpPr>
        <p:grpSp>
          <p:nvGrpSpPr>
            <p:cNvPr id="345" name="Group 6"/>
            <p:cNvGrpSpPr/>
            <p:nvPr/>
          </p:nvGrpSpPr>
          <p:grpSpPr>
            <a:xfrm>
              <a:off x="0" y="9865080"/>
              <a:ext cx="18898961" cy="809640"/>
              <a:chOff x="0" y="9865080"/>
              <a:chExt cx="18898961" cy="809640"/>
            </a:xfrm>
          </p:grpSpPr>
          <p:sp>
            <p:nvSpPr>
              <p:cNvPr id="346" name="object 2"/>
              <p:cNvSpPr/>
              <p:nvPr/>
            </p:nvSpPr>
            <p:spPr>
              <a:xfrm>
                <a:off x="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sp>
          <p:sp>
            <p:nvSpPr>
              <p:cNvPr id="347" name="object 3"/>
              <p:cNvSpPr/>
              <p:nvPr/>
            </p:nvSpPr>
            <p:spPr>
              <a:xfrm>
                <a:off x="14139761" y="9865080"/>
                <a:ext cx="4759200" cy="809640"/>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sp>
          <p:sp>
            <p:nvSpPr>
              <p:cNvPr id="348" name="object 2"/>
              <p:cNvSpPr/>
              <p:nvPr/>
            </p:nvSpPr>
            <p:spPr>
              <a:xfrm>
                <a:off x="47502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sp>
          <p:sp>
            <p:nvSpPr>
              <p:cNvPr id="349" name="object 2"/>
              <p:cNvSpPr/>
              <p:nvPr/>
            </p:nvSpPr>
            <p:spPr>
              <a:xfrm>
                <a:off x="95004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sp>
        </p:grpSp>
        <p:sp>
          <p:nvSpPr>
            <p:cNvPr id="350" name="object 5"/>
            <p:cNvSpPr/>
            <p:nvPr/>
          </p:nvSpPr>
          <p:spPr>
            <a:xfrm>
              <a:off x="0" y="10020600"/>
              <a:ext cx="46656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PES University</a:t>
              </a:r>
              <a:endParaRPr lang="en-US" sz="2800" b="0" strike="noStrike" spc="-1">
                <a:latin typeface="Arial"/>
              </a:endParaRPr>
            </a:p>
          </p:txBody>
        </p:sp>
        <p:sp>
          <p:nvSpPr>
            <p:cNvPr id="351" name="object 5"/>
            <p:cNvSpPr/>
            <p:nvPr/>
          </p:nvSpPr>
          <p:spPr>
            <a:xfrm>
              <a:off x="4722840" y="10032480"/>
              <a:ext cx="478152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Department of MCA</a:t>
              </a:r>
              <a:endParaRPr lang="en-US" sz="2800" b="0" strike="noStrike" spc="-1">
                <a:latin typeface="Arial"/>
              </a:endParaRPr>
            </a:p>
          </p:txBody>
        </p:sp>
        <p:sp>
          <p:nvSpPr>
            <p:cNvPr id="352" name="object 5"/>
            <p:cNvSpPr/>
            <p:nvPr/>
          </p:nvSpPr>
          <p:spPr>
            <a:xfrm>
              <a:off x="9505080" y="10017360"/>
              <a:ext cx="466560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Semester IV</a:t>
              </a:r>
              <a:endParaRPr lang="en-US" sz="2800" b="0" strike="noStrike" spc="-1" dirty="0">
                <a:latin typeface="Arial"/>
              </a:endParaRPr>
            </a:p>
          </p:txBody>
        </p:sp>
        <p:sp>
          <p:nvSpPr>
            <p:cNvPr id="353" name="object 5"/>
            <p:cNvSpPr/>
            <p:nvPr/>
          </p:nvSpPr>
          <p:spPr>
            <a:xfrm>
              <a:off x="13909265" y="10028880"/>
              <a:ext cx="478152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Capstone Project - Phase 2</a:t>
              </a:r>
              <a:endParaRPr lang="en-US" sz="2800" b="1" strike="noStrike" spc="-1" dirty="0">
                <a:latin typeface="Arial"/>
              </a:endParaRPr>
            </a:p>
          </p:txBody>
        </p:sp>
      </p:grpSp>
      <p:sp>
        <p:nvSpPr>
          <p:cNvPr id="354"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355" name="PlaceHolder 2"/>
          <p:cNvSpPr>
            <a:spLocks noGrp="1"/>
          </p:cNvSpPr>
          <p:nvPr>
            <p:ph type="body"/>
          </p:nvPr>
        </p:nvSpPr>
        <p:spPr>
          <a:xfrm>
            <a:off x="950400" y="2502000"/>
            <a:ext cx="17108640" cy="6201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pic>
        <p:nvPicPr>
          <p:cNvPr id="15" name="Picture 14">
            <a:extLst>
              <a:ext uri="{FF2B5EF4-FFF2-40B4-BE49-F238E27FC236}">
                <a16:creationId xmlns:a16="http://schemas.microsoft.com/office/drawing/2014/main" id="{B29B0674-82EE-47EF-B68F-7009D7F9D189}"/>
              </a:ext>
            </a:extLst>
          </p:cNvPr>
          <p:cNvPicPr>
            <a:picLocks noChangeAspect="1"/>
          </p:cNvPicPr>
          <p:nvPr userDrawn="1"/>
        </p:nvPicPr>
        <p:blipFill>
          <a:blip r:embed="rId14"/>
          <a:stretch>
            <a:fillRect/>
          </a:stretch>
        </p:blipFill>
        <p:spPr>
          <a:xfrm>
            <a:off x="17496596" y="150440"/>
            <a:ext cx="1124888" cy="1915718"/>
          </a:xfrm>
          <a:prstGeom prst="rect">
            <a:avLst/>
          </a:prstGeom>
        </p:spPr>
      </p:pic>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93" name="Group 5"/>
          <p:cNvGrpSpPr/>
          <p:nvPr/>
        </p:nvGrpSpPr>
        <p:grpSpPr>
          <a:xfrm>
            <a:off x="0" y="9865080"/>
            <a:ext cx="19009800" cy="809640"/>
            <a:chOff x="0" y="9865080"/>
            <a:chExt cx="19009800" cy="809640"/>
          </a:xfrm>
        </p:grpSpPr>
        <p:grpSp>
          <p:nvGrpSpPr>
            <p:cNvPr id="394" name="Group 6"/>
            <p:cNvGrpSpPr/>
            <p:nvPr/>
          </p:nvGrpSpPr>
          <p:grpSpPr>
            <a:xfrm>
              <a:off x="0" y="9865080"/>
              <a:ext cx="19009800" cy="809640"/>
              <a:chOff x="0" y="9865080"/>
              <a:chExt cx="19009800" cy="809640"/>
            </a:xfrm>
          </p:grpSpPr>
          <p:sp>
            <p:nvSpPr>
              <p:cNvPr id="395" name="object 2"/>
              <p:cNvSpPr/>
              <p:nvPr/>
            </p:nvSpPr>
            <p:spPr>
              <a:xfrm>
                <a:off x="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a:ln w="0">
                <a:noFill/>
              </a:ln>
            </p:spPr>
            <p:style>
              <a:lnRef idx="0">
                <a:scrgbClr r="0" g="0" b="0"/>
              </a:lnRef>
              <a:fillRef idx="0">
                <a:scrgbClr r="0" g="0" b="0"/>
              </a:fillRef>
              <a:effectRef idx="0">
                <a:scrgbClr r="0" g="0" b="0"/>
              </a:effectRef>
              <a:fontRef idx="minor"/>
            </p:style>
          </p:sp>
          <p:sp>
            <p:nvSpPr>
              <p:cNvPr id="396" name="object 3"/>
              <p:cNvSpPr/>
              <p:nvPr/>
            </p:nvSpPr>
            <p:spPr>
              <a:xfrm>
                <a:off x="14250600" y="9865080"/>
                <a:ext cx="4759200" cy="809640"/>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a:ln w="0">
                <a:noFill/>
              </a:ln>
            </p:spPr>
            <p:style>
              <a:lnRef idx="0">
                <a:scrgbClr r="0" g="0" b="0"/>
              </a:lnRef>
              <a:fillRef idx="0">
                <a:scrgbClr r="0" g="0" b="0"/>
              </a:fillRef>
              <a:effectRef idx="0">
                <a:scrgbClr r="0" g="0" b="0"/>
              </a:effectRef>
              <a:fontRef idx="minor"/>
            </p:style>
          </p:sp>
          <p:sp>
            <p:nvSpPr>
              <p:cNvPr id="397" name="object 2"/>
              <p:cNvSpPr/>
              <p:nvPr/>
            </p:nvSpPr>
            <p:spPr>
              <a:xfrm>
                <a:off x="47502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a:ln w="0">
                <a:noFill/>
              </a:ln>
            </p:spPr>
            <p:style>
              <a:lnRef idx="0">
                <a:scrgbClr r="0" g="0" b="0"/>
              </a:lnRef>
              <a:fillRef idx="0">
                <a:scrgbClr r="0" g="0" b="0"/>
              </a:fillRef>
              <a:effectRef idx="0">
                <a:scrgbClr r="0" g="0" b="0"/>
              </a:effectRef>
              <a:fontRef idx="minor"/>
            </p:style>
          </p:sp>
          <p:sp>
            <p:nvSpPr>
              <p:cNvPr id="398" name="object 2"/>
              <p:cNvSpPr/>
              <p:nvPr/>
            </p:nvSpPr>
            <p:spPr>
              <a:xfrm>
                <a:off x="9500400" y="9865080"/>
                <a:ext cx="4781520" cy="809640"/>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a:ln w="0">
                <a:noFill/>
              </a:ln>
            </p:spPr>
            <p:style>
              <a:lnRef idx="0">
                <a:scrgbClr r="0" g="0" b="0"/>
              </a:lnRef>
              <a:fillRef idx="0">
                <a:scrgbClr r="0" g="0" b="0"/>
              </a:fillRef>
              <a:effectRef idx="0">
                <a:scrgbClr r="0" g="0" b="0"/>
              </a:effectRef>
              <a:fontRef idx="minor"/>
            </p:style>
          </p:sp>
        </p:grpSp>
        <p:sp>
          <p:nvSpPr>
            <p:cNvPr id="399" name="object 5"/>
            <p:cNvSpPr/>
            <p:nvPr/>
          </p:nvSpPr>
          <p:spPr>
            <a:xfrm>
              <a:off x="0" y="10020600"/>
              <a:ext cx="466560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PES University</a:t>
              </a:r>
              <a:endParaRPr lang="en-US" sz="2800" b="0" strike="noStrike" spc="-1">
                <a:latin typeface="Arial"/>
              </a:endParaRPr>
            </a:p>
          </p:txBody>
        </p:sp>
        <p:sp>
          <p:nvSpPr>
            <p:cNvPr id="400" name="object 5"/>
            <p:cNvSpPr/>
            <p:nvPr/>
          </p:nvSpPr>
          <p:spPr>
            <a:xfrm>
              <a:off x="4722840" y="10032480"/>
              <a:ext cx="4781520" cy="514080"/>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a:solidFill>
                    <a:srgbClr val="FFFFFF"/>
                  </a:solidFill>
                  <a:latin typeface="Calibri"/>
                  <a:ea typeface="DejaVu Sans"/>
                </a:rPr>
                <a:t>Department of MCA</a:t>
              </a:r>
              <a:endParaRPr lang="en-US" sz="2800" b="0" strike="noStrike" spc="-1">
                <a:latin typeface="Arial"/>
              </a:endParaRPr>
            </a:p>
          </p:txBody>
        </p:sp>
        <p:sp>
          <p:nvSpPr>
            <p:cNvPr id="401" name="object 5"/>
            <p:cNvSpPr/>
            <p:nvPr/>
          </p:nvSpPr>
          <p:spPr>
            <a:xfrm>
              <a:off x="9505080" y="10017360"/>
              <a:ext cx="466560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Semester IV</a:t>
              </a:r>
              <a:endParaRPr lang="en-US" sz="2800" b="0" strike="noStrike" spc="-1" dirty="0">
                <a:latin typeface="Arial"/>
              </a:endParaRPr>
            </a:p>
          </p:txBody>
        </p:sp>
        <p:sp>
          <p:nvSpPr>
            <p:cNvPr id="402" name="object 5"/>
            <p:cNvSpPr/>
            <p:nvPr/>
          </p:nvSpPr>
          <p:spPr>
            <a:xfrm>
              <a:off x="14130935" y="10028880"/>
              <a:ext cx="4781520" cy="519221"/>
            </a:xfrm>
            <a:prstGeom prst="rect">
              <a:avLst/>
            </a:prstGeom>
            <a:noFill/>
            <a:ln w="0">
              <a:noFill/>
            </a:ln>
          </p:spPr>
          <p:style>
            <a:lnRef idx="0">
              <a:scrgbClr r="0" g="0" b="0"/>
            </a:lnRef>
            <a:fillRef idx="0">
              <a:scrgbClr r="0" g="0" b="0"/>
            </a:fillRef>
            <a:effectRef idx="0">
              <a:scrgbClr r="0" g="0" b="0"/>
            </a:effectRef>
            <a:fontRef idx="minor"/>
          </p:style>
          <p:txBody>
            <a:bodyPr lIns="0" tIns="87480" rIns="0" bIns="0" anchor="t">
              <a:spAutoFit/>
            </a:bodyPr>
            <a:lstStyle/>
            <a:p>
              <a:pPr marL="495360">
                <a:lnSpc>
                  <a:spcPct val="100000"/>
                </a:lnSpc>
                <a:spcBef>
                  <a:spcPts val="689"/>
                </a:spcBef>
                <a:buNone/>
              </a:pPr>
              <a:r>
                <a:rPr lang="en-US" sz="2800" b="1" strike="noStrike" spc="-12" dirty="0">
                  <a:solidFill>
                    <a:srgbClr val="FFFFFF"/>
                  </a:solidFill>
                  <a:latin typeface="Calibri"/>
                  <a:ea typeface="DejaVu Sans"/>
                </a:rPr>
                <a:t>Capstone Project - Phase 2</a:t>
              </a:r>
              <a:endParaRPr lang="en-US" sz="2800" b="1" strike="noStrike" spc="-1" dirty="0">
                <a:latin typeface="Arial"/>
              </a:endParaRPr>
            </a:p>
          </p:txBody>
        </p:sp>
      </p:grpSp>
      <p:sp>
        <p:nvSpPr>
          <p:cNvPr id="403" name="PlaceHolder 1"/>
          <p:cNvSpPr>
            <a:spLocks noGrp="1"/>
          </p:cNvSpPr>
          <p:nvPr>
            <p:ph type="title"/>
          </p:nvPr>
        </p:nvSpPr>
        <p:spPr>
          <a:xfrm>
            <a:off x="950400" y="426600"/>
            <a:ext cx="17108640" cy="178524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04" name="PlaceHolder 2"/>
          <p:cNvSpPr>
            <a:spLocks noGrp="1"/>
          </p:cNvSpPr>
          <p:nvPr>
            <p:ph type="body"/>
          </p:nvPr>
        </p:nvSpPr>
        <p:spPr>
          <a:xfrm>
            <a:off x="950400" y="2502000"/>
            <a:ext cx="17108640" cy="62017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pic>
        <p:nvPicPr>
          <p:cNvPr id="15" name="Picture 14">
            <a:extLst>
              <a:ext uri="{FF2B5EF4-FFF2-40B4-BE49-F238E27FC236}">
                <a16:creationId xmlns:a16="http://schemas.microsoft.com/office/drawing/2014/main" id="{A209E17F-01D0-4BFA-859F-5AC67119C35C}"/>
              </a:ext>
            </a:extLst>
          </p:cNvPr>
          <p:cNvPicPr>
            <a:picLocks noChangeAspect="1"/>
          </p:cNvPicPr>
          <p:nvPr userDrawn="1"/>
        </p:nvPicPr>
        <p:blipFill>
          <a:blip r:embed="rId14"/>
          <a:stretch>
            <a:fillRect/>
          </a:stretch>
        </p:blipFill>
        <p:spPr>
          <a:xfrm>
            <a:off x="17496596" y="150440"/>
            <a:ext cx="1124888" cy="1915718"/>
          </a:xfrm>
          <a:prstGeom prst="rect">
            <a:avLst/>
          </a:prstGeom>
        </p:spPr>
      </p:pic>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hyperlink" Target="https://www.researchgate.net/publication/355061139_Prediction_of_IPL_Match_Outcome_Using_Machine_Learning_Techniques" TargetMode="External"/><Relationship Id="rId2" Type="http://schemas.openxmlformats.org/officeDocument/2006/relationships/hyperlink" Target="https://www.ijcse.com/abstract.html?file=22-13-03-043" TargetMode="External"/><Relationship Id="rId1" Type="http://schemas.openxmlformats.org/officeDocument/2006/relationships/slideLayout" Target="../slideLayouts/slideLayout73.xml"/><Relationship Id="rId4" Type="http://schemas.openxmlformats.org/officeDocument/2006/relationships/hyperlink" Target="https://www.ijcaonline.org/archives/volume186/number26/dalal-2024-ijca-923744.pdf"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ieeexplore.ieee.org/document/8703301" TargetMode="External"/><Relationship Id="rId2" Type="http://schemas.openxmlformats.org/officeDocument/2006/relationships/hyperlink" Target="https://ieeexplore.ieee.org/document/10531489" TargetMode="External"/><Relationship Id="rId1" Type="http://schemas.openxmlformats.org/officeDocument/2006/relationships/slideLayout" Target="../slideLayouts/slideLayout7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object 18"/>
          <p:cNvSpPr/>
          <p:nvPr/>
        </p:nvSpPr>
        <p:spPr>
          <a:xfrm>
            <a:off x="1920240" y="3644640"/>
            <a:ext cx="14812920" cy="1120719"/>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22920" indent="-1211040" algn="ctr">
              <a:lnSpc>
                <a:spcPct val="100000"/>
              </a:lnSpc>
              <a:spcBef>
                <a:spcPts val="99"/>
              </a:spcBef>
              <a:buNone/>
              <a:tabLst>
                <a:tab pos="0" algn="l"/>
              </a:tabLst>
            </a:pPr>
            <a:r>
              <a:rPr lang="en-US" sz="7200" b="0" strike="noStrike" spc="-7" dirty="0">
                <a:solidFill>
                  <a:srgbClr val="00318B"/>
                </a:solidFill>
                <a:latin typeface="Calibri"/>
                <a:ea typeface="DejaVu Sans"/>
              </a:rPr>
              <a:t>CricketVerse</a:t>
            </a:r>
            <a:r>
              <a:rPr lang="en-US" sz="4800" b="0" strike="noStrike" spc="-7" dirty="0">
                <a:solidFill>
                  <a:srgbClr val="00318B"/>
                </a:solidFill>
                <a:latin typeface="Calibri"/>
                <a:ea typeface="DejaVu Sans"/>
              </a:rPr>
              <a:t>(Scores, Insights and many </a:t>
            </a:r>
            <a:r>
              <a:rPr lang="en-US" sz="4800" spc="-7" dirty="0">
                <a:solidFill>
                  <a:srgbClr val="00318B"/>
                </a:solidFill>
                <a:latin typeface="Calibri"/>
                <a:ea typeface="DejaVu Sans"/>
              </a:rPr>
              <a:t>more)</a:t>
            </a:r>
            <a:endParaRPr lang="en-US" sz="4800" b="0" strike="noStrike" spc="-1" dirty="0">
              <a:latin typeface="Arial"/>
            </a:endParaRPr>
          </a:p>
        </p:txBody>
      </p:sp>
      <p:sp>
        <p:nvSpPr>
          <p:cNvPr id="448" name="object 19"/>
          <p:cNvSpPr/>
          <p:nvPr/>
        </p:nvSpPr>
        <p:spPr>
          <a:xfrm flipV="1">
            <a:off x="2651760" y="4737960"/>
            <a:ext cx="13807080" cy="273600"/>
          </a:xfrm>
          <a:custGeom>
            <a:avLst/>
            <a:gdLst/>
            <a:ahLst/>
            <a:cxnLst/>
            <a:rect l="l" t="t" r="r" b="b"/>
            <a:pathLst>
              <a:path w="4686300">
                <a:moveTo>
                  <a:pt x="0" y="0"/>
                </a:moveTo>
                <a:lnTo>
                  <a:pt x="4686300" y="0"/>
                </a:lnTo>
              </a:path>
            </a:pathLst>
          </a:custGeom>
          <a:noFill/>
          <a:ln w="8466">
            <a:solidFill>
              <a:srgbClr val="002E8E"/>
            </a:solidFill>
            <a:round/>
          </a:ln>
        </p:spPr>
        <p:style>
          <a:lnRef idx="0">
            <a:scrgbClr r="0" g="0" b="0"/>
          </a:lnRef>
          <a:fillRef idx="0">
            <a:scrgbClr r="0" g="0" b="0"/>
          </a:fillRef>
          <a:effectRef idx="0">
            <a:scrgbClr r="0" g="0" b="0"/>
          </a:effectRef>
          <a:fontRef idx="minor"/>
        </p:style>
      </p:sp>
      <p:sp>
        <p:nvSpPr>
          <p:cNvPr id="449" name="object 12"/>
          <p:cNvSpPr/>
          <p:nvPr/>
        </p:nvSpPr>
        <p:spPr>
          <a:xfrm>
            <a:off x="183960" y="7299360"/>
            <a:ext cx="7496640" cy="1241005"/>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a:lnSpc>
                <a:spcPct val="150000"/>
              </a:lnSpc>
              <a:spcBef>
                <a:spcPts val="99"/>
              </a:spcBef>
              <a:buNone/>
              <a:tabLst>
                <a:tab pos="128160" algn="l"/>
              </a:tabLst>
            </a:pPr>
            <a:r>
              <a:rPr lang="en-US" sz="2800" b="1" strike="noStrike" spc="-1" dirty="0">
                <a:solidFill>
                  <a:srgbClr val="231F20"/>
                </a:solidFill>
                <a:latin typeface="Calibri"/>
                <a:ea typeface="DejaVu Sans"/>
              </a:rPr>
              <a:t>Name		:	 Md Asraf Ali</a:t>
            </a:r>
            <a:endParaRPr lang="en-US" sz="2800" b="0" strike="noStrike" spc="-1" dirty="0">
              <a:latin typeface="Arial"/>
            </a:endParaRPr>
          </a:p>
          <a:p>
            <a:pPr>
              <a:lnSpc>
                <a:spcPct val="150000"/>
              </a:lnSpc>
              <a:spcBef>
                <a:spcPts val="99"/>
              </a:spcBef>
              <a:buNone/>
              <a:tabLst>
                <a:tab pos="128160" algn="l"/>
              </a:tabLst>
            </a:pPr>
            <a:r>
              <a:rPr lang="en-US" sz="2800" b="1" strike="noStrike" spc="-1" dirty="0">
                <a:solidFill>
                  <a:srgbClr val="231F20"/>
                </a:solidFill>
                <a:latin typeface="Calibri"/>
                <a:ea typeface="DejaVu Sans"/>
              </a:rPr>
              <a:t>SRN		:	PES1PG23CA080</a:t>
            </a:r>
            <a:endParaRPr lang="en-US" sz="2800" b="0" strike="noStrike" spc="-1" dirty="0">
              <a:latin typeface="Arial"/>
            </a:endParaRPr>
          </a:p>
        </p:txBody>
      </p:sp>
      <p:sp>
        <p:nvSpPr>
          <p:cNvPr id="450" name="object 1"/>
          <p:cNvSpPr/>
          <p:nvPr/>
        </p:nvSpPr>
        <p:spPr>
          <a:xfrm>
            <a:off x="0" y="6257880"/>
            <a:ext cx="4780080" cy="82728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51" name="object 2"/>
          <p:cNvSpPr/>
          <p:nvPr/>
        </p:nvSpPr>
        <p:spPr>
          <a:xfrm>
            <a:off x="0" y="6368040"/>
            <a:ext cx="4780080" cy="5608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gn="ctr">
              <a:lnSpc>
                <a:spcPct val="100000"/>
              </a:lnSpc>
              <a:spcBef>
                <a:spcPts val="99"/>
              </a:spcBef>
              <a:buNone/>
            </a:pPr>
            <a:r>
              <a:rPr lang="en-US" sz="3600" b="1" strike="noStrike" spc="1" dirty="0">
                <a:solidFill>
                  <a:srgbClr val="FFFFFF"/>
                </a:solidFill>
                <a:latin typeface="Calibri"/>
                <a:ea typeface="DejaVu Sans"/>
              </a:rPr>
              <a:t>Student Details</a:t>
            </a:r>
            <a:endParaRPr lang="en-US" sz="3600" b="0" strike="noStrike" spc="-1" dirty="0">
              <a:latin typeface="Arial"/>
            </a:endParaRPr>
          </a:p>
        </p:txBody>
      </p:sp>
      <p:grpSp>
        <p:nvGrpSpPr>
          <p:cNvPr id="452" name="Group 51"/>
          <p:cNvGrpSpPr/>
          <p:nvPr/>
        </p:nvGrpSpPr>
        <p:grpSpPr>
          <a:xfrm>
            <a:off x="14249520" y="6249240"/>
            <a:ext cx="4780080" cy="827280"/>
            <a:chOff x="14249520" y="6249240"/>
            <a:chExt cx="4780080" cy="827280"/>
          </a:xfrm>
        </p:grpSpPr>
        <p:sp>
          <p:nvSpPr>
            <p:cNvPr id="453" name="object 3"/>
            <p:cNvSpPr/>
            <p:nvPr/>
          </p:nvSpPr>
          <p:spPr>
            <a:xfrm flipH="1">
              <a:off x="14704560" y="6249240"/>
              <a:ext cx="4325040" cy="8272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54" name="object 6"/>
            <p:cNvSpPr/>
            <p:nvPr/>
          </p:nvSpPr>
          <p:spPr>
            <a:xfrm flipH="1">
              <a:off x="14249160" y="6249240"/>
              <a:ext cx="787320" cy="8272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55" name="object 7"/>
          <p:cNvSpPr/>
          <p:nvPr/>
        </p:nvSpPr>
        <p:spPr>
          <a:xfrm flipH="1">
            <a:off x="14249520" y="6369480"/>
            <a:ext cx="4744800" cy="5608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gn="ctr">
              <a:lnSpc>
                <a:spcPct val="100000"/>
              </a:lnSpc>
              <a:spcBef>
                <a:spcPts val="99"/>
              </a:spcBef>
              <a:buNone/>
            </a:pPr>
            <a:r>
              <a:rPr lang="en-US" sz="3600" b="1" strike="noStrike" spc="-7" dirty="0">
                <a:solidFill>
                  <a:srgbClr val="FFFFFF"/>
                </a:solidFill>
                <a:latin typeface="Calibri"/>
                <a:ea typeface="DejaVu Sans"/>
              </a:rPr>
              <a:t>Guide Details</a:t>
            </a:r>
            <a:endParaRPr lang="en-US" sz="3600" b="0" strike="noStrike" spc="-1" dirty="0">
              <a:latin typeface="Arial"/>
            </a:endParaRPr>
          </a:p>
        </p:txBody>
      </p:sp>
      <p:sp>
        <p:nvSpPr>
          <p:cNvPr id="456" name="object 8"/>
          <p:cNvSpPr/>
          <p:nvPr/>
        </p:nvSpPr>
        <p:spPr>
          <a:xfrm>
            <a:off x="14447520" y="7299360"/>
            <a:ext cx="4388760" cy="1241005"/>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algn="ctr">
              <a:lnSpc>
                <a:spcPct val="150000"/>
              </a:lnSpc>
              <a:spcBef>
                <a:spcPts val="99"/>
              </a:spcBef>
              <a:buNone/>
              <a:tabLst>
                <a:tab pos="128160" algn="l"/>
              </a:tabLst>
            </a:pPr>
            <a:r>
              <a:rPr lang="en-US" sz="2800" b="1" strike="noStrike" spc="-1" dirty="0">
                <a:solidFill>
                  <a:srgbClr val="231F20"/>
                </a:solidFill>
                <a:latin typeface="Calibri"/>
                <a:ea typeface="DejaVu Sans"/>
              </a:rPr>
              <a:t>Tamal Dey</a:t>
            </a:r>
          </a:p>
          <a:p>
            <a:pPr algn="ctr">
              <a:lnSpc>
                <a:spcPct val="150000"/>
              </a:lnSpc>
              <a:spcBef>
                <a:spcPts val="99"/>
              </a:spcBef>
              <a:buNone/>
              <a:tabLst>
                <a:tab pos="128160" algn="l"/>
              </a:tabLst>
            </a:pPr>
            <a:r>
              <a:rPr lang="en-US" sz="2800" b="1" strike="noStrike" spc="-1" dirty="0">
                <a:solidFill>
                  <a:srgbClr val="231F20"/>
                </a:solidFill>
                <a:latin typeface="Calibri"/>
                <a:ea typeface="DejaVu Sans"/>
              </a:rPr>
              <a:t>Assistant Professor</a:t>
            </a:r>
            <a:endParaRPr lang="en-US" sz="2800" b="0" strike="noStrike" spc="-1" dirty="0">
              <a:latin typeface="Arial"/>
            </a:endParaRPr>
          </a:p>
        </p:txBody>
      </p:sp>
      <p:sp>
        <p:nvSpPr>
          <p:cNvPr id="3" name="Rectangle: Rounded Corners 2">
            <a:extLst>
              <a:ext uri="{FF2B5EF4-FFF2-40B4-BE49-F238E27FC236}">
                <a16:creationId xmlns:a16="http://schemas.microsoft.com/office/drawing/2014/main" id="{19300075-A54D-45CB-B00A-79F8A40B017D}"/>
              </a:ext>
            </a:extLst>
          </p:cNvPr>
          <p:cNvSpPr/>
          <p:nvPr/>
        </p:nvSpPr>
        <p:spPr>
          <a:xfrm>
            <a:off x="5318741" y="5107135"/>
            <a:ext cx="8473117" cy="114210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spc="1" dirty="0">
                <a:solidFill>
                  <a:srgbClr val="FFFFFF"/>
                </a:solidFill>
                <a:latin typeface="Calibri"/>
              </a:rPr>
              <a:t>UQ23CA741A - Capstone</a:t>
            </a:r>
            <a:r>
              <a:rPr lang="en-IN" dirty="0"/>
              <a:t> </a:t>
            </a:r>
            <a:r>
              <a:rPr lang="en-IN" sz="3600" b="1" spc="1" dirty="0">
                <a:solidFill>
                  <a:srgbClr val="FFFFFF"/>
                </a:solidFill>
                <a:latin typeface="Calibri"/>
              </a:rPr>
              <a:t>Project – Phase2 FSA Exam</a:t>
            </a:r>
          </a:p>
        </p:txBody>
      </p:sp>
      <p:pic>
        <p:nvPicPr>
          <p:cNvPr id="4" name="Picture 3">
            <a:extLst>
              <a:ext uri="{FF2B5EF4-FFF2-40B4-BE49-F238E27FC236}">
                <a16:creationId xmlns:a16="http://schemas.microsoft.com/office/drawing/2014/main" id="{6889511B-A6FF-7B8B-0899-22E858F734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4" y="0"/>
            <a:ext cx="2605571" cy="26055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D913B-7ABB-23D7-6379-4199B22AABED}"/>
            </a:ext>
          </a:extLst>
        </p:cNvPr>
        <p:cNvGrpSpPr/>
        <p:nvPr/>
      </p:nvGrpSpPr>
      <p:grpSpPr>
        <a:xfrm>
          <a:off x="0" y="0"/>
          <a:ext cx="0" cy="0"/>
          <a:chOff x="0" y="0"/>
          <a:chExt cx="0" cy="0"/>
        </a:xfrm>
      </p:grpSpPr>
      <p:grpSp>
        <p:nvGrpSpPr>
          <p:cNvPr id="487" name="Group 4">
            <a:extLst>
              <a:ext uri="{FF2B5EF4-FFF2-40B4-BE49-F238E27FC236}">
                <a16:creationId xmlns:a16="http://schemas.microsoft.com/office/drawing/2014/main" id="{FDF95008-9401-2A22-346D-27406850B093}"/>
              </a:ext>
            </a:extLst>
          </p:cNvPr>
          <p:cNvGrpSpPr/>
          <p:nvPr/>
        </p:nvGrpSpPr>
        <p:grpSpPr>
          <a:xfrm>
            <a:off x="0" y="839520"/>
            <a:ext cx="5303160" cy="1037880"/>
            <a:chOff x="0" y="839520"/>
            <a:chExt cx="5303160" cy="1037880"/>
          </a:xfrm>
        </p:grpSpPr>
        <p:sp>
          <p:nvSpPr>
            <p:cNvPr id="488" name="object 28">
              <a:extLst>
                <a:ext uri="{FF2B5EF4-FFF2-40B4-BE49-F238E27FC236}">
                  <a16:creationId xmlns:a16="http://schemas.microsoft.com/office/drawing/2014/main" id="{1539AEDB-0570-280D-544B-9F94C17399E3}"/>
                </a:ext>
              </a:extLst>
            </p:cNvPr>
            <p:cNvSpPr/>
            <p:nvPr/>
          </p:nvSpPr>
          <p:spPr>
            <a:xfrm>
              <a:off x="0" y="839520"/>
              <a:ext cx="48513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89" name="object 29">
              <a:extLst>
                <a:ext uri="{FF2B5EF4-FFF2-40B4-BE49-F238E27FC236}">
                  <a16:creationId xmlns:a16="http://schemas.microsoft.com/office/drawing/2014/main" id="{BF7F0C9A-81A0-9BC3-5FE8-A39AD2EEC5D3}"/>
                </a:ext>
              </a:extLst>
            </p:cNvPr>
            <p:cNvSpPr/>
            <p:nvPr/>
          </p:nvSpPr>
          <p:spPr>
            <a:xfrm>
              <a:off x="4385520" y="839520"/>
              <a:ext cx="91764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grpSp>
      <p:sp>
        <p:nvSpPr>
          <p:cNvPr id="490" name="object 30">
            <a:extLst>
              <a:ext uri="{FF2B5EF4-FFF2-40B4-BE49-F238E27FC236}">
                <a16:creationId xmlns:a16="http://schemas.microsoft.com/office/drawing/2014/main" id="{FCF4AC61-2504-B710-9090-47F0AF5904A7}"/>
              </a:ext>
            </a:extLst>
          </p:cNvPr>
          <p:cNvSpPr/>
          <p:nvPr/>
        </p:nvSpPr>
        <p:spPr>
          <a:xfrm>
            <a:off x="171360" y="957600"/>
            <a:ext cx="7203960" cy="6829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dirty="0">
                <a:solidFill>
                  <a:srgbClr val="FFFFFF"/>
                </a:solidFill>
                <a:latin typeface="Calibri"/>
                <a:ea typeface="DejaVu Sans"/>
              </a:rPr>
              <a:t>Literature Survey</a:t>
            </a:r>
            <a:endParaRPr lang="en-US" sz="4400" b="0" strike="noStrike" spc="-1" dirty="0">
              <a:latin typeface="Arial"/>
            </a:endParaRPr>
          </a:p>
        </p:txBody>
      </p:sp>
      <p:sp>
        <p:nvSpPr>
          <p:cNvPr id="492" name="object 36">
            <a:extLst>
              <a:ext uri="{FF2B5EF4-FFF2-40B4-BE49-F238E27FC236}">
                <a16:creationId xmlns:a16="http://schemas.microsoft.com/office/drawing/2014/main" id="{91FF7A4F-E1FB-CD0E-9C74-1E5189D14C57}"/>
              </a:ext>
            </a:extLst>
          </p:cNvPr>
          <p:cNvSpPr/>
          <p:nvPr/>
        </p:nvSpPr>
        <p:spPr>
          <a:xfrm>
            <a:off x="0" y="1833752"/>
            <a:ext cx="3565800" cy="58896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493" name="object 37">
            <a:extLst>
              <a:ext uri="{FF2B5EF4-FFF2-40B4-BE49-F238E27FC236}">
                <a16:creationId xmlns:a16="http://schemas.microsoft.com/office/drawing/2014/main" id="{0BCD52F5-E8CD-4BFB-967A-3A68B21226D1}"/>
              </a:ext>
            </a:extLst>
          </p:cNvPr>
          <p:cNvSpPr/>
          <p:nvPr/>
        </p:nvSpPr>
        <p:spPr>
          <a:xfrm>
            <a:off x="154080" y="1779480"/>
            <a:ext cx="3199680" cy="5605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ctr">
            <a:spAutoFit/>
          </a:bodyPr>
          <a:lstStyle/>
          <a:p>
            <a:pPr marL="12600">
              <a:lnSpc>
                <a:spcPct val="100000"/>
              </a:lnSpc>
              <a:spcBef>
                <a:spcPts val="99"/>
              </a:spcBef>
              <a:buNone/>
            </a:pPr>
            <a:r>
              <a:rPr lang="en-US" sz="3600" b="1" strike="noStrike" spc="1" dirty="0">
                <a:solidFill>
                  <a:srgbClr val="FFFFFF"/>
                </a:solidFill>
                <a:latin typeface="Calibri"/>
                <a:ea typeface="DejaVu Sans"/>
              </a:rPr>
              <a:t>Existing Systems</a:t>
            </a:r>
            <a:endParaRPr lang="en-US" sz="3600" b="0" strike="noStrike" spc="-1" dirty="0">
              <a:latin typeface="Arial"/>
            </a:endParaRPr>
          </a:p>
        </p:txBody>
      </p:sp>
      <p:sp>
        <p:nvSpPr>
          <p:cNvPr id="3" name="TextBox 2">
            <a:extLst>
              <a:ext uri="{FF2B5EF4-FFF2-40B4-BE49-F238E27FC236}">
                <a16:creationId xmlns:a16="http://schemas.microsoft.com/office/drawing/2014/main" id="{DCE2CF1B-0318-4B6F-A47A-5CE4F8126E4C}"/>
              </a:ext>
            </a:extLst>
          </p:cNvPr>
          <p:cNvSpPr txBox="1"/>
          <p:nvPr/>
        </p:nvSpPr>
        <p:spPr>
          <a:xfrm>
            <a:off x="610433" y="2784903"/>
            <a:ext cx="16858702" cy="6894195"/>
          </a:xfrm>
          <a:prstGeom prst="rect">
            <a:avLst/>
          </a:prstGeom>
          <a:noFill/>
        </p:spPr>
        <p:txBody>
          <a:bodyPr wrap="square">
            <a:spAutoFit/>
          </a:bodyPr>
          <a:lstStyle/>
          <a:p>
            <a:pPr algn="just"/>
            <a:r>
              <a:rPr lang="en-US" sz="2600" b="1" dirty="0">
                <a:latin typeface="Calibri" panose="020F0502020204030204" pitchFamily="34" charset="0"/>
                <a:ea typeface="Calibri" panose="020F0502020204030204" pitchFamily="34" charset="0"/>
                <a:cs typeface="Calibri" panose="020F0502020204030204" pitchFamily="34" charset="0"/>
              </a:rPr>
              <a:t>Winner Prediction in One-Day International Cricket Matches Using Machine Learning Framework: An Ensemble Approach</a:t>
            </a:r>
          </a:p>
          <a:p>
            <a:pPr algn="just"/>
            <a:endParaRPr lang="en-US" sz="2600" b="1" dirty="0">
              <a:latin typeface="Calibri" panose="020F0502020204030204" pitchFamily="34" charset="0"/>
              <a:ea typeface="Calibri" panose="020F0502020204030204" pitchFamily="34" charset="0"/>
              <a:cs typeface="Calibri" panose="020F0502020204030204" pitchFamily="34" charset="0"/>
            </a:endParaRPr>
          </a:p>
          <a:p>
            <a:r>
              <a:rPr lang="en-US" sz="2600" dirty="0">
                <a:latin typeface="Calibri" panose="020F0502020204030204" pitchFamily="34" charset="0"/>
                <a:ea typeface="Calibri" panose="020F0502020204030204" pitchFamily="34" charset="0"/>
                <a:cs typeface="Calibri" panose="020F0502020204030204" pitchFamily="34" charset="0"/>
              </a:rPr>
              <a:t>Manoj Ishi, Dr. </a:t>
            </a:r>
            <a:r>
              <a:rPr lang="en-US" sz="2600" dirty="0" err="1">
                <a:latin typeface="Calibri" panose="020F0502020204030204" pitchFamily="34" charset="0"/>
                <a:ea typeface="Calibri" panose="020F0502020204030204" pitchFamily="34" charset="0"/>
                <a:cs typeface="Calibri" panose="020F0502020204030204" pitchFamily="34" charset="0"/>
              </a:rPr>
              <a:t>Jayantrao</a:t>
            </a:r>
            <a:r>
              <a:rPr lang="en-US" sz="2600" dirty="0">
                <a:latin typeface="Calibri" panose="020F0502020204030204" pitchFamily="34" charset="0"/>
                <a:ea typeface="Calibri" panose="020F0502020204030204" pitchFamily="34" charset="0"/>
                <a:cs typeface="Calibri" panose="020F0502020204030204" pitchFamily="34" charset="0"/>
              </a:rPr>
              <a:t> Patil et al.</a:t>
            </a:r>
            <a:br>
              <a:rPr lang="en-US" sz="2600" dirty="0">
                <a:latin typeface="Calibri" panose="020F0502020204030204" pitchFamily="34" charset="0"/>
                <a:ea typeface="Calibri" panose="020F0502020204030204" pitchFamily="34" charset="0"/>
                <a:cs typeface="Calibri" panose="020F0502020204030204" pitchFamily="34" charset="0"/>
              </a:rPr>
            </a:br>
            <a:r>
              <a:rPr lang="en-US" sz="2600" b="1" dirty="0">
                <a:latin typeface="Calibri" panose="020F0502020204030204" pitchFamily="34" charset="0"/>
                <a:ea typeface="Calibri" panose="020F0502020204030204" pitchFamily="34" charset="0"/>
                <a:cs typeface="Calibri" panose="020F0502020204030204" pitchFamily="34" charset="0"/>
              </a:rPr>
              <a:t>Year</a:t>
            </a:r>
            <a:r>
              <a:rPr lang="en-US" sz="2600" dirty="0">
                <a:latin typeface="Calibri" panose="020F0502020204030204" pitchFamily="34" charset="0"/>
                <a:ea typeface="Calibri" panose="020F0502020204030204" pitchFamily="34" charset="0"/>
                <a:cs typeface="Calibri" panose="020F0502020204030204" pitchFamily="34" charset="0"/>
              </a:rPr>
              <a:t>: 2022, ISSN: 0976-5166, Indian Journal of Computer Science and Engineering</a:t>
            </a:r>
          </a:p>
          <a:p>
            <a:endParaRPr lang="en-US" sz="2600" dirty="0">
              <a:latin typeface="Calibri" panose="020F0502020204030204" pitchFamily="34" charset="0"/>
              <a:ea typeface="Calibri" panose="020F0502020204030204" pitchFamily="34" charset="0"/>
              <a:cs typeface="Calibri" panose="020F0502020204030204" pitchFamily="34" charset="0"/>
            </a:endParaRPr>
          </a:p>
          <a:p>
            <a:r>
              <a:rPr lang="en-US" sz="2600" b="1" dirty="0">
                <a:latin typeface="Calibri" panose="020F0502020204030204" pitchFamily="34" charset="0"/>
                <a:ea typeface="Calibri" panose="020F0502020204030204" pitchFamily="34" charset="0"/>
                <a:cs typeface="Calibri" panose="020F0502020204030204" pitchFamily="34" charset="0"/>
              </a:rPr>
              <a:t>Paper Overview</a:t>
            </a:r>
            <a:r>
              <a:rPr lang="en-US" sz="2600" dirty="0">
                <a:latin typeface="Calibri" panose="020F0502020204030204" pitchFamily="34" charset="0"/>
                <a:ea typeface="Calibri" panose="020F0502020204030204" pitchFamily="34" charset="0"/>
                <a:cs typeface="Calibri" panose="020F0502020204030204" pitchFamily="34" charset="0"/>
              </a:rPr>
              <a:t>:</a:t>
            </a:r>
            <a:br>
              <a:rPr lang="en-US" sz="2600" dirty="0">
                <a:latin typeface="Calibri" panose="020F0502020204030204" pitchFamily="34" charset="0"/>
                <a:ea typeface="Calibri" panose="020F0502020204030204" pitchFamily="34" charset="0"/>
                <a:cs typeface="Calibri" panose="020F0502020204030204" pitchFamily="34" charset="0"/>
              </a:rPr>
            </a:br>
            <a:r>
              <a:rPr lang="en-US" sz="2600" dirty="0">
                <a:latin typeface="Calibri" panose="020F0502020204030204" pitchFamily="34" charset="0"/>
                <a:ea typeface="Calibri" panose="020F0502020204030204" pitchFamily="34" charset="0"/>
                <a:cs typeface="Calibri" panose="020F0502020204030204" pitchFamily="34" charset="0"/>
              </a:rPr>
              <a:t>This research uses machine learning models to predict the winner of ODI cricket matches by analyzing batting-bowling strength, run-scoring patterns, and overall team metrics. Data from 1693 matches (2006–2019) is used, with ensemble techniques like </a:t>
            </a:r>
            <a:r>
              <a:rPr lang="en-US" sz="2600" b="1" dirty="0">
                <a:latin typeface="Calibri" panose="020F0502020204030204" pitchFamily="34" charset="0"/>
                <a:ea typeface="Calibri" panose="020F0502020204030204" pitchFamily="34" charset="0"/>
                <a:cs typeface="Calibri" panose="020F0502020204030204" pitchFamily="34" charset="0"/>
              </a:rPr>
              <a:t>voting and stacking classifiers </a:t>
            </a:r>
            <a:r>
              <a:rPr lang="en-US" sz="2600" dirty="0">
                <a:latin typeface="Calibri" panose="020F0502020204030204" pitchFamily="34" charset="0"/>
                <a:ea typeface="Calibri" panose="020F0502020204030204" pitchFamily="34" charset="0"/>
                <a:cs typeface="Calibri" panose="020F0502020204030204" pitchFamily="34" charset="0"/>
              </a:rPr>
              <a:t>applied for optimal predictions.</a:t>
            </a:r>
          </a:p>
          <a:p>
            <a:endParaRPr lang="en-US" sz="2600" dirty="0">
              <a:latin typeface="Calibri" panose="020F0502020204030204" pitchFamily="34" charset="0"/>
              <a:ea typeface="Calibri" panose="020F0502020204030204" pitchFamily="34" charset="0"/>
              <a:cs typeface="Calibri" panose="020F0502020204030204" pitchFamily="34" charset="0"/>
            </a:endParaRPr>
          </a:p>
          <a:p>
            <a:pPr algn="just"/>
            <a:r>
              <a:rPr lang="en-US" sz="2600" b="1" dirty="0">
                <a:latin typeface="Calibri" panose="020F0502020204030204" pitchFamily="34" charset="0"/>
                <a:ea typeface="Calibri" panose="020F0502020204030204" pitchFamily="34" charset="0"/>
                <a:cs typeface="Calibri" panose="020F0502020204030204" pitchFamily="34" charset="0"/>
              </a:rPr>
              <a:t>Main Findings/Results</a:t>
            </a:r>
            <a:r>
              <a:rPr lang="en-US" sz="2600" dirty="0">
                <a:latin typeface="Calibri" panose="020F0502020204030204" pitchFamily="34" charset="0"/>
                <a:ea typeface="Calibri" panose="020F0502020204030204" pitchFamily="34" charset="0"/>
                <a:cs typeface="Calibri" panose="020F0502020204030204" pitchFamily="34" charset="0"/>
              </a:rPr>
              <a:t>:</a:t>
            </a:r>
          </a:p>
          <a:p>
            <a:pPr algn="just">
              <a:buFont typeface="Arial" panose="020B0604020202020204" pitchFamily="34" charset="0"/>
              <a:buChar char="•"/>
            </a:pPr>
            <a:r>
              <a:rPr lang="en-US" sz="2600" dirty="0">
                <a:latin typeface="Calibri" panose="020F0502020204030204" pitchFamily="34" charset="0"/>
                <a:ea typeface="Calibri" panose="020F0502020204030204" pitchFamily="34" charset="0"/>
                <a:cs typeface="Calibri" panose="020F0502020204030204" pitchFamily="34" charset="0"/>
              </a:rPr>
              <a:t>Logistic Regression and SVM achieved </a:t>
            </a:r>
            <a:r>
              <a:rPr lang="en-US" sz="2600" b="1" dirty="0">
                <a:latin typeface="Calibri" panose="020F0502020204030204" pitchFamily="34" charset="0"/>
                <a:ea typeface="Calibri" panose="020F0502020204030204" pitchFamily="34" charset="0"/>
                <a:cs typeface="Calibri" panose="020F0502020204030204" pitchFamily="34" charset="0"/>
              </a:rPr>
              <a:t>96.30%</a:t>
            </a:r>
            <a:r>
              <a:rPr lang="en-US" sz="2600" dirty="0">
                <a:latin typeface="Calibri" panose="020F0502020204030204" pitchFamily="34" charset="0"/>
                <a:ea typeface="Calibri" panose="020F0502020204030204" pitchFamily="34" charset="0"/>
                <a:cs typeface="Calibri" panose="020F0502020204030204" pitchFamily="34" charset="0"/>
              </a:rPr>
              <a:t> accuracy for batting-bowling and run-scoring models.</a:t>
            </a:r>
          </a:p>
          <a:p>
            <a:pPr algn="just">
              <a:buFont typeface="Arial" panose="020B0604020202020204" pitchFamily="34" charset="0"/>
              <a:buChar char="•"/>
            </a:pPr>
            <a:r>
              <a:rPr lang="en-US" sz="2600" dirty="0">
                <a:latin typeface="Calibri" panose="020F0502020204030204" pitchFamily="34" charset="0"/>
                <a:ea typeface="Calibri" panose="020F0502020204030204" pitchFamily="34" charset="0"/>
                <a:cs typeface="Calibri" panose="020F0502020204030204" pitchFamily="34" charset="0"/>
              </a:rPr>
              <a:t>Ensemble classifiers and artificial neural networks slightly better accuracy to </a:t>
            </a:r>
            <a:r>
              <a:rPr lang="en-US" sz="2600" b="1" dirty="0">
                <a:latin typeface="Calibri" panose="020F0502020204030204" pitchFamily="34" charset="0"/>
                <a:ea typeface="Calibri" panose="020F0502020204030204" pitchFamily="34" charset="0"/>
                <a:cs typeface="Calibri" panose="020F0502020204030204" pitchFamily="34" charset="0"/>
              </a:rPr>
              <a:t>96.31%</a:t>
            </a:r>
            <a:r>
              <a:rPr lang="en-US" sz="2600" dirty="0">
                <a:latin typeface="Calibri" panose="020F0502020204030204" pitchFamily="34" charset="0"/>
                <a:ea typeface="Calibri" panose="020F0502020204030204" pitchFamily="34" charset="0"/>
                <a:cs typeface="Calibri" panose="020F0502020204030204" pitchFamily="34" charset="0"/>
              </a:rPr>
              <a:t>.</a:t>
            </a:r>
          </a:p>
          <a:p>
            <a:pPr algn="just">
              <a:buFont typeface="Arial" panose="020B0604020202020204" pitchFamily="34" charset="0"/>
              <a:buChar char="•"/>
            </a:pPr>
            <a:endParaRPr lang="en-US" sz="2600" dirty="0">
              <a:latin typeface="Calibri" panose="020F0502020204030204" pitchFamily="34" charset="0"/>
              <a:ea typeface="Calibri" panose="020F0502020204030204" pitchFamily="34" charset="0"/>
              <a:cs typeface="Calibri" panose="020F0502020204030204" pitchFamily="34" charset="0"/>
            </a:endParaRPr>
          </a:p>
          <a:p>
            <a:r>
              <a:rPr lang="en-US" sz="2600" b="1" dirty="0">
                <a:latin typeface="Calibri" panose="020F0502020204030204" pitchFamily="34" charset="0"/>
                <a:ea typeface="Calibri" panose="020F0502020204030204" pitchFamily="34" charset="0"/>
                <a:cs typeface="Calibri" panose="020F0502020204030204" pitchFamily="34" charset="0"/>
              </a:rPr>
              <a:t>Impact and Relevance</a:t>
            </a:r>
            <a:r>
              <a:rPr lang="en-US" sz="2600" dirty="0">
                <a:latin typeface="Calibri" panose="020F0502020204030204" pitchFamily="34" charset="0"/>
                <a:ea typeface="Calibri" panose="020F0502020204030204" pitchFamily="34" charset="0"/>
                <a:cs typeface="Calibri" panose="020F0502020204030204" pitchFamily="34" charset="0"/>
              </a:rPr>
              <a:t>:</a:t>
            </a:r>
            <a:br>
              <a:rPr lang="en-US" sz="2600" dirty="0">
                <a:latin typeface="Calibri" panose="020F0502020204030204" pitchFamily="34" charset="0"/>
                <a:ea typeface="Calibri" panose="020F0502020204030204" pitchFamily="34" charset="0"/>
                <a:cs typeface="Calibri" panose="020F0502020204030204" pitchFamily="34" charset="0"/>
              </a:rPr>
            </a:br>
            <a:r>
              <a:rPr lang="en-US" sz="2600" dirty="0">
                <a:latin typeface="Calibri" panose="020F0502020204030204" pitchFamily="34" charset="0"/>
                <a:ea typeface="Calibri" panose="020F0502020204030204" pitchFamily="34" charset="0"/>
                <a:cs typeface="Calibri" panose="020F0502020204030204" pitchFamily="34" charset="0"/>
              </a:rPr>
              <a:t>The study advances sports analytics by providing predictive models like </a:t>
            </a:r>
            <a:r>
              <a:rPr lang="en-US" sz="2600" b="1" dirty="0">
                <a:latin typeface="Calibri" panose="020F0502020204030204" pitchFamily="34" charset="0"/>
                <a:ea typeface="Calibri" panose="020F0502020204030204" pitchFamily="34" charset="0"/>
                <a:cs typeface="Calibri" panose="020F0502020204030204" pitchFamily="34" charset="0"/>
              </a:rPr>
              <a:t>logistic regression and neural networks </a:t>
            </a:r>
            <a:r>
              <a:rPr lang="en-US" sz="2600" dirty="0">
                <a:latin typeface="Calibri" panose="020F0502020204030204" pitchFamily="34" charset="0"/>
                <a:ea typeface="Calibri" panose="020F0502020204030204" pitchFamily="34" charset="0"/>
                <a:cs typeface="Calibri" panose="020F0502020204030204" pitchFamily="34" charset="0"/>
              </a:rPr>
              <a:t>for ODI matches, focuses on </a:t>
            </a:r>
            <a:r>
              <a:rPr lang="en-US" sz="2600" b="1" dirty="0">
                <a:latin typeface="Calibri" panose="020F0502020204030204" pitchFamily="34" charset="0"/>
                <a:ea typeface="Calibri" panose="020F0502020204030204" pitchFamily="34" charset="0"/>
                <a:cs typeface="Calibri" panose="020F0502020204030204" pitchFamily="34" charset="0"/>
              </a:rPr>
              <a:t>batting balling strength and overall team metrics</a:t>
            </a:r>
            <a:r>
              <a:rPr lang="en-US" sz="26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66472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2A71F-1B73-37D3-CCCB-E8DD7CA3C4E6}"/>
            </a:ext>
          </a:extLst>
        </p:cNvPr>
        <p:cNvGrpSpPr/>
        <p:nvPr/>
      </p:nvGrpSpPr>
      <p:grpSpPr>
        <a:xfrm>
          <a:off x="0" y="0"/>
          <a:ext cx="0" cy="0"/>
          <a:chOff x="0" y="0"/>
          <a:chExt cx="0" cy="0"/>
        </a:xfrm>
      </p:grpSpPr>
      <p:grpSp>
        <p:nvGrpSpPr>
          <p:cNvPr id="487" name="Group 4">
            <a:extLst>
              <a:ext uri="{FF2B5EF4-FFF2-40B4-BE49-F238E27FC236}">
                <a16:creationId xmlns:a16="http://schemas.microsoft.com/office/drawing/2014/main" id="{BAF9329F-BB01-C125-1936-A5D006243B20}"/>
              </a:ext>
            </a:extLst>
          </p:cNvPr>
          <p:cNvGrpSpPr/>
          <p:nvPr/>
        </p:nvGrpSpPr>
        <p:grpSpPr>
          <a:xfrm>
            <a:off x="0" y="339454"/>
            <a:ext cx="5303160" cy="1037880"/>
            <a:chOff x="0" y="839520"/>
            <a:chExt cx="5303160" cy="1037880"/>
          </a:xfrm>
        </p:grpSpPr>
        <p:sp>
          <p:nvSpPr>
            <p:cNvPr id="488" name="object 28">
              <a:extLst>
                <a:ext uri="{FF2B5EF4-FFF2-40B4-BE49-F238E27FC236}">
                  <a16:creationId xmlns:a16="http://schemas.microsoft.com/office/drawing/2014/main" id="{97899800-FB28-B78A-B79C-19A5660794F5}"/>
                </a:ext>
              </a:extLst>
            </p:cNvPr>
            <p:cNvSpPr/>
            <p:nvPr/>
          </p:nvSpPr>
          <p:spPr>
            <a:xfrm>
              <a:off x="0" y="839520"/>
              <a:ext cx="48513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89" name="object 29">
              <a:extLst>
                <a:ext uri="{FF2B5EF4-FFF2-40B4-BE49-F238E27FC236}">
                  <a16:creationId xmlns:a16="http://schemas.microsoft.com/office/drawing/2014/main" id="{03FDC359-6C8A-8524-4FA3-F1BF1B59224C}"/>
                </a:ext>
              </a:extLst>
            </p:cNvPr>
            <p:cNvSpPr/>
            <p:nvPr/>
          </p:nvSpPr>
          <p:spPr>
            <a:xfrm>
              <a:off x="4385520" y="839520"/>
              <a:ext cx="91764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grpSp>
      <p:sp>
        <p:nvSpPr>
          <p:cNvPr id="490" name="object 30">
            <a:extLst>
              <a:ext uri="{FF2B5EF4-FFF2-40B4-BE49-F238E27FC236}">
                <a16:creationId xmlns:a16="http://schemas.microsoft.com/office/drawing/2014/main" id="{582893B0-F5EA-6E30-4C49-517BDAD5C281}"/>
              </a:ext>
            </a:extLst>
          </p:cNvPr>
          <p:cNvSpPr/>
          <p:nvPr/>
        </p:nvSpPr>
        <p:spPr>
          <a:xfrm>
            <a:off x="171360" y="457532"/>
            <a:ext cx="7203960" cy="6829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dirty="0">
                <a:solidFill>
                  <a:srgbClr val="FFFFFF"/>
                </a:solidFill>
                <a:latin typeface="Calibri"/>
                <a:ea typeface="DejaVu Sans"/>
              </a:rPr>
              <a:t>Literature Survey</a:t>
            </a:r>
            <a:endParaRPr lang="en-US" sz="4400" b="0" strike="noStrike" spc="-1" dirty="0">
              <a:latin typeface="Arial"/>
            </a:endParaRPr>
          </a:p>
        </p:txBody>
      </p:sp>
      <p:sp>
        <p:nvSpPr>
          <p:cNvPr id="492" name="object 36">
            <a:extLst>
              <a:ext uri="{FF2B5EF4-FFF2-40B4-BE49-F238E27FC236}">
                <a16:creationId xmlns:a16="http://schemas.microsoft.com/office/drawing/2014/main" id="{9E02A1D7-FD93-BF86-1B85-95DB54888B81}"/>
              </a:ext>
            </a:extLst>
          </p:cNvPr>
          <p:cNvSpPr/>
          <p:nvPr/>
        </p:nvSpPr>
        <p:spPr>
          <a:xfrm>
            <a:off x="0" y="1349254"/>
            <a:ext cx="3565800" cy="58896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w="0">
            <a:noFill/>
          </a:ln>
        </p:spPr>
        <p:style>
          <a:lnRef idx="0">
            <a:scrgbClr r="0" g="0" b="0"/>
          </a:lnRef>
          <a:fillRef idx="0">
            <a:scrgbClr r="0" g="0" b="0"/>
          </a:fillRef>
          <a:effectRef idx="0">
            <a:scrgbClr r="0" g="0" b="0"/>
          </a:effectRef>
          <a:fontRef idx="minor"/>
        </p:style>
      </p:sp>
      <p:sp>
        <p:nvSpPr>
          <p:cNvPr id="493" name="object 37">
            <a:extLst>
              <a:ext uri="{FF2B5EF4-FFF2-40B4-BE49-F238E27FC236}">
                <a16:creationId xmlns:a16="http://schemas.microsoft.com/office/drawing/2014/main" id="{2700BCC2-6EB4-E968-F924-4A2D6D43C83F}"/>
              </a:ext>
            </a:extLst>
          </p:cNvPr>
          <p:cNvSpPr/>
          <p:nvPr/>
        </p:nvSpPr>
        <p:spPr>
          <a:xfrm>
            <a:off x="154080" y="1279414"/>
            <a:ext cx="3199680" cy="5605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ctr">
            <a:spAutoFit/>
          </a:bodyPr>
          <a:lstStyle/>
          <a:p>
            <a:pPr marL="12600">
              <a:lnSpc>
                <a:spcPct val="100000"/>
              </a:lnSpc>
              <a:spcBef>
                <a:spcPts val="99"/>
              </a:spcBef>
              <a:buNone/>
            </a:pPr>
            <a:r>
              <a:rPr lang="en-US" sz="3600" b="1" strike="noStrike" spc="1">
                <a:solidFill>
                  <a:srgbClr val="FFFFFF"/>
                </a:solidFill>
                <a:latin typeface="Calibri"/>
                <a:ea typeface="DejaVu Sans"/>
              </a:rPr>
              <a:t>Existing Systems</a:t>
            </a:r>
            <a:endParaRPr lang="en-US" sz="3600" b="0" strike="noStrike" spc="-1">
              <a:latin typeface="Arial"/>
            </a:endParaRPr>
          </a:p>
        </p:txBody>
      </p:sp>
      <p:sp>
        <p:nvSpPr>
          <p:cNvPr id="3" name="TextBox 2">
            <a:extLst>
              <a:ext uri="{FF2B5EF4-FFF2-40B4-BE49-F238E27FC236}">
                <a16:creationId xmlns:a16="http://schemas.microsoft.com/office/drawing/2014/main" id="{5BC66F09-984E-42A1-1A4A-81A4345C7653}"/>
              </a:ext>
            </a:extLst>
          </p:cNvPr>
          <p:cNvSpPr txBox="1"/>
          <p:nvPr/>
        </p:nvSpPr>
        <p:spPr>
          <a:xfrm>
            <a:off x="510929" y="2147016"/>
            <a:ext cx="17779630" cy="7571303"/>
          </a:xfrm>
          <a:prstGeom prst="rect">
            <a:avLst/>
          </a:prstGeom>
          <a:noFill/>
        </p:spPr>
        <p:txBody>
          <a:bodyPr wrap="square">
            <a:spAutoFit/>
          </a:bodyPr>
          <a:lstStyle/>
          <a:p>
            <a:r>
              <a:rPr lang="en-US" sz="2700" b="1" dirty="0">
                <a:latin typeface="Calibri" panose="020F0502020204030204" pitchFamily="34" charset="0"/>
                <a:ea typeface="Calibri" panose="020F0502020204030204" pitchFamily="34" charset="0"/>
                <a:cs typeface="Calibri" panose="020F0502020204030204" pitchFamily="34" charset="0"/>
              </a:rPr>
              <a:t>Prediction of IPL Match Outcome Using Machine Learning Techniques</a:t>
            </a:r>
          </a:p>
          <a:p>
            <a:endParaRPr lang="en-US" sz="2700" b="1" dirty="0">
              <a:latin typeface="Calibri" panose="020F0502020204030204" pitchFamily="34" charset="0"/>
              <a:ea typeface="Calibri" panose="020F0502020204030204" pitchFamily="34" charset="0"/>
              <a:cs typeface="Calibri" panose="020F0502020204030204" pitchFamily="34" charset="0"/>
            </a:endParaRPr>
          </a:p>
          <a:p>
            <a:r>
              <a:rPr lang="en-US" sz="2700" dirty="0" err="1">
                <a:latin typeface="Calibri" panose="020F0502020204030204" pitchFamily="34" charset="0"/>
                <a:ea typeface="Calibri" panose="020F0502020204030204" pitchFamily="34" charset="0"/>
                <a:cs typeface="Calibri" panose="020F0502020204030204" pitchFamily="34" charset="0"/>
              </a:rPr>
              <a:t>Srikantaiah</a:t>
            </a:r>
            <a:r>
              <a:rPr lang="en-US" sz="2700" dirty="0">
                <a:latin typeface="Calibri" panose="020F0502020204030204" pitchFamily="34" charset="0"/>
                <a:ea typeface="Calibri" panose="020F0502020204030204" pitchFamily="34" charset="0"/>
                <a:cs typeface="Calibri" panose="020F0502020204030204" pitchFamily="34" charset="0"/>
              </a:rPr>
              <a:t> K C, Aryan </a:t>
            </a:r>
            <a:r>
              <a:rPr lang="en-US" sz="2700" dirty="0" err="1">
                <a:latin typeface="Calibri" panose="020F0502020204030204" pitchFamily="34" charset="0"/>
                <a:ea typeface="Calibri" panose="020F0502020204030204" pitchFamily="34" charset="0"/>
                <a:cs typeface="Calibri" panose="020F0502020204030204" pitchFamily="34" charset="0"/>
              </a:rPr>
              <a:t>Khetan</a:t>
            </a:r>
            <a:r>
              <a:rPr lang="en-US" sz="2700" dirty="0">
                <a:latin typeface="Calibri" panose="020F0502020204030204" pitchFamily="34" charset="0"/>
                <a:ea typeface="Calibri" panose="020F0502020204030204" pitchFamily="34" charset="0"/>
                <a:cs typeface="Calibri" panose="020F0502020204030204" pitchFamily="34" charset="0"/>
              </a:rPr>
              <a:t> et al.</a:t>
            </a:r>
            <a:br>
              <a:rPr lang="en-US" sz="2700" dirty="0">
                <a:latin typeface="Calibri" panose="020F0502020204030204" pitchFamily="34" charset="0"/>
                <a:ea typeface="Calibri" panose="020F0502020204030204" pitchFamily="34" charset="0"/>
                <a:cs typeface="Calibri" panose="020F0502020204030204" pitchFamily="34" charset="0"/>
              </a:rPr>
            </a:br>
            <a:r>
              <a:rPr lang="en-US" sz="2700" b="1" dirty="0">
                <a:latin typeface="Calibri" panose="020F0502020204030204" pitchFamily="34" charset="0"/>
                <a:ea typeface="Calibri" panose="020F0502020204030204" pitchFamily="34" charset="0"/>
                <a:cs typeface="Calibri" panose="020F0502020204030204" pitchFamily="34" charset="0"/>
              </a:rPr>
              <a:t>Year</a:t>
            </a:r>
            <a:r>
              <a:rPr lang="en-US" sz="2700" dirty="0">
                <a:latin typeface="Calibri" panose="020F0502020204030204" pitchFamily="34" charset="0"/>
                <a:ea typeface="Calibri" panose="020F0502020204030204" pitchFamily="34" charset="0"/>
                <a:cs typeface="Calibri" panose="020F0502020204030204" pitchFamily="34" charset="0"/>
              </a:rPr>
              <a:t>: 2021, 3rd International Conference on Integrated Intelligent Computing, Communication &amp; Security (ICIIC 2021)</a:t>
            </a:r>
          </a:p>
          <a:p>
            <a:endParaRPr lang="en-US" sz="2700" dirty="0">
              <a:latin typeface="Calibri" panose="020F0502020204030204" pitchFamily="34" charset="0"/>
              <a:ea typeface="Calibri" panose="020F0502020204030204" pitchFamily="34" charset="0"/>
              <a:cs typeface="Calibri" panose="020F0502020204030204" pitchFamily="34" charset="0"/>
            </a:endParaRPr>
          </a:p>
          <a:p>
            <a:r>
              <a:rPr lang="en-US" sz="2700" b="1" dirty="0">
                <a:latin typeface="Calibri" panose="020F0502020204030204" pitchFamily="34" charset="0"/>
                <a:ea typeface="Calibri" panose="020F0502020204030204" pitchFamily="34" charset="0"/>
                <a:cs typeface="Calibri" panose="020F0502020204030204" pitchFamily="34" charset="0"/>
              </a:rPr>
              <a:t>Paper Overview</a:t>
            </a:r>
            <a:r>
              <a:rPr lang="en-US" sz="2700" dirty="0">
                <a:latin typeface="Calibri" panose="020F0502020204030204" pitchFamily="34" charset="0"/>
                <a:ea typeface="Calibri" panose="020F0502020204030204" pitchFamily="34" charset="0"/>
                <a:cs typeface="Calibri" panose="020F0502020204030204" pitchFamily="34" charset="0"/>
              </a:rPr>
              <a:t>:</a:t>
            </a:r>
            <a:br>
              <a:rPr lang="en-US" sz="2700" dirty="0">
                <a:latin typeface="Calibri" panose="020F0502020204030204" pitchFamily="34" charset="0"/>
                <a:ea typeface="Calibri" panose="020F0502020204030204" pitchFamily="34" charset="0"/>
                <a:cs typeface="Calibri" panose="020F0502020204030204" pitchFamily="34" charset="0"/>
              </a:rPr>
            </a:br>
            <a:r>
              <a:rPr lang="en-US" sz="2700" dirty="0">
                <a:latin typeface="Calibri" panose="020F0502020204030204" pitchFamily="34" charset="0"/>
                <a:ea typeface="Calibri" panose="020F0502020204030204" pitchFamily="34" charset="0"/>
                <a:cs typeface="Calibri" panose="020F0502020204030204" pitchFamily="34" charset="0"/>
              </a:rPr>
              <a:t>This study uses machine learning algorithms to predict IPL match outcomes by analyzing features such as toss decisions, venue, player performance, and historical data. Algorithms like Random Forest, SVM, Logistic Regression, and K-Nearest Neighbor were tested using IPL datasets spanning nine years (2008–2019).</a:t>
            </a:r>
          </a:p>
          <a:p>
            <a:endParaRPr lang="en-US" sz="2700" dirty="0">
              <a:latin typeface="Calibri" panose="020F0502020204030204" pitchFamily="34" charset="0"/>
              <a:ea typeface="Calibri" panose="020F0502020204030204" pitchFamily="34" charset="0"/>
              <a:cs typeface="Calibri" panose="020F0502020204030204" pitchFamily="34" charset="0"/>
            </a:endParaRPr>
          </a:p>
          <a:p>
            <a:r>
              <a:rPr lang="en-US" sz="2700" b="1" dirty="0">
                <a:latin typeface="Calibri" panose="020F0502020204030204" pitchFamily="34" charset="0"/>
                <a:ea typeface="Calibri" panose="020F0502020204030204" pitchFamily="34" charset="0"/>
                <a:cs typeface="Calibri" panose="020F0502020204030204" pitchFamily="34" charset="0"/>
              </a:rPr>
              <a:t>Main Findings/Results</a:t>
            </a:r>
            <a:r>
              <a:rPr lang="en-US" sz="27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700" dirty="0">
                <a:latin typeface="Calibri" panose="020F0502020204030204" pitchFamily="34" charset="0"/>
                <a:ea typeface="Calibri" panose="020F0502020204030204" pitchFamily="34" charset="0"/>
                <a:cs typeface="Calibri" panose="020F0502020204030204" pitchFamily="34" charset="0"/>
              </a:rPr>
              <a:t>The Random Forest Classifier achieved the highest accuracy of </a:t>
            </a:r>
            <a:r>
              <a:rPr lang="en-US" sz="2700" b="1" dirty="0">
                <a:latin typeface="Calibri" panose="020F0502020204030204" pitchFamily="34" charset="0"/>
                <a:ea typeface="Calibri" panose="020F0502020204030204" pitchFamily="34" charset="0"/>
                <a:cs typeface="Calibri" panose="020F0502020204030204" pitchFamily="34" charset="0"/>
              </a:rPr>
              <a:t>88.10%</a:t>
            </a:r>
            <a:r>
              <a:rPr lang="en-US" sz="2700" dirty="0">
                <a:latin typeface="Calibri" panose="020F0502020204030204" pitchFamily="34" charset="0"/>
                <a:ea typeface="Calibri" panose="020F0502020204030204" pitchFamily="34" charset="0"/>
                <a:cs typeface="Calibri" panose="020F0502020204030204" pitchFamily="34" charset="0"/>
              </a:rPr>
              <a:t>, outperforming other models.</a:t>
            </a:r>
          </a:p>
          <a:p>
            <a:pPr>
              <a:buFont typeface="Arial" panose="020B0604020202020204" pitchFamily="34" charset="0"/>
              <a:buChar char="•"/>
            </a:pPr>
            <a:r>
              <a:rPr lang="en-US" sz="2700" dirty="0">
                <a:latin typeface="Calibri" panose="020F0502020204030204" pitchFamily="34" charset="0"/>
                <a:ea typeface="Calibri" panose="020F0502020204030204" pitchFamily="34" charset="0"/>
                <a:cs typeface="Calibri" panose="020F0502020204030204" pitchFamily="34" charset="0"/>
              </a:rPr>
              <a:t>Factors such as toss decisions, venue conditions, and team composition significantly influenced predictions.</a:t>
            </a:r>
          </a:p>
          <a:p>
            <a:pPr>
              <a:buFont typeface="Arial" panose="020B0604020202020204" pitchFamily="34" charset="0"/>
              <a:buChar char="•"/>
            </a:pPr>
            <a:endParaRPr lang="en-US" sz="2700" dirty="0">
              <a:latin typeface="Calibri" panose="020F0502020204030204" pitchFamily="34" charset="0"/>
              <a:ea typeface="Calibri" panose="020F0502020204030204" pitchFamily="34" charset="0"/>
              <a:cs typeface="Calibri" panose="020F0502020204030204" pitchFamily="34" charset="0"/>
            </a:endParaRPr>
          </a:p>
          <a:p>
            <a:r>
              <a:rPr lang="en-US" sz="2700" b="1" dirty="0">
                <a:latin typeface="Calibri" panose="020F0502020204030204" pitchFamily="34" charset="0"/>
                <a:ea typeface="Calibri" panose="020F0502020204030204" pitchFamily="34" charset="0"/>
                <a:cs typeface="Calibri" panose="020F0502020204030204" pitchFamily="34" charset="0"/>
              </a:rPr>
              <a:t>Impact and Relevance</a:t>
            </a:r>
            <a:r>
              <a:rPr lang="en-US" sz="2700" dirty="0">
                <a:latin typeface="Calibri" panose="020F0502020204030204" pitchFamily="34" charset="0"/>
                <a:ea typeface="Calibri" panose="020F0502020204030204" pitchFamily="34" charset="0"/>
                <a:cs typeface="Calibri" panose="020F0502020204030204" pitchFamily="34" charset="0"/>
              </a:rPr>
              <a:t>:</a:t>
            </a:r>
            <a:br>
              <a:rPr lang="en-US" sz="2700" dirty="0">
                <a:latin typeface="Calibri" panose="020F0502020204030204" pitchFamily="34" charset="0"/>
                <a:ea typeface="Calibri" panose="020F0502020204030204" pitchFamily="34" charset="0"/>
                <a:cs typeface="Calibri" panose="020F0502020204030204" pitchFamily="34" charset="0"/>
              </a:rPr>
            </a:br>
            <a:r>
              <a:rPr lang="en-US" sz="2700" dirty="0">
                <a:latin typeface="Calibri" panose="020F0502020204030204" pitchFamily="34" charset="0"/>
                <a:ea typeface="Calibri" panose="020F0502020204030204" pitchFamily="34" charset="0"/>
                <a:cs typeface="Calibri" panose="020F0502020204030204" pitchFamily="34" charset="0"/>
              </a:rPr>
              <a:t>This research provides a systematic approach to analyzing IPL matches using machine learning, benefiting sports analysts and team strategists. Future enhancements include focusing on player-specific performance and predicting awards like "Man of the Match."</a:t>
            </a:r>
          </a:p>
        </p:txBody>
      </p:sp>
    </p:spTree>
    <p:extLst>
      <p:ext uri="{BB962C8B-B14F-4D97-AF65-F5344CB8AC3E}">
        <p14:creationId xmlns:p14="http://schemas.microsoft.com/office/powerpoint/2010/main" val="65417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65824-4814-D01C-3B25-6B92DC75B9EE}"/>
            </a:ext>
          </a:extLst>
        </p:cNvPr>
        <p:cNvGrpSpPr/>
        <p:nvPr/>
      </p:nvGrpSpPr>
      <p:grpSpPr>
        <a:xfrm>
          <a:off x="0" y="0"/>
          <a:ext cx="0" cy="0"/>
          <a:chOff x="0" y="0"/>
          <a:chExt cx="0" cy="0"/>
        </a:xfrm>
      </p:grpSpPr>
      <p:grpSp>
        <p:nvGrpSpPr>
          <p:cNvPr id="487" name="Group 4">
            <a:extLst>
              <a:ext uri="{FF2B5EF4-FFF2-40B4-BE49-F238E27FC236}">
                <a16:creationId xmlns:a16="http://schemas.microsoft.com/office/drawing/2014/main" id="{AE99A46D-14AF-1E66-27C5-F6201F812644}"/>
              </a:ext>
            </a:extLst>
          </p:cNvPr>
          <p:cNvGrpSpPr/>
          <p:nvPr/>
        </p:nvGrpSpPr>
        <p:grpSpPr>
          <a:xfrm>
            <a:off x="0" y="468032"/>
            <a:ext cx="5303160" cy="1037880"/>
            <a:chOff x="0" y="839520"/>
            <a:chExt cx="5303160" cy="1037880"/>
          </a:xfrm>
        </p:grpSpPr>
        <p:sp>
          <p:nvSpPr>
            <p:cNvPr id="488" name="object 28">
              <a:extLst>
                <a:ext uri="{FF2B5EF4-FFF2-40B4-BE49-F238E27FC236}">
                  <a16:creationId xmlns:a16="http://schemas.microsoft.com/office/drawing/2014/main" id="{30C48E76-0976-995B-E512-18D33CAFAE7D}"/>
                </a:ext>
              </a:extLst>
            </p:cNvPr>
            <p:cNvSpPr/>
            <p:nvPr/>
          </p:nvSpPr>
          <p:spPr>
            <a:xfrm>
              <a:off x="0" y="839520"/>
              <a:ext cx="48513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89" name="object 29">
              <a:extLst>
                <a:ext uri="{FF2B5EF4-FFF2-40B4-BE49-F238E27FC236}">
                  <a16:creationId xmlns:a16="http://schemas.microsoft.com/office/drawing/2014/main" id="{A8931989-DDD7-B1C8-F3BB-AAFDD27D15B2}"/>
                </a:ext>
              </a:extLst>
            </p:cNvPr>
            <p:cNvSpPr/>
            <p:nvPr/>
          </p:nvSpPr>
          <p:spPr>
            <a:xfrm>
              <a:off x="4385520" y="839520"/>
              <a:ext cx="91764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grpSp>
      <p:sp>
        <p:nvSpPr>
          <p:cNvPr id="490" name="object 30">
            <a:extLst>
              <a:ext uri="{FF2B5EF4-FFF2-40B4-BE49-F238E27FC236}">
                <a16:creationId xmlns:a16="http://schemas.microsoft.com/office/drawing/2014/main" id="{42DEA1BD-7E00-7D45-FB08-A6432B13A33D}"/>
              </a:ext>
            </a:extLst>
          </p:cNvPr>
          <p:cNvSpPr/>
          <p:nvPr/>
        </p:nvSpPr>
        <p:spPr>
          <a:xfrm>
            <a:off x="171360" y="614688"/>
            <a:ext cx="7203960" cy="6829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dirty="0">
                <a:solidFill>
                  <a:srgbClr val="FFFFFF"/>
                </a:solidFill>
                <a:latin typeface="Calibri"/>
                <a:ea typeface="DejaVu Sans"/>
              </a:rPr>
              <a:t>Literature Survey</a:t>
            </a:r>
            <a:endParaRPr lang="en-US" sz="4400" b="0" strike="noStrike" spc="-1" dirty="0">
              <a:latin typeface="Arial"/>
            </a:endParaRPr>
          </a:p>
        </p:txBody>
      </p:sp>
      <p:sp>
        <p:nvSpPr>
          <p:cNvPr id="492" name="object 36">
            <a:extLst>
              <a:ext uri="{FF2B5EF4-FFF2-40B4-BE49-F238E27FC236}">
                <a16:creationId xmlns:a16="http://schemas.microsoft.com/office/drawing/2014/main" id="{8C8E37D8-55F5-68BA-51A4-7F18C51462BB}"/>
              </a:ext>
            </a:extLst>
          </p:cNvPr>
          <p:cNvSpPr/>
          <p:nvPr/>
        </p:nvSpPr>
        <p:spPr>
          <a:xfrm>
            <a:off x="0" y="1477832"/>
            <a:ext cx="3565800" cy="58896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w="0">
            <a:noFill/>
          </a:ln>
        </p:spPr>
        <p:style>
          <a:lnRef idx="0">
            <a:scrgbClr r="0" g="0" b="0"/>
          </a:lnRef>
          <a:fillRef idx="0">
            <a:scrgbClr r="0" g="0" b="0"/>
          </a:fillRef>
          <a:effectRef idx="0">
            <a:scrgbClr r="0" g="0" b="0"/>
          </a:effectRef>
          <a:fontRef idx="minor"/>
        </p:style>
      </p:sp>
      <p:sp>
        <p:nvSpPr>
          <p:cNvPr id="493" name="object 37">
            <a:extLst>
              <a:ext uri="{FF2B5EF4-FFF2-40B4-BE49-F238E27FC236}">
                <a16:creationId xmlns:a16="http://schemas.microsoft.com/office/drawing/2014/main" id="{F59E74AD-5B82-7F05-9496-D5DF7A9227F4}"/>
              </a:ext>
            </a:extLst>
          </p:cNvPr>
          <p:cNvSpPr/>
          <p:nvPr/>
        </p:nvSpPr>
        <p:spPr>
          <a:xfrm>
            <a:off x="154080" y="1407992"/>
            <a:ext cx="3199680" cy="5605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ctr">
            <a:spAutoFit/>
          </a:bodyPr>
          <a:lstStyle/>
          <a:p>
            <a:pPr marL="12600">
              <a:lnSpc>
                <a:spcPct val="100000"/>
              </a:lnSpc>
              <a:spcBef>
                <a:spcPts val="99"/>
              </a:spcBef>
              <a:buNone/>
            </a:pPr>
            <a:r>
              <a:rPr lang="en-US" sz="3600" b="1" strike="noStrike" spc="1">
                <a:solidFill>
                  <a:srgbClr val="FFFFFF"/>
                </a:solidFill>
                <a:latin typeface="Calibri"/>
                <a:ea typeface="DejaVu Sans"/>
              </a:rPr>
              <a:t>Existing Systems</a:t>
            </a:r>
            <a:endParaRPr lang="en-US" sz="3600" b="0" strike="noStrike" spc="-1">
              <a:latin typeface="Arial"/>
            </a:endParaRPr>
          </a:p>
        </p:txBody>
      </p:sp>
      <p:sp>
        <p:nvSpPr>
          <p:cNvPr id="6" name="TextBox 5">
            <a:extLst>
              <a:ext uri="{FF2B5EF4-FFF2-40B4-BE49-F238E27FC236}">
                <a16:creationId xmlns:a16="http://schemas.microsoft.com/office/drawing/2014/main" id="{B3049500-BE10-BFC8-D22E-C9492B12CFF4}"/>
              </a:ext>
            </a:extLst>
          </p:cNvPr>
          <p:cNvSpPr txBox="1"/>
          <p:nvPr/>
        </p:nvSpPr>
        <p:spPr>
          <a:xfrm>
            <a:off x="314325" y="2148736"/>
            <a:ext cx="17902238" cy="7571303"/>
          </a:xfrm>
          <a:prstGeom prst="rect">
            <a:avLst/>
          </a:prstGeom>
          <a:noFill/>
        </p:spPr>
        <p:txBody>
          <a:bodyPr wrap="square">
            <a:spAutoFit/>
          </a:bodyPr>
          <a:lstStyle/>
          <a:p>
            <a:r>
              <a:rPr lang="en-US" sz="2700" b="1" dirty="0">
                <a:latin typeface="Calibri" panose="020F0502020204030204" pitchFamily="34" charset="0"/>
                <a:ea typeface="Calibri" panose="020F0502020204030204" pitchFamily="34" charset="0"/>
                <a:cs typeface="Calibri" panose="020F0502020204030204" pitchFamily="34" charset="0"/>
              </a:rPr>
              <a:t>Cricket Match Analytics and Prediction Using Machine Learning</a:t>
            </a:r>
          </a:p>
          <a:p>
            <a:endParaRPr lang="en-US" sz="2700" b="1" dirty="0">
              <a:latin typeface="Calibri" panose="020F0502020204030204" pitchFamily="34" charset="0"/>
              <a:ea typeface="Calibri" panose="020F0502020204030204" pitchFamily="34" charset="0"/>
              <a:cs typeface="Calibri" panose="020F0502020204030204" pitchFamily="34" charset="0"/>
            </a:endParaRPr>
          </a:p>
          <a:p>
            <a:r>
              <a:rPr lang="en-US" sz="2700" dirty="0">
                <a:latin typeface="Calibri" panose="020F0502020204030204" pitchFamily="34" charset="0"/>
                <a:ea typeface="Calibri" panose="020F0502020204030204" pitchFamily="34" charset="0"/>
                <a:cs typeface="Calibri" panose="020F0502020204030204" pitchFamily="34" charset="0"/>
              </a:rPr>
              <a:t>Param Dalal, </a:t>
            </a:r>
            <a:r>
              <a:rPr lang="en-US" sz="2700" dirty="0" err="1">
                <a:latin typeface="Calibri" panose="020F0502020204030204" pitchFamily="34" charset="0"/>
                <a:ea typeface="Calibri" panose="020F0502020204030204" pitchFamily="34" charset="0"/>
                <a:cs typeface="Calibri" panose="020F0502020204030204" pitchFamily="34" charset="0"/>
              </a:rPr>
              <a:t>Hirak</a:t>
            </a:r>
            <a:r>
              <a:rPr lang="en-US" sz="2700" dirty="0">
                <a:latin typeface="Calibri" panose="020F0502020204030204" pitchFamily="34" charset="0"/>
                <a:ea typeface="Calibri" panose="020F0502020204030204" pitchFamily="34" charset="0"/>
                <a:cs typeface="Calibri" panose="020F0502020204030204" pitchFamily="34" charset="0"/>
              </a:rPr>
              <a:t> Shah, Tej </a:t>
            </a:r>
            <a:r>
              <a:rPr lang="en-US" sz="2700" dirty="0" err="1">
                <a:latin typeface="Calibri" panose="020F0502020204030204" pitchFamily="34" charset="0"/>
                <a:ea typeface="Calibri" panose="020F0502020204030204" pitchFamily="34" charset="0"/>
                <a:cs typeface="Calibri" panose="020F0502020204030204" pitchFamily="34" charset="0"/>
              </a:rPr>
              <a:t>Kanjariya</a:t>
            </a:r>
            <a:r>
              <a:rPr lang="en-US" sz="2700" dirty="0">
                <a:latin typeface="Calibri" panose="020F0502020204030204" pitchFamily="34" charset="0"/>
                <a:ea typeface="Calibri" panose="020F0502020204030204" pitchFamily="34" charset="0"/>
                <a:cs typeface="Calibri" panose="020F0502020204030204" pitchFamily="34" charset="0"/>
              </a:rPr>
              <a:t>, Dhananjay Joshi</a:t>
            </a:r>
            <a:br>
              <a:rPr lang="en-US" sz="2700" dirty="0">
                <a:latin typeface="Calibri" panose="020F0502020204030204" pitchFamily="34" charset="0"/>
                <a:ea typeface="Calibri" panose="020F0502020204030204" pitchFamily="34" charset="0"/>
                <a:cs typeface="Calibri" panose="020F0502020204030204" pitchFamily="34" charset="0"/>
              </a:rPr>
            </a:br>
            <a:r>
              <a:rPr lang="en-US" sz="2700" b="1" dirty="0">
                <a:latin typeface="Calibri" panose="020F0502020204030204" pitchFamily="34" charset="0"/>
                <a:ea typeface="Calibri" panose="020F0502020204030204" pitchFamily="34" charset="0"/>
                <a:cs typeface="Calibri" panose="020F0502020204030204" pitchFamily="34" charset="0"/>
              </a:rPr>
              <a:t>Year</a:t>
            </a:r>
            <a:r>
              <a:rPr lang="en-US" sz="2700" dirty="0">
                <a:latin typeface="Calibri" panose="020F0502020204030204" pitchFamily="34" charset="0"/>
                <a:ea typeface="Calibri" panose="020F0502020204030204" pitchFamily="34" charset="0"/>
                <a:cs typeface="Calibri" panose="020F0502020204030204" pitchFamily="34" charset="0"/>
              </a:rPr>
              <a:t>: 2024, ISSN: 0975-8887, International Journal of Computer Applications</a:t>
            </a:r>
          </a:p>
          <a:p>
            <a:endParaRPr lang="en-US" sz="2700" dirty="0">
              <a:latin typeface="Calibri" panose="020F0502020204030204" pitchFamily="34" charset="0"/>
              <a:ea typeface="Calibri" panose="020F0502020204030204" pitchFamily="34" charset="0"/>
              <a:cs typeface="Calibri" panose="020F0502020204030204" pitchFamily="34" charset="0"/>
            </a:endParaRPr>
          </a:p>
          <a:p>
            <a:r>
              <a:rPr lang="en-US" sz="2700" b="1" dirty="0">
                <a:latin typeface="Calibri" panose="020F0502020204030204" pitchFamily="34" charset="0"/>
                <a:ea typeface="Calibri" panose="020F0502020204030204" pitchFamily="34" charset="0"/>
                <a:cs typeface="Calibri" panose="020F0502020204030204" pitchFamily="34" charset="0"/>
              </a:rPr>
              <a:t>Paper Overview</a:t>
            </a:r>
            <a:r>
              <a:rPr lang="en-US" sz="2700" dirty="0">
                <a:latin typeface="Calibri" panose="020F0502020204030204" pitchFamily="34" charset="0"/>
                <a:ea typeface="Calibri" panose="020F0502020204030204" pitchFamily="34" charset="0"/>
                <a:cs typeface="Calibri" panose="020F0502020204030204" pitchFamily="34" charset="0"/>
              </a:rPr>
              <a:t>:</a:t>
            </a:r>
            <a:br>
              <a:rPr lang="en-US" sz="2700" dirty="0">
                <a:latin typeface="Calibri" panose="020F0502020204030204" pitchFamily="34" charset="0"/>
                <a:ea typeface="Calibri" panose="020F0502020204030204" pitchFamily="34" charset="0"/>
                <a:cs typeface="Calibri" panose="020F0502020204030204" pitchFamily="34" charset="0"/>
              </a:rPr>
            </a:br>
            <a:r>
              <a:rPr lang="en-US" sz="2700" dirty="0">
                <a:latin typeface="Calibri" panose="020F0502020204030204" pitchFamily="34" charset="0"/>
                <a:ea typeface="Calibri" panose="020F0502020204030204" pitchFamily="34" charset="0"/>
                <a:cs typeface="Calibri" panose="020F0502020204030204" pitchFamily="34" charset="0"/>
              </a:rPr>
              <a:t>This research focuses on predicting cricket match outcomes during the second innings by analyzing factors such as target, runs left, wickets fallen, and player-specific performance metrics. The study introduces a novel "Player Consistency" formula that integrates traditional cricket statistics with dynamic ratings to improve prediction accuracy. Models such as Random Forest, SVM, Logistic Regression, and Naive Bayes were tested, with Random Forest achieving the highest accuracy of 89.82%.</a:t>
            </a:r>
          </a:p>
          <a:p>
            <a:r>
              <a:rPr lang="en-US" sz="2700" b="1" dirty="0">
                <a:latin typeface="Calibri" panose="020F0502020204030204" pitchFamily="34" charset="0"/>
                <a:ea typeface="Calibri" panose="020F0502020204030204" pitchFamily="34" charset="0"/>
                <a:cs typeface="Calibri" panose="020F0502020204030204" pitchFamily="34" charset="0"/>
              </a:rPr>
              <a:t>Main Findings/Results</a:t>
            </a:r>
            <a:r>
              <a:rPr lang="en-US" sz="27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700" dirty="0">
                <a:latin typeface="Calibri" panose="020F0502020204030204" pitchFamily="34" charset="0"/>
                <a:ea typeface="Calibri" panose="020F0502020204030204" pitchFamily="34" charset="0"/>
                <a:cs typeface="Calibri" panose="020F0502020204030204" pitchFamily="34" charset="0"/>
              </a:rPr>
              <a:t>Random Forest delivered the best testing accuracy at </a:t>
            </a:r>
            <a:r>
              <a:rPr lang="en-US" sz="2700" b="1" dirty="0">
                <a:latin typeface="Calibri" panose="020F0502020204030204" pitchFamily="34" charset="0"/>
                <a:ea typeface="Calibri" panose="020F0502020204030204" pitchFamily="34" charset="0"/>
                <a:cs typeface="Calibri" panose="020F0502020204030204" pitchFamily="34" charset="0"/>
              </a:rPr>
              <a:t>89.82%</a:t>
            </a:r>
            <a:r>
              <a:rPr lang="en-US" sz="2700" dirty="0">
                <a:latin typeface="Calibri" panose="020F0502020204030204" pitchFamily="34" charset="0"/>
                <a:ea typeface="Calibri" panose="020F0502020204030204" pitchFamily="34" charset="0"/>
                <a:cs typeface="Calibri" panose="020F0502020204030204" pitchFamily="34" charset="0"/>
              </a:rPr>
              <a:t>, demonstrating the effectiveness of tree-based models for cricket analytics.</a:t>
            </a:r>
          </a:p>
          <a:p>
            <a:pPr>
              <a:buFont typeface="Arial" panose="020B0604020202020204" pitchFamily="34" charset="0"/>
              <a:buChar char="•"/>
            </a:pPr>
            <a:r>
              <a:rPr lang="en-US" sz="2700" dirty="0">
                <a:latin typeface="Calibri" panose="020F0502020204030204" pitchFamily="34" charset="0"/>
                <a:ea typeface="Calibri" panose="020F0502020204030204" pitchFamily="34" charset="0"/>
                <a:cs typeface="Calibri" panose="020F0502020204030204" pitchFamily="34" charset="0"/>
              </a:rPr>
              <a:t>A custom Player Consistency metric significantly improved model performance by capturing nuanced player contributions.</a:t>
            </a:r>
          </a:p>
          <a:p>
            <a:r>
              <a:rPr lang="en-US" sz="2700" b="1" dirty="0">
                <a:latin typeface="Calibri" panose="020F0502020204030204" pitchFamily="34" charset="0"/>
                <a:ea typeface="Calibri" panose="020F0502020204030204" pitchFamily="34" charset="0"/>
                <a:cs typeface="Calibri" panose="020F0502020204030204" pitchFamily="34" charset="0"/>
              </a:rPr>
              <a:t>Impact and Relevance</a:t>
            </a:r>
            <a:r>
              <a:rPr lang="en-US" sz="2700" dirty="0">
                <a:latin typeface="Calibri" panose="020F0502020204030204" pitchFamily="34" charset="0"/>
                <a:ea typeface="Calibri" panose="020F0502020204030204" pitchFamily="34" charset="0"/>
                <a:cs typeface="Calibri" panose="020F0502020204030204" pitchFamily="34" charset="0"/>
              </a:rPr>
              <a:t>:</a:t>
            </a:r>
          </a:p>
          <a:p>
            <a:r>
              <a:rPr lang="en-US" sz="2700" dirty="0">
                <a:latin typeface="Calibri" panose="020F0502020204030204" pitchFamily="34" charset="0"/>
                <a:ea typeface="Calibri" panose="020F0502020204030204" pitchFamily="34" charset="0"/>
                <a:cs typeface="Calibri" panose="020F0502020204030204" pitchFamily="34" charset="0"/>
              </a:rPr>
              <a:t>It focuses on machine learning for match prediction, particularly using player performance metrics. The Player Consistency formula and the success of the Random Forest model could enhance my project, improving prediction accuracy with similar innovative features.</a:t>
            </a:r>
          </a:p>
        </p:txBody>
      </p:sp>
    </p:spTree>
    <p:extLst>
      <p:ext uri="{BB962C8B-B14F-4D97-AF65-F5344CB8AC3E}">
        <p14:creationId xmlns:p14="http://schemas.microsoft.com/office/powerpoint/2010/main" val="4007312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10F0B-6D37-97A1-62B1-7FBA077D9C45}"/>
            </a:ext>
          </a:extLst>
        </p:cNvPr>
        <p:cNvGrpSpPr/>
        <p:nvPr/>
      </p:nvGrpSpPr>
      <p:grpSpPr>
        <a:xfrm>
          <a:off x="0" y="0"/>
          <a:ext cx="0" cy="0"/>
          <a:chOff x="0" y="0"/>
          <a:chExt cx="0" cy="0"/>
        </a:xfrm>
      </p:grpSpPr>
      <p:grpSp>
        <p:nvGrpSpPr>
          <p:cNvPr id="487" name="Group 4">
            <a:extLst>
              <a:ext uri="{FF2B5EF4-FFF2-40B4-BE49-F238E27FC236}">
                <a16:creationId xmlns:a16="http://schemas.microsoft.com/office/drawing/2014/main" id="{30080F06-64AE-81E7-9C4F-135C64087D32}"/>
              </a:ext>
            </a:extLst>
          </p:cNvPr>
          <p:cNvGrpSpPr/>
          <p:nvPr/>
        </p:nvGrpSpPr>
        <p:grpSpPr>
          <a:xfrm>
            <a:off x="0" y="382312"/>
            <a:ext cx="5303160" cy="1037880"/>
            <a:chOff x="0" y="839520"/>
            <a:chExt cx="5303160" cy="1037880"/>
          </a:xfrm>
        </p:grpSpPr>
        <p:sp>
          <p:nvSpPr>
            <p:cNvPr id="488" name="object 28">
              <a:extLst>
                <a:ext uri="{FF2B5EF4-FFF2-40B4-BE49-F238E27FC236}">
                  <a16:creationId xmlns:a16="http://schemas.microsoft.com/office/drawing/2014/main" id="{622546D9-8FCA-2D20-271A-6D07B3DAD6CF}"/>
                </a:ext>
              </a:extLst>
            </p:cNvPr>
            <p:cNvSpPr/>
            <p:nvPr/>
          </p:nvSpPr>
          <p:spPr>
            <a:xfrm>
              <a:off x="0" y="839520"/>
              <a:ext cx="48513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489" name="object 29">
              <a:extLst>
                <a:ext uri="{FF2B5EF4-FFF2-40B4-BE49-F238E27FC236}">
                  <a16:creationId xmlns:a16="http://schemas.microsoft.com/office/drawing/2014/main" id="{395EF0EB-B6B5-CE2B-51D6-8D0F3D2D92E0}"/>
                </a:ext>
              </a:extLst>
            </p:cNvPr>
            <p:cNvSpPr/>
            <p:nvPr/>
          </p:nvSpPr>
          <p:spPr>
            <a:xfrm>
              <a:off x="4385520" y="839520"/>
              <a:ext cx="91764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txBody>
            <a:bodyPr/>
            <a:lstStyle/>
            <a:p>
              <a:endParaRPr lang="en-IN" dirty="0"/>
            </a:p>
          </p:txBody>
        </p:sp>
      </p:grpSp>
      <p:sp>
        <p:nvSpPr>
          <p:cNvPr id="490" name="object 30">
            <a:extLst>
              <a:ext uri="{FF2B5EF4-FFF2-40B4-BE49-F238E27FC236}">
                <a16:creationId xmlns:a16="http://schemas.microsoft.com/office/drawing/2014/main" id="{260077BF-C6C6-E2F6-9845-2EFE3E1D670F}"/>
              </a:ext>
            </a:extLst>
          </p:cNvPr>
          <p:cNvSpPr/>
          <p:nvPr/>
        </p:nvSpPr>
        <p:spPr>
          <a:xfrm>
            <a:off x="171360" y="414674"/>
            <a:ext cx="7203960" cy="6829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dirty="0">
                <a:solidFill>
                  <a:srgbClr val="FFFFFF"/>
                </a:solidFill>
                <a:latin typeface="Calibri"/>
                <a:ea typeface="DejaVu Sans"/>
              </a:rPr>
              <a:t>Literature Survey</a:t>
            </a:r>
            <a:endParaRPr lang="en-US" sz="4400" b="0" strike="noStrike" spc="-1" dirty="0">
              <a:latin typeface="Arial"/>
            </a:endParaRPr>
          </a:p>
        </p:txBody>
      </p:sp>
      <p:sp>
        <p:nvSpPr>
          <p:cNvPr id="492" name="object 36">
            <a:extLst>
              <a:ext uri="{FF2B5EF4-FFF2-40B4-BE49-F238E27FC236}">
                <a16:creationId xmlns:a16="http://schemas.microsoft.com/office/drawing/2014/main" id="{41DF4AD3-EFE7-6715-5B2C-FD6626C57C6C}"/>
              </a:ext>
            </a:extLst>
          </p:cNvPr>
          <p:cNvSpPr/>
          <p:nvPr/>
        </p:nvSpPr>
        <p:spPr>
          <a:xfrm>
            <a:off x="0" y="1392112"/>
            <a:ext cx="3565800" cy="58896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w="0">
            <a:noFill/>
          </a:ln>
        </p:spPr>
        <p:style>
          <a:lnRef idx="0">
            <a:scrgbClr r="0" g="0" b="0"/>
          </a:lnRef>
          <a:fillRef idx="0">
            <a:scrgbClr r="0" g="0" b="0"/>
          </a:fillRef>
          <a:effectRef idx="0">
            <a:scrgbClr r="0" g="0" b="0"/>
          </a:effectRef>
          <a:fontRef idx="minor"/>
        </p:style>
      </p:sp>
      <p:sp>
        <p:nvSpPr>
          <p:cNvPr id="493" name="object 37">
            <a:extLst>
              <a:ext uri="{FF2B5EF4-FFF2-40B4-BE49-F238E27FC236}">
                <a16:creationId xmlns:a16="http://schemas.microsoft.com/office/drawing/2014/main" id="{33138719-0781-15B4-9B40-E51D90350A87}"/>
              </a:ext>
            </a:extLst>
          </p:cNvPr>
          <p:cNvSpPr/>
          <p:nvPr/>
        </p:nvSpPr>
        <p:spPr>
          <a:xfrm>
            <a:off x="154080" y="1322272"/>
            <a:ext cx="3199680" cy="5605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ctr">
            <a:spAutoFit/>
          </a:bodyPr>
          <a:lstStyle/>
          <a:p>
            <a:pPr marL="12600">
              <a:lnSpc>
                <a:spcPct val="100000"/>
              </a:lnSpc>
              <a:spcBef>
                <a:spcPts val="99"/>
              </a:spcBef>
              <a:buNone/>
            </a:pPr>
            <a:r>
              <a:rPr lang="en-US" sz="3600" b="1" strike="noStrike" spc="1">
                <a:solidFill>
                  <a:srgbClr val="FFFFFF"/>
                </a:solidFill>
                <a:latin typeface="Calibri"/>
                <a:ea typeface="DejaVu Sans"/>
              </a:rPr>
              <a:t>Existing Systems</a:t>
            </a:r>
            <a:endParaRPr lang="en-US" sz="3600" b="0" strike="noStrike" spc="-1">
              <a:latin typeface="Arial"/>
            </a:endParaRPr>
          </a:p>
        </p:txBody>
      </p:sp>
      <p:sp>
        <p:nvSpPr>
          <p:cNvPr id="3" name="TextBox 2">
            <a:extLst>
              <a:ext uri="{FF2B5EF4-FFF2-40B4-BE49-F238E27FC236}">
                <a16:creationId xmlns:a16="http://schemas.microsoft.com/office/drawing/2014/main" id="{92B192AE-B01C-A7B5-531E-F580B2E8DE2B}"/>
              </a:ext>
            </a:extLst>
          </p:cNvPr>
          <p:cNvSpPr txBox="1"/>
          <p:nvPr/>
        </p:nvSpPr>
        <p:spPr>
          <a:xfrm>
            <a:off x="335746" y="2121682"/>
            <a:ext cx="18137991" cy="7571303"/>
          </a:xfrm>
          <a:prstGeom prst="rect">
            <a:avLst/>
          </a:prstGeom>
          <a:noFill/>
        </p:spPr>
        <p:txBody>
          <a:bodyPr wrap="square">
            <a:spAutoFit/>
          </a:bodyPr>
          <a:lstStyle/>
          <a:p>
            <a:r>
              <a:rPr lang="en-US" sz="2700" b="1" dirty="0">
                <a:latin typeface="Calibri" panose="020F0502020204030204" pitchFamily="34" charset="0"/>
                <a:ea typeface="Calibri" panose="020F0502020204030204" pitchFamily="34" charset="0"/>
                <a:cs typeface="Calibri" panose="020F0502020204030204" pitchFamily="34" charset="0"/>
              </a:rPr>
              <a:t>Predicting IPL Victories: An Ensemble Modeling Approach Using Comprehensive Dataset Analysis</a:t>
            </a:r>
          </a:p>
          <a:p>
            <a:endParaRPr lang="en-US" sz="2700" b="1" dirty="0">
              <a:latin typeface="Calibri" panose="020F0502020204030204" pitchFamily="34" charset="0"/>
              <a:ea typeface="Calibri" panose="020F0502020204030204" pitchFamily="34" charset="0"/>
              <a:cs typeface="Calibri" panose="020F0502020204030204" pitchFamily="34" charset="0"/>
            </a:endParaRPr>
          </a:p>
          <a:p>
            <a:r>
              <a:rPr lang="en-US" sz="2700" dirty="0" err="1">
                <a:latin typeface="Calibri" panose="020F0502020204030204" pitchFamily="34" charset="0"/>
                <a:ea typeface="Calibri" panose="020F0502020204030204" pitchFamily="34" charset="0"/>
                <a:cs typeface="Calibri" panose="020F0502020204030204" pitchFamily="34" charset="0"/>
              </a:rPr>
              <a:t>Pritpal</a:t>
            </a:r>
            <a:r>
              <a:rPr lang="en-US" sz="2700" dirty="0">
                <a:latin typeface="Calibri" panose="020F0502020204030204" pitchFamily="34" charset="0"/>
                <a:ea typeface="Calibri" panose="020F0502020204030204" pitchFamily="34" charset="0"/>
                <a:cs typeface="Calibri" panose="020F0502020204030204" pitchFamily="34" charset="0"/>
              </a:rPr>
              <a:t> Singh, Dr. Jatinder Kaur et al</a:t>
            </a:r>
            <a:br>
              <a:rPr lang="en-US" sz="2700" dirty="0">
                <a:latin typeface="Calibri" panose="020F0502020204030204" pitchFamily="34" charset="0"/>
                <a:ea typeface="Calibri" panose="020F0502020204030204" pitchFamily="34" charset="0"/>
                <a:cs typeface="Calibri" panose="020F0502020204030204" pitchFamily="34" charset="0"/>
              </a:rPr>
            </a:br>
            <a:r>
              <a:rPr lang="en-US" sz="2700" b="1" dirty="0">
                <a:latin typeface="Calibri" panose="020F0502020204030204" pitchFamily="34" charset="0"/>
                <a:ea typeface="Calibri" panose="020F0502020204030204" pitchFamily="34" charset="0"/>
                <a:cs typeface="Calibri" panose="020F0502020204030204" pitchFamily="34" charset="0"/>
              </a:rPr>
              <a:t>Year</a:t>
            </a:r>
            <a:r>
              <a:rPr lang="en-US" sz="2700" dirty="0">
                <a:latin typeface="Calibri" panose="020F0502020204030204" pitchFamily="34" charset="0"/>
                <a:ea typeface="Calibri" panose="020F0502020204030204" pitchFamily="34" charset="0"/>
                <a:cs typeface="Calibri" panose="020F0502020204030204" pitchFamily="34" charset="0"/>
              </a:rPr>
              <a:t>: 2024, International Conference on Artificial Intelligence and Machine Learning Applications</a:t>
            </a:r>
          </a:p>
          <a:p>
            <a:endParaRPr lang="en-US" sz="2700" dirty="0">
              <a:latin typeface="Calibri" panose="020F0502020204030204" pitchFamily="34" charset="0"/>
              <a:ea typeface="Calibri" panose="020F0502020204030204" pitchFamily="34" charset="0"/>
              <a:cs typeface="Calibri" panose="020F0502020204030204" pitchFamily="34" charset="0"/>
            </a:endParaRPr>
          </a:p>
          <a:p>
            <a:r>
              <a:rPr lang="en-US" sz="2700" b="1" dirty="0">
                <a:latin typeface="Calibri" panose="020F0502020204030204" pitchFamily="34" charset="0"/>
                <a:ea typeface="Calibri" panose="020F0502020204030204" pitchFamily="34" charset="0"/>
                <a:cs typeface="Calibri" panose="020F0502020204030204" pitchFamily="34" charset="0"/>
              </a:rPr>
              <a:t>Paper Overview</a:t>
            </a:r>
            <a:r>
              <a:rPr lang="en-US" sz="2700" dirty="0">
                <a:latin typeface="Calibri" panose="020F0502020204030204" pitchFamily="34" charset="0"/>
                <a:ea typeface="Calibri" panose="020F0502020204030204" pitchFamily="34" charset="0"/>
                <a:cs typeface="Calibri" panose="020F0502020204030204" pitchFamily="34" charset="0"/>
              </a:rPr>
              <a:t>:</a:t>
            </a:r>
            <a:br>
              <a:rPr lang="en-US" sz="2700" dirty="0">
                <a:latin typeface="Calibri" panose="020F0502020204030204" pitchFamily="34" charset="0"/>
                <a:ea typeface="Calibri" panose="020F0502020204030204" pitchFamily="34" charset="0"/>
                <a:cs typeface="Calibri" panose="020F0502020204030204" pitchFamily="34" charset="0"/>
              </a:rPr>
            </a:br>
            <a:r>
              <a:rPr lang="en-US" sz="2700" dirty="0">
                <a:latin typeface="Calibri" panose="020F0502020204030204" pitchFamily="34" charset="0"/>
                <a:ea typeface="Calibri" panose="020F0502020204030204" pitchFamily="34" charset="0"/>
                <a:cs typeface="Calibri" panose="020F0502020204030204" pitchFamily="34" charset="0"/>
              </a:rPr>
              <a:t>This study explores using machine learning (ML) algorithms to predict IPL match outcomes by analyzing factors like player statistics, match venue, team performance, and weather. Decision Trees and Random Forest algorithms were applied, with the ensemble model showing superior predictive accuracy. The research aims to improve match outcome predictions in the dynamic IPL context using these techniques.</a:t>
            </a:r>
          </a:p>
          <a:p>
            <a:r>
              <a:rPr lang="en-US" sz="2700" b="1" dirty="0">
                <a:latin typeface="Calibri" panose="020F0502020204030204" pitchFamily="34" charset="0"/>
                <a:ea typeface="Calibri" panose="020F0502020204030204" pitchFamily="34" charset="0"/>
                <a:cs typeface="Calibri" panose="020F0502020204030204" pitchFamily="34" charset="0"/>
              </a:rPr>
              <a:t>Main Findings/Results</a:t>
            </a:r>
            <a:r>
              <a:rPr lang="en-US" sz="27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700" dirty="0">
                <a:latin typeface="Calibri" panose="020F0502020204030204" pitchFamily="34" charset="0"/>
                <a:ea typeface="Calibri" panose="020F0502020204030204" pitchFamily="34" charset="0"/>
                <a:cs typeface="Calibri" panose="020F0502020204030204" pitchFamily="34" charset="0"/>
              </a:rPr>
              <a:t>The ensemble model achieved a </a:t>
            </a:r>
            <a:r>
              <a:rPr lang="en-US" sz="2700" b="1" dirty="0">
                <a:latin typeface="Calibri" panose="020F0502020204030204" pitchFamily="34" charset="0"/>
                <a:ea typeface="Calibri" panose="020F0502020204030204" pitchFamily="34" charset="0"/>
                <a:cs typeface="Calibri" panose="020F0502020204030204" pitchFamily="34" charset="0"/>
              </a:rPr>
              <a:t>99% accuracy</a:t>
            </a:r>
            <a:r>
              <a:rPr lang="en-US" sz="2700" dirty="0">
                <a:latin typeface="Calibri" panose="020F0502020204030204" pitchFamily="34" charset="0"/>
                <a:ea typeface="Calibri" panose="020F0502020204030204" pitchFamily="34" charset="0"/>
                <a:cs typeface="Calibri" panose="020F0502020204030204" pitchFamily="34" charset="0"/>
              </a:rPr>
              <a:t>, outperforming individual models like KNN, Random Forest, and Logistic Regression.</a:t>
            </a:r>
          </a:p>
          <a:p>
            <a:pPr>
              <a:buFont typeface="Arial" panose="020B0604020202020204" pitchFamily="34" charset="0"/>
              <a:buChar char="•"/>
            </a:pPr>
            <a:r>
              <a:rPr lang="en-US" sz="2700" dirty="0">
                <a:latin typeface="Calibri" panose="020F0502020204030204" pitchFamily="34" charset="0"/>
                <a:ea typeface="Calibri" panose="020F0502020204030204" pitchFamily="34" charset="0"/>
                <a:cs typeface="Calibri" panose="020F0502020204030204" pitchFamily="34" charset="0"/>
              </a:rPr>
              <a:t>Factors such as team performance, player stats, and environmental conditions were critical in enhancing prediction accuracy.</a:t>
            </a:r>
          </a:p>
          <a:p>
            <a:r>
              <a:rPr lang="en-US" sz="2700" b="1" dirty="0">
                <a:latin typeface="Calibri" panose="020F0502020204030204" pitchFamily="34" charset="0"/>
                <a:ea typeface="Calibri" panose="020F0502020204030204" pitchFamily="34" charset="0"/>
                <a:cs typeface="Calibri" panose="020F0502020204030204" pitchFamily="34" charset="0"/>
              </a:rPr>
              <a:t>Impact and Relevance:</a:t>
            </a:r>
            <a:br>
              <a:rPr lang="en-US" sz="2700" dirty="0">
                <a:latin typeface="Calibri" panose="020F0502020204030204" pitchFamily="34" charset="0"/>
                <a:ea typeface="Calibri" panose="020F0502020204030204" pitchFamily="34" charset="0"/>
                <a:cs typeface="Calibri" panose="020F0502020204030204" pitchFamily="34" charset="0"/>
              </a:rPr>
            </a:br>
            <a:r>
              <a:rPr lang="en-US" sz="2700" dirty="0">
                <a:latin typeface="Calibri" panose="020F0502020204030204" pitchFamily="34" charset="0"/>
                <a:ea typeface="Calibri" panose="020F0502020204030204" pitchFamily="34" charset="0"/>
                <a:cs typeface="Calibri" panose="020F0502020204030204" pitchFamily="34" charset="0"/>
              </a:rPr>
              <a:t>This research complements your project by using machine learning for IPL match predictions. The ensemble model's success in integrating multiple algorithms could be applied to your project to further enhance the accuracy of your win prediction system. Integrating contextual features like weather and player statistics could also improve your AI-based models.</a:t>
            </a:r>
          </a:p>
        </p:txBody>
      </p:sp>
    </p:spTree>
    <p:extLst>
      <p:ext uri="{BB962C8B-B14F-4D97-AF65-F5344CB8AC3E}">
        <p14:creationId xmlns:p14="http://schemas.microsoft.com/office/powerpoint/2010/main" val="3742114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4" name="Group 11"/>
          <p:cNvGrpSpPr/>
          <p:nvPr/>
        </p:nvGrpSpPr>
        <p:grpSpPr>
          <a:xfrm>
            <a:off x="0" y="839520"/>
            <a:ext cx="5303160" cy="1037880"/>
            <a:chOff x="0" y="839520"/>
            <a:chExt cx="5303160" cy="1037880"/>
          </a:xfrm>
        </p:grpSpPr>
        <p:sp>
          <p:nvSpPr>
            <p:cNvPr id="495" name="object 57"/>
            <p:cNvSpPr/>
            <p:nvPr/>
          </p:nvSpPr>
          <p:spPr>
            <a:xfrm>
              <a:off x="0" y="839520"/>
              <a:ext cx="48513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96" name="object 58"/>
            <p:cNvSpPr/>
            <p:nvPr/>
          </p:nvSpPr>
          <p:spPr>
            <a:xfrm>
              <a:off x="4385520" y="839520"/>
              <a:ext cx="91764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97" name="object 59"/>
          <p:cNvSpPr/>
          <p:nvPr/>
        </p:nvSpPr>
        <p:spPr>
          <a:xfrm>
            <a:off x="171360" y="957600"/>
            <a:ext cx="7203960" cy="6829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a:solidFill>
                  <a:srgbClr val="FFFFFF"/>
                </a:solidFill>
                <a:latin typeface="Calibri"/>
                <a:ea typeface="DejaVu Sans"/>
              </a:rPr>
              <a:t>Literature Survey</a:t>
            </a:r>
            <a:endParaRPr lang="en-US" sz="4400" b="0" strike="noStrike" spc="-1">
              <a:latin typeface="Arial"/>
            </a:endParaRPr>
          </a:p>
        </p:txBody>
      </p:sp>
      <p:sp>
        <p:nvSpPr>
          <p:cNvPr id="498" name="object 61"/>
          <p:cNvSpPr/>
          <p:nvPr/>
        </p:nvSpPr>
        <p:spPr>
          <a:xfrm>
            <a:off x="0" y="1849320"/>
            <a:ext cx="3565800" cy="58896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w="0">
            <a:noFill/>
          </a:ln>
        </p:spPr>
        <p:style>
          <a:lnRef idx="0">
            <a:scrgbClr r="0" g="0" b="0"/>
          </a:lnRef>
          <a:fillRef idx="0">
            <a:scrgbClr r="0" g="0" b="0"/>
          </a:fillRef>
          <a:effectRef idx="0">
            <a:scrgbClr r="0" g="0" b="0"/>
          </a:effectRef>
          <a:fontRef idx="minor"/>
        </p:style>
      </p:sp>
      <p:sp>
        <p:nvSpPr>
          <p:cNvPr id="499" name="object 62"/>
          <p:cNvSpPr/>
          <p:nvPr/>
        </p:nvSpPr>
        <p:spPr>
          <a:xfrm>
            <a:off x="154080" y="1779480"/>
            <a:ext cx="3199680" cy="5605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ctr">
            <a:spAutoFit/>
          </a:bodyPr>
          <a:lstStyle/>
          <a:p>
            <a:pPr marL="12600">
              <a:lnSpc>
                <a:spcPct val="100000"/>
              </a:lnSpc>
              <a:spcBef>
                <a:spcPts val="99"/>
              </a:spcBef>
              <a:buNone/>
            </a:pPr>
            <a:r>
              <a:rPr lang="en-US" sz="3600" b="1" strike="noStrike" spc="1">
                <a:solidFill>
                  <a:srgbClr val="FFFFFF"/>
                </a:solidFill>
                <a:latin typeface="Calibri"/>
                <a:ea typeface="DejaVu Sans"/>
              </a:rPr>
              <a:t>Comparison</a:t>
            </a:r>
            <a:endParaRPr lang="en-US" sz="3600" b="0" strike="noStrike" spc="-1">
              <a:latin typeface="Arial"/>
            </a:endParaRPr>
          </a:p>
        </p:txBody>
      </p:sp>
      <p:graphicFrame>
        <p:nvGraphicFramePr>
          <p:cNvPr id="500" name="Table 3"/>
          <p:cNvGraphicFramePr/>
          <p:nvPr>
            <p:extLst>
              <p:ext uri="{D42A27DB-BD31-4B8C-83A1-F6EECF244321}">
                <p14:modId xmlns:p14="http://schemas.microsoft.com/office/powerpoint/2010/main" val="2687069498"/>
              </p:ext>
            </p:extLst>
          </p:nvPr>
        </p:nvGraphicFramePr>
        <p:xfrm>
          <a:off x="1603102" y="3051512"/>
          <a:ext cx="15804107" cy="6310847"/>
        </p:xfrm>
        <a:graphic>
          <a:graphicData uri="http://schemas.openxmlformats.org/drawingml/2006/table">
            <a:tbl>
              <a:tblPr/>
              <a:tblGrid>
                <a:gridCol w="7767641">
                  <a:extLst>
                    <a:ext uri="{9D8B030D-6E8A-4147-A177-3AD203B41FA5}">
                      <a16:colId xmlns:a16="http://schemas.microsoft.com/office/drawing/2014/main" val="20000"/>
                    </a:ext>
                  </a:extLst>
                </a:gridCol>
                <a:gridCol w="1526484">
                  <a:extLst>
                    <a:ext uri="{9D8B030D-6E8A-4147-A177-3AD203B41FA5}">
                      <a16:colId xmlns:a16="http://schemas.microsoft.com/office/drawing/2014/main" val="20002"/>
                    </a:ext>
                  </a:extLst>
                </a:gridCol>
                <a:gridCol w="2279176">
                  <a:extLst>
                    <a:ext uri="{9D8B030D-6E8A-4147-A177-3AD203B41FA5}">
                      <a16:colId xmlns:a16="http://schemas.microsoft.com/office/drawing/2014/main" val="20003"/>
                    </a:ext>
                  </a:extLst>
                </a:gridCol>
                <a:gridCol w="1965278">
                  <a:extLst>
                    <a:ext uri="{9D8B030D-6E8A-4147-A177-3AD203B41FA5}">
                      <a16:colId xmlns:a16="http://schemas.microsoft.com/office/drawing/2014/main" val="20004"/>
                    </a:ext>
                  </a:extLst>
                </a:gridCol>
                <a:gridCol w="2265528">
                  <a:extLst>
                    <a:ext uri="{9D8B030D-6E8A-4147-A177-3AD203B41FA5}">
                      <a16:colId xmlns:a16="http://schemas.microsoft.com/office/drawing/2014/main" val="339445782"/>
                    </a:ext>
                  </a:extLst>
                </a:gridCol>
              </a:tblGrid>
              <a:tr h="2186606">
                <a:tc>
                  <a:txBody>
                    <a:bodyPr/>
                    <a:lstStyle/>
                    <a:p>
                      <a:pPr algn="ctr">
                        <a:lnSpc>
                          <a:spcPct val="115000"/>
                        </a:lnSpc>
                        <a:spcBef>
                          <a:spcPts val="283"/>
                        </a:spcBef>
                        <a:spcAft>
                          <a:spcPts val="283"/>
                        </a:spcAft>
                        <a:buNone/>
                        <a:tabLst>
                          <a:tab pos="0" algn="l"/>
                        </a:tabLst>
                      </a:pPr>
                      <a:r>
                        <a:rPr lang="en-US" sz="3200" b="0" strike="noStrike" spc="-1" dirty="0">
                          <a:solidFill>
                            <a:srgbClr val="000000"/>
                          </a:solidFill>
                          <a:latin typeface="Calibri"/>
                        </a:rPr>
                        <a:t>Features</a:t>
                      </a:r>
                      <a:endParaRPr lang="en-US" sz="3200" b="0" strike="noStrike" spc="-1" dirty="0">
                        <a:latin typeface="Arial"/>
                      </a:endParaRPr>
                    </a:p>
                  </a:txBody>
                  <a:tcPr anchor="ct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solidFill>
                      <a:srgbClr val="E9EFF7"/>
                    </a:solidFill>
                  </a:tcPr>
                </a:tc>
                <a:tc>
                  <a:txBody>
                    <a:bodyPr/>
                    <a:lstStyle/>
                    <a:p>
                      <a:pPr algn="ctr">
                        <a:lnSpc>
                          <a:spcPct val="115000"/>
                        </a:lnSpc>
                        <a:spcBef>
                          <a:spcPts val="283"/>
                        </a:spcBef>
                        <a:spcAft>
                          <a:spcPts val="283"/>
                        </a:spcAft>
                        <a:buNone/>
                        <a:tabLst>
                          <a:tab pos="0" algn="l"/>
                        </a:tabLst>
                      </a:pPr>
                      <a:r>
                        <a:rPr lang="en-US" sz="3200" b="0" strike="noStrike" spc="-1" dirty="0">
                          <a:solidFill>
                            <a:srgbClr val="000000"/>
                          </a:solidFill>
                          <a:latin typeface="Calibri"/>
                        </a:rPr>
                        <a:t>CricViz</a:t>
                      </a:r>
                      <a:endParaRPr lang="en-US" sz="3200" b="0" strike="noStrike" spc="-1" dirty="0">
                        <a:latin typeface="Arial"/>
                      </a:endParaRPr>
                    </a:p>
                  </a:txBody>
                  <a:tcPr anchor="ct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solidFill>
                      <a:srgbClr val="E9EFF7"/>
                    </a:solidFill>
                  </a:tcPr>
                </a:tc>
                <a:tc>
                  <a:txBody>
                    <a:bodyPr/>
                    <a:lstStyle/>
                    <a:p>
                      <a:pPr algn="ctr">
                        <a:lnSpc>
                          <a:spcPct val="115000"/>
                        </a:lnSpc>
                        <a:spcBef>
                          <a:spcPts val="283"/>
                        </a:spcBef>
                        <a:spcAft>
                          <a:spcPts val="283"/>
                        </a:spcAft>
                        <a:buNone/>
                        <a:tabLst>
                          <a:tab pos="0" algn="l"/>
                        </a:tabLst>
                      </a:pPr>
                      <a:r>
                        <a:rPr lang="en-US" sz="3200" b="0" strike="noStrike" spc="-1" dirty="0">
                          <a:solidFill>
                            <a:srgbClr val="000000"/>
                          </a:solidFill>
                          <a:latin typeface="Calibri"/>
                        </a:rPr>
                        <a:t>ESPNcricInfo</a:t>
                      </a:r>
                      <a:endParaRPr lang="en-US" sz="3200" b="0" strike="noStrike" spc="-1" dirty="0">
                        <a:latin typeface="Arial"/>
                      </a:endParaRPr>
                    </a:p>
                  </a:txBody>
                  <a:tcPr anchor="ct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solidFill>
                      <a:srgbClr val="E9EFF7"/>
                    </a:solidFill>
                  </a:tcPr>
                </a:tc>
                <a:tc>
                  <a:txBody>
                    <a:bodyPr/>
                    <a:lstStyle/>
                    <a:p>
                      <a:pPr algn="ctr">
                        <a:lnSpc>
                          <a:spcPct val="115000"/>
                        </a:lnSpc>
                        <a:spcBef>
                          <a:spcPts val="283"/>
                        </a:spcBef>
                        <a:spcAft>
                          <a:spcPts val="283"/>
                        </a:spcAft>
                        <a:buNone/>
                        <a:tabLst>
                          <a:tab pos="0" algn="l"/>
                        </a:tabLst>
                      </a:pPr>
                      <a:r>
                        <a:rPr lang="en-US" sz="3200" b="0" strike="noStrike" spc="-1" dirty="0">
                          <a:latin typeface="Arial"/>
                        </a:rPr>
                        <a:t>Smartcric</a:t>
                      </a:r>
                    </a:p>
                  </a:txBody>
                  <a:tcPr anchor="ct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cap="flat" cmpd="sng" algn="ctr">
                      <a:solidFill>
                        <a:srgbClr val="000000"/>
                      </a:solidFill>
                      <a:prstDash val="solid"/>
                      <a:round/>
                      <a:headEnd type="none" w="med" len="med"/>
                      <a:tailEnd type="none" w="med" len="med"/>
                    </a:lnB>
                    <a:solidFill>
                      <a:srgbClr val="E9EFF7"/>
                    </a:solidFill>
                  </a:tcPr>
                </a:tc>
                <a:tc>
                  <a:txBody>
                    <a:bodyPr/>
                    <a:lstStyle/>
                    <a:p>
                      <a:pPr algn="ctr">
                        <a:lnSpc>
                          <a:spcPct val="115000"/>
                        </a:lnSpc>
                        <a:spcBef>
                          <a:spcPts val="283"/>
                        </a:spcBef>
                        <a:spcAft>
                          <a:spcPts val="283"/>
                        </a:spcAft>
                        <a:buNone/>
                        <a:tabLst>
                          <a:tab pos="0" algn="l"/>
                        </a:tabLst>
                      </a:pPr>
                      <a:r>
                        <a:rPr lang="en-US" sz="3200" b="0" strike="noStrike" spc="-1" dirty="0">
                          <a:solidFill>
                            <a:schemeClr val="accent2">
                              <a:lumMod val="75000"/>
                            </a:schemeClr>
                          </a:solidFill>
                          <a:latin typeface="Calibri"/>
                        </a:rPr>
                        <a:t>CricketVerse</a:t>
                      </a:r>
                      <a:endParaRPr lang="en-US" sz="3200" b="0" strike="noStrike" spc="-1" dirty="0">
                        <a:solidFill>
                          <a:schemeClr val="accent2">
                            <a:lumMod val="75000"/>
                          </a:schemeClr>
                        </a:solidFill>
                        <a:latin typeface="Arial"/>
                      </a:endParaRPr>
                    </a:p>
                  </a:txBody>
                  <a:tcPr anchor="ctr">
                    <a:lnL w="12240">
                      <a:solidFill>
                        <a:srgbClr val="000000"/>
                      </a:solidFill>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solidFill>
                      <a:srgbClr val="E9EFF7"/>
                    </a:solidFill>
                  </a:tcPr>
                </a:tc>
                <a:extLst>
                  <a:ext uri="{0D108BD9-81ED-4DB2-BD59-A6C34878D82A}">
                    <a16:rowId xmlns:a16="http://schemas.microsoft.com/office/drawing/2014/main" val="10000"/>
                  </a:ext>
                </a:extLst>
              </a:tr>
              <a:tr h="917016">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Live Score and Match Details</a:t>
                      </a:r>
                    </a:p>
                  </a:txBody>
                  <a:tcPr anchor="ct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solidFill>
                      <a:schemeClr val="bg1"/>
                    </a:solidFill>
                  </a:tcPr>
                </a:tc>
                <a:tc>
                  <a:txBody>
                    <a:bodyPr/>
                    <a:lstStyle/>
                    <a:p>
                      <a:pPr algn="ctr"/>
                      <a:r>
                        <a:rPr lang="en-US" sz="3200" dirty="0">
                          <a:solidFill>
                            <a:srgbClr val="00B809"/>
                          </a:solidFill>
                          <a:latin typeface="Calibri" panose="020F0502020204030204" pitchFamily="34" charset="0"/>
                          <a:ea typeface="Calibri" panose="020F0502020204030204" pitchFamily="34" charset="0"/>
                          <a:cs typeface="Calibri" panose="020F0502020204030204" pitchFamily="34" charset="0"/>
                        </a:rPr>
                        <a:t>Y</a:t>
                      </a:r>
                    </a:p>
                  </a:txBody>
                  <a:tcPr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solidFill>
                      <a:schemeClr val="bg1"/>
                    </a:solidFill>
                  </a:tcPr>
                </a:tc>
                <a:tc>
                  <a:txBody>
                    <a:bodyPr/>
                    <a:lstStyle/>
                    <a:p>
                      <a:pPr algn="ctr"/>
                      <a:r>
                        <a:rPr lang="en-US" sz="3200" dirty="0">
                          <a:solidFill>
                            <a:srgbClr val="00B809"/>
                          </a:solidFill>
                          <a:latin typeface="Calibri" panose="020F0502020204030204" pitchFamily="34" charset="0"/>
                          <a:ea typeface="Calibri" panose="020F0502020204030204" pitchFamily="34" charset="0"/>
                          <a:cs typeface="Calibri" panose="020F0502020204030204" pitchFamily="34" charset="0"/>
                        </a:rPr>
                        <a:t>Y</a:t>
                      </a:r>
                    </a:p>
                  </a:txBody>
                  <a:tcPr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solidFill>
                      <a:schemeClr val="bg1"/>
                    </a:solidFill>
                  </a:tcPr>
                </a:tc>
                <a:tc>
                  <a:txBody>
                    <a:bodyPr/>
                    <a:lstStyle/>
                    <a:p>
                      <a:pPr algn="ctr"/>
                      <a:r>
                        <a:rPr lang="en-US" sz="3200" dirty="0">
                          <a:solidFill>
                            <a:srgbClr val="00B809"/>
                          </a:solidFill>
                          <a:latin typeface="Calibri" panose="020F0502020204030204" pitchFamily="34" charset="0"/>
                          <a:ea typeface="Calibri" panose="020F0502020204030204" pitchFamily="34" charset="0"/>
                          <a:cs typeface="Calibri" panose="020F0502020204030204" pitchFamily="34" charset="0"/>
                        </a:rPr>
                        <a:t>Y</a:t>
                      </a:r>
                    </a:p>
                  </a:txBody>
                  <a:tcPr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solidFill>
                      <a:schemeClr val="bg1"/>
                    </a:solidFill>
                  </a:tcPr>
                </a:tc>
                <a:tc>
                  <a:txBody>
                    <a:bodyPr/>
                    <a:lstStyle/>
                    <a:p>
                      <a:pPr algn="ctr"/>
                      <a:r>
                        <a:rPr lang="en-US" sz="3200" dirty="0">
                          <a:solidFill>
                            <a:srgbClr val="00B809"/>
                          </a:solidFill>
                          <a:latin typeface="Calibri" panose="020F0502020204030204" pitchFamily="34" charset="0"/>
                          <a:ea typeface="Calibri" panose="020F0502020204030204" pitchFamily="34" charset="0"/>
                          <a:cs typeface="Calibri" panose="020F0502020204030204" pitchFamily="34" charset="0"/>
                        </a:rPr>
                        <a:t>Y</a:t>
                      </a:r>
                    </a:p>
                  </a:txBody>
                  <a:tcPr anchor="ct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77797975"/>
                  </a:ext>
                </a:extLst>
              </a:tr>
              <a:tr h="817210">
                <a:tc>
                  <a:txBody>
                    <a:bodyPr/>
                    <a:lstStyle/>
                    <a:p>
                      <a:pPr algn="ctr">
                        <a:lnSpc>
                          <a:spcPct val="115000"/>
                        </a:lnSpc>
                        <a:spcBef>
                          <a:spcPts val="283"/>
                        </a:spcBef>
                        <a:spcAft>
                          <a:spcPts val="283"/>
                        </a:spcAft>
                        <a:buNone/>
                      </a:pPr>
                      <a:r>
                        <a:rPr lang="en-US" sz="3200" b="0" strike="noStrike" spc="-1" dirty="0">
                          <a:latin typeface="Calibri" panose="020F0502020204030204" pitchFamily="34" charset="0"/>
                          <a:ea typeface="Calibri" panose="020F0502020204030204" pitchFamily="34" charset="0"/>
                          <a:cs typeface="Calibri" panose="020F0502020204030204" pitchFamily="34" charset="0"/>
                        </a:rPr>
                        <a:t>Toss Decision Prediction</a:t>
                      </a:r>
                    </a:p>
                  </a:txBody>
                  <a:tcPr anchor="ctr">
                    <a:lnL w="12240">
                      <a:solidFill>
                        <a:srgbClr val="000000"/>
                      </a:solidFill>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solidFill>
                      <a:srgbClr val="FFFFFF"/>
                    </a:solidFill>
                  </a:tcPr>
                </a:tc>
                <a:tc>
                  <a:txBody>
                    <a:bodyPr/>
                    <a:lstStyle/>
                    <a:p>
                      <a:pPr algn="ctr">
                        <a:lnSpc>
                          <a:spcPct val="115000"/>
                        </a:lnSpc>
                        <a:spcBef>
                          <a:spcPts val="283"/>
                        </a:spcBef>
                        <a:spcAft>
                          <a:spcPts val="283"/>
                        </a:spcAft>
                        <a:buNone/>
                      </a:pPr>
                      <a:r>
                        <a:rPr lang="en-US" sz="3200" b="0" strike="noStrike" spc="-1" dirty="0">
                          <a:solidFill>
                            <a:srgbClr val="FF0000"/>
                          </a:solidFill>
                          <a:latin typeface="Calibri"/>
                        </a:rPr>
                        <a:t>N</a:t>
                      </a:r>
                      <a:endParaRPr lang="en-US" sz="3200" b="0" strike="noStrike" spc="-1" dirty="0">
                        <a:solidFill>
                          <a:srgbClr val="FF0000"/>
                        </a:solidFill>
                        <a:latin typeface="Arial"/>
                      </a:endParaRPr>
                    </a:p>
                  </a:txBody>
                  <a:tcPr anchor="ct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Bef>
                          <a:spcPts val="283"/>
                        </a:spcBef>
                        <a:spcAft>
                          <a:spcPts val="283"/>
                        </a:spcAft>
                        <a:buNone/>
                      </a:pPr>
                      <a:r>
                        <a:rPr lang="en-US" sz="3200" b="0" strike="noStrike" spc="-1" dirty="0">
                          <a:solidFill>
                            <a:srgbClr val="FF0000"/>
                          </a:solidFill>
                          <a:latin typeface="Calibri"/>
                        </a:rPr>
                        <a:t>N</a:t>
                      </a:r>
                      <a:endParaRPr lang="en-US" sz="3200" b="0" strike="noStrike" spc="-1" dirty="0">
                        <a:solidFill>
                          <a:srgbClr val="FF0000"/>
                        </a:solidFill>
                        <a:latin typeface="Arial"/>
                      </a:endParaRPr>
                    </a:p>
                  </a:txBody>
                  <a:tcPr anchor="ctr">
                    <a:lnL w="12240">
                      <a:solidFill>
                        <a:srgbClr val="000000"/>
                      </a:solidFill>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solidFill>
                      <a:srgbClr val="FFFFFF"/>
                    </a:solidFill>
                  </a:tcPr>
                </a:tc>
                <a:tc>
                  <a:txBody>
                    <a:bodyPr/>
                    <a:lstStyle/>
                    <a:p>
                      <a:pPr algn="ctr">
                        <a:lnSpc>
                          <a:spcPct val="115000"/>
                        </a:lnSpc>
                        <a:spcBef>
                          <a:spcPts val="283"/>
                        </a:spcBef>
                        <a:spcAft>
                          <a:spcPts val="283"/>
                        </a:spcAft>
                        <a:buNone/>
                      </a:pPr>
                      <a:r>
                        <a:rPr lang="en-US" sz="3200" b="0" strike="noStrike" spc="-1" dirty="0">
                          <a:solidFill>
                            <a:srgbClr val="FF0000"/>
                          </a:solidFill>
                          <a:latin typeface="Calibri"/>
                        </a:rPr>
                        <a:t>N</a:t>
                      </a:r>
                      <a:endParaRPr lang="en-US" sz="3200" b="0" strike="noStrike" spc="-1" dirty="0">
                        <a:solidFill>
                          <a:srgbClr val="FF0000"/>
                        </a:solidFill>
                        <a:latin typeface="Arial"/>
                      </a:endParaRPr>
                    </a:p>
                  </a:txBody>
                  <a:tcPr anchor="ct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solidFill>
                      <a:srgbClr val="FFFFFF"/>
                    </a:solidFill>
                  </a:tcPr>
                </a:tc>
                <a:tc>
                  <a:txBody>
                    <a:bodyPr/>
                    <a:lstStyle/>
                    <a:p>
                      <a:pPr algn="ctr">
                        <a:lnSpc>
                          <a:spcPct val="115000"/>
                        </a:lnSpc>
                        <a:spcBef>
                          <a:spcPts val="283"/>
                        </a:spcBef>
                        <a:spcAft>
                          <a:spcPts val="283"/>
                        </a:spcAft>
                        <a:buNone/>
                      </a:pPr>
                      <a:r>
                        <a:rPr lang="en-US" sz="3200" b="0" strike="noStrike" spc="-1" dirty="0">
                          <a:solidFill>
                            <a:srgbClr val="00B809"/>
                          </a:solidFill>
                          <a:latin typeface="Calibri"/>
                        </a:rPr>
                        <a:t>Y</a:t>
                      </a:r>
                      <a:endParaRPr lang="en-US" sz="3200" b="0" strike="noStrike" spc="-1" dirty="0">
                        <a:solidFill>
                          <a:srgbClr val="00B809"/>
                        </a:solidFill>
                        <a:latin typeface="Arial"/>
                      </a:endParaRPr>
                    </a:p>
                  </a:txBody>
                  <a:tcPr anchor="ctr">
                    <a:lnL w="12240">
                      <a:solidFill>
                        <a:srgbClr val="000000"/>
                      </a:solidFill>
                    </a:lnL>
                    <a:lnR w="12240">
                      <a:solidFill>
                        <a:srgbClr val="000000"/>
                      </a:solidFill>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34169">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Second Innings Ball-by-Ball Victor Prediction</a:t>
                      </a:r>
                    </a:p>
                  </a:txBody>
                  <a:tcPr anchor="ct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r>
                        <a:rPr lang="en-US" sz="3200" dirty="0">
                          <a:solidFill>
                            <a:srgbClr val="00B809"/>
                          </a:solidFill>
                          <a:latin typeface="Calibri" panose="020F0502020204030204" pitchFamily="34" charset="0"/>
                          <a:ea typeface="Calibri" panose="020F0502020204030204" pitchFamily="34" charset="0"/>
                          <a:cs typeface="Calibri" panose="020F0502020204030204" pitchFamily="34" charset="0"/>
                        </a:rPr>
                        <a:t>Y</a:t>
                      </a:r>
                    </a:p>
                  </a:txBody>
                  <a:tcPr anchor="ct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solidFill>
                      <a:srgbClr val="FFFFFF"/>
                    </a:solidFill>
                  </a:tcPr>
                </a:tc>
                <a:tc>
                  <a:txBody>
                    <a:bodyPr/>
                    <a:lstStyle/>
                    <a:p>
                      <a:pPr algn="ctr"/>
                      <a:r>
                        <a:rPr lang="en-US" sz="3200" dirty="0">
                          <a:solidFill>
                            <a:srgbClr val="00B809"/>
                          </a:solidFill>
                          <a:latin typeface="Calibri" panose="020F0502020204030204" pitchFamily="34" charset="0"/>
                          <a:ea typeface="Calibri" panose="020F0502020204030204" pitchFamily="34" charset="0"/>
                          <a:cs typeface="Calibri" panose="020F0502020204030204" pitchFamily="34" charset="0"/>
                        </a:rPr>
                        <a:t>Y</a:t>
                      </a:r>
                    </a:p>
                  </a:txBody>
                  <a:tcPr anchor="ct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r>
                        <a:rPr lang="en-US" sz="3200" dirty="0">
                          <a:solidFill>
                            <a:srgbClr val="FF0000"/>
                          </a:solidFill>
                          <a:latin typeface="Calibri" panose="020F0502020204030204" pitchFamily="34" charset="0"/>
                          <a:ea typeface="Calibri" panose="020F0502020204030204" pitchFamily="34" charset="0"/>
                          <a:cs typeface="Calibri" panose="020F0502020204030204" pitchFamily="34" charset="0"/>
                        </a:rPr>
                        <a:t>N</a:t>
                      </a:r>
                    </a:p>
                  </a:txBody>
                  <a:tcPr anchor="ct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solidFill>
                      <a:srgbClr val="FFFFFF"/>
                    </a:solidFill>
                  </a:tcPr>
                </a:tc>
                <a:tc>
                  <a:txBody>
                    <a:bodyPr/>
                    <a:lstStyle/>
                    <a:p>
                      <a:pPr algn="ctr"/>
                      <a:r>
                        <a:rPr lang="en-US" sz="3200" dirty="0">
                          <a:solidFill>
                            <a:srgbClr val="00B809"/>
                          </a:solidFill>
                          <a:latin typeface="Calibri" panose="020F0502020204030204" pitchFamily="34" charset="0"/>
                          <a:ea typeface="Calibri" panose="020F0502020204030204" pitchFamily="34" charset="0"/>
                          <a:cs typeface="Calibri" panose="020F0502020204030204" pitchFamily="34" charset="0"/>
                        </a:rPr>
                        <a:t>Y</a:t>
                      </a:r>
                    </a:p>
                  </a:txBody>
                  <a:tcPr anchor="ctr">
                    <a:lnL w="12240">
                      <a:solidFill>
                        <a:srgbClr val="000000"/>
                      </a:solidFill>
                    </a:lnL>
                    <a:lnR w="12240">
                      <a:solidFill>
                        <a:srgbClr val="000000"/>
                      </a:solidFill>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77923">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Venue-Specific Insights</a:t>
                      </a:r>
                    </a:p>
                  </a:txBody>
                  <a:tcPr anchor="ct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solidFill>
                      <a:srgbClr val="FFFFFF"/>
                    </a:solidFill>
                  </a:tcPr>
                </a:tc>
                <a:tc>
                  <a:txBody>
                    <a:bodyPr/>
                    <a:lstStyle/>
                    <a:p>
                      <a:pPr algn="ctr"/>
                      <a:r>
                        <a:rPr lang="en-US" sz="3200" dirty="0">
                          <a:solidFill>
                            <a:srgbClr val="FF0000"/>
                          </a:solidFill>
                          <a:latin typeface="Calibri" panose="020F0502020204030204" pitchFamily="34" charset="0"/>
                          <a:ea typeface="Calibri" panose="020F0502020204030204" pitchFamily="34" charset="0"/>
                          <a:cs typeface="Calibri" panose="020F0502020204030204" pitchFamily="34" charset="0"/>
                        </a:rPr>
                        <a:t>N</a:t>
                      </a:r>
                    </a:p>
                  </a:txBody>
                  <a:tcPr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solidFill>
                      <a:srgbClr val="FFFFFF"/>
                    </a:solidFill>
                  </a:tcPr>
                </a:tc>
                <a:tc>
                  <a:txBody>
                    <a:bodyPr/>
                    <a:lstStyle/>
                    <a:p>
                      <a:pPr algn="ctr"/>
                      <a:r>
                        <a:rPr lang="en-US" sz="3200" dirty="0">
                          <a:solidFill>
                            <a:srgbClr val="00B809"/>
                          </a:solidFill>
                          <a:latin typeface="Calibri" panose="020F0502020204030204" pitchFamily="34" charset="0"/>
                          <a:ea typeface="Calibri" panose="020F0502020204030204" pitchFamily="34" charset="0"/>
                          <a:cs typeface="Calibri" panose="020F0502020204030204" pitchFamily="34" charset="0"/>
                        </a:rPr>
                        <a:t>Y</a:t>
                      </a:r>
                    </a:p>
                  </a:txBody>
                  <a:tcPr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solidFill>
                      <a:srgbClr val="FFFFFF"/>
                    </a:solidFill>
                  </a:tcPr>
                </a:tc>
                <a:tc>
                  <a:txBody>
                    <a:bodyPr/>
                    <a:lstStyle/>
                    <a:p>
                      <a:pPr algn="ctr"/>
                      <a:r>
                        <a:rPr lang="en-US" sz="3200" dirty="0">
                          <a:solidFill>
                            <a:srgbClr val="FF0000"/>
                          </a:solidFill>
                          <a:latin typeface="Calibri" panose="020F0502020204030204" pitchFamily="34" charset="0"/>
                          <a:ea typeface="Calibri" panose="020F0502020204030204" pitchFamily="34" charset="0"/>
                          <a:cs typeface="Calibri" panose="020F0502020204030204" pitchFamily="34" charset="0"/>
                        </a:rPr>
                        <a:t>N</a:t>
                      </a:r>
                    </a:p>
                  </a:txBody>
                  <a:tcPr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solidFill>
                      <a:srgbClr val="FFFFFF"/>
                    </a:solidFill>
                  </a:tcPr>
                </a:tc>
                <a:tc>
                  <a:txBody>
                    <a:bodyPr/>
                    <a:lstStyle/>
                    <a:p>
                      <a:pPr algn="ctr"/>
                      <a:r>
                        <a:rPr lang="en-US" sz="3200" dirty="0">
                          <a:solidFill>
                            <a:srgbClr val="00B809"/>
                          </a:solidFill>
                          <a:latin typeface="Calibri" panose="020F0502020204030204" pitchFamily="34" charset="0"/>
                          <a:ea typeface="Calibri" panose="020F0502020204030204" pitchFamily="34" charset="0"/>
                          <a:cs typeface="Calibri" panose="020F0502020204030204" pitchFamily="34" charset="0"/>
                        </a:rPr>
                        <a:t>Y</a:t>
                      </a:r>
                    </a:p>
                  </a:txBody>
                  <a:tcPr anchor="ct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77923">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Prediction for all formats</a:t>
                      </a:r>
                    </a:p>
                  </a:txBody>
                  <a:tcPr anchor="ct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solidFill>
                      <a:srgbClr val="FFFFFF"/>
                    </a:solidFill>
                  </a:tcPr>
                </a:tc>
                <a:tc>
                  <a:txBody>
                    <a:bodyPr/>
                    <a:lstStyle/>
                    <a:p>
                      <a:pPr algn="ctr"/>
                      <a:r>
                        <a:rPr lang="en-US" sz="3200" dirty="0">
                          <a:solidFill>
                            <a:srgbClr val="00B809"/>
                          </a:solidFill>
                          <a:latin typeface="Calibri" panose="020F0502020204030204" pitchFamily="34" charset="0"/>
                          <a:ea typeface="Calibri" panose="020F0502020204030204" pitchFamily="34" charset="0"/>
                          <a:cs typeface="Calibri" panose="020F0502020204030204" pitchFamily="34" charset="0"/>
                        </a:rPr>
                        <a:t>Y</a:t>
                      </a:r>
                    </a:p>
                  </a:txBody>
                  <a:tcPr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solidFill>
                      <a:srgbClr val="FFFFFF"/>
                    </a:solidFill>
                  </a:tcPr>
                </a:tc>
                <a:tc>
                  <a:txBody>
                    <a:bodyPr/>
                    <a:lstStyle/>
                    <a:p>
                      <a:pPr algn="ctr"/>
                      <a:r>
                        <a:rPr lang="en-US" sz="3200" dirty="0">
                          <a:solidFill>
                            <a:srgbClr val="FF0000"/>
                          </a:solidFill>
                          <a:latin typeface="Calibri" panose="020F0502020204030204" pitchFamily="34" charset="0"/>
                          <a:ea typeface="Calibri" panose="020F0502020204030204" pitchFamily="34" charset="0"/>
                          <a:cs typeface="Calibri" panose="020F0502020204030204" pitchFamily="34" charset="0"/>
                        </a:rPr>
                        <a:t>N</a:t>
                      </a:r>
                    </a:p>
                  </a:txBody>
                  <a:tcPr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solidFill>
                      <a:srgbClr val="FFFFFF"/>
                    </a:solidFill>
                  </a:tcPr>
                </a:tc>
                <a:tc>
                  <a:txBody>
                    <a:bodyPr/>
                    <a:lstStyle/>
                    <a:p>
                      <a:pPr algn="ctr"/>
                      <a:r>
                        <a:rPr lang="en-US" sz="3200" dirty="0">
                          <a:solidFill>
                            <a:srgbClr val="FF0000"/>
                          </a:solidFill>
                          <a:latin typeface="Calibri" panose="020F0502020204030204" pitchFamily="34" charset="0"/>
                          <a:ea typeface="Calibri" panose="020F0502020204030204" pitchFamily="34" charset="0"/>
                          <a:cs typeface="Calibri" panose="020F0502020204030204" pitchFamily="34" charset="0"/>
                        </a:rPr>
                        <a:t>N</a:t>
                      </a:r>
                    </a:p>
                  </a:txBody>
                  <a:tcPr anchor="ct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solidFill>
                      <a:srgbClr val="FFFFFF"/>
                    </a:solidFill>
                  </a:tcPr>
                </a:tc>
                <a:tc>
                  <a:txBody>
                    <a:bodyPr/>
                    <a:lstStyle/>
                    <a:p>
                      <a:pPr algn="ctr"/>
                      <a:r>
                        <a:rPr lang="en-US" sz="3200" dirty="0">
                          <a:solidFill>
                            <a:srgbClr val="FF0000"/>
                          </a:solidFill>
                          <a:latin typeface="Calibri" panose="020F0502020204030204" pitchFamily="34" charset="0"/>
                          <a:ea typeface="Calibri" panose="020F0502020204030204" pitchFamily="34" charset="0"/>
                          <a:cs typeface="Calibri" panose="020F0502020204030204" pitchFamily="34" charset="0"/>
                        </a:rPr>
                        <a:t>N</a:t>
                      </a:r>
                    </a:p>
                  </a:txBody>
                  <a:tcPr anchor="ct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solidFill>
                      <a:srgbClr val="FFFFFF"/>
                    </a:solidFill>
                  </a:tcPr>
                </a:tc>
                <a:extLst>
                  <a:ext uri="{0D108BD9-81ED-4DB2-BD59-A6C34878D82A}">
                    <a16:rowId xmlns:a16="http://schemas.microsoft.com/office/drawing/2014/main" val="372519455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8" name="Group 8"/>
          <p:cNvGrpSpPr/>
          <p:nvPr/>
        </p:nvGrpSpPr>
        <p:grpSpPr>
          <a:xfrm>
            <a:off x="0" y="839520"/>
            <a:ext cx="5303160" cy="1037880"/>
            <a:chOff x="0" y="839520"/>
            <a:chExt cx="5303160" cy="1037880"/>
          </a:xfrm>
        </p:grpSpPr>
        <p:sp>
          <p:nvSpPr>
            <p:cNvPr id="509" name="object 42"/>
            <p:cNvSpPr/>
            <p:nvPr/>
          </p:nvSpPr>
          <p:spPr>
            <a:xfrm>
              <a:off x="0" y="839520"/>
              <a:ext cx="48513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510" name="object 43"/>
            <p:cNvSpPr/>
            <p:nvPr/>
          </p:nvSpPr>
          <p:spPr>
            <a:xfrm>
              <a:off x="4385520" y="839520"/>
              <a:ext cx="91764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511" name="object 44"/>
          <p:cNvSpPr/>
          <p:nvPr/>
        </p:nvSpPr>
        <p:spPr>
          <a:xfrm>
            <a:off x="171360" y="957600"/>
            <a:ext cx="7203960" cy="68256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a:solidFill>
                  <a:srgbClr val="FFFFFF"/>
                </a:solidFill>
                <a:latin typeface="Calibri"/>
                <a:ea typeface="DejaVu Sans"/>
              </a:rPr>
              <a:t>Tools &amp; Technologies</a:t>
            </a:r>
            <a:endParaRPr lang="en-US" sz="4400" b="0" strike="noStrike" spc="-1">
              <a:latin typeface="Arial"/>
            </a:endParaRPr>
          </a:p>
        </p:txBody>
      </p:sp>
      <p:graphicFrame>
        <p:nvGraphicFramePr>
          <p:cNvPr id="8" name="Table 7">
            <a:extLst>
              <a:ext uri="{FF2B5EF4-FFF2-40B4-BE49-F238E27FC236}">
                <a16:creationId xmlns:a16="http://schemas.microsoft.com/office/drawing/2014/main" id="{C1CBEBD1-66BA-6096-6C2D-4CBE36869B9F}"/>
              </a:ext>
            </a:extLst>
          </p:cNvPr>
          <p:cNvGraphicFramePr/>
          <p:nvPr>
            <p:extLst>
              <p:ext uri="{D42A27DB-BD31-4B8C-83A1-F6EECF244321}">
                <p14:modId xmlns:p14="http://schemas.microsoft.com/office/powerpoint/2010/main" val="3749839188"/>
              </p:ext>
            </p:extLst>
          </p:nvPr>
        </p:nvGraphicFramePr>
        <p:xfrm>
          <a:off x="502920" y="2132837"/>
          <a:ext cx="16044840" cy="3169920"/>
        </p:xfrm>
        <a:graphic>
          <a:graphicData uri="http://schemas.openxmlformats.org/drawingml/2006/table">
            <a:tbl>
              <a:tblPr/>
              <a:tblGrid>
                <a:gridCol w="16044840">
                  <a:extLst>
                    <a:ext uri="{9D8B030D-6E8A-4147-A177-3AD203B41FA5}">
                      <a16:colId xmlns:a16="http://schemas.microsoft.com/office/drawing/2014/main" val="20001"/>
                    </a:ext>
                  </a:extLst>
                </a:gridCol>
              </a:tblGrid>
              <a:tr h="5508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strike="noStrike" spc="-1" dirty="0">
                          <a:solidFill>
                            <a:srgbClr val="FFFFFF"/>
                          </a:solidFill>
                          <a:latin typeface="Calibri" panose="020F0502020204030204" pitchFamily="34" charset="0"/>
                          <a:ea typeface="Calibri" panose="020F0502020204030204" pitchFamily="34" charset="0"/>
                          <a:cs typeface="Calibri" panose="020F0502020204030204" pitchFamily="34" charset="0"/>
                        </a:rPr>
                        <a:t>Hardware Specifications</a:t>
                      </a:r>
                      <a:endParaRPr lang="en-US" sz="3600" b="0" strike="noStrike" spc="-1" dirty="0">
                        <a:latin typeface="Calibri" panose="020F0502020204030204" pitchFamily="34" charset="0"/>
                        <a:ea typeface="Calibri" panose="020F0502020204030204" pitchFamily="34" charset="0"/>
                        <a:cs typeface="Calibri" panose="020F0502020204030204" pitchFamily="34" charset="0"/>
                      </a:endParaRPr>
                    </a:p>
                  </a:txBody>
                  <a:tcPr marL="90000" marR="90000">
                    <a:solidFill>
                      <a:srgbClr val="729FCF"/>
                    </a:solidFill>
                  </a:tcPr>
                </a:tc>
                <a:extLst>
                  <a:ext uri="{0D108BD9-81ED-4DB2-BD59-A6C34878D82A}">
                    <a16:rowId xmlns:a16="http://schemas.microsoft.com/office/drawing/2014/main" val="10000"/>
                  </a:ext>
                </a:extLst>
              </a:tr>
              <a:tr h="1868235">
                <a:tc>
                  <a:txBody>
                    <a:bodyPr/>
                    <a:lstStyle/>
                    <a:p>
                      <a:pPr marL="0" indent="0" algn="just">
                        <a:buNone/>
                      </a:pPr>
                      <a:r>
                        <a:rPr lang="en-US" sz="3200" b="1" dirty="0">
                          <a:latin typeface="Calibri" panose="020F0502020204030204" pitchFamily="34" charset="0"/>
                          <a:ea typeface="Calibri" panose="020F0502020204030204" pitchFamily="34" charset="0"/>
                          <a:cs typeface="Calibri" panose="020F0502020204030204" pitchFamily="34" charset="0"/>
                        </a:rPr>
                        <a:t>Processor: </a:t>
                      </a:r>
                      <a:r>
                        <a:rPr lang="en-US" sz="3200" b="0" strike="noStrike" spc="-21" dirty="0">
                          <a:solidFill>
                            <a:srgbClr val="000000"/>
                          </a:solidFill>
                          <a:latin typeface="Calibri" panose="020F0502020204030204" pitchFamily="34" charset="0"/>
                          <a:ea typeface="Calibri" panose="020F0502020204030204" pitchFamily="34" charset="0"/>
                          <a:cs typeface="Calibri" panose="020F0502020204030204" pitchFamily="34" charset="0"/>
                        </a:rPr>
                        <a:t>11th Gen Intel(R) Core(TM) i3-1135G7 @ 2.40GHz   2.42 GHz</a:t>
                      </a:r>
                      <a:endPar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3200" b="1" dirty="0">
                          <a:latin typeface="Calibri" panose="020F0502020204030204" pitchFamily="34" charset="0"/>
                          <a:ea typeface="Calibri" panose="020F0502020204030204" pitchFamily="34" charset="0"/>
                          <a:cs typeface="Calibri" panose="020F0502020204030204" pitchFamily="34" charset="0"/>
                        </a:rPr>
                        <a:t>Hard disk: </a:t>
                      </a:r>
                      <a:r>
                        <a:rPr lang="en-US" sz="3200" dirty="0">
                          <a:latin typeface="Calibri" panose="020F0502020204030204" pitchFamily="34" charset="0"/>
                          <a:ea typeface="Calibri" panose="020F0502020204030204" pitchFamily="34" charset="0"/>
                          <a:cs typeface="Calibri" panose="020F0502020204030204" pitchFamily="34" charset="0"/>
                        </a:rPr>
                        <a:t>40 GB or higher</a:t>
                      </a:r>
                    </a:p>
                    <a:p>
                      <a:pPr marL="0" indent="0" algn="just">
                        <a:buNone/>
                      </a:pPr>
                      <a:r>
                        <a:rPr lang="en-US" sz="3200" b="1" dirty="0">
                          <a:latin typeface="Calibri" panose="020F0502020204030204" pitchFamily="34" charset="0"/>
                          <a:ea typeface="Calibri" panose="020F0502020204030204" pitchFamily="34" charset="0"/>
                          <a:cs typeface="Calibri" panose="020F0502020204030204" pitchFamily="34" charset="0"/>
                        </a:rPr>
                        <a:t>RAM: </a:t>
                      </a:r>
                      <a:r>
                        <a:rPr lang="en-US" sz="3200" spc="-21" dirty="0">
                          <a:solidFill>
                            <a:srgbClr val="000000"/>
                          </a:solidFill>
                          <a:latin typeface="Calibri" panose="020F0502020204030204" pitchFamily="34" charset="0"/>
                          <a:ea typeface="Calibri" panose="020F0502020204030204" pitchFamily="34" charset="0"/>
                          <a:cs typeface="Calibri" panose="020F0502020204030204" pitchFamily="34" charset="0"/>
                        </a:rPr>
                        <a:t>8.00 GB</a:t>
                      </a:r>
                    </a:p>
                    <a:p>
                      <a:pPr marL="0" indent="0" algn="l">
                        <a:buNone/>
                      </a:pPr>
                      <a:endParaRPr lang="en-IN" sz="3200" cap="none" dirty="0">
                        <a:latin typeface="Calibri" panose="020F0502020204030204" pitchFamily="34" charset="0"/>
                        <a:ea typeface="Calibri" panose="020F0502020204030204" pitchFamily="34" charset="0"/>
                        <a:cs typeface="Calibri" panose="020F0502020204030204" pitchFamily="34" charset="0"/>
                      </a:endParaRPr>
                    </a:p>
                    <a:p>
                      <a:endParaRPr lang="en-US" sz="3200" dirty="0">
                        <a:latin typeface="Calibri" panose="020F0502020204030204" pitchFamily="34" charset="0"/>
                        <a:ea typeface="Calibri" panose="020F0502020204030204" pitchFamily="34" charset="0"/>
                        <a:cs typeface="Calibri" panose="020F0502020204030204" pitchFamily="34" charset="0"/>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solidFill>
                      <a:srgbClr val="FFFFFF"/>
                    </a:solidFill>
                  </a:tcPr>
                </a:tc>
                <a:extLst>
                  <a:ext uri="{0D108BD9-81ED-4DB2-BD59-A6C34878D82A}">
                    <a16:rowId xmlns:a16="http://schemas.microsoft.com/office/drawing/2014/main" val="10002"/>
                  </a:ext>
                </a:extLst>
              </a:tr>
            </a:tbl>
          </a:graphicData>
        </a:graphic>
      </p:graphicFrame>
      <p:graphicFrame>
        <p:nvGraphicFramePr>
          <p:cNvPr id="9" name="Table 1">
            <a:extLst>
              <a:ext uri="{FF2B5EF4-FFF2-40B4-BE49-F238E27FC236}">
                <a16:creationId xmlns:a16="http://schemas.microsoft.com/office/drawing/2014/main" id="{73E65CE3-B7EC-4FD5-3CD0-E04F86AAA103}"/>
              </a:ext>
            </a:extLst>
          </p:cNvPr>
          <p:cNvGraphicFramePr/>
          <p:nvPr>
            <p:extLst>
              <p:ext uri="{D42A27DB-BD31-4B8C-83A1-F6EECF244321}">
                <p14:modId xmlns:p14="http://schemas.microsoft.com/office/powerpoint/2010/main" val="2395063058"/>
              </p:ext>
            </p:extLst>
          </p:nvPr>
        </p:nvGraphicFramePr>
        <p:xfrm>
          <a:off x="502920" y="5272277"/>
          <a:ext cx="16044840" cy="4453045"/>
        </p:xfrm>
        <a:graphic>
          <a:graphicData uri="http://schemas.openxmlformats.org/drawingml/2006/table">
            <a:tbl>
              <a:tblPr/>
              <a:tblGrid>
                <a:gridCol w="16044840">
                  <a:extLst>
                    <a:ext uri="{9D8B030D-6E8A-4147-A177-3AD203B41FA5}">
                      <a16:colId xmlns:a16="http://schemas.microsoft.com/office/drawing/2014/main" val="20000"/>
                    </a:ext>
                  </a:extLst>
                </a:gridCol>
              </a:tblGrid>
              <a:tr h="5249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strike="noStrike" spc="-1" dirty="0">
                          <a:solidFill>
                            <a:srgbClr val="FFFFFF"/>
                          </a:solidFill>
                          <a:latin typeface="Calibri" panose="020F0502020204030204" pitchFamily="34" charset="0"/>
                          <a:ea typeface="Calibri" panose="020F0502020204030204" pitchFamily="34" charset="0"/>
                          <a:cs typeface="Calibri" panose="020F0502020204030204" pitchFamily="34" charset="0"/>
                        </a:rPr>
                        <a:t>Software Specifications</a:t>
                      </a:r>
                      <a:endParaRPr lang="en-US" sz="3600" b="0" strike="noStrike" spc="-1" dirty="0">
                        <a:latin typeface="Calibri" panose="020F0502020204030204" pitchFamily="34" charset="0"/>
                        <a:ea typeface="Calibri" panose="020F0502020204030204" pitchFamily="34" charset="0"/>
                        <a:cs typeface="Calibri" panose="020F0502020204030204" pitchFamily="34" charset="0"/>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5B9BD5"/>
                    </a:solidFill>
                  </a:tcPr>
                </a:tc>
                <a:extLst>
                  <a:ext uri="{0D108BD9-81ED-4DB2-BD59-A6C34878D82A}">
                    <a16:rowId xmlns:a16="http://schemas.microsoft.com/office/drawing/2014/main" val="10000"/>
                  </a:ext>
                </a:extLst>
              </a:tr>
              <a:tr h="3812965">
                <a:tc>
                  <a:txBody>
                    <a:bodyPr/>
                    <a:lstStyle/>
                    <a:p>
                      <a:pPr marL="0" indent="0" algn="just">
                        <a:buFont typeface="Arial" panose="020B0604020202020204" pitchFamily="34" charset="0"/>
                        <a:buNone/>
                      </a:pPr>
                      <a:r>
                        <a:rPr lang="en-US" sz="3200" b="1" dirty="0">
                          <a:latin typeface="Calibri" panose="020F0502020204030204" pitchFamily="34" charset="0"/>
                          <a:ea typeface="Calibri" panose="020F0502020204030204" pitchFamily="34" charset="0"/>
                          <a:cs typeface="Calibri" panose="020F0502020204030204" pitchFamily="34" charset="0"/>
                        </a:rPr>
                        <a:t>Operating System</a:t>
                      </a:r>
                      <a:r>
                        <a:rPr lang="en-US" sz="3200" dirty="0">
                          <a:latin typeface="Calibri" panose="020F0502020204030204" pitchFamily="34" charset="0"/>
                          <a:ea typeface="Calibri" panose="020F0502020204030204" pitchFamily="34" charset="0"/>
                          <a:cs typeface="Calibri" panose="020F0502020204030204" pitchFamily="34" charset="0"/>
                        </a:rPr>
                        <a:t>: Linux, Mac OS and Windows 8 and above</a:t>
                      </a:r>
                    </a:p>
                    <a:p>
                      <a:pPr marL="0" indent="0" algn="just">
                        <a:buFont typeface="Arial" panose="020B0604020202020204" pitchFamily="34" charset="0"/>
                        <a:buNone/>
                      </a:pPr>
                      <a:r>
                        <a:rPr lang="en-IN" sz="3200" b="1" dirty="0">
                          <a:latin typeface="Calibri" panose="020F0502020204030204" pitchFamily="34" charset="0"/>
                          <a:ea typeface="Calibri" panose="020F0502020204030204" pitchFamily="34" charset="0"/>
                          <a:cs typeface="Calibri" panose="020F0502020204030204" pitchFamily="34" charset="0"/>
                        </a:rPr>
                        <a:t>Language</a:t>
                      </a:r>
                      <a:r>
                        <a:rPr lang="en-IN" sz="3200" dirty="0">
                          <a:latin typeface="Calibri" panose="020F0502020204030204" pitchFamily="34" charset="0"/>
                          <a:ea typeface="Calibri" panose="020F0502020204030204" pitchFamily="34" charset="0"/>
                          <a:cs typeface="Calibri" panose="020F0502020204030204" pitchFamily="34" charset="0"/>
                        </a:rPr>
                        <a:t>: Python 3.7</a:t>
                      </a:r>
                      <a:r>
                        <a:rPr lang="en-US" sz="3200" dirty="0">
                          <a:latin typeface="Calibri" panose="020F0502020204030204" pitchFamily="34" charset="0"/>
                          <a:ea typeface="Calibri" panose="020F0502020204030204" pitchFamily="34" charset="0"/>
                          <a:cs typeface="Calibri" panose="020F0502020204030204" pitchFamily="34" charset="0"/>
                        </a:rPr>
                        <a:t>, JavaScript</a:t>
                      </a:r>
                    </a:p>
                    <a:p>
                      <a:pPr marL="0" indent="0" algn="just">
                        <a:buFont typeface="Arial" panose="020B0604020202020204" pitchFamily="34" charset="0"/>
                        <a:buNone/>
                      </a:pPr>
                      <a:r>
                        <a:rPr lang="en-US" sz="3200" b="1" dirty="0">
                          <a:latin typeface="Calibri" panose="020F0502020204030204" pitchFamily="34" charset="0"/>
                          <a:ea typeface="Calibri" panose="020F0502020204030204" pitchFamily="34" charset="0"/>
                          <a:cs typeface="Calibri" panose="020F0502020204030204" pitchFamily="34" charset="0"/>
                        </a:rPr>
                        <a:t>Library</a:t>
                      </a:r>
                      <a:r>
                        <a:rPr lang="en-US" sz="3200" dirty="0">
                          <a:latin typeface="Calibri" panose="020F0502020204030204" pitchFamily="34" charset="0"/>
                          <a:ea typeface="Calibri" panose="020F0502020204030204" pitchFamily="34" charset="0"/>
                          <a:cs typeface="Calibri" panose="020F0502020204030204" pitchFamily="34" charset="0"/>
                        </a:rPr>
                        <a:t>: NumPy 1.14.3, Matplotlib 2.1.2 Scikit-learn, Pandas, Seaborn, requests, </a:t>
                      </a:r>
                      <a:r>
                        <a:rPr lang="en-US" sz="3200" dirty="0" err="1">
                          <a:latin typeface="Calibri" panose="020F0502020204030204" pitchFamily="34" charset="0"/>
                          <a:ea typeface="Calibri" panose="020F0502020204030204" pitchFamily="34" charset="0"/>
                          <a:cs typeface="Calibri" panose="020F0502020204030204" pitchFamily="34" charset="0"/>
                        </a:rPr>
                        <a:t>BeautifulSoup</a:t>
                      </a:r>
                      <a:r>
                        <a:rPr lang="en-US" sz="3200" dirty="0">
                          <a:latin typeface="Calibri" panose="020F0502020204030204" pitchFamily="34" charset="0"/>
                          <a:ea typeface="Calibri" panose="020F0502020204030204" pitchFamily="34" charset="0"/>
                          <a:cs typeface="Calibri" panose="020F0502020204030204" pitchFamily="34" charset="0"/>
                        </a:rPr>
                        <a:t> </a:t>
                      </a:r>
                    </a:p>
                    <a:p>
                      <a:pPr marL="0" indent="0" algn="just">
                        <a:buFont typeface="Arial" panose="020B0604020202020204" pitchFamily="34" charset="0"/>
                        <a:buNone/>
                      </a:pPr>
                      <a:r>
                        <a:rPr lang="en-US" sz="3200" b="1" dirty="0">
                          <a:latin typeface="Calibri" panose="020F0502020204030204" pitchFamily="34" charset="0"/>
                          <a:ea typeface="Calibri" panose="020F0502020204030204" pitchFamily="34" charset="0"/>
                          <a:cs typeface="Calibri" panose="020F0502020204030204" pitchFamily="34" charset="0"/>
                        </a:rPr>
                        <a:t>Front End</a:t>
                      </a:r>
                      <a:r>
                        <a:rPr lang="en-US" sz="3200" dirty="0">
                          <a:latin typeface="Calibri" panose="020F0502020204030204" pitchFamily="34" charset="0"/>
                          <a:ea typeface="Calibri" panose="020F0502020204030204" pitchFamily="34" charset="0"/>
                          <a:cs typeface="Calibri" panose="020F0502020204030204" pitchFamily="34" charset="0"/>
                        </a:rPr>
                        <a:t>: ReactJS 18.0.0</a:t>
                      </a:r>
                    </a:p>
                    <a:p>
                      <a:pPr marL="0" indent="0" algn="just">
                        <a:buFont typeface="Arial" panose="020B0604020202020204" pitchFamily="34" charset="0"/>
                        <a:buNone/>
                      </a:pPr>
                      <a:r>
                        <a:rPr lang="en-US" sz="3200" b="1" dirty="0">
                          <a:latin typeface="Calibri" panose="020F0502020204030204" pitchFamily="34" charset="0"/>
                          <a:ea typeface="Calibri" panose="020F0502020204030204" pitchFamily="34" charset="0"/>
                          <a:cs typeface="Calibri" panose="020F0502020204030204" pitchFamily="34" charset="0"/>
                        </a:rPr>
                        <a:t>Back End</a:t>
                      </a:r>
                      <a:r>
                        <a:rPr lang="en-US" sz="3200" dirty="0">
                          <a:latin typeface="Calibri" panose="020F0502020204030204" pitchFamily="34" charset="0"/>
                          <a:ea typeface="Calibri" panose="020F0502020204030204" pitchFamily="34" charset="0"/>
                          <a:cs typeface="Calibri" panose="020F0502020204030204" pitchFamily="34" charset="0"/>
                        </a:rPr>
                        <a:t>: NodeJS 21.5.0, Express.js 4.20.0, MongoDB Compass 1.45.0</a:t>
                      </a:r>
                      <a:endParaRPr lang="en-US" sz="3200" b="0" strike="noStrike" spc="-1" dirty="0">
                        <a:latin typeface="Calibri" panose="020F0502020204030204" pitchFamily="34" charset="0"/>
                        <a:ea typeface="Calibri" panose="020F0502020204030204" pitchFamily="34" charset="0"/>
                        <a:cs typeface="Calibri" panose="020F0502020204030204" pitchFamily="34" charset="0"/>
                      </a:endParaRPr>
                    </a:p>
                  </a:txBody>
                  <a:tcPr>
                    <a:lnL w="12240">
                      <a:solidFill>
                        <a:srgbClr val="000000"/>
                      </a:solidFill>
                    </a:lnL>
                    <a:lnR w="12240" cap="flat" cmpd="sng" algn="ctr">
                      <a:solidFill>
                        <a:srgbClr val="000000"/>
                      </a:solidFill>
                      <a:prstDash val="solid"/>
                      <a:round/>
                      <a:headEnd type="none" w="med" len="med"/>
                      <a:tailEnd type="none" w="med" len="med"/>
                    </a:lnR>
                    <a:lnT w="12240" cap="flat" cmpd="sng" algn="ctr">
                      <a:solidFill>
                        <a:srgbClr val="000000"/>
                      </a:solidFill>
                      <a:prstDash val="solid"/>
                      <a:round/>
                      <a:headEnd type="none" w="med" len="med"/>
                      <a:tailEnd type="none" w="med" len="med"/>
                    </a:lnT>
                    <a:lnB w="12240">
                      <a:solidFill>
                        <a:srgbClr val="000000"/>
                      </a:solidFill>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51973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4" name="Group 6"/>
          <p:cNvGrpSpPr/>
          <p:nvPr/>
        </p:nvGrpSpPr>
        <p:grpSpPr>
          <a:xfrm>
            <a:off x="0" y="839520"/>
            <a:ext cx="6126120" cy="1037880"/>
            <a:chOff x="0" y="839520"/>
            <a:chExt cx="6126120" cy="1037880"/>
          </a:xfrm>
        </p:grpSpPr>
        <p:sp>
          <p:nvSpPr>
            <p:cNvPr id="515" name="object 38"/>
            <p:cNvSpPr/>
            <p:nvPr/>
          </p:nvSpPr>
          <p:spPr>
            <a:xfrm>
              <a:off x="0" y="839520"/>
              <a:ext cx="560448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516" name="object 39"/>
            <p:cNvSpPr/>
            <p:nvPr/>
          </p:nvSpPr>
          <p:spPr>
            <a:xfrm>
              <a:off x="5066280" y="839520"/>
              <a:ext cx="105984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517" name="object 40"/>
          <p:cNvSpPr/>
          <p:nvPr/>
        </p:nvSpPr>
        <p:spPr>
          <a:xfrm>
            <a:off x="171360" y="957600"/>
            <a:ext cx="7203960" cy="6829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a:solidFill>
                  <a:srgbClr val="FFFFFF"/>
                </a:solidFill>
                <a:latin typeface="Calibri"/>
                <a:ea typeface="DejaVu Sans"/>
              </a:rPr>
              <a:t>Requirements Analysis</a:t>
            </a:r>
            <a:endParaRPr lang="en-US" sz="4400" b="0" strike="noStrike" spc="-1">
              <a:latin typeface="Arial"/>
            </a:endParaRPr>
          </a:p>
        </p:txBody>
      </p:sp>
      <p:sp>
        <p:nvSpPr>
          <p:cNvPr id="518" name="object 41"/>
          <p:cNvSpPr/>
          <p:nvPr/>
        </p:nvSpPr>
        <p:spPr>
          <a:xfrm>
            <a:off x="1114425" y="3507478"/>
            <a:ext cx="16644938" cy="2093033"/>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marL="12600" indent="-216000">
              <a:lnSpc>
                <a:spcPct val="115000"/>
              </a:lnSpc>
              <a:spcBef>
                <a:spcPts val="850"/>
              </a:spcBef>
              <a:spcAft>
                <a:spcPts val="850"/>
              </a:spcAft>
              <a:buClr>
                <a:srgbClr val="000000"/>
              </a:buClr>
              <a:buFont typeface="Symbol"/>
              <a:buChar char=""/>
            </a:pPr>
            <a:r>
              <a:rPr lang="en-US" sz="3600" b="1" dirty="0">
                <a:latin typeface="Calibri" panose="020F0502020204030204" pitchFamily="34" charset="0"/>
                <a:ea typeface="Calibri" panose="020F0502020204030204" pitchFamily="34" charset="0"/>
                <a:cs typeface="Calibri" panose="020F0502020204030204" pitchFamily="34" charset="0"/>
              </a:rPr>
              <a:t> User(Fans/Cricket Analyst) </a:t>
            </a:r>
            <a:r>
              <a:rPr lang="en-US" sz="3600" dirty="0">
                <a:latin typeface="Calibri" panose="020F0502020204030204" pitchFamily="34" charset="0"/>
                <a:ea typeface="Calibri" panose="020F0502020204030204" pitchFamily="34" charset="0"/>
                <a:cs typeface="Calibri" panose="020F0502020204030204" pitchFamily="34" charset="0"/>
              </a:rPr>
              <a:t>: Accesses live match updates, toss decision, prediction insights, player statistics and match result statistics.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just">
              <a:lnSpc>
                <a:spcPct val="115000"/>
              </a:lnSpc>
              <a:spcBef>
                <a:spcPts val="850"/>
              </a:spcBef>
              <a:spcAft>
                <a:spcPts val="850"/>
              </a:spcAft>
              <a:buClr>
                <a:srgbClr val="000000"/>
              </a:buClr>
            </a:pPr>
            <a:endParaRPr lang="en-US" sz="3600" b="0" strike="noStrike" spc="-1" dirty="0">
              <a:latin typeface="Arial"/>
            </a:endParaRPr>
          </a:p>
        </p:txBody>
      </p:sp>
      <p:sp>
        <p:nvSpPr>
          <p:cNvPr id="519" name="object 68"/>
          <p:cNvSpPr/>
          <p:nvPr/>
        </p:nvSpPr>
        <p:spPr>
          <a:xfrm>
            <a:off x="0" y="1849320"/>
            <a:ext cx="5303160" cy="6192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w="0">
            <a:noFill/>
          </a:ln>
        </p:spPr>
        <p:style>
          <a:lnRef idx="0">
            <a:scrgbClr r="0" g="0" b="0"/>
          </a:lnRef>
          <a:fillRef idx="0">
            <a:scrgbClr r="0" g="0" b="0"/>
          </a:fillRef>
          <a:effectRef idx="0">
            <a:scrgbClr r="0" g="0" b="0"/>
          </a:effectRef>
          <a:fontRef idx="minor"/>
        </p:style>
      </p:sp>
      <p:sp>
        <p:nvSpPr>
          <p:cNvPr id="520" name="object 69"/>
          <p:cNvSpPr/>
          <p:nvPr/>
        </p:nvSpPr>
        <p:spPr>
          <a:xfrm>
            <a:off x="154080" y="1779120"/>
            <a:ext cx="496620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ctr">
            <a:spAutoFit/>
          </a:bodyPr>
          <a:lstStyle/>
          <a:p>
            <a:pPr marL="12600">
              <a:lnSpc>
                <a:spcPct val="100000"/>
              </a:lnSpc>
              <a:spcBef>
                <a:spcPts val="99"/>
              </a:spcBef>
              <a:buNone/>
            </a:pPr>
            <a:r>
              <a:rPr lang="en-US" sz="3600" b="1" strike="noStrike" spc="1">
                <a:solidFill>
                  <a:srgbClr val="FFFFFF"/>
                </a:solidFill>
                <a:latin typeface="Calibri"/>
                <a:ea typeface="DejaVu Sans"/>
              </a:rPr>
              <a:t>Users of the System</a:t>
            </a:r>
            <a:endParaRPr lang="en-US" sz="36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1" name="Group 14"/>
          <p:cNvGrpSpPr/>
          <p:nvPr/>
        </p:nvGrpSpPr>
        <p:grpSpPr>
          <a:xfrm>
            <a:off x="0" y="839520"/>
            <a:ext cx="6126120" cy="1037880"/>
            <a:chOff x="0" y="839520"/>
            <a:chExt cx="6126120" cy="1037880"/>
          </a:xfrm>
        </p:grpSpPr>
        <p:sp>
          <p:nvSpPr>
            <p:cNvPr id="522" name="object 76"/>
            <p:cNvSpPr/>
            <p:nvPr/>
          </p:nvSpPr>
          <p:spPr>
            <a:xfrm>
              <a:off x="0" y="839520"/>
              <a:ext cx="560448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523" name="object 77"/>
            <p:cNvSpPr/>
            <p:nvPr/>
          </p:nvSpPr>
          <p:spPr>
            <a:xfrm>
              <a:off x="5066280" y="839520"/>
              <a:ext cx="105984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524" name="object 78"/>
          <p:cNvSpPr/>
          <p:nvPr/>
        </p:nvSpPr>
        <p:spPr>
          <a:xfrm>
            <a:off x="171360" y="957600"/>
            <a:ext cx="7203960" cy="6829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a:solidFill>
                  <a:srgbClr val="FFFFFF"/>
                </a:solidFill>
                <a:latin typeface="Calibri"/>
                <a:ea typeface="DejaVu Sans"/>
              </a:rPr>
              <a:t>Requirements Analysis</a:t>
            </a:r>
            <a:endParaRPr lang="en-US" sz="4400" b="0" strike="noStrike" spc="-1">
              <a:latin typeface="Arial"/>
            </a:endParaRPr>
          </a:p>
        </p:txBody>
      </p:sp>
      <p:sp>
        <p:nvSpPr>
          <p:cNvPr id="526" name="object 80"/>
          <p:cNvSpPr/>
          <p:nvPr/>
        </p:nvSpPr>
        <p:spPr>
          <a:xfrm>
            <a:off x="0" y="1849320"/>
            <a:ext cx="5303160" cy="6192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w="0">
            <a:noFill/>
          </a:ln>
        </p:spPr>
        <p:style>
          <a:lnRef idx="0">
            <a:scrgbClr r="0" g="0" b="0"/>
          </a:lnRef>
          <a:fillRef idx="0">
            <a:scrgbClr r="0" g="0" b="0"/>
          </a:fillRef>
          <a:effectRef idx="0">
            <a:scrgbClr r="0" g="0" b="0"/>
          </a:effectRef>
          <a:fontRef idx="minor"/>
        </p:style>
      </p:sp>
      <p:sp>
        <p:nvSpPr>
          <p:cNvPr id="527" name="object 81"/>
          <p:cNvSpPr/>
          <p:nvPr/>
        </p:nvSpPr>
        <p:spPr>
          <a:xfrm>
            <a:off x="154080" y="1779120"/>
            <a:ext cx="496620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ctr">
            <a:spAutoFit/>
          </a:bodyPr>
          <a:lstStyle/>
          <a:p>
            <a:pPr marL="12600">
              <a:lnSpc>
                <a:spcPct val="100000"/>
              </a:lnSpc>
              <a:spcBef>
                <a:spcPts val="99"/>
              </a:spcBef>
              <a:buNone/>
            </a:pPr>
            <a:r>
              <a:rPr lang="en-US" sz="3600" b="1" strike="noStrike" spc="1">
                <a:solidFill>
                  <a:srgbClr val="FFFFFF"/>
                </a:solidFill>
                <a:latin typeface="Calibri"/>
                <a:ea typeface="DejaVu Sans"/>
              </a:rPr>
              <a:t>Functional Requirements</a:t>
            </a:r>
            <a:endParaRPr lang="en-US" sz="3600" b="0" strike="noStrike" spc="-1">
              <a:latin typeface="Arial"/>
            </a:endParaRPr>
          </a:p>
        </p:txBody>
      </p:sp>
      <p:sp>
        <p:nvSpPr>
          <p:cNvPr id="3" name="Rectangle 2">
            <a:extLst>
              <a:ext uri="{FF2B5EF4-FFF2-40B4-BE49-F238E27FC236}">
                <a16:creationId xmlns:a16="http://schemas.microsoft.com/office/drawing/2014/main" id="{51A57551-DF2C-A362-A7B7-1DD6B14B862E}"/>
              </a:ext>
            </a:extLst>
          </p:cNvPr>
          <p:cNvSpPr>
            <a:spLocks noChangeArrowheads="1"/>
          </p:cNvSpPr>
          <p:nvPr/>
        </p:nvSpPr>
        <p:spPr bwMode="auto">
          <a:xfrm>
            <a:off x="900113" y="2634451"/>
            <a:ext cx="17456126"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Live Score and Statistics Display</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lvl="1" algn="just" eaLnBrk="0" fontAlgn="base" hangingPunct="0">
              <a:spcBef>
                <a:spcPct val="0"/>
              </a:spcBef>
              <a:spcAft>
                <a:spcPct val="0"/>
              </a:spcAft>
              <a:buFontTx/>
              <a:buChar char="•"/>
            </a:pP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Provide real-time updates of the ongoing match scores, ball-by-ball details, and key statistics.</a:t>
            </a:r>
          </a:p>
          <a:p>
            <a:pPr lvl="1" algn="just" eaLnBrk="0" fontAlgn="base" hangingPunct="0">
              <a:spcBef>
                <a:spcPct val="0"/>
              </a:spcBef>
              <a:spcAft>
                <a:spcPct val="0"/>
              </a:spcAft>
              <a:buFontTx/>
              <a:buChar char="•"/>
            </a:pP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Showcase performance metrics like run rates, required run rates, and projected scores.</a:t>
            </a:r>
          </a:p>
          <a:p>
            <a:pPr lvl="1" algn="just" eaLnBrk="0" fontAlgn="base" hangingPunct="0">
              <a:spcBef>
                <a:spcPct val="0"/>
              </a:spcBef>
              <a:spcAft>
                <a:spcPct val="0"/>
              </a:spcAft>
              <a:buFontTx/>
              <a:buChar char="•"/>
            </a:pPr>
            <a:endPar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Second Inning Win Prediction</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lvl="1" algn="just" eaLnBrk="0" fontAlgn="base" hangingPunct="0">
              <a:spcBef>
                <a:spcPct val="0"/>
              </a:spcBef>
              <a:spcAft>
                <a:spcPct val="0"/>
              </a:spcAft>
              <a:buFontTx/>
              <a:buChar char="•"/>
            </a:pP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Predict the likelihood of the chasing team achieving the target score based on real-time match data.</a:t>
            </a:r>
          </a:p>
          <a:p>
            <a:pPr lvl="1" algn="just" eaLnBrk="0" fontAlgn="base" hangingPunct="0">
              <a:spcBef>
                <a:spcPct val="0"/>
              </a:spcBef>
              <a:spcAft>
                <a:spcPct val="0"/>
              </a:spcAft>
              <a:buFontTx/>
              <a:buChar char="•"/>
            </a:pP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Consider factors such as wickets in hand, required run rate, and individual player performances.</a:t>
            </a:r>
          </a:p>
          <a:p>
            <a:pPr lvl="1" algn="just" eaLnBrk="0" fontAlgn="base" hangingPunct="0">
              <a:spcBef>
                <a:spcPct val="0"/>
              </a:spcBef>
              <a:spcAft>
                <a:spcPct val="0"/>
              </a:spcAft>
              <a:buFontTx/>
              <a:buChar char="•"/>
            </a:pPr>
            <a:endPar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Toss Decision Recommendation</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lvl="1" algn="just" eaLnBrk="0" fontAlgn="base" hangingPunct="0">
              <a:spcBef>
                <a:spcPct val="0"/>
              </a:spcBef>
              <a:spcAft>
                <a:spcPct val="0"/>
              </a:spcAft>
              <a:buFontTx/>
              <a:buChar char="•"/>
            </a:pP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Analyze historical data and weather conditions to suggest the optimal toss decision (batting or bowling first). </a:t>
            </a:r>
          </a:p>
          <a:p>
            <a:pPr lvl="1" algn="just" eaLnBrk="0" fontAlgn="base" hangingPunct="0">
              <a:spcBef>
                <a:spcPct val="0"/>
              </a:spcBef>
              <a:spcAft>
                <a:spcPct val="0"/>
              </a:spcAft>
              <a:buFontTx/>
              <a:buChar char="•"/>
            </a:pPr>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eaLnBrk="0" fontAlgn="base" hangingPunct="0">
              <a:spcBef>
                <a:spcPct val="0"/>
              </a:spcBef>
              <a:spcAft>
                <a:spcPct val="0"/>
              </a:spcAft>
              <a:buFontTx/>
              <a:buChar char="•"/>
            </a:pPr>
            <a:r>
              <a:rPr lang="en-US" sz="3200" b="1" spc="-21" dirty="0">
                <a:solidFill>
                  <a:srgbClr val="000000"/>
                </a:solidFill>
                <a:latin typeface="Calibri"/>
              </a:rPr>
              <a:t> Generate Match Result Statistics</a:t>
            </a:r>
            <a:r>
              <a:rPr lang="en-US" sz="3200" spc="-21" dirty="0">
                <a:solidFill>
                  <a:srgbClr val="000000"/>
                </a:solidFill>
                <a:latin typeface="Calibri"/>
              </a:rPr>
              <a:t>:</a:t>
            </a:r>
            <a:r>
              <a:rPr lang="en-US" sz="3200" b="0" strike="noStrike" spc="-21" dirty="0">
                <a:solidFill>
                  <a:srgbClr val="000000"/>
                </a:solidFill>
                <a:latin typeface="Calibri"/>
                <a:ea typeface="Noto Sans CJK SC"/>
              </a:rPr>
              <a:t> </a:t>
            </a:r>
          </a:p>
          <a:p>
            <a:pPr lvl="1" algn="just" eaLnBrk="0" fontAlgn="base" hangingPunct="0">
              <a:spcBef>
                <a:spcPct val="0"/>
              </a:spcBef>
              <a:spcAft>
                <a:spcPct val="0"/>
              </a:spcAft>
              <a:buFontTx/>
              <a:buChar char="•"/>
            </a:pPr>
            <a:r>
              <a:rPr lang="en-US" sz="3200" b="0" strike="noStrike" spc="-1" dirty="0">
                <a:latin typeface="Calibri" panose="020F0502020204030204" pitchFamily="34" charset="0"/>
                <a:ea typeface="Calibri" panose="020F0502020204030204" pitchFamily="34" charset="0"/>
                <a:cs typeface="Calibri" panose="020F0502020204030204" pitchFamily="34" charset="0"/>
              </a:rPr>
              <a:t>Generate and display results for completed matches.</a:t>
            </a:r>
            <a:endParaRPr lang="en-US" sz="3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8" name="Group 13"/>
          <p:cNvGrpSpPr/>
          <p:nvPr/>
        </p:nvGrpSpPr>
        <p:grpSpPr>
          <a:xfrm>
            <a:off x="0" y="839520"/>
            <a:ext cx="6674760" cy="1037880"/>
            <a:chOff x="0" y="839520"/>
            <a:chExt cx="6674760" cy="1037880"/>
          </a:xfrm>
        </p:grpSpPr>
        <p:sp>
          <p:nvSpPr>
            <p:cNvPr id="529" name="object 70"/>
            <p:cNvSpPr/>
            <p:nvPr/>
          </p:nvSpPr>
          <p:spPr>
            <a:xfrm>
              <a:off x="0" y="839520"/>
              <a:ext cx="61063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530" name="object 71"/>
            <p:cNvSpPr/>
            <p:nvPr/>
          </p:nvSpPr>
          <p:spPr>
            <a:xfrm>
              <a:off x="5519880" y="839520"/>
              <a:ext cx="115488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531" name="object 72"/>
          <p:cNvSpPr/>
          <p:nvPr/>
        </p:nvSpPr>
        <p:spPr>
          <a:xfrm>
            <a:off x="171360" y="957600"/>
            <a:ext cx="7783560" cy="6829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a:solidFill>
                  <a:srgbClr val="FFFFFF"/>
                </a:solidFill>
                <a:latin typeface="Calibri"/>
                <a:ea typeface="DejaVu Sans"/>
              </a:rPr>
              <a:t>Requirements Analysis</a:t>
            </a:r>
            <a:endParaRPr lang="en-US" sz="4400" b="0" strike="noStrike" spc="-1">
              <a:latin typeface="Arial"/>
            </a:endParaRPr>
          </a:p>
        </p:txBody>
      </p:sp>
      <p:sp>
        <p:nvSpPr>
          <p:cNvPr id="533" name="object 74"/>
          <p:cNvSpPr/>
          <p:nvPr/>
        </p:nvSpPr>
        <p:spPr>
          <a:xfrm>
            <a:off x="0" y="1849320"/>
            <a:ext cx="6126120" cy="6192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w="0">
            <a:noFill/>
          </a:ln>
        </p:spPr>
        <p:style>
          <a:lnRef idx="0">
            <a:scrgbClr r="0" g="0" b="0"/>
          </a:lnRef>
          <a:fillRef idx="0">
            <a:scrgbClr r="0" g="0" b="0"/>
          </a:fillRef>
          <a:effectRef idx="0">
            <a:scrgbClr r="0" g="0" b="0"/>
          </a:effectRef>
          <a:fontRef idx="minor"/>
        </p:style>
      </p:sp>
      <p:sp>
        <p:nvSpPr>
          <p:cNvPr id="534" name="object 75"/>
          <p:cNvSpPr/>
          <p:nvPr/>
        </p:nvSpPr>
        <p:spPr>
          <a:xfrm>
            <a:off x="154080" y="1779120"/>
            <a:ext cx="578916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ctr">
            <a:spAutoFit/>
          </a:bodyPr>
          <a:lstStyle/>
          <a:p>
            <a:pPr marL="12600">
              <a:lnSpc>
                <a:spcPct val="100000"/>
              </a:lnSpc>
              <a:spcBef>
                <a:spcPts val="99"/>
              </a:spcBef>
              <a:buNone/>
            </a:pPr>
            <a:r>
              <a:rPr lang="en-US" sz="3600" b="1" strike="noStrike" spc="1" dirty="0">
                <a:solidFill>
                  <a:srgbClr val="FFFFFF"/>
                </a:solidFill>
                <a:latin typeface="Calibri"/>
                <a:ea typeface="DejaVu Sans"/>
              </a:rPr>
              <a:t>Non-Functional Requirements</a:t>
            </a:r>
            <a:endParaRPr lang="en-US" sz="3600" b="0" strike="noStrike" spc="-1" dirty="0">
              <a:latin typeface="Arial"/>
            </a:endParaRPr>
          </a:p>
        </p:txBody>
      </p:sp>
      <p:sp>
        <p:nvSpPr>
          <p:cNvPr id="3" name="Rectangle 2">
            <a:extLst>
              <a:ext uri="{FF2B5EF4-FFF2-40B4-BE49-F238E27FC236}">
                <a16:creationId xmlns:a16="http://schemas.microsoft.com/office/drawing/2014/main" id="{A114AB83-42DB-6E72-68F6-1DD0A43DF445}"/>
              </a:ext>
            </a:extLst>
          </p:cNvPr>
          <p:cNvSpPr>
            <a:spLocks noChangeArrowheads="1"/>
          </p:cNvSpPr>
          <p:nvPr/>
        </p:nvSpPr>
        <p:spPr bwMode="auto">
          <a:xfrm>
            <a:off x="949273" y="3338421"/>
            <a:ext cx="16478913"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buFontTx/>
              <a:buChar char="•"/>
            </a:pP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Scalability</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Support multiple </a:t>
            </a:r>
            <a:r>
              <a:rPr kumimoji="0" lang="en-US" altLang="en-US" sz="3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concurrent</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users accessing live match updates and predictions.</a:t>
            </a:r>
          </a:p>
          <a:p>
            <a:pPr algn="just" eaLnBrk="0" fontAlgn="base" hangingPunct="0">
              <a:spcBef>
                <a:spcPct val="0"/>
              </a:spcBef>
              <a:spcAft>
                <a:spcPct val="0"/>
              </a:spcAft>
              <a:buFontTx/>
              <a:buChar char="•"/>
            </a:pPr>
            <a:endPar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Reliability</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Ensure high system uptime, especially during matches, with minimal interruptions.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Accuracy</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lvl="1" algn="just" eaLnBrk="0" fontAlgn="base" hangingPunct="0">
              <a:spcBef>
                <a:spcPct val="0"/>
              </a:spcBef>
              <a:spcAft>
                <a:spcPct val="0"/>
              </a:spcAft>
              <a:buFontTx/>
              <a:buChar char="•"/>
            </a:pP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Deliver highly accurate predictions using well-trained machine learning models.</a:t>
            </a:r>
          </a:p>
          <a:p>
            <a:pPr lvl="1" algn="just" eaLnBrk="0" fontAlgn="base" hangingPunct="0">
              <a:spcBef>
                <a:spcPct val="0"/>
              </a:spcBef>
              <a:spcAft>
                <a:spcPct val="0"/>
              </a:spcAft>
              <a:buFontTx/>
              <a:buChar char="•"/>
            </a:pP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Continuously improve accuracy based on real-time data feedback.</a:t>
            </a:r>
          </a:p>
          <a:p>
            <a:pPr lvl="1" algn="just" eaLnBrk="0" fontAlgn="base" hangingPunct="0">
              <a:spcBef>
                <a:spcPct val="0"/>
              </a:spcBef>
              <a:spcAft>
                <a:spcPct val="0"/>
              </a:spcAft>
              <a:buFontTx/>
              <a:buChar char="•"/>
            </a:pPr>
            <a:endPar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Usability</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lvl="1" algn="just" eaLnBrk="0" fontAlgn="base" hangingPunct="0">
              <a:spcBef>
                <a:spcPct val="0"/>
              </a:spcBef>
              <a:spcAft>
                <a:spcPct val="0"/>
              </a:spcAft>
              <a:buFontTx/>
              <a:buChar char="•"/>
            </a:pP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a user-friendly interface with clear visualizations for predictions and live scores.</a:t>
            </a:r>
          </a:p>
          <a:p>
            <a:pPr lvl="1" algn="just" eaLnBrk="0" fontAlgn="base" hangingPunct="0">
              <a:spcBef>
                <a:spcPct val="0"/>
              </a:spcBef>
              <a:spcAft>
                <a:spcPct val="0"/>
              </a:spcAft>
              <a:buFontTx/>
              <a:buChar char="•"/>
            </a:pP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Ensure the system is accessible to users with minimal technical expertise.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42256-4E59-168A-F5E0-7893EF4B083F}"/>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FD725160-1C97-1E43-37B3-2A4BF6B57828}"/>
              </a:ext>
            </a:extLst>
          </p:cNvPr>
          <p:cNvGrpSpPr/>
          <p:nvPr/>
        </p:nvGrpSpPr>
        <p:grpSpPr>
          <a:xfrm>
            <a:off x="0" y="671395"/>
            <a:ext cx="6583680" cy="989280"/>
            <a:chOff x="0" y="839520"/>
            <a:chExt cx="7680600" cy="1037880"/>
          </a:xfrm>
        </p:grpSpPr>
        <p:sp>
          <p:nvSpPr>
            <p:cNvPr id="478" name="object 22">
              <a:extLst>
                <a:ext uri="{FF2B5EF4-FFF2-40B4-BE49-F238E27FC236}">
                  <a16:creationId xmlns:a16="http://schemas.microsoft.com/office/drawing/2014/main" id="{91C0F5EC-0E75-1FB9-178D-BF9BA48ED3F1}"/>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a:extLst>
                <a:ext uri="{FF2B5EF4-FFF2-40B4-BE49-F238E27FC236}">
                  <a16:creationId xmlns:a16="http://schemas.microsoft.com/office/drawing/2014/main" id="{D9CBF82C-E3B6-5064-A148-C02258E60C84}"/>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8B4449F2-E30B-FEDE-56B5-88F489EF7E8B}"/>
              </a:ext>
            </a:extLst>
          </p:cNvPr>
          <p:cNvSpPr/>
          <p:nvPr/>
        </p:nvSpPr>
        <p:spPr>
          <a:xfrm>
            <a:off x="171360" y="821120"/>
            <a:ext cx="5528400" cy="689831"/>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dirty="0">
                <a:solidFill>
                  <a:srgbClr val="FFFFFF"/>
                </a:solidFill>
                <a:latin typeface="Calibri"/>
                <a:cs typeface="Calibri"/>
                <a:sym typeface="Calibri"/>
              </a:rPr>
              <a:t>System Design</a:t>
            </a:r>
            <a:endParaRPr lang="en-US" sz="4400" b="0" i="0" u="none" strike="noStrike" cap="none" dirty="0">
              <a:latin typeface="Arial"/>
              <a:ea typeface="Arial"/>
              <a:cs typeface="Arial"/>
              <a:sym typeface="Arial"/>
            </a:endParaRPr>
          </a:p>
        </p:txBody>
      </p:sp>
      <p:sp>
        <p:nvSpPr>
          <p:cNvPr id="2" name="Google Shape;747;p13">
            <a:extLst>
              <a:ext uri="{FF2B5EF4-FFF2-40B4-BE49-F238E27FC236}">
                <a16:creationId xmlns:a16="http://schemas.microsoft.com/office/drawing/2014/main" id="{6D5BF28D-D143-FB3B-1519-B5FF4AEBA8F9}"/>
              </a:ext>
            </a:extLst>
          </p:cNvPr>
          <p:cNvSpPr/>
          <p:nvPr/>
        </p:nvSpPr>
        <p:spPr>
          <a:xfrm>
            <a:off x="0" y="1668432"/>
            <a:ext cx="5699759" cy="619200"/>
          </a:xfrm>
          <a:custGeom>
            <a:avLst/>
            <a:gdLst/>
            <a:ahLst/>
            <a:cxnLst/>
            <a:rect l="l" t="t" r="r" b="b"/>
            <a:pathLst>
              <a:path w="1909445" h="437514" extrusionOk="0">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a:noFill/>
          </a:ln>
        </p:spPr>
      </p:sp>
      <p:sp>
        <p:nvSpPr>
          <p:cNvPr id="3" name="Google Shape;748;p13">
            <a:extLst>
              <a:ext uri="{FF2B5EF4-FFF2-40B4-BE49-F238E27FC236}">
                <a16:creationId xmlns:a16="http://schemas.microsoft.com/office/drawing/2014/main" id="{93C4470E-E594-1832-8958-0F937F93C00A}"/>
              </a:ext>
            </a:extLst>
          </p:cNvPr>
          <p:cNvSpPr/>
          <p:nvPr/>
        </p:nvSpPr>
        <p:spPr>
          <a:xfrm>
            <a:off x="154079" y="1694672"/>
            <a:ext cx="5088481" cy="566721"/>
          </a:xfrm>
          <a:prstGeom prst="rect">
            <a:avLst/>
          </a:prstGeom>
          <a:noFill/>
          <a:ln>
            <a:noFill/>
          </a:ln>
        </p:spPr>
        <p:txBody>
          <a:bodyPr spcFirstLastPara="1" wrap="square" lIns="0" tIns="12600" rIns="0" bIns="0" anchor="ctr" anchorCtr="0">
            <a:spAutoFit/>
          </a:bodyPr>
          <a:lstStyle/>
          <a:p>
            <a:pPr marL="12600" marR="0" lvl="0" indent="0" algn="l" rtl="0">
              <a:lnSpc>
                <a:spcPct val="100000"/>
              </a:lnSpc>
              <a:spcBef>
                <a:spcPts val="0"/>
              </a:spcBef>
              <a:spcAft>
                <a:spcPts val="0"/>
              </a:spcAft>
              <a:buClr>
                <a:srgbClr val="FFFFFF"/>
              </a:buClr>
              <a:buSzPts val="3600"/>
              <a:buFont typeface="Calibri"/>
              <a:buNone/>
            </a:pPr>
            <a:r>
              <a:rPr lang="en-IN" sz="3600" b="1" i="0" dirty="0">
                <a:solidFill>
                  <a:schemeClr val="bg1"/>
                </a:solidFill>
                <a:effectLst/>
                <a:latin typeface="Calibri" panose="020F0502020204030204" pitchFamily="34" charset="0"/>
                <a:cs typeface="Calibri" panose="020F0502020204030204" pitchFamily="34" charset="0"/>
              </a:rPr>
              <a:t>Architecture diagram</a:t>
            </a:r>
            <a:endParaRPr lang="en-US" sz="3600" b="1" i="0" u="none" strike="noStrike" cap="none" dirty="0">
              <a:solidFill>
                <a:schemeClr val="bg1"/>
              </a:solidFill>
              <a:latin typeface="Calibri" panose="020F0502020204030204" pitchFamily="34" charset="0"/>
              <a:cs typeface="Calibri" panose="020F0502020204030204" pitchFamily="34" charset="0"/>
              <a:sym typeface="Arial"/>
            </a:endParaRPr>
          </a:p>
        </p:txBody>
      </p:sp>
      <p:pic>
        <p:nvPicPr>
          <p:cNvPr id="6" name="Picture 5">
            <a:extLst>
              <a:ext uri="{FF2B5EF4-FFF2-40B4-BE49-F238E27FC236}">
                <a16:creationId xmlns:a16="http://schemas.microsoft.com/office/drawing/2014/main" id="{6C4E06AB-DFD5-D8BE-05D0-657D582A8582}"/>
              </a:ext>
            </a:extLst>
          </p:cNvPr>
          <p:cNvPicPr>
            <a:picLocks noChangeAspect="1"/>
          </p:cNvPicPr>
          <p:nvPr/>
        </p:nvPicPr>
        <p:blipFill>
          <a:blip r:embed="rId2"/>
          <a:stretch>
            <a:fillRect/>
          </a:stretch>
        </p:blipFill>
        <p:spPr>
          <a:xfrm>
            <a:off x="1574376" y="2313872"/>
            <a:ext cx="14956262" cy="6870252"/>
          </a:xfrm>
          <a:prstGeom prst="rect">
            <a:avLst/>
          </a:prstGeom>
        </p:spPr>
      </p:pic>
    </p:spTree>
    <p:extLst>
      <p:ext uri="{BB962C8B-B14F-4D97-AF65-F5344CB8AC3E}">
        <p14:creationId xmlns:p14="http://schemas.microsoft.com/office/powerpoint/2010/main" val="1865080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57" name="Group 22"/>
          <p:cNvGrpSpPr/>
          <p:nvPr/>
        </p:nvGrpSpPr>
        <p:grpSpPr>
          <a:xfrm>
            <a:off x="0" y="839520"/>
            <a:ext cx="5120280" cy="1037880"/>
            <a:chOff x="0" y="839520"/>
            <a:chExt cx="5120280" cy="1037880"/>
          </a:xfrm>
        </p:grpSpPr>
        <p:sp>
          <p:nvSpPr>
            <p:cNvPr id="458" name="object 4"/>
            <p:cNvSpPr/>
            <p:nvPr/>
          </p:nvSpPr>
          <p:spPr>
            <a:xfrm>
              <a:off x="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59" name="object 5"/>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60" name="object 9"/>
          <p:cNvSpPr/>
          <p:nvPr/>
        </p:nvSpPr>
        <p:spPr>
          <a:xfrm>
            <a:off x="114120" y="957600"/>
            <a:ext cx="48027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gn="ctr">
              <a:lnSpc>
                <a:spcPct val="100000"/>
              </a:lnSpc>
              <a:spcBef>
                <a:spcPts val="99"/>
              </a:spcBef>
              <a:buNone/>
            </a:pPr>
            <a:r>
              <a:rPr lang="en-US" sz="4400" b="1" strike="noStrike" spc="-1" dirty="0">
                <a:solidFill>
                  <a:srgbClr val="FFFFFF"/>
                </a:solidFill>
                <a:latin typeface="Calibri"/>
                <a:ea typeface="DejaVu Sans"/>
              </a:rPr>
              <a:t>Index</a:t>
            </a:r>
            <a:endParaRPr lang="en-US" sz="4400" b="0" strike="noStrike" spc="-1" dirty="0">
              <a:latin typeface="Arial"/>
            </a:endParaRPr>
          </a:p>
        </p:txBody>
      </p:sp>
      <p:sp>
        <p:nvSpPr>
          <p:cNvPr id="461" name="object 10"/>
          <p:cNvSpPr/>
          <p:nvPr/>
        </p:nvSpPr>
        <p:spPr>
          <a:xfrm>
            <a:off x="365760" y="2743200"/>
            <a:ext cx="18104760" cy="4888414"/>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marL="630238" indent="-539750" algn="just">
              <a:lnSpc>
                <a:spcPct val="150000"/>
              </a:lnSpc>
              <a:buClr>
                <a:srgbClr val="000000"/>
              </a:buClr>
              <a:buFont typeface="Symbol"/>
              <a:buChar char=""/>
            </a:pPr>
            <a:r>
              <a:rPr lang="en-US" sz="3600" dirty="0">
                <a:solidFill>
                  <a:srgbClr val="002060"/>
                </a:solidFill>
                <a:latin typeface="Arial" panose="020B0604020202020204" pitchFamily="34" charset="0"/>
              </a:rPr>
              <a:t>Abstract</a:t>
            </a:r>
          </a:p>
          <a:p>
            <a:pPr marL="630238" indent="-539750" algn="just">
              <a:lnSpc>
                <a:spcPct val="150000"/>
              </a:lnSpc>
              <a:buClr>
                <a:srgbClr val="000000"/>
              </a:buClr>
              <a:buFont typeface="Symbol"/>
              <a:buChar char=""/>
            </a:pPr>
            <a:r>
              <a:rPr lang="en-US" sz="3600" dirty="0">
                <a:solidFill>
                  <a:srgbClr val="002060"/>
                </a:solidFill>
                <a:latin typeface="Arial" panose="020B0604020202020204" pitchFamily="34" charset="0"/>
              </a:rPr>
              <a:t>P</a:t>
            </a:r>
            <a:r>
              <a:rPr lang="en-US" sz="3600" b="0" i="0" dirty="0">
                <a:solidFill>
                  <a:srgbClr val="002060"/>
                </a:solidFill>
                <a:effectLst/>
                <a:latin typeface="Arial" panose="020B0604020202020204" pitchFamily="34" charset="0"/>
              </a:rPr>
              <a:t>roblem scenario</a:t>
            </a:r>
          </a:p>
          <a:p>
            <a:pPr marL="630238" indent="-539750" algn="just">
              <a:lnSpc>
                <a:spcPct val="150000"/>
              </a:lnSpc>
              <a:buClr>
                <a:srgbClr val="000000"/>
              </a:buClr>
              <a:buFont typeface="Symbol"/>
              <a:buChar char=""/>
            </a:pPr>
            <a:r>
              <a:rPr lang="en-US" sz="3600" dirty="0">
                <a:solidFill>
                  <a:srgbClr val="002060"/>
                </a:solidFill>
                <a:latin typeface="Arial" panose="020B0604020202020204" pitchFamily="34" charset="0"/>
              </a:rPr>
              <a:t>Domain</a:t>
            </a:r>
          </a:p>
          <a:p>
            <a:pPr marL="630238" indent="-539750" algn="just">
              <a:lnSpc>
                <a:spcPct val="150000"/>
              </a:lnSpc>
              <a:buClr>
                <a:srgbClr val="000000"/>
              </a:buClr>
              <a:buFont typeface="Symbol"/>
              <a:buChar char=""/>
            </a:pPr>
            <a:r>
              <a:rPr lang="en-US" sz="3600" dirty="0">
                <a:solidFill>
                  <a:srgbClr val="002060"/>
                </a:solidFill>
                <a:latin typeface="Arial" panose="020B0604020202020204" pitchFamily="34" charset="0"/>
              </a:rPr>
              <a:t>F</a:t>
            </a:r>
            <a:r>
              <a:rPr lang="en-US" sz="3600" b="0" i="0" dirty="0">
                <a:solidFill>
                  <a:srgbClr val="002060"/>
                </a:solidFill>
                <a:effectLst/>
                <a:latin typeface="Arial" panose="020B0604020202020204" pitchFamily="34" charset="0"/>
              </a:rPr>
              <a:t>unctionalities</a:t>
            </a:r>
          </a:p>
          <a:p>
            <a:pPr marL="630238" indent="-539750" algn="just">
              <a:lnSpc>
                <a:spcPct val="150000"/>
              </a:lnSpc>
              <a:buClr>
                <a:srgbClr val="000000"/>
              </a:buClr>
              <a:buFont typeface="Symbol"/>
              <a:buChar char=""/>
            </a:pPr>
            <a:r>
              <a:rPr lang="en-US" sz="3600" dirty="0">
                <a:solidFill>
                  <a:srgbClr val="002060"/>
                </a:solidFill>
                <a:latin typeface="Arial" panose="020B0604020202020204" pitchFamily="34" charset="0"/>
              </a:rPr>
              <a:t>T</a:t>
            </a:r>
            <a:r>
              <a:rPr lang="en-US" sz="3600" b="0" i="0" dirty="0">
                <a:solidFill>
                  <a:srgbClr val="002060"/>
                </a:solidFill>
                <a:effectLst/>
                <a:latin typeface="Arial" panose="020B0604020202020204" pitchFamily="34" charset="0"/>
              </a:rPr>
              <a:t>ools and Technologies</a:t>
            </a:r>
          </a:p>
          <a:p>
            <a:pPr marL="630238" indent="-539750" algn="just">
              <a:lnSpc>
                <a:spcPct val="150000"/>
              </a:lnSpc>
              <a:buClr>
                <a:srgbClr val="000000"/>
              </a:buClr>
              <a:buFont typeface="Symbol"/>
              <a:buChar char=""/>
            </a:pPr>
            <a:r>
              <a:rPr lang="en-US" sz="3600" dirty="0">
                <a:solidFill>
                  <a:srgbClr val="002060"/>
                </a:solidFill>
                <a:latin typeface="Arial" panose="020B0604020202020204" pitchFamily="34" charset="0"/>
              </a:rPr>
              <a:t>A</a:t>
            </a:r>
            <a:r>
              <a:rPr lang="en-US" sz="3600" b="0" i="0" dirty="0">
                <a:solidFill>
                  <a:srgbClr val="002060"/>
                </a:solidFill>
                <a:effectLst/>
                <a:latin typeface="Arial" panose="020B0604020202020204" pitchFamily="34" charset="0"/>
              </a:rPr>
              <a:t>pplication in the real world</a:t>
            </a:r>
            <a:endParaRPr lang="en-US" sz="3600" b="0" i="1" strike="sngStrike" spc="-1" dirty="0">
              <a:latin typeface="Arial"/>
            </a:endParaRPr>
          </a:p>
        </p:txBody>
      </p:sp>
    </p:spTree>
    <p:extLst>
      <p:ext uri="{BB962C8B-B14F-4D97-AF65-F5344CB8AC3E}">
        <p14:creationId xmlns:p14="http://schemas.microsoft.com/office/powerpoint/2010/main" val="4042476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F10D7-44D3-C254-E815-DAFD2029EDCB}"/>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8C956AC5-4826-AFB4-64CF-26E4FCBAEE04}"/>
              </a:ext>
            </a:extLst>
          </p:cNvPr>
          <p:cNvGrpSpPr/>
          <p:nvPr/>
        </p:nvGrpSpPr>
        <p:grpSpPr>
          <a:xfrm>
            <a:off x="0" y="671395"/>
            <a:ext cx="6583680" cy="989280"/>
            <a:chOff x="0" y="839520"/>
            <a:chExt cx="7680600" cy="1037880"/>
          </a:xfrm>
        </p:grpSpPr>
        <p:sp>
          <p:nvSpPr>
            <p:cNvPr id="478" name="object 22">
              <a:extLst>
                <a:ext uri="{FF2B5EF4-FFF2-40B4-BE49-F238E27FC236}">
                  <a16:creationId xmlns:a16="http://schemas.microsoft.com/office/drawing/2014/main" id="{4FFB5177-BFF5-2388-EFDF-19D08917E03C}"/>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a:extLst>
                <a:ext uri="{FF2B5EF4-FFF2-40B4-BE49-F238E27FC236}">
                  <a16:creationId xmlns:a16="http://schemas.microsoft.com/office/drawing/2014/main" id="{6C079BA7-1669-A9B6-F91A-A86354ADD4DE}"/>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2025922F-A6AF-4939-A9CB-DD5D88C63A4F}"/>
              </a:ext>
            </a:extLst>
          </p:cNvPr>
          <p:cNvSpPr/>
          <p:nvPr/>
        </p:nvSpPr>
        <p:spPr>
          <a:xfrm>
            <a:off x="171360" y="821120"/>
            <a:ext cx="5528400" cy="689831"/>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dirty="0">
                <a:solidFill>
                  <a:srgbClr val="FFFFFF"/>
                </a:solidFill>
                <a:latin typeface="Calibri"/>
                <a:cs typeface="Calibri"/>
                <a:sym typeface="Calibri"/>
              </a:rPr>
              <a:t>System Design</a:t>
            </a:r>
            <a:endParaRPr lang="en-US" sz="4400" b="0" i="0" u="none" strike="noStrike" cap="none" dirty="0">
              <a:latin typeface="Arial"/>
              <a:ea typeface="Arial"/>
              <a:cs typeface="Arial"/>
              <a:sym typeface="Arial"/>
            </a:endParaRPr>
          </a:p>
        </p:txBody>
      </p:sp>
      <p:sp>
        <p:nvSpPr>
          <p:cNvPr id="2" name="Google Shape;747;p13">
            <a:extLst>
              <a:ext uri="{FF2B5EF4-FFF2-40B4-BE49-F238E27FC236}">
                <a16:creationId xmlns:a16="http://schemas.microsoft.com/office/drawing/2014/main" id="{50015D25-DF0D-04E1-167E-56507AEAD30D}"/>
              </a:ext>
            </a:extLst>
          </p:cNvPr>
          <p:cNvSpPr/>
          <p:nvPr/>
        </p:nvSpPr>
        <p:spPr>
          <a:xfrm>
            <a:off x="0" y="1668432"/>
            <a:ext cx="5699759" cy="619200"/>
          </a:xfrm>
          <a:custGeom>
            <a:avLst/>
            <a:gdLst/>
            <a:ahLst/>
            <a:cxnLst/>
            <a:rect l="l" t="t" r="r" b="b"/>
            <a:pathLst>
              <a:path w="1909445" h="437514" extrusionOk="0">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a:noFill/>
          </a:ln>
        </p:spPr>
      </p:sp>
      <p:sp>
        <p:nvSpPr>
          <p:cNvPr id="3" name="Google Shape;748;p13">
            <a:extLst>
              <a:ext uri="{FF2B5EF4-FFF2-40B4-BE49-F238E27FC236}">
                <a16:creationId xmlns:a16="http://schemas.microsoft.com/office/drawing/2014/main" id="{7B4826CC-8EF6-7EDF-5F3D-F51F1761511A}"/>
              </a:ext>
            </a:extLst>
          </p:cNvPr>
          <p:cNvSpPr/>
          <p:nvPr/>
        </p:nvSpPr>
        <p:spPr>
          <a:xfrm>
            <a:off x="154079" y="1694672"/>
            <a:ext cx="5088481" cy="566721"/>
          </a:xfrm>
          <a:prstGeom prst="rect">
            <a:avLst/>
          </a:prstGeom>
          <a:noFill/>
          <a:ln>
            <a:noFill/>
          </a:ln>
        </p:spPr>
        <p:txBody>
          <a:bodyPr spcFirstLastPara="1" wrap="square" lIns="0" tIns="12600" rIns="0" bIns="0" anchor="ctr" anchorCtr="0">
            <a:spAutoFit/>
          </a:bodyPr>
          <a:lstStyle/>
          <a:p>
            <a:pPr marL="12600" marR="0" lvl="0" indent="0" algn="l" rtl="0">
              <a:lnSpc>
                <a:spcPct val="100000"/>
              </a:lnSpc>
              <a:spcBef>
                <a:spcPts val="0"/>
              </a:spcBef>
              <a:spcAft>
                <a:spcPts val="0"/>
              </a:spcAft>
              <a:buClr>
                <a:srgbClr val="FFFFFF"/>
              </a:buClr>
              <a:buSzPts val="3600"/>
              <a:buFont typeface="Calibri"/>
              <a:buNone/>
            </a:pPr>
            <a:r>
              <a:rPr lang="en-IN" sz="3600" b="1" i="0" dirty="0">
                <a:solidFill>
                  <a:schemeClr val="bg1"/>
                </a:solidFill>
                <a:effectLst/>
                <a:latin typeface="Calibri" panose="020F0502020204030204" pitchFamily="34" charset="0"/>
                <a:cs typeface="Calibri" panose="020F0502020204030204" pitchFamily="34" charset="0"/>
              </a:rPr>
              <a:t>Use Case Diagram</a:t>
            </a:r>
            <a:endParaRPr lang="en-US" sz="3600" b="1" i="0" u="none" strike="noStrike" cap="none" dirty="0">
              <a:solidFill>
                <a:schemeClr val="bg1"/>
              </a:solidFill>
              <a:latin typeface="Calibri" panose="020F0502020204030204" pitchFamily="34" charset="0"/>
              <a:cs typeface="Calibri" panose="020F0502020204030204" pitchFamily="34" charset="0"/>
              <a:sym typeface="Arial"/>
            </a:endParaRPr>
          </a:p>
        </p:txBody>
      </p:sp>
      <p:pic>
        <p:nvPicPr>
          <p:cNvPr id="5" name="Picture 4">
            <a:extLst>
              <a:ext uri="{FF2B5EF4-FFF2-40B4-BE49-F238E27FC236}">
                <a16:creationId xmlns:a16="http://schemas.microsoft.com/office/drawing/2014/main" id="{39906035-F209-87A8-526D-86A9FA34D795}"/>
              </a:ext>
            </a:extLst>
          </p:cNvPr>
          <p:cNvPicPr>
            <a:picLocks noChangeAspect="1"/>
          </p:cNvPicPr>
          <p:nvPr/>
        </p:nvPicPr>
        <p:blipFill>
          <a:blip r:embed="rId2"/>
          <a:stretch>
            <a:fillRect/>
          </a:stretch>
        </p:blipFill>
        <p:spPr>
          <a:xfrm>
            <a:off x="2511274" y="2431498"/>
            <a:ext cx="12104839" cy="7236872"/>
          </a:xfrm>
          <a:prstGeom prst="rect">
            <a:avLst/>
          </a:prstGeom>
        </p:spPr>
      </p:pic>
    </p:spTree>
    <p:extLst>
      <p:ext uri="{BB962C8B-B14F-4D97-AF65-F5344CB8AC3E}">
        <p14:creationId xmlns:p14="http://schemas.microsoft.com/office/powerpoint/2010/main" val="3585068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E1058-7EF0-04CB-1DAA-52F9A47CE005}"/>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9C205AAA-3666-D702-355C-560F89621D30}"/>
              </a:ext>
            </a:extLst>
          </p:cNvPr>
          <p:cNvGrpSpPr/>
          <p:nvPr/>
        </p:nvGrpSpPr>
        <p:grpSpPr>
          <a:xfrm>
            <a:off x="0" y="671395"/>
            <a:ext cx="6583680" cy="989280"/>
            <a:chOff x="0" y="839520"/>
            <a:chExt cx="7680600" cy="1037880"/>
          </a:xfrm>
        </p:grpSpPr>
        <p:sp>
          <p:nvSpPr>
            <p:cNvPr id="478" name="object 22">
              <a:extLst>
                <a:ext uri="{FF2B5EF4-FFF2-40B4-BE49-F238E27FC236}">
                  <a16:creationId xmlns:a16="http://schemas.microsoft.com/office/drawing/2014/main" id="{46CACE2F-9AED-33A3-FCB5-D1B38FE59C32}"/>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a:extLst>
                <a:ext uri="{FF2B5EF4-FFF2-40B4-BE49-F238E27FC236}">
                  <a16:creationId xmlns:a16="http://schemas.microsoft.com/office/drawing/2014/main" id="{31A4422A-C84C-BD55-EF10-2A3D96E4AA73}"/>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5D922F6C-4129-249F-73BD-CB778973814E}"/>
              </a:ext>
            </a:extLst>
          </p:cNvPr>
          <p:cNvSpPr/>
          <p:nvPr/>
        </p:nvSpPr>
        <p:spPr>
          <a:xfrm>
            <a:off x="171360" y="821120"/>
            <a:ext cx="5528400" cy="689831"/>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dirty="0">
                <a:solidFill>
                  <a:srgbClr val="FFFFFF"/>
                </a:solidFill>
                <a:latin typeface="Calibri"/>
                <a:cs typeface="Calibri"/>
                <a:sym typeface="Calibri"/>
              </a:rPr>
              <a:t>System Design</a:t>
            </a:r>
            <a:endParaRPr lang="en-US" sz="4400" b="0" i="0" u="none" strike="noStrike" cap="none" dirty="0">
              <a:latin typeface="Arial"/>
              <a:ea typeface="Arial"/>
              <a:cs typeface="Arial"/>
              <a:sym typeface="Arial"/>
            </a:endParaRPr>
          </a:p>
        </p:txBody>
      </p:sp>
      <p:sp>
        <p:nvSpPr>
          <p:cNvPr id="2" name="Google Shape;747;p13">
            <a:extLst>
              <a:ext uri="{FF2B5EF4-FFF2-40B4-BE49-F238E27FC236}">
                <a16:creationId xmlns:a16="http://schemas.microsoft.com/office/drawing/2014/main" id="{C4EFF4ED-32E5-351D-F208-67D501FD3C30}"/>
              </a:ext>
            </a:extLst>
          </p:cNvPr>
          <p:cNvSpPr/>
          <p:nvPr/>
        </p:nvSpPr>
        <p:spPr>
          <a:xfrm>
            <a:off x="0" y="1668432"/>
            <a:ext cx="5699759" cy="619200"/>
          </a:xfrm>
          <a:custGeom>
            <a:avLst/>
            <a:gdLst/>
            <a:ahLst/>
            <a:cxnLst/>
            <a:rect l="l" t="t" r="r" b="b"/>
            <a:pathLst>
              <a:path w="1909445" h="437514" extrusionOk="0">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a:noFill/>
          </a:ln>
        </p:spPr>
      </p:sp>
      <p:sp>
        <p:nvSpPr>
          <p:cNvPr id="3" name="Google Shape;748;p13">
            <a:extLst>
              <a:ext uri="{FF2B5EF4-FFF2-40B4-BE49-F238E27FC236}">
                <a16:creationId xmlns:a16="http://schemas.microsoft.com/office/drawing/2014/main" id="{658A1C51-6A77-57B7-0A0D-3F9934C800EA}"/>
              </a:ext>
            </a:extLst>
          </p:cNvPr>
          <p:cNvSpPr/>
          <p:nvPr/>
        </p:nvSpPr>
        <p:spPr>
          <a:xfrm>
            <a:off x="154079" y="1694672"/>
            <a:ext cx="5088481" cy="566721"/>
          </a:xfrm>
          <a:prstGeom prst="rect">
            <a:avLst/>
          </a:prstGeom>
          <a:noFill/>
          <a:ln>
            <a:noFill/>
          </a:ln>
        </p:spPr>
        <p:txBody>
          <a:bodyPr spcFirstLastPara="1" wrap="square" lIns="0" tIns="12600" rIns="0" bIns="0" anchor="ctr" anchorCtr="0">
            <a:spAutoFit/>
          </a:bodyPr>
          <a:lstStyle/>
          <a:p>
            <a:pPr marL="12600" marR="0" lvl="0" indent="0" algn="l" rtl="0">
              <a:lnSpc>
                <a:spcPct val="100000"/>
              </a:lnSpc>
              <a:spcBef>
                <a:spcPts val="0"/>
              </a:spcBef>
              <a:spcAft>
                <a:spcPts val="0"/>
              </a:spcAft>
              <a:buClr>
                <a:srgbClr val="FFFFFF"/>
              </a:buClr>
              <a:buSzPts val="3600"/>
              <a:buFont typeface="Calibri"/>
              <a:buNone/>
            </a:pPr>
            <a:r>
              <a:rPr lang="en-US" sz="3600" b="1" dirty="0">
                <a:solidFill>
                  <a:schemeClr val="bg1"/>
                </a:solidFill>
                <a:latin typeface="Calibri" panose="020F0502020204030204" pitchFamily="34" charset="0"/>
                <a:cs typeface="Calibri" panose="020F0502020204030204" pitchFamily="34" charset="0"/>
                <a:sym typeface="Arial"/>
              </a:rPr>
              <a:t>Process Flow Diagram</a:t>
            </a:r>
            <a:endParaRPr lang="en-US" sz="3600" b="1" i="0" u="none" strike="noStrike" cap="none" dirty="0">
              <a:solidFill>
                <a:schemeClr val="bg1"/>
              </a:solidFill>
              <a:latin typeface="Calibri" panose="020F0502020204030204" pitchFamily="34" charset="0"/>
              <a:cs typeface="Calibri" panose="020F0502020204030204" pitchFamily="34" charset="0"/>
              <a:sym typeface="Arial"/>
            </a:endParaRPr>
          </a:p>
        </p:txBody>
      </p:sp>
      <p:pic>
        <p:nvPicPr>
          <p:cNvPr id="8" name="Picture 7">
            <a:extLst>
              <a:ext uri="{FF2B5EF4-FFF2-40B4-BE49-F238E27FC236}">
                <a16:creationId xmlns:a16="http://schemas.microsoft.com/office/drawing/2014/main" id="{54F5A9F4-2960-2D03-3AF5-21E628EB33D9}"/>
              </a:ext>
            </a:extLst>
          </p:cNvPr>
          <p:cNvPicPr>
            <a:picLocks noChangeAspect="1"/>
          </p:cNvPicPr>
          <p:nvPr/>
        </p:nvPicPr>
        <p:blipFill>
          <a:blip r:embed="rId2"/>
          <a:stretch>
            <a:fillRect/>
          </a:stretch>
        </p:blipFill>
        <p:spPr>
          <a:xfrm>
            <a:off x="336642" y="3636657"/>
            <a:ext cx="18557616" cy="4907268"/>
          </a:xfrm>
          <a:prstGeom prst="rect">
            <a:avLst/>
          </a:prstGeom>
        </p:spPr>
      </p:pic>
    </p:spTree>
    <p:extLst>
      <p:ext uri="{BB962C8B-B14F-4D97-AF65-F5344CB8AC3E}">
        <p14:creationId xmlns:p14="http://schemas.microsoft.com/office/powerpoint/2010/main" val="3479532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BA935-9B74-4CD0-222E-5C0612617CAE}"/>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DF78B0E4-D3AF-E6A5-8B98-010F3C3A9848}"/>
              </a:ext>
            </a:extLst>
          </p:cNvPr>
          <p:cNvGrpSpPr/>
          <p:nvPr/>
        </p:nvGrpSpPr>
        <p:grpSpPr>
          <a:xfrm>
            <a:off x="0" y="671395"/>
            <a:ext cx="6583680" cy="989280"/>
            <a:chOff x="0" y="839520"/>
            <a:chExt cx="7680600" cy="1037880"/>
          </a:xfrm>
        </p:grpSpPr>
        <p:sp>
          <p:nvSpPr>
            <p:cNvPr id="478" name="object 22">
              <a:extLst>
                <a:ext uri="{FF2B5EF4-FFF2-40B4-BE49-F238E27FC236}">
                  <a16:creationId xmlns:a16="http://schemas.microsoft.com/office/drawing/2014/main" id="{B9B9DE3B-0738-BB0A-D975-C2B22287048D}"/>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a:extLst>
                <a:ext uri="{FF2B5EF4-FFF2-40B4-BE49-F238E27FC236}">
                  <a16:creationId xmlns:a16="http://schemas.microsoft.com/office/drawing/2014/main" id="{0A0A5253-96D9-D7E7-D5B2-9ABB7521329E}"/>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BB1A2EB9-E7EF-5B0F-AC89-2B452C4351EC}"/>
              </a:ext>
            </a:extLst>
          </p:cNvPr>
          <p:cNvSpPr/>
          <p:nvPr/>
        </p:nvSpPr>
        <p:spPr>
          <a:xfrm>
            <a:off x="171360" y="821120"/>
            <a:ext cx="5528400" cy="689831"/>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dirty="0">
                <a:solidFill>
                  <a:srgbClr val="FFFFFF"/>
                </a:solidFill>
                <a:latin typeface="Calibri"/>
                <a:cs typeface="Calibri"/>
                <a:sym typeface="Calibri"/>
              </a:rPr>
              <a:t>Database</a:t>
            </a:r>
            <a:endParaRPr lang="en-US" sz="4400" b="0" i="0" u="none" strike="noStrike" cap="none" dirty="0">
              <a:latin typeface="Arial"/>
              <a:ea typeface="Arial"/>
              <a:cs typeface="Arial"/>
              <a:sym typeface="Arial"/>
            </a:endParaRPr>
          </a:p>
        </p:txBody>
      </p:sp>
      <p:sp>
        <p:nvSpPr>
          <p:cNvPr id="2" name="Google Shape;747;p13">
            <a:extLst>
              <a:ext uri="{FF2B5EF4-FFF2-40B4-BE49-F238E27FC236}">
                <a16:creationId xmlns:a16="http://schemas.microsoft.com/office/drawing/2014/main" id="{517D0743-C83A-BD8A-85BD-79E7C5A1EA36}"/>
              </a:ext>
            </a:extLst>
          </p:cNvPr>
          <p:cNvSpPr/>
          <p:nvPr/>
        </p:nvSpPr>
        <p:spPr>
          <a:xfrm>
            <a:off x="0" y="1668432"/>
            <a:ext cx="5699759" cy="619200"/>
          </a:xfrm>
          <a:custGeom>
            <a:avLst/>
            <a:gdLst/>
            <a:ahLst/>
            <a:cxnLst/>
            <a:rect l="l" t="t" r="r" b="b"/>
            <a:pathLst>
              <a:path w="1909445" h="437514" extrusionOk="0">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a:noFill/>
          </a:ln>
        </p:spPr>
      </p:sp>
      <p:sp>
        <p:nvSpPr>
          <p:cNvPr id="3" name="Google Shape;748;p13">
            <a:extLst>
              <a:ext uri="{FF2B5EF4-FFF2-40B4-BE49-F238E27FC236}">
                <a16:creationId xmlns:a16="http://schemas.microsoft.com/office/drawing/2014/main" id="{25A0CA5E-596B-29CB-0EA1-B5D47DF6FF20}"/>
              </a:ext>
            </a:extLst>
          </p:cNvPr>
          <p:cNvSpPr/>
          <p:nvPr/>
        </p:nvSpPr>
        <p:spPr>
          <a:xfrm>
            <a:off x="154079" y="1694672"/>
            <a:ext cx="5088481" cy="566721"/>
          </a:xfrm>
          <a:prstGeom prst="rect">
            <a:avLst/>
          </a:prstGeom>
          <a:noFill/>
          <a:ln>
            <a:noFill/>
          </a:ln>
        </p:spPr>
        <p:txBody>
          <a:bodyPr spcFirstLastPara="1" wrap="square" lIns="0" tIns="12600" rIns="0" bIns="0" anchor="ctr" anchorCtr="0">
            <a:spAutoFit/>
          </a:bodyPr>
          <a:lstStyle/>
          <a:p>
            <a:pPr marL="12600" marR="0" lvl="0" indent="0" algn="l" rtl="0">
              <a:lnSpc>
                <a:spcPct val="100000"/>
              </a:lnSpc>
              <a:spcBef>
                <a:spcPts val="0"/>
              </a:spcBef>
              <a:spcAft>
                <a:spcPts val="0"/>
              </a:spcAft>
              <a:buClr>
                <a:srgbClr val="FFFFFF"/>
              </a:buClr>
              <a:buSzPts val="3600"/>
              <a:buFont typeface="Calibri"/>
              <a:buNone/>
            </a:pPr>
            <a:r>
              <a:rPr lang="en-US" sz="3600" b="1" i="0" u="none" strike="noStrike" cap="none" dirty="0">
                <a:solidFill>
                  <a:schemeClr val="bg1"/>
                </a:solidFill>
                <a:latin typeface="Calibri" panose="020F0502020204030204" pitchFamily="34" charset="0"/>
                <a:cs typeface="Calibri" panose="020F0502020204030204" pitchFamily="34" charset="0"/>
                <a:sym typeface="Arial"/>
              </a:rPr>
              <a:t>Document Structure</a:t>
            </a:r>
          </a:p>
        </p:txBody>
      </p:sp>
      <p:pic>
        <p:nvPicPr>
          <p:cNvPr id="4" name="Picture 3">
            <a:extLst>
              <a:ext uri="{FF2B5EF4-FFF2-40B4-BE49-F238E27FC236}">
                <a16:creationId xmlns:a16="http://schemas.microsoft.com/office/drawing/2014/main" id="{038E079D-6FAA-2942-D74E-66F246315D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6412" y="2261393"/>
            <a:ext cx="8758238" cy="7388323"/>
          </a:xfrm>
          <a:prstGeom prst="rect">
            <a:avLst/>
          </a:prstGeom>
          <a:noFill/>
          <a:ln>
            <a:noFill/>
          </a:ln>
        </p:spPr>
      </p:pic>
    </p:spTree>
    <p:extLst>
      <p:ext uri="{BB962C8B-B14F-4D97-AF65-F5344CB8AC3E}">
        <p14:creationId xmlns:p14="http://schemas.microsoft.com/office/powerpoint/2010/main" val="640740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06ECB-B66E-D565-C496-4A6505265832}"/>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98573F87-DB34-21DA-D30D-9C14A65F449A}"/>
              </a:ext>
            </a:extLst>
          </p:cNvPr>
          <p:cNvGrpSpPr/>
          <p:nvPr/>
        </p:nvGrpSpPr>
        <p:grpSpPr>
          <a:xfrm>
            <a:off x="0" y="671395"/>
            <a:ext cx="6583680" cy="989280"/>
            <a:chOff x="0" y="839520"/>
            <a:chExt cx="7680600" cy="1037880"/>
          </a:xfrm>
        </p:grpSpPr>
        <p:sp>
          <p:nvSpPr>
            <p:cNvPr id="478" name="object 22">
              <a:extLst>
                <a:ext uri="{FF2B5EF4-FFF2-40B4-BE49-F238E27FC236}">
                  <a16:creationId xmlns:a16="http://schemas.microsoft.com/office/drawing/2014/main" id="{4FBE1BFF-D1F8-28E6-488E-BD3D31A3AA2E}"/>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a:extLst>
                <a:ext uri="{FF2B5EF4-FFF2-40B4-BE49-F238E27FC236}">
                  <a16:creationId xmlns:a16="http://schemas.microsoft.com/office/drawing/2014/main" id="{94863980-A0FD-81FE-E4E2-62FD8B866661}"/>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CB816DB4-B110-ECBA-AA93-6C82E65C06C2}"/>
              </a:ext>
            </a:extLst>
          </p:cNvPr>
          <p:cNvSpPr/>
          <p:nvPr/>
        </p:nvSpPr>
        <p:spPr>
          <a:xfrm>
            <a:off x="171360" y="821120"/>
            <a:ext cx="5528400" cy="1366940"/>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a:buClr>
                <a:srgbClr val="FFFFFF"/>
              </a:buClr>
              <a:buSzPts val="4400"/>
            </a:pPr>
            <a:r>
              <a:rPr lang="en-US" sz="4400" b="1" i="0" u="none" strike="noStrike" cap="none" dirty="0">
                <a:solidFill>
                  <a:srgbClr val="FFFFFF"/>
                </a:solidFill>
                <a:latin typeface="Calibri"/>
                <a:ea typeface="Calibri"/>
                <a:cs typeface="Calibri"/>
                <a:sym typeface="Calibri"/>
              </a:rPr>
              <a:t>Requirements Analysis</a:t>
            </a:r>
            <a:endParaRPr lang="en-US" sz="4400" b="0" i="0" u="none" strike="noStrike" cap="none" dirty="0">
              <a:latin typeface="Arial"/>
              <a:ea typeface="Arial"/>
              <a:cs typeface="Arial"/>
              <a:sym typeface="Arial"/>
            </a:endParaRPr>
          </a:p>
          <a:p>
            <a:pPr marL="12600" marR="0" lvl="0" indent="0" algn="l" rtl="0">
              <a:lnSpc>
                <a:spcPct val="100000"/>
              </a:lnSpc>
              <a:spcBef>
                <a:spcPts val="0"/>
              </a:spcBef>
              <a:spcAft>
                <a:spcPts val="0"/>
              </a:spcAft>
              <a:buClr>
                <a:srgbClr val="FFFFFF"/>
              </a:buClr>
              <a:buSzPts val="4400"/>
              <a:buFont typeface="Calibri"/>
              <a:buNone/>
            </a:pPr>
            <a:endParaRPr lang="en-US" sz="4400" b="0" i="0" u="none" strike="noStrike" cap="none" dirty="0">
              <a:latin typeface="Arial"/>
              <a:ea typeface="Arial"/>
              <a:cs typeface="Arial"/>
              <a:sym typeface="Arial"/>
            </a:endParaRPr>
          </a:p>
        </p:txBody>
      </p:sp>
      <p:sp>
        <p:nvSpPr>
          <p:cNvPr id="2" name="Google Shape;747;p13">
            <a:extLst>
              <a:ext uri="{FF2B5EF4-FFF2-40B4-BE49-F238E27FC236}">
                <a16:creationId xmlns:a16="http://schemas.microsoft.com/office/drawing/2014/main" id="{B1896EA8-E065-F9D4-4F48-30D924C06016}"/>
              </a:ext>
            </a:extLst>
          </p:cNvPr>
          <p:cNvSpPr/>
          <p:nvPr/>
        </p:nvSpPr>
        <p:spPr>
          <a:xfrm>
            <a:off x="0" y="1668432"/>
            <a:ext cx="5699759" cy="619200"/>
          </a:xfrm>
          <a:custGeom>
            <a:avLst/>
            <a:gdLst/>
            <a:ahLst/>
            <a:cxnLst/>
            <a:rect l="l" t="t" r="r" b="b"/>
            <a:pathLst>
              <a:path w="1909445" h="437514" extrusionOk="0">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a:noFill/>
          </a:ln>
        </p:spPr>
      </p:sp>
      <p:sp>
        <p:nvSpPr>
          <p:cNvPr id="3" name="Google Shape;748;p13">
            <a:extLst>
              <a:ext uri="{FF2B5EF4-FFF2-40B4-BE49-F238E27FC236}">
                <a16:creationId xmlns:a16="http://schemas.microsoft.com/office/drawing/2014/main" id="{1B6E33AA-32D3-8986-B3B4-8D1ABECFAB70}"/>
              </a:ext>
            </a:extLst>
          </p:cNvPr>
          <p:cNvSpPr/>
          <p:nvPr/>
        </p:nvSpPr>
        <p:spPr>
          <a:xfrm>
            <a:off x="154079" y="1694672"/>
            <a:ext cx="5088481" cy="566721"/>
          </a:xfrm>
          <a:prstGeom prst="rect">
            <a:avLst/>
          </a:prstGeom>
          <a:noFill/>
          <a:ln>
            <a:noFill/>
          </a:ln>
        </p:spPr>
        <p:txBody>
          <a:bodyPr spcFirstLastPara="1" wrap="square" lIns="0" tIns="12600" rIns="0" bIns="0" anchor="ctr" anchorCtr="0">
            <a:spAutoFit/>
          </a:bodyPr>
          <a:lstStyle/>
          <a:p>
            <a:pPr marL="12600" marR="0" lvl="0" indent="0" algn="l" rtl="0">
              <a:lnSpc>
                <a:spcPct val="100000"/>
              </a:lnSpc>
              <a:spcBef>
                <a:spcPts val="0"/>
              </a:spcBef>
              <a:spcAft>
                <a:spcPts val="0"/>
              </a:spcAft>
              <a:buClr>
                <a:srgbClr val="FFFFFF"/>
              </a:buClr>
              <a:buSzPts val="3600"/>
              <a:buFont typeface="Calibri"/>
              <a:buNone/>
            </a:pPr>
            <a:r>
              <a:rPr lang="en-US" sz="3600" b="1" i="0" u="none" strike="noStrike" cap="none" dirty="0">
                <a:solidFill>
                  <a:srgbClr val="FFFFFF"/>
                </a:solidFill>
                <a:latin typeface="Calibri"/>
                <a:ea typeface="Calibri"/>
                <a:cs typeface="Calibri"/>
                <a:sym typeface="Calibri"/>
              </a:rPr>
              <a:t>Pseudo Code</a:t>
            </a:r>
            <a:endParaRPr lang="en-US" sz="3600" b="0" i="0" u="none" strike="noStrike" cap="none" dirty="0">
              <a:latin typeface="Arial"/>
              <a:ea typeface="Arial"/>
              <a:cs typeface="Arial"/>
              <a:sym typeface="Arial"/>
            </a:endParaRPr>
          </a:p>
        </p:txBody>
      </p:sp>
      <p:sp>
        <p:nvSpPr>
          <p:cNvPr id="6" name="TextBox 5">
            <a:extLst>
              <a:ext uri="{FF2B5EF4-FFF2-40B4-BE49-F238E27FC236}">
                <a16:creationId xmlns:a16="http://schemas.microsoft.com/office/drawing/2014/main" id="{4F13CA5D-E8AF-6B05-638A-3AFB3CE9460A}"/>
              </a:ext>
            </a:extLst>
          </p:cNvPr>
          <p:cNvSpPr txBox="1"/>
          <p:nvPr/>
        </p:nvSpPr>
        <p:spPr>
          <a:xfrm>
            <a:off x="1228725" y="2529572"/>
            <a:ext cx="15601950" cy="6001643"/>
          </a:xfrm>
          <a:prstGeom prst="rect">
            <a:avLst/>
          </a:prstGeom>
          <a:noFill/>
        </p:spPr>
        <p:txBody>
          <a:bodyPr wrap="square">
            <a:spAutoFit/>
          </a:bodyPr>
          <a:lstStyle/>
          <a:p>
            <a:r>
              <a:rPr lang="en-US" sz="3200" b="1" strike="noStrike" spc="-1" dirty="0">
                <a:latin typeface="Calibri" panose="020F0502020204030204" pitchFamily="34" charset="0"/>
                <a:ea typeface="Calibri" panose="020F0502020204030204" pitchFamily="34" charset="0"/>
                <a:cs typeface="Calibri" panose="020F0502020204030204" pitchFamily="34" charset="0"/>
              </a:rPr>
              <a:t>Pseudo code for 2</a:t>
            </a:r>
            <a:r>
              <a:rPr lang="en-US" sz="3200" b="1" strike="noStrike" spc="-1" baseline="30000" dirty="0">
                <a:latin typeface="Calibri" panose="020F0502020204030204" pitchFamily="34" charset="0"/>
                <a:ea typeface="Calibri" panose="020F0502020204030204" pitchFamily="34" charset="0"/>
                <a:cs typeface="Calibri" panose="020F0502020204030204" pitchFamily="34" charset="0"/>
              </a:rPr>
              <a:t>nd</a:t>
            </a:r>
            <a:r>
              <a:rPr lang="en-US" sz="3200" b="1" strike="noStrike" spc="-1" dirty="0">
                <a:latin typeface="Calibri" panose="020F0502020204030204" pitchFamily="34" charset="0"/>
                <a:ea typeface="Calibri" panose="020F0502020204030204" pitchFamily="34" charset="0"/>
                <a:cs typeface="Calibri" panose="020F0502020204030204" pitchFamily="34" charset="0"/>
              </a:rPr>
              <a:t> Inning Prediction</a:t>
            </a:r>
          </a:p>
          <a:p>
            <a:endParaRPr lang="en-US" sz="3200" b="1" strike="noStrike" spc="-1" dirty="0">
              <a:latin typeface="Calibri" panose="020F0502020204030204" pitchFamily="34" charset="0"/>
              <a:ea typeface="Calibri" panose="020F0502020204030204" pitchFamily="34" charset="0"/>
              <a:cs typeface="Calibri" panose="020F0502020204030204" pitchFamily="34" charset="0"/>
            </a:endParaRPr>
          </a:p>
          <a:p>
            <a:r>
              <a:rPr lang="en-IN" sz="3200" b="1" dirty="0">
                <a:latin typeface="Calibri" panose="020F0502020204030204" pitchFamily="34" charset="0"/>
                <a:ea typeface="Calibri" panose="020F0502020204030204" pitchFamily="34" charset="0"/>
                <a:cs typeface="Calibri" panose="020F0502020204030204" pitchFamily="34" charset="0"/>
              </a:rPr>
              <a:t>START</a:t>
            </a:r>
          </a:p>
          <a:p>
            <a:endParaRPr lang="en-IN" sz="3200" dirty="0">
              <a:latin typeface="Calibri" panose="020F0502020204030204" pitchFamily="34" charset="0"/>
              <a:ea typeface="Calibri" panose="020F0502020204030204" pitchFamily="34" charset="0"/>
              <a:cs typeface="Calibri" panose="020F0502020204030204" pitchFamily="34" charset="0"/>
            </a:endParaRPr>
          </a:p>
          <a:p>
            <a:r>
              <a:rPr lang="en-IN" sz="2800" b="1" dirty="0">
                <a:latin typeface="Calibri" panose="020F0502020204030204" pitchFamily="34" charset="0"/>
                <a:ea typeface="Calibri" panose="020F0502020204030204" pitchFamily="34" charset="0"/>
                <a:cs typeface="Calibri" panose="020F0502020204030204" pitchFamily="34" charset="0"/>
              </a:rPr>
              <a:t>1. Load the trained regression model</a:t>
            </a:r>
          </a:p>
          <a:p>
            <a:r>
              <a:rPr lang="en-IN" sz="2800" dirty="0">
                <a:latin typeface="Calibri" panose="020F0502020204030204" pitchFamily="34" charset="0"/>
                <a:ea typeface="Calibri" panose="020F0502020204030204" pitchFamily="34" charset="0"/>
                <a:cs typeface="Calibri" panose="020F0502020204030204" pitchFamily="34" charset="0"/>
              </a:rPr>
              <a:t>   MODEL = </a:t>
            </a:r>
            <a:r>
              <a:rPr lang="en-IN" sz="2800" dirty="0" err="1">
                <a:latin typeface="Calibri" panose="020F0502020204030204" pitchFamily="34" charset="0"/>
                <a:ea typeface="Calibri" panose="020F0502020204030204" pitchFamily="34" charset="0"/>
                <a:cs typeface="Calibri" panose="020F0502020204030204" pitchFamily="34" charset="0"/>
              </a:rPr>
              <a:t>load_model</a:t>
            </a:r>
            <a:r>
              <a:rPr lang="en-IN" sz="2800" dirty="0">
                <a:latin typeface="Calibri" panose="020F0502020204030204" pitchFamily="34" charset="0"/>
                <a:ea typeface="Calibri" panose="020F0502020204030204" pitchFamily="34" charset="0"/>
                <a:cs typeface="Calibri" panose="020F0502020204030204" pitchFamily="34" charset="0"/>
              </a:rPr>
              <a:t>("</a:t>
            </a:r>
            <a:r>
              <a:rPr lang="en-IN" sz="2800" dirty="0" err="1">
                <a:latin typeface="Calibri" panose="020F0502020204030204" pitchFamily="34" charset="0"/>
                <a:ea typeface="Calibri" panose="020F0502020204030204" pitchFamily="34" charset="0"/>
                <a:cs typeface="Calibri" panose="020F0502020204030204" pitchFamily="34" charset="0"/>
              </a:rPr>
              <a:t>path_to_saved_model</a:t>
            </a:r>
            <a:r>
              <a:rPr lang="en-IN" sz="2800" dirty="0">
                <a:latin typeface="Calibri" panose="020F0502020204030204" pitchFamily="34" charset="0"/>
                <a:ea typeface="Calibri" panose="020F0502020204030204" pitchFamily="34" charset="0"/>
                <a:cs typeface="Calibri" panose="020F0502020204030204" pitchFamily="34" charset="0"/>
              </a:rPr>
              <a:t>")</a:t>
            </a:r>
          </a:p>
          <a:p>
            <a:endParaRPr lang="en-IN" sz="2800" b="1" dirty="0">
              <a:latin typeface="Calibri" panose="020F0502020204030204" pitchFamily="34" charset="0"/>
              <a:ea typeface="Calibri" panose="020F0502020204030204" pitchFamily="34" charset="0"/>
              <a:cs typeface="Calibri" panose="020F0502020204030204" pitchFamily="34" charset="0"/>
            </a:endParaRPr>
          </a:p>
          <a:p>
            <a:r>
              <a:rPr lang="en-IN" sz="2800" b="1" dirty="0">
                <a:latin typeface="Calibri" panose="020F0502020204030204" pitchFamily="34" charset="0"/>
                <a:ea typeface="Calibri" panose="020F0502020204030204" pitchFamily="34" charset="0"/>
                <a:cs typeface="Calibri" panose="020F0502020204030204" pitchFamily="34" charset="0"/>
              </a:rPr>
              <a:t>2. Collect input data (minimal + optional fields)</a:t>
            </a:r>
          </a:p>
          <a:p>
            <a:r>
              <a:rPr lang="en-IN" sz="2800" dirty="0">
                <a:latin typeface="Calibri" panose="020F0502020204030204" pitchFamily="34" charset="0"/>
                <a:ea typeface="Calibri" panose="020F0502020204030204" pitchFamily="34" charset="0"/>
                <a:cs typeface="Calibri" panose="020F0502020204030204" pitchFamily="34" charset="0"/>
              </a:rPr>
              <a:t>   INPUT_1 = </a:t>
            </a:r>
            <a:r>
              <a:rPr lang="en-IN" sz="2800" dirty="0" err="1">
                <a:latin typeface="Calibri" panose="020F0502020204030204" pitchFamily="34" charset="0"/>
                <a:ea typeface="Calibri" panose="020F0502020204030204" pitchFamily="34" charset="0"/>
                <a:cs typeface="Calibri" panose="020F0502020204030204" pitchFamily="34" charset="0"/>
              </a:rPr>
              <a:t>get_user_input</a:t>
            </a:r>
            <a:r>
              <a:rPr lang="en-IN" sz="2800" dirty="0">
                <a:latin typeface="Calibri" panose="020F0502020204030204" pitchFamily="34" charset="0"/>
                <a:ea typeface="Calibri" panose="020F0502020204030204" pitchFamily="34" charset="0"/>
                <a:cs typeface="Calibri" panose="020F0502020204030204" pitchFamily="34" charset="0"/>
              </a:rPr>
              <a:t>("Field 1")   // e.g., Target Score</a:t>
            </a:r>
          </a:p>
          <a:p>
            <a:r>
              <a:rPr lang="en-IN" sz="2800" dirty="0">
                <a:latin typeface="Calibri" panose="020F0502020204030204" pitchFamily="34" charset="0"/>
                <a:ea typeface="Calibri" panose="020F0502020204030204" pitchFamily="34" charset="0"/>
                <a:cs typeface="Calibri" panose="020F0502020204030204" pitchFamily="34" charset="0"/>
              </a:rPr>
              <a:t>   INPUT_2 = </a:t>
            </a:r>
            <a:r>
              <a:rPr lang="en-IN" sz="2800" dirty="0" err="1">
                <a:latin typeface="Calibri" panose="020F0502020204030204" pitchFamily="34" charset="0"/>
                <a:ea typeface="Calibri" panose="020F0502020204030204" pitchFamily="34" charset="0"/>
                <a:cs typeface="Calibri" panose="020F0502020204030204" pitchFamily="34" charset="0"/>
              </a:rPr>
              <a:t>get_user_input</a:t>
            </a:r>
            <a:r>
              <a:rPr lang="en-IN" sz="2800" dirty="0">
                <a:latin typeface="Calibri" panose="020F0502020204030204" pitchFamily="34" charset="0"/>
                <a:ea typeface="Calibri" panose="020F0502020204030204" pitchFamily="34" charset="0"/>
                <a:cs typeface="Calibri" panose="020F0502020204030204" pitchFamily="34" charset="0"/>
              </a:rPr>
              <a:t>("Field 2")   // e.g., Current Score</a:t>
            </a:r>
          </a:p>
          <a:p>
            <a:r>
              <a:rPr lang="en-IN" sz="2800" dirty="0">
                <a:latin typeface="Calibri" panose="020F0502020204030204" pitchFamily="34" charset="0"/>
                <a:ea typeface="Calibri" panose="020F0502020204030204" pitchFamily="34" charset="0"/>
                <a:cs typeface="Calibri" panose="020F0502020204030204" pitchFamily="34" charset="0"/>
              </a:rPr>
              <a:t>   ...</a:t>
            </a:r>
          </a:p>
          <a:p>
            <a:r>
              <a:rPr lang="en-IN" sz="2800" dirty="0">
                <a:latin typeface="Calibri" panose="020F0502020204030204" pitchFamily="34" charset="0"/>
                <a:ea typeface="Calibri" panose="020F0502020204030204" pitchFamily="34" charset="0"/>
                <a:cs typeface="Calibri" panose="020F0502020204030204" pitchFamily="34" charset="0"/>
              </a:rPr>
              <a:t>   INPUT_N = </a:t>
            </a:r>
            <a:r>
              <a:rPr lang="en-IN" sz="2800" dirty="0" err="1">
                <a:latin typeface="Calibri" panose="020F0502020204030204" pitchFamily="34" charset="0"/>
                <a:ea typeface="Calibri" panose="020F0502020204030204" pitchFamily="34" charset="0"/>
                <a:cs typeface="Calibri" panose="020F0502020204030204" pitchFamily="34" charset="0"/>
              </a:rPr>
              <a:t>get_user_input</a:t>
            </a:r>
            <a:r>
              <a:rPr lang="en-IN" sz="2800" dirty="0">
                <a:latin typeface="Calibri" panose="020F0502020204030204" pitchFamily="34" charset="0"/>
                <a:ea typeface="Calibri" panose="020F0502020204030204" pitchFamily="34" charset="0"/>
                <a:cs typeface="Calibri" panose="020F0502020204030204" pitchFamily="34" charset="0"/>
              </a:rPr>
              <a:t>("Field N")</a:t>
            </a:r>
          </a:p>
          <a:p>
            <a:endParaRPr lang="en-IN"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0289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8C660-331C-D5EC-53D0-4B7EED9C7904}"/>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05D2E710-5E79-AE03-92CA-F67241AFFA1D}"/>
              </a:ext>
            </a:extLst>
          </p:cNvPr>
          <p:cNvGrpSpPr/>
          <p:nvPr/>
        </p:nvGrpSpPr>
        <p:grpSpPr>
          <a:xfrm>
            <a:off x="0" y="671395"/>
            <a:ext cx="6583680" cy="989280"/>
            <a:chOff x="0" y="839520"/>
            <a:chExt cx="7680600" cy="1037880"/>
          </a:xfrm>
        </p:grpSpPr>
        <p:sp>
          <p:nvSpPr>
            <p:cNvPr id="478" name="object 22">
              <a:extLst>
                <a:ext uri="{FF2B5EF4-FFF2-40B4-BE49-F238E27FC236}">
                  <a16:creationId xmlns:a16="http://schemas.microsoft.com/office/drawing/2014/main" id="{8E0823F3-36BE-59A7-B83E-5BFAD6CF0249}"/>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a:extLst>
                <a:ext uri="{FF2B5EF4-FFF2-40B4-BE49-F238E27FC236}">
                  <a16:creationId xmlns:a16="http://schemas.microsoft.com/office/drawing/2014/main" id="{383E3461-80DE-7B63-EDD6-04D7C1C5FBBD}"/>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100109DF-DFA8-9506-AD77-A99BA409DC7E}"/>
              </a:ext>
            </a:extLst>
          </p:cNvPr>
          <p:cNvSpPr/>
          <p:nvPr/>
        </p:nvSpPr>
        <p:spPr>
          <a:xfrm>
            <a:off x="171360" y="821120"/>
            <a:ext cx="5528400" cy="689831"/>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dirty="0">
                <a:solidFill>
                  <a:srgbClr val="FFFFFF"/>
                </a:solidFill>
                <a:latin typeface="Calibri"/>
                <a:cs typeface="Calibri"/>
                <a:sym typeface="Calibri"/>
              </a:rPr>
              <a:t>Database</a:t>
            </a:r>
            <a:endParaRPr lang="en-US" sz="4400" b="0" i="0" u="none" strike="noStrike" cap="none" dirty="0">
              <a:latin typeface="Arial"/>
              <a:ea typeface="Arial"/>
              <a:cs typeface="Arial"/>
              <a:sym typeface="Arial"/>
            </a:endParaRPr>
          </a:p>
        </p:txBody>
      </p:sp>
      <p:sp>
        <p:nvSpPr>
          <p:cNvPr id="2" name="Google Shape;747;p13">
            <a:extLst>
              <a:ext uri="{FF2B5EF4-FFF2-40B4-BE49-F238E27FC236}">
                <a16:creationId xmlns:a16="http://schemas.microsoft.com/office/drawing/2014/main" id="{92592BBE-AC26-E0AC-680B-286FEE8E0C04}"/>
              </a:ext>
            </a:extLst>
          </p:cNvPr>
          <p:cNvSpPr/>
          <p:nvPr/>
        </p:nvSpPr>
        <p:spPr>
          <a:xfrm>
            <a:off x="0" y="1668432"/>
            <a:ext cx="5699759" cy="619200"/>
          </a:xfrm>
          <a:custGeom>
            <a:avLst/>
            <a:gdLst/>
            <a:ahLst/>
            <a:cxnLst/>
            <a:rect l="l" t="t" r="r" b="b"/>
            <a:pathLst>
              <a:path w="1909445" h="437514" extrusionOk="0">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a:noFill/>
          </a:ln>
        </p:spPr>
      </p:sp>
      <p:sp>
        <p:nvSpPr>
          <p:cNvPr id="3" name="Google Shape;748;p13">
            <a:extLst>
              <a:ext uri="{FF2B5EF4-FFF2-40B4-BE49-F238E27FC236}">
                <a16:creationId xmlns:a16="http://schemas.microsoft.com/office/drawing/2014/main" id="{215113AA-0FEE-1AEA-28FF-4FF1B69EAA0B}"/>
              </a:ext>
            </a:extLst>
          </p:cNvPr>
          <p:cNvSpPr/>
          <p:nvPr/>
        </p:nvSpPr>
        <p:spPr>
          <a:xfrm>
            <a:off x="154079" y="1694672"/>
            <a:ext cx="5088481" cy="566721"/>
          </a:xfrm>
          <a:prstGeom prst="rect">
            <a:avLst/>
          </a:prstGeom>
          <a:noFill/>
          <a:ln>
            <a:noFill/>
          </a:ln>
        </p:spPr>
        <p:txBody>
          <a:bodyPr spcFirstLastPara="1" wrap="square" lIns="0" tIns="12600" rIns="0" bIns="0" anchor="ctr" anchorCtr="0">
            <a:spAutoFit/>
          </a:bodyPr>
          <a:lstStyle/>
          <a:p>
            <a:pPr marL="12600" marR="0" lvl="0" indent="0" algn="l" rtl="0">
              <a:lnSpc>
                <a:spcPct val="100000"/>
              </a:lnSpc>
              <a:spcBef>
                <a:spcPts val="0"/>
              </a:spcBef>
              <a:spcAft>
                <a:spcPts val="0"/>
              </a:spcAft>
              <a:buClr>
                <a:srgbClr val="FFFFFF"/>
              </a:buClr>
              <a:buSzPts val="3600"/>
              <a:buFont typeface="Calibri"/>
              <a:buNone/>
            </a:pPr>
            <a:r>
              <a:rPr lang="en-US" sz="3600" b="1" i="0" u="none" strike="noStrike" cap="none" dirty="0">
                <a:solidFill>
                  <a:schemeClr val="bg1"/>
                </a:solidFill>
                <a:latin typeface="Calibri" panose="020F0502020204030204" pitchFamily="34" charset="0"/>
                <a:cs typeface="Calibri" panose="020F0502020204030204" pitchFamily="34" charset="0"/>
                <a:sym typeface="Arial"/>
              </a:rPr>
              <a:t>Pseudo Code</a:t>
            </a:r>
          </a:p>
        </p:txBody>
      </p:sp>
      <p:sp>
        <p:nvSpPr>
          <p:cNvPr id="6" name="TextBox 5">
            <a:extLst>
              <a:ext uri="{FF2B5EF4-FFF2-40B4-BE49-F238E27FC236}">
                <a16:creationId xmlns:a16="http://schemas.microsoft.com/office/drawing/2014/main" id="{B5966926-A885-EE3E-875A-6B4D6778628A}"/>
              </a:ext>
            </a:extLst>
          </p:cNvPr>
          <p:cNvSpPr txBox="1"/>
          <p:nvPr/>
        </p:nvSpPr>
        <p:spPr>
          <a:xfrm>
            <a:off x="1114425" y="2679060"/>
            <a:ext cx="15601950" cy="6678751"/>
          </a:xfrm>
          <a:prstGeom prst="rect">
            <a:avLst/>
          </a:prstGeom>
          <a:noFill/>
        </p:spPr>
        <p:txBody>
          <a:bodyPr wrap="square">
            <a:spAutoFit/>
          </a:bodyPr>
          <a:lstStyle/>
          <a:p>
            <a:r>
              <a:rPr lang="en-IN" sz="2800" b="1" dirty="0">
                <a:latin typeface="Calibri" panose="020F0502020204030204" pitchFamily="34" charset="0"/>
                <a:ea typeface="Calibri" panose="020F0502020204030204" pitchFamily="34" charset="0"/>
                <a:cs typeface="Calibri" panose="020F0502020204030204" pitchFamily="34" charset="0"/>
              </a:rPr>
              <a:t>3. Calculate derived features if needed</a:t>
            </a:r>
          </a:p>
          <a:p>
            <a:r>
              <a:rPr lang="en-IN" sz="2800" dirty="0">
                <a:latin typeface="Calibri" panose="020F0502020204030204" pitchFamily="34" charset="0"/>
                <a:ea typeface="Calibri" panose="020F0502020204030204" pitchFamily="34" charset="0"/>
                <a:cs typeface="Calibri" panose="020F0502020204030204" pitchFamily="34" charset="0"/>
              </a:rPr>
              <a:t>   DERIVED_1 = </a:t>
            </a:r>
            <a:r>
              <a:rPr lang="en-IN" sz="2800" dirty="0" err="1">
                <a:latin typeface="Calibri" panose="020F0502020204030204" pitchFamily="34" charset="0"/>
                <a:ea typeface="Calibri" panose="020F0502020204030204" pitchFamily="34" charset="0"/>
                <a:cs typeface="Calibri" panose="020F0502020204030204" pitchFamily="34" charset="0"/>
              </a:rPr>
              <a:t>compute_derived_feature</a:t>
            </a:r>
            <a:r>
              <a:rPr lang="en-IN" sz="2800" dirty="0">
                <a:latin typeface="Calibri" panose="020F0502020204030204" pitchFamily="34" charset="0"/>
                <a:ea typeface="Calibri" panose="020F0502020204030204" pitchFamily="34" charset="0"/>
                <a:cs typeface="Calibri" panose="020F0502020204030204" pitchFamily="34" charset="0"/>
              </a:rPr>
              <a:t>(INPUT_1, INPUT_2)</a:t>
            </a:r>
          </a:p>
          <a:p>
            <a:r>
              <a:rPr lang="en-IN" sz="2800" dirty="0">
                <a:latin typeface="Calibri" panose="020F0502020204030204" pitchFamily="34" charset="0"/>
                <a:ea typeface="Calibri" panose="020F0502020204030204" pitchFamily="34" charset="0"/>
                <a:cs typeface="Calibri" panose="020F0502020204030204" pitchFamily="34" charset="0"/>
              </a:rPr>
              <a:t>   ...</a:t>
            </a:r>
          </a:p>
          <a:p>
            <a:r>
              <a:rPr lang="en-IN" sz="2800" dirty="0">
                <a:latin typeface="Calibri" panose="020F0502020204030204" pitchFamily="34" charset="0"/>
                <a:ea typeface="Calibri" panose="020F0502020204030204" pitchFamily="34" charset="0"/>
                <a:cs typeface="Calibri" panose="020F0502020204030204" pitchFamily="34" charset="0"/>
              </a:rPr>
              <a:t>   DERIVED_M = </a:t>
            </a:r>
            <a:r>
              <a:rPr lang="en-IN" sz="2800" dirty="0" err="1">
                <a:latin typeface="Calibri" panose="020F0502020204030204" pitchFamily="34" charset="0"/>
                <a:ea typeface="Calibri" panose="020F0502020204030204" pitchFamily="34" charset="0"/>
                <a:cs typeface="Calibri" panose="020F0502020204030204" pitchFamily="34" charset="0"/>
              </a:rPr>
              <a:t>compute_derived_feature</a:t>
            </a:r>
            <a:r>
              <a:rPr lang="en-IN" sz="2800" dirty="0">
                <a:latin typeface="Calibri" panose="020F0502020204030204" pitchFamily="34" charset="0"/>
                <a:ea typeface="Calibri" panose="020F0502020204030204" pitchFamily="34" charset="0"/>
                <a:cs typeface="Calibri" panose="020F0502020204030204" pitchFamily="34" charset="0"/>
              </a:rPr>
              <a:t>(...)</a:t>
            </a:r>
          </a:p>
          <a:p>
            <a:endParaRPr lang="en-IN" sz="2800" dirty="0">
              <a:latin typeface="Calibri" panose="020F0502020204030204" pitchFamily="34" charset="0"/>
              <a:ea typeface="Calibri" panose="020F0502020204030204" pitchFamily="34" charset="0"/>
              <a:cs typeface="Calibri" panose="020F0502020204030204" pitchFamily="34" charset="0"/>
            </a:endParaRPr>
          </a:p>
          <a:p>
            <a:r>
              <a:rPr lang="en-IN" sz="2800" b="1" dirty="0">
                <a:latin typeface="Calibri" panose="020F0502020204030204" pitchFamily="34" charset="0"/>
                <a:ea typeface="Calibri" panose="020F0502020204030204" pitchFamily="34" charset="0"/>
                <a:cs typeface="Calibri" panose="020F0502020204030204" pitchFamily="34" charset="0"/>
              </a:rPr>
              <a:t>4. Create the final feature vector</a:t>
            </a:r>
          </a:p>
          <a:p>
            <a:r>
              <a:rPr lang="en-IN" sz="2800" dirty="0">
                <a:latin typeface="Calibri" panose="020F0502020204030204" pitchFamily="34" charset="0"/>
                <a:ea typeface="Calibri" panose="020F0502020204030204" pitchFamily="34" charset="0"/>
                <a:cs typeface="Calibri" panose="020F0502020204030204" pitchFamily="34" charset="0"/>
              </a:rPr>
              <a:t>   FEATURES = [INPUT_1, INPUT_2, ..., DERIVED_1, ..., DERIVED_M]</a:t>
            </a:r>
          </a:p>
          <a:p>
            <a:endParaRPr lang="en-IN" sz="2800" dirty="0">
              <a:latin typeface="Calibri" panose="020F0502020204030204" pitchFamily="34" charset="0"/>
              <a:ea typeface="Calibri" panose="020F0502020204030204" pitchFamily="34" charset="0"/>
              <a:cs typeface="Calibri" panose="020F0502020204030204" pitchFamily="34" charset="0"/>
            </a:endParaRPr>
          </a:p>
          <a:p>
            <a:r>
              <a:rPr lang="en-IN" sz="2800" b="1" dirty="0">
                <a:latin typeface="Calibri" panose="020F0502020204030204" pitchFamily="34" charset="0"/>
                <a:ea typeface="Calibri" panose="020F0502020204030204" pitchFamily="34" charset="0"/>
                <a:cs typeface="Calibri" panose="020F0502020204030204" pitchFamily="34" charset="0"/>
              </a:rPr>
              <a:t>5. Pass features to model for prediction</a:t>
            </a:r>
          </a:p>
          <a:p>
            <a:r>
              <a:rPr lang="en-IN" sz="2800" dirty="0">
                <a:latin typeface="Calibri" panose="020F0502020204030204" pitchFamily="34" charset="0"/>
                <a:ea typeface="Calibri" panose="020F0502020204030204" pitchFamily="34" charset="0"/>
                <a:cs typeface="Calibri" panose="020F0502020204030204" pitchFamily="34" charset="0"/>
              </a:rPr>
              <a:t>   PREDICTION = </a:t>
            </a:r>
            <a:r>
              <a:rPr lang="en-IN" sz="2800" dirty="0" err="1">
                <a:latin typeface="Calibri" panose="020F0502020204030204" pitchFamily="34" charset="0"/>
                <a:ea typeface="Calibri" panose="020F0502020204030204" pitchFamily="34" charset="0"/>
                <a:cs typeface="Calibri" panose="020F0502020204030204" pitchFamily="34" charset="0"/>
              </a:rPr>
              <a:t>MODEL.predict</a:t>
            </a:r>
            <a:r>
              <a:rPr lang="en-IN" sz="2800" dirty="0">
                <a:latin typeface="Calibri" panose="020F0502020204030204" pitchFamily="34" charset="0"/>
                <a:ea typeface="Calibri" panose="020F0502020204030204" pitchFamily="34" charset="0"/>
                <a:cs typeface="Calibri" panose="020F0502020204030204" pitchFamily="34" charset="0"/>
              </a:rPr>
              <a:t>(FEATURES)</a:t>
            </a:r>
          </a:p>
          <a:p>
            <a:endParaRPr lang="en-IN" sz="2800" dirty="0">
              <a:latin typeface="Calibri" panose="020F0502020204030204" pitchFamily="34" charset="0"/>
              <a:ea typeface="Calibri" panose="020F0502020204030204" pitchFamily="34" charset="0"/>
              <a:cs typeface="Calibri" panose="020F0502020204030204" pitchFamily="34" charset="0"/>
            </a:endParaRPr>
          </a:p>
          <a:p>
            <a:r>
              <a:rPr lang="en-IN" sz="2800" b="1" dirty="0">
                <a:latin typeface="Calibri" panose="020F0502020204030204" pitchFamily="34" charset="0"/>
                <a:ea typeface="Calibri" panose="020F0502020204030204" pitchFamily="34" charset="0"/>
                <a:cs typeface="Calibri" panose="020F0502020204030204" pitchFamily="34" charset="0"/>
              </a:rPr>
              <a:t>6. Display or return prediction result</a:t>
            </a:r>
          </a:p>
          <a:p>
            <a:r>
              <a:rPr lang="en-IN" sz="2800" dirty="0">
                <a:latin typeface="Calibri" panose="020F0502020204030204" pitchFamily="34" charset="0"/>
                <a:ea typeface="Calibri" panose="020F0502020204030204" pitchFamily="34" charset="0"/>
                <a:cs typeface="Calibri" panose="020F0502020204030204" pitchFamily="34" charset="0"/>
              </a:rPr>
              <a:t>   print("Predicted Output:", PREDICTION)</a:t>
            </a:r>
          </a:p>
          <a:p>
            <a:endParaRPr lang="en-IN" sz="3200" dirty="0"/>
          </a:p>
          <a:p>
            <a:r>
              <a:rPr lang="en-IN" sz="3200" b="1" dirty="0"/>
              <a:t>END</a:t>
            </a:r>
          </a:p>
        </p:txBody>
      </p:sp>
    </p:spTree>
    <p:extLst>
      <p:ext uri="{BB962C8B-B14F-4D97-AF65-F5344CB8AC3E}">
        <p14:creationId xmlns:p14="http://schemas.microsoft.com/office/powerpoint/2010/main" val="3352221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1D2CB-1F97-210C-0759-DACC63908975}"/>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8507A7C8-D2A3-66F7-4172-8640F3FAC122}"/>
              </a:ext>
            </a:extLst>
          </p:cNvPr>
          <p:cNvGrpSpPr/>
          <p:nvPr/>
        </p:nvGrpSpPr>
        <p:grpSpPr>
          <a:xfrm>
            <a:off x="0" y="671395"/>
            <a:ext cx="6583680" cy="989280"/>
            <a:chOff x="0" y="839520"/>
            <a:chExt cx="7680600" cy="1037880"/>
          </a:xfrm>
        </p:grpSpPr>
        <p:sp>
          <p:nvSpPr>
            <p:cNvPr id="478" name="object 22">
              <a:extLst>
                <a:ext uri="{FF2B5EF4-FFF2-40B4-BE49-F238E27FC236}">
                  <a16:creationId xmlns:a16="http://schemas.microsoft.com/office/drawing/2014/main" id="{AF8A24C4-B189-9996-51F5-17CD3AEA4D1D}"/>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a:extLst>
                <a:ext uri="{FF2B5EF4-FFF2-40B4-BE49-F238E27FC236}">
                  <a16:creationId xmlns:a16="http://schemas.microsoft.com/office/drawing/2014/main" id="{F48774BA-CA0E-2848-FE62-303C2334E35E}"/>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4AFC6598-D123-9E49-68F0-9859AAA657F0}"/>
              </a:ext>
            </a:extLst>
          </p:cNvPr>
          <p:cNvSpPr/>
          <p:nvPr/>
        </p:nvSpPr>
        <p:spPr>
          <a:xfrm>
            <a:off x="171360" y="821120"/>
            <a:ext cx="5528400" cy="1366940"/>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a:buClr>
                <a:srgbClr val="FFFFFF"/>
              </a:buClr>
              <a:buSzPts val="4400"/>
            </a:pPr>
            <a:r>
              <a:rPr lang="en-US" sz="4400" b="1" i="0" u="none" strike="noStrike" cap="none" dirty="0">
                <a:solidFill>
                  <a:srgbClr val="FFFFFF"/>
                </a:solidFill>
                <a:latin typeface="Calibri"/>
                <a:ea typeface="Calibri"/>
                <a:cs typeface="Calibri"/>
                <a:sym typeface="Calibri"/>
              </a:rPr>
              <a:t>Requirements Analysis</a:t>
            </a:r>
            <a:endParaRPr lang="en-US" sz="4400" b="0" i="0" u="none" strike="noStrike" cap="none" dirty="0">
              <a:latin typeface="Arial"/>
              <a:ea typeface="Arial"/>
              <a:cs typeface="Arial"/>
              <a:sym typeface="Arial"/>
            </a:endParaRPr>
          </a:p>
          <a:p>
            <a:pPr marL="12600" marR="0" lvl="0" indent="0" algn="l" rtl="0">
              <a:lnSpc>
                <a:spcPct val="100000"/>
              </a:lnSpc>
              <a:spcBef>
                <a:spcPts val="0"/>
              </a:spcBef>
              <a:spcAft>
                <a:spcPts val="0"/>
              </a:spcAft>
              <a:buClr>
                <a:srgbClr val="FFFFFF"/>
              </a:buClr>
              <a:buSzPts val="4400"/>
              <a:buFont typeface="Calibri"/>
              <a:buNone/>
            </a:pPr>
            <a:endParaRPr lang="en-US" sz="4400" b="0" i="0" u="none" strike="noStrike" cap="none" dirty="0">
              <a:latin typeface="Arial"/>
              <a:ea typeface="Arial"/>
              <a:cs typeface="Arial"/>
              <a:sym typeface="Arial"/>
            </a:endParaRPr>
          </a:p>
        </p:txBody>
      </p:sp>
      <p:sp>
        <p:nvSpPr>
          <p:cNvPr id="2" name="Google Shape;747;p13">
            <a:extLst>
              <a:ext uri="{FF2B5EF4-FFF2-40B4-BE49-F238E27FC236}">
                <a16:creationId xmlns:a16="http://schemas.microsoft.com/office/drawing/2014/main" id="{9C8B2484-9E5E-4E2B-9E37-3CB7B22005E5}"/>
              </a:ext>
            </a:extLst>
          </p:cNvPr>
          <p:cNvSpPr/>
          <p:nvPr/>
        </p:nvSpPr>
        <p:spPr>
          <a:xfrm>
            <a:off x="0" y="1668432"/>
            <a:ext cx="5699759" cy="619200"/>
          </a:xfrm>
          <a:custGeom>
            <a:avLst/>
            <a:gdLst/>
            <a:ahLst/>
            <a:cxnLst/>
            <a:rect l="l" t="t" r="r" b="b"/>
            <a:pathLst>
              <a:path w="1909445" h="437514" extrusionOk="0">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a:noFill/>
          </a:ln>
        </p:spPr>
      </p:sp>
      <p:sp>
        <p:nvSpPr>
          <p:cNvPr id="3" name="Google Shape;748;p13">
            <a:extLst>
              <a:ext uri="{FF2B5EF4-FFF2-40B4-BE49-F238E27FC236}">
                <a16:creationId xmlns:a16="http://schemas.microsoft.com/office/drawing/2014/main" id="{27F1A30E-A3D9-B202-C228-DFA79CA5AA05}"/>
              </a:ext>
            </a:extLst>
          </p:cNvPr>
          <p:cNvSpPr/>
          <p:nvPr/>
        </p:nvSpPr>
        <p:spPr>
          <a:xfrm>
            <a:off x="154079" y="1694672"/>
            <a:ext cx="5088481" cy="566721"/>
          </a:xfrm>
          <a:prstGeom prst="rect">
            <a:avLst/>
          </a:prstGeom>
          <a:noFill/>
          <a:ln>
            <a:noFill/>
          </a:ln>
        </p:spPr>
        <p:txBody>
          <a:bodyPr spcFirstLastPara="1" wrap="square" lIns="0" tIns="12600" rIns="0" bIns="0" anchor="ctr" anchorCtr="0">
            <a:spAutoFit/>
          </a:bodyPr>
          <a:lstStyle/>
          <a:p>
            <a:pPr marL="12600" marR="0" lvl="0" indent="0" algn="l" rtl="0">
              <a:lnSpc>
                <a:spcPct val="100000"/>
              </a:lnSpc>
              <a:spcBef>
                <a:spcPts val="0"/>
              </a:spcBef>
              <a:spcAft>
                <a:spcPts val="0"/>
              </a:spcAft>
              <a:buClr>
                <a:srgbClr val="FFFFFF"/>
              </a:buClr>
              <a:buSzPts val="3600"/>
              <a:buFont typeface="Calibri"/>
              <a:buNone/>
            </a:pPr>
            <a:r>
              <a:rPr lang="en-US" sz="3600" b="1" i="0" u="none" strike="noStrike" cap="none" dirty="0">
                <a:solidFill>
                  <a:srgbClr val="FFFFFF"/>
                </a:solidFill>
                <a:latin typeface="Calibri"/>
                <a:ea typeface="Calibri"/>
                <a:cs typeface="Calibri"/>
                <a:sym typeface="Calibri"/>
              </a:rPr>
              <a:t>Pseudo Code</a:t>
            </a:r>
            <a:endParaRPr lang="en-US" sz="3600" b="0" i="0" u="none" strike="noStrike" cap="none" dirty="0">
              <a:latin typeface="Arial"/>
              <a:ea typeface="Arial"/>
              <a:cs typeface="Arial"/>
              <a:sym typeface="Arial"/>
            </a:endParaRPr>
          </a:p>
        </p:txBody>
      </p:sp>
      <p:sp>
        <p:nvSpPr>
          <p:cNvPr id="6" name="TextBox 5">
            <a:extLst>
              <a:ext uri="{FF2B5EF4-FFF2-40B4-BE49-F238E27FC236}">
                <a16:creationId xmlns:a16="http://schemas.microsoft.com/office/drawing/2014/main" id="{F1EDC4A5-86C8-346E-9C0D-7FE1A6C1BD7E}"/>
              </a:ext>
            </a:extLst>
          </p:cNvPr>
          <p:cNvSpPr txBox="1"/>
          <p:nvPr/>
        </p:nvSpPr>
        <p:spPr>
          <a:xfrm>
            <a:off x="1000125" y="2337785"/>
            <a:ext cx="15173325" cy="7755969"/>
          </a:xfrm>
          <a:prstGeom prst="rect">
            <a:avLst/>
          </a:prstGeom>
          <a:noFill/>
        </p:spPr>
        <p:txBody>
          <a:bodyPr wrap="square">
            <a:spAutoFit/>
          </a:bodyPr>
          <a:lstStyle/>
          <a:p>
            <a:r>
              <a:rPr lang="en-US" sz="3200" b="1" strike="noStrike" spc="-1" dirty="0">
                <a:latin typeface="Calibri" panose="020F0502020204030204" pitchFamily="34" charset="0"/>
                <a:ea typeface="Calibri" panose="020F0502020204030204" pitchFamily="34" charset="0"/>
                <a:cs typeface="Calibri" panose="020F0502020204030204" pitchFamily="34" charset="0"/>
              </a:rPr>
              <a:t>Pseudo code for Toss Decision Recommendation</a:t>
            </a:r>
          </a:p>
          <a:p>
            <a:endParaRPr lang="en-US" sz="3200" b="1" strike="noStrike" spc="-1" dirty="0">
              <a:latin typeface="Calibri" panose="020F0502020204030204" pitchFamily="34" charset="0"/>
              <a:ea typeface="Calibri" panose="020F0502020204030204" pitchFamily="34" charset="0"/>
              <a:cs typeface="Calibri" panose="020F0502020204030204" pitchFamily="34" charset="0"/>
            </a:endParaRPr>
          </a:p>
          <a:p>
            <a:r>
              <a:rPr lang="en-IN" sz="3200" b="1" dirty="0">
                <a:latin typeface="Calibri" panose="020F0502020204030204" pitchFamily="34" charset="0"/>
                <a:ea typeface="Calibri" panose="020F0502020204030204" pitchFamily="34" charset="0"/>
                <a:cs typeface="Calibri" panose="020F0502020204030204" pitchFamily="34" charset="0"/>
              </a:rPr>
              <a:t>START</a:t>
            </a:r>
          </a:p>
          <a:p>
            <a:endParaRPr lang="en-IN" sz="3200" dirty="0">
              <a:latin typeface="Calibri" panose="020F0502020204030204" pitchFamily="34" charset="0"/>
              <a:ea typeface="Calibri" panose="020F0502020204030204" pitchFamily="34" charset="0"/>
              <a:cs typeface="Calibri" panose="020F0502020204030204" pitchFamily="34" charset="0"/>
            </a:endParaRPr>
          </a:p>
          <a:p>
            <a:r>
              <a:rPr lang="en-US" sz="2600" b="1" dirty="0">
                <a:latin typeface="Calibri" panose="020F0502020204030204" pitchFamily="34" charset="0"/>
                <a:ea typeface="Calibri" panose="020F0502020204030204" pitchFamily="34" charset="0"/>
                <a:cs typeface="Calibri" panose="020F0502020204030204" pitchFamily="34" charset="0"/>
              </a:rPr>
              <a:t>1. Load match data from CSV</a:t>
            </a:r>
          </a:p>
          <a:p>
            <a:r>
              <a:rPr lang="en-US" sz="2600" dirty="0">
                <a:latin typeface="Calibri" panose="020F0502020204030204" pitchFamily="34" charset="0"/>
                <a:ea typeface="Calibri" panose="020F0502020204030204" pitchFamily="34" charset="0"/>
                <a:cs typeface="Calibri" panose="020F0502020204030204" pitchFamily="34" charset="0"/>
              </a:rPr>
              <a:t>   IF file not found THEN show error and exit</a:t>
            </a:r>
          </a:p>
          <a:p>
            <a:endParaRPr lang="en-US" sz="2600" dirty="0">
              <a:latin typeface="Calibri" panose="020F0502020204030204" pitchFamily="34" charset="0"/>
              <a:ea typeface="Calibri" panose="020F0502020204030204" pitchFamily="34" charset="0"/>
              <a:cs typeface="Calibri" panose="020F0502020204030204" pitchFamily="34" charset="0"/>
            </a:endParaRPr>
          </a:p>
          <a:p>
            <a:r>
              <a:rPr lang="en-US" sz="2600" b="1" dirty="0">
                <a:latin typeface="Calibri" panose="020F0502020204030204" pitchFamily="34" charset="0"/>
                <a:ea typeface="Calibri" panose="020F0502020204030204" pitchFamily="34" charset="0"/>
                <a:cs typeface="Calibri" panose="020F0502020204030204" pitchFamily="34" charset="0"/>
              </a:rPr>
              <a:t>2. Define list of top international teams</a:t>
            </a:r>
          </a:p>
          <a:p>
            <a:endParaRPr lang="en-US" sz="2600" dirty="0">
              <a:latin typeface="Calibri" panose="020F0502020204030204" pitchFamily="34" charset="0"/>
              <a:ea typeface="Calibri" panose="020F0502020204030204" pitchFamily="34" charset="0"/>
              <a:cs typeface="Calibri" panose="020F0502020204030204" pitchFamily="34" charset="0"/>
            </a:endParaRPr>
          </a:p>
          <a:p>
            <a:r>
              <a:rPr lang="en-US" sz="2600" b="1" dirty="0">
                <a:latin typeface="Calibri" panose="020F0502020204030204" pitchFamily="34" charset="0"/>
                <a:ea typeface="Calibri" panose="020F0502020204030204" pitchFamily="34" charset="0"/>
                <a:cs typeface="Calibri" panose="020F0502020204030204" pitchFamily="34" charset="0"/>
              </a:rPr>
              <a:t>3. Compute team and venue statistics:</a:t>
            </a:r>
          </a:p>
          <a:p>
            <a:r>
              <a:rPr lang="en-US" sz="2600" dirty="0">
                <a:latin typeface="Calibri" panose="020F0502020204030204" pitchFamily="34" charset="0"/>
                <a:ea typeface="Calibri" panose="020F0502020204030204" pitchFamily="34" charset="0"/>
                <a:cs typeface="Calibri" panose="020F0502020204030204" pitchFamily="34" charset="0"/>
              </a:rPr>
              <a:t>   FOR each match in dataset:</a:t>
            </a:r>
          </a:p>
          <a:p>
            <a:r>
              <a:rPr lang="en-US" sz="2600" dirty="0">
                <a:latin typeface="Calibri" panose="020F0502020204030204" pitchFamily="34" charset="0"/>
                <a:ea typeface="Calibri" panose="020F0502020204030204" pitchFamily="34" charset="0"/>
                <a:cs typeface="Calibri" panose="020F0502020204030204" pitchFamily="34" charset="0"/>
              </a:rPr>
              <a:t>       Determine toss winner and their decision</a:t>
            </a:r>
          </a:p>
          <a:p>
            <a:r>
              <a:rPr lang="en-US" sz="2600" dirty="0">
                <a:latin typeface="Calibri" panose="020F0502020204030204" pitchFamily="34" charset="0"/>
                <a:ea typeface="Calibri" panose="020F0502020204030204" pitchFamily="34" charset="0"/>
                <a:cs typeface="Calibri" panose="020F0502020204030204" pitchFamily="34" charset="0"/>
              </a:rPr>
              <a:t>       Identify which team batted first</a:t>
            </a:r>
          </a:p>
          <a:p>
            <a:r>
              <a:rPr lang="en-US" sz="2600" dirty="0">
                <a:latin typeface="Calibri" panose="020F0502020204030204" pitchFamily="34" charset="0"/>
                <a:ea typeface="Calibri" panose="020F0502020204030204" pitchFamily="34" charset="0"/>
                <a:cs typeface="Calibri" panose="020F0502020204030204" pitchFamily="34" charset="0"/>
              </a:rPr>
              <a:t>       Record match outcome for batted-first team</a:t>
            </a:r>
          </a:p>
          <a:p>
            <a:r>
              <a:rPr lang="en-US" sz="2600" dirty="0">
                <a:latin typeface="Calibri" panose="020F0502020204030204" pitchFamily="34" charset="0"/>
                <a:ea typeface="Calibri" panose="020F0502020204030204" pitchFamily="34" charset="0"/>
                <a:cs typeface="Calibri" panose="020F0502020204030204" pitchFamily="34" charset="0"/>
              </a:rPr>
              <a:t>       Update stats:</a:t>
            </a:r>
          </a:p>
          <a:p>
            <a:r>
              <a:rPr lang="en-US" sz="2600" dirty="0">
                <a:latin typeface="Calibri" panose="020F0502020204030204" pitchFamily="34" charset="0"/>
                <a:ea typeface="Calibri" panose="020F0502020204030204" pitchFamily="34" charset="0"/>
                <a:cs typeface="Calibri" panose="020F0502020204030204" pitchFamily="34" charset="0"/>
              </a:rPr>
              <a:t>           - </a:t>
            </a:r>
            <a:r>
              <a:rPr lang="en-US" sz="2600" dirty="0" err="1">
                <a:latin typeface="Calibri" panose="020F0502020204030204" pitchFamily="34" charset="0"/>
                <a:ea typeface="Calibri" panose="020F0502020204030204" pitchFamily="34" charset="0"/>
                <a:cs typeface="Calibri" panose="020F0502020204030204" pitchFamily="34" charset="0"/>
              </a:rPr>
              <a:t>team_stats</a:t>
            </a:r>
            <a:r>
              <a:rPr lang="en-US" sz="2600" dirty="0">
                <a:latin typeface="Calibri" panose="020F0502020204030204" pitchFamily="34" charset="0"/>
                <a:ea typeface="Calibri" panose="020F0502020204030204" pitchFamily="34" charset="0"/>
                <a:cs typeface="Calibri" panose="020F0502020204030204" pitchFamily="34" charset="0"/>
              </a:rPr>
              <a:t>[team]: </a:t>
            </a:r>
            <a:r>
              <a:rPr lang="en-US" sz="2600" dirty="0" err="1">
                <a:latin typeface="Calibri" panose="020F0502020204030204" pitchFamily="34" charset="0"/>
                <a:ea typeface="Calibri" panose="020F0502020204030204" pitchFamily="34" charset="0"/>
                <a:cs typeface="Calibri" panose="020F0502020204030204" pitchFamily="34" charset="0"/>
              </a:rPr>
              <a:t>bat_first_wins</a:t>
            </a:r>
            <a:r>
              <a:rPr lang="en-US" sz="2600" dirty="0">
                <a:latin typeface="Calibri" panose="020F0502020204030204" pitchFamily="34" charset="0"/>
                <a:ea typeface="Calibri" panose="020F0502020204030204" pitchFamily="34" charset="0"/>
                <a:cs typeface="Calibri" panose="020F0502020204030204" pitchFamily="34" charset="0"/>
              </a:rPr>
              <a:t>, </a:t>
            </a:r>
            <a:r>
              <a:rPr lang="en-US" sz="2600" dirty="0" err="1">
                <a:latin typeface="Calibri" panose="020F0502020204030204" pitchFamily="34" charset="0"/>
                <a:ea typeface="Calibri" panose="020F0502020204030204" pitchFamily="34" charset="0"/>
                <a:cs typeface="Calibri" panose="020F0502020204030204" pitchFamily="34" charset="0"/>
              </a:rPr>
              <a:t>bat_first_matches</a:t>
            </a:r>
            <a:endParaRPr lang="en-US" sz="2600" dirty="0">
              <a:latin typeface="Calibri" panose="020F0502020204030204" pitchFamily="34" charset="0"/>
              <a:ea typeface="Calibri" panose="020F0502020204030204" pitchFamily="34" charset="0"/>
              <a:cs typeface="Calibri" panose="020F0502020204030204" pitchFamily="34" charset="0"/>
            </a:endParaRPr>
          </a:p>
          <a:p>
            <a:r>
              <a:rPr lang="en-US" sz="2600" dirty="0">
                <a:latin typeface="Calibri" panose="020F0502020204030204" pitchFamily="34" charset="0"/>
                <a:ea typeface="Calibri" panose="020F0502020204030204" pitchFamily="34" charset="0"/>
                <a:cs typeface="Calibri" panose="020F0502020204030204" pitchFamily="34" charset="0"/>
              </a:rPr>
              <a:t>           - </a:t>
            </a:r>
            <a:r>
              <a:rPr lang="en-US" sz="2600" dirty="0" err="1">
                <a:latin typeface="Calibri" panose="020F0502020204030204" pitchFamily="34" charset="0"/>
                <a:ea typeface="Calibri" panose="020F0502020204030204" pitchFamily="34" charset="0"/>
                <a:cs typeface="Calibri" panose="020F0502020204030204" pitchFamily="34" charset="0"/>
              </a:rPr>
              <a:t>venue_stats</a:t>
            </a:r>
            <a:r>
              <a:rPr lang="en-US" sz="2600" dirty="0">
                <a:latin typeface="Calibri" panose="020F0502020204030204" pitchFamily="34" charset="0"/>
                <a:ea typeface="Calibri" panose="020F0502020204030204" pitchFamily="34" charset="0"/>
                <a:cs typeface="Calibri" panose="020F0502020204030204" pitchFamily="34" charset="0"/>
              </a:rPr>
              <a:t>[venue]: </a:t>
            </a:r>
            <a:r>
              <a:rPr lang="en-US" sz="2600" dirty="0" err="1">
                <a:latin typeface="Calibri" panose="020F0502020204030204" pitchFamily="34" charset="0"/>
                <a:ea typeface="Calibri" panose="020F0502020204030204" pitchFamily="34" charset="0"/>
                <a:cs typeface="Calibri" panose="020F0502020204030204" pitchFamily="34" charset="0"/>
              </a:rPr>
              <a:t>bat_first_wins</a:t>
            </a:r>
            <a:r>
              <a:rPr lang="en-US" sz="2600" dirty="0">
                <a:latin typeface="Calibri" panose="020F0502020204030204" pitchFamily="34" charset="0"/>
                <a:ea typeface="Calibri" panose="020F0502020204030204" pitchFamily="34" charset="0"/>
                <a:cs typeface="Calibri" panose="020F0502020204030204" pitchFamily="34" charset="0"/>
              </a:rPr>
              <a:t>, </a:t>
            </a:r>
            <a:r>
              <a:rPr lang="en-US" sz="2600" dirty="0" err="1">
                <a:latin typeface="Calibri" panose="020F0502020204030204" pitchFamily="34" charset="0"/>
                <a:ea typeface="Calibri" panose="020F0502020204030204" pitchFamily="34" charset="0"/>
                <a:cs typeface="Calibri" panose="020F0502020204030204" pitchFamily="34" charset="0"/>
              </a:rPr>
              <a:t>bat_first_matches</a:t>
            </a:r>
            <a:r>
              <a:rPr lang="en-US" sz="2600" dirty="0">
                <a:latin typeface="Calibri" panose="020F0502020204030204" pitchFamily="34" charset="0"/>
                <a:ea typeface="Calibri" panose="020F0502020204030204" pitchFamily="34" charset="0"/>
                <a:cs typeface="Calibri" panose="020F0502020204030204" pitchFamily="34" charset="0"/>
              </a:rPr>
              <a:t>, scores</a:t>
            </a:r>
          </a:p>
          <a:p>
            <a:endParaRPr lang="en-US"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6384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EDF4F-302E-F21C-7147-C34E2A14FCBD}"/>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68D60246-04BF-B588-901D-BBDF5049416F}"/>
              </a:ext>
            </a:extLst>
          </p:cNvPr>
          <p:cNvGrpSpPr/>
          <p:nvPr/>
        </p:nvGrpSpPr>
        <p:grpSpPr>
          <a:xfrm>
            <a:off x="0" y="671395"/>
            <a:ext cx="6583680" cy="989280"/>
            <a:chOff x="0" y="839520"/>
            <a:chExt cx="7680600" cy="1037880"/>
          </a:xfrm>
        </p:grpSpPr>
        <p:sp>
          <p:nvSpPr>
            <p:cNvPr id="478" name="object 22">
              <a:extLst>
                <a:ext uri="{FF2B5EF4-FFF2-40B4-BE49-F238E27FC236}">
                  <a16:creationId xmlns:a16="http://schemas.microsoft.com/office/drawing/2014/main" id="{F0A246C0-62EB-A562-97D9-8FA2D7049AB1}"/>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a:extLst>
                <a:ext uri="{FF2B5EF4-FFF2-40B4-BE49-F238E27FC236}">
                  <a16:creationId xmlns:a16="http://schemas.microsoft.com/office/drawing/2014/main" id="{B51F5585-1AC2-B620-E5E9-744389B9DAC6}"/>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0034A1D6-43A2-E0CF-B0A9-CA73EA6F7966}"/>
              </a:ext>
            </a:extLst>
          </p:cNvPr>
          <p:cNvSpPr/>
          <p:nvPr/>
        </p:nvSpPr>
        <p:spPr>
          <a:xfrm>
            <a:off x="171360" y="821120"/>
            <a:ext cx="5528400" cy="689831"/>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dirty="0">
                <a:solidFill>
                  <a:srgbClr val="FFFFFF"/>
                </a:solidFill>
                <a:latin typeface="Calibri"/>
                <a:cs typeface="Calibri"/>
                <a:sym typeface="Calibri"/>
              </a:rPr>
              <a:t>Database</a:t>
            </a:r>
            <a:endParaRPr lang="en-US" sz="4400" b="0" i="0" u="none" strike="noStrike" cap="none" dirty="0">
              <a:latin typeface="Arial"/>
              <a:ea typeface="Arial"/>
              <a:cs typeface="Arial"/>
              <a:sym typeface="Arial"/>
            </a:endParaRPr>
          </a:p>
        </p:txBody>
      </p:sp>
      <p:sp>
        <p:nvSpPr>
          <p:cNvPr id="2" name="Google Shape;747;p13">
            <a:extLst>
              <a:ext uri="{FF2B5EF4-FFF2-40B4-BE49-F238E27FC236}">
                <a16:creationId xmlns:a16="http://schemas.microsoft.com/office/drawing/2014/main" id="{6FE38EC0-FD54-A3CF-C276-4E5885F79494}"/>
              </a:ext>
            </a:extLst>
          </p:cNvPr>
          <p:cNvSpPr/>
          <p:nvPr/>
        </p:nvSpPr>
        <p:spPr>
          <a:xfrm>
            <a:off x="0" y="1668432"/>
            <a:ext cx="5699759" cy="619200"/>
          </a:xfrm>
          <a:custGeom>
            <a:avLst/>
            <a:gdLst/>
            <a:ahLst/>
            <a:cxnLst/>
            <a:rect l="l" t="t" r="r" b="b"/>
            <a:pathLst>
              <a:path w="1909445" h="437514" extrusionOk="0">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a:noFill/>
          </a:ln>
        </p:spPr>
      </p:sp>
      <p:sp>
        <p:nvSpPr>
          <p:cNvPr id="3" name="Google Shape;748;p13">
            <a:extLst>
              <a:ext uri="{FF2B5EF4-FFF2-40B4-BE49-F238E27FC236}">
                <a16:creationId xmlns:a16="http://schemas.microsoft.com/office/drawing/2014/main" id="{DCE80A82-3054-E382-0B06-03573A8D7BE9}"/>
              </a:ext>
            </a:extLst>
          </p:cNvPr>
          <p:cNvSpPr/>
          <p:nvPr/>
        </p:nvSpPr>
        <p:spPr>
          <a:xfrm>
            <a:off x="154079" y="1694672"/>
            <a:ext cx="5088481" cy="566721"/>
          </a:xfrm>
          <a:prstGeom prst="rect">
            <a:avLst/>
          </a:prstGeom>
          <a:noFill/>
          <a:ln>
            <a:noFill/>
          </a:ln>
        </p:spPr>
        <p:txBody>
          <a:bodyPr spcFirstLastPara="1" wrap="square" lIns="0" tIns="12600" rIns="0" bIns="0" anchor="ctr" anchorCtr="0">
            <a:spAutoFit/>
          </a:bodyPr>
          <a:lstStyle/>
          <a:p>
            <a:pPr marL="12600" marR="0" lvl="0" indent="0" algn="l" rtl="0">
              <a:lnSpc>
                <a:spcPct val="100000"/>
              </a:lnSpc>
              <a:spcBef>
                <a:spcPts val="0"/>
              </a:spcBef>
              <a:spcAft>
                <a:spcPts val="0"/>
              </a:spcAft>
              <a:buClr>
                <a:srgbClr val="FFFFFF"/>
              </a:buClr>
              <a:buSzPts val="3600"/>
              <a:buFont typeface="Calibri"/>
              <a:buNone/>
            </a:pPr>
            <a:r>
              <a:rPr lang="en-US" sz="3600" b="1" i="0" u="none" strike="noStrike" cap="none" dirty="0">
                <a:solidFill>
                  <a:schemeClr val="bg1"/>
                </a:solidFill>
                <a:latin typeface="Calibri" panose="020F0502020204030204" pitchFamily="34" charset="0"/>
                <a:cs typeface="Calibri" panose="020F0502020204030204" pitchFamily="34" charset="0"/>
                <a:sym typeface="Arial"/>
              </a:rPr>
              <a:t>Pseudo Code</a:t>
            </a:r>
          </a:p>
        </p:txBody>
      </p:sp>
      <p:sp>
        <p:nvSpPr>
          <p:cNvPr id="6" name="TextBox 5">
            <a:extLst>
              <a:ext uri="{FF2B5EF4-FFF2-40B4-BE49-F238E27FC236}">
                <a16:creationId xmlns:a16="http://schemas.microsoft.com/office/drawing/2014/main" id="{FA98419B-2F0B-FF1B-B80D-1D2E6AC686B2}"/>
              </a:ext>
            </a:extLst>
          </p:cNvPr>
          <p:cNvSpPr txBox="1"/>
          <p:nvPr/>
        </p:nvSpPr>
        <p:spPr>
          <a:xfrm>
            <a:off x="1042988" y="2295389"/>
            <a:ext cx="16602075" cy="7694414"/>
          </a:xfrm>
          <a:prstGeom prst="rect">
            <a:avLst/>
          </a:prstGeom>
          <a:noFill/>
        </p:spPr>
        <p:txBody>
          <a:bodyPr wrap="square">
            <a:spAutoFit/>
          </a:bodyPr>
          <a:lstStyle/>
          <a:p>
            <a:r>
              <a:rPr lang="en-US" sz="2600" b="1" dirty="0">
                <a:latin typeface="Calibri" panose="020F0502020204030204" pitchFamily="34" charset="0"/>
                <a:ea typeface="Calibri" panose="020F0502020204030204" pitchFamily="34" charset="0"/>
                <a:cs typeface="Calibri" panose="020F0502020204030204" pitchFamily="34" charset="0"/>
              </a:rPr>
              <a:t>4. Define helper functions:</a:t>
            </a:r>
          </a:p>
          <a:p>
            <a:r>
              <a:rPr lang="en-US" sz="2600" dirty="0">
                <a:latin typeface="Calibri" panose="020F0502020204030204" pitchFamily="34" charset="0"/>
                <a:ea typeface="Calibri" panose="020F0502020204030204" pitchFamily="34" charset="0"/>
                <a:cs typeface="Calibri" panose="020F0502020204030204" pitchFamily="34" charset="0"/>
              </a:rPr>
              <a:t>   </a:t>
            </a:r>
            <a:r>
              <a:rPr lang="en-US" sz="2600" dirty="0" err="1">
                <a:latin typeface="Calibri" panose="020F0502020204030204" pitchFamily="34" charset="0"/>
                <a:ea typeface="Calibri" panose="020F0502020204030204" pitchFamily="34" charset="0"/>
                <a:cs typeface="Calibri" panose="020F0502020204030204" pitchFamily="34" charset="0"/>
              </a:rPr>
              <a:t>get_team_bat_win_rate</a:t>
            </a:r>
            <a:r>
              <a:rPr lang="en-US" sz="2600" dirty="0">
                <a:latin typeface="Calibri" panose="020F0502020204030204" pitchFamily="34" charset="0"/>
                <a:ea typeface="Calibri" panose="020F0502020204030204" pitchFamily="34" charset="0"/>
                <a:cs typeface="Calibri" panose="020F0502020204030204" pitchFamily="34" charset="0"/>
              </a:rPr>
              <a:t>(team)</a:t>
            </a:r>
          </a:p>
          <a:p>
            <a:r>
              <a:rPr lang="en-US" sz="2600" dirty="0">
                <a:latin typeface="Calibri" panose="020F0502020204030204" pitchFamily="34" charset="0"/>
                <a:ea typeface="Calibri" panose="020F0502020204030204" pitchFamily="34" charset="0"/>
                <a:cs typeface="Calibri" panose="020F0502020204030204" pitchFamily="34" charset="0"/>
              </a:rPr>
              <a:t>   </a:t>
            </a:r>
            <a:r>
              <a:rPr lang="en-US" sz="2600" dirty="0" err="1">
                <a:latin typeface="Calibri" panose="020F0502020204030204" pitchFamily="34" charset="0"/>
                <a:ea typeface="Calibri" panose="020F0502020204030204" pitchFamily="34" charset="0"/>
                <a:cs typeface="Calibri" panose="020F0502020204030204" pitchFamily="34" charset="0"/>
              </a:rPr>
              <a:t>get_venue_bat_win_rate</a:t>
            </a:r>
            <a:r>
              <a:rPr lang="en-US" sz="2600" dirty="0">
                <a:latin typeface="Calibri" panose="020F0502020204030204" pitchFamily="34" charset="0"/>
                <a:ea typeface="Calibri" panose="020F0502020204030204" pitchFamily="34" charset="0"/>
                <a:cs typeface="Calibri" panose="020F0502020204030204" pitchFamily="34" charset="0"/>
              </a:rPr>
              <a:t>(venue)</a:t>
            </a:r>
          </a:p>
          <a:p>
            <a:r>
              <a:rPr lang="en-US" sz="2600" dirty="0">
                <a:latin typeface="Calibri" panose="020F0502020204030204" pitchFamily="34" charset="0"/>
                <a:ea typeface="Calibri" panose="020F0502020204030204" pitchFamily="34" charset="0"/>
                <a:cs typeface="Calibri" panose="020F0502020204030204" pitchFamily="34" charset="0"/>
              </a:rPr>
              <a:t>   </a:t>
            </a:r>
            <a:r>
              <a:rPr lang="en-US" sz="2600" dirty="0" err="1">
                <a:latin typeface="Calibri" panose="020F0502020204030204" pitchFamily="34" charset="0"/>
                <a:ea typeface="Calibri" panose="020F0502020204030204" pitchFamily="34" charset="0"/>
                <a:cs typeface="Calibri" panose="020F0502020204030204" pitchFamily="34" charset="0"/>
              </a:rPr>
              <a:t>get_venue_avg_score</a:t>
            </a:r>
            <a:r>
              <a:rPr lang="en-US" sz="2600" dirty="0">
                <a:latin typeface="Calibri" panose="020F0502020204030204" pitchFamily="34" charset="0"/>
                <a:ea typeface="Calibri" panose="020F0502020204030204" pitchFamily="34" charset="0"/>
                <a:cs typeface="Calibri" panose="020F0502020204030204" pitchFamily="34" charset="0"/>
              </a:rPr>
              <a:t>(venue)</a:t>
            </a:r>
          </a:p>
          <a:p>
            <a:endParaRPr lang="en-US" sz="2600" dirty="0">
              <a:latin typeface="Calibri" panose="020F0502020204030204" pitchFamily="34" charset="0"/>
              <a:ea typeface="Calibri" panose="020F0502020204030204" pitchFamily="34" charset="0"/>
              <a:cs typeface="Calibri" panose="020F0502020204030204" pitchFamily="34" charset="0"/>
            </a:endParaRPr>
          </a:p>
          <a:p>
            <a:r>
              <a:rPr lang="en-US" sz="2600" b="1" dirty="0">
                <a:latin typeface="Calibri" panose="020F0502020204030204" pitchFamily="34" charset="0"/>
                <a:ea typeface="Calibri" panose="020F0502020204030204" pitchFamily="34" charset="0"/>
                <a:cs typeface="Calibri" panose="020F0502020204030204" pitchFamily="34" charset="0"/>
              </a:rPr>
              <a:t>5. Define toss decision logic:</a:t>
            </a:r>
          </a:p>
          <a:p>
            <a:r>
              <a:rPr lang="en-US" sz="2600" dirty="0">
                <a:latin typeface="Calibri" panose="020F0502020204030204" pitchFamily="34" charset="0"/>
                <a:ea typeface="Calibri" panose="020F0502020204030204" pitchFamily="34" charset="0"/>
                <a:cs typeface="Calibri" panose="020F0502020204030204" pitchFamily="34" charset="0"/>
              </a:rPr>
              <a:t>   Input: team1, team2, venue, weather (temp, humidity, wind, cloud, conditions)</a:t>
            </a:r>
          </a:p>
          <a:p>
            <a:r>
              <a:rPr lang="en-US" sz="2600" dirty="0">
                <a:latin typeface="Calibri" panose="020F0502020204030204" pitchFamily="34" charset="0"/>
                <a:ea typeface="Calibri" panose="020F0502020204030204" pitchFamily="34" charset="0"/>
                <a:cs typeface="Calibri" panose="020F0502020204030204" pitchFamily="34" charset="0"/>
              </a:rPr>
              <a:t>   Initialize </a:t>
            </a:r>
            <a:r>
              <a:rPr lang="en-US" sz="2600" dirty="0" err="1">
                <a:latin typeface="Calibri" panose="020F0502020204030204" pitchFamily="34" charset="0"/>
                <a:ea typeface="Calibri" panose="020F0502020204030204" pitchFamily="34" charset="0"/>
                <a:cs typeface="Calibri" panose="020F0502020204030204" pitchFamily="34" charset="0"/>
              </a:rPr>
              <a:t>decision_score</a:t>
            </a:r>
            <a:r>
              <a:rPr lang="en-US" sz="2600" dirty="0">
                <a:latin typeface="Calibri" panose="020F0502020204030204" pitchFamily="34" charset="0"/>
                <a:ea typeface="Calibri" panose="020F0502020204030204" pitchFamily="34" charset="0"/>
                <a:cs typeface="Calibri" panose="020F0502020204030204" pitchFamily="34" charset="0"/>
              </a:rPr>
              <a:t> = 0</a:t>
            </a:r>
          </a:p>
          <a:p>
            <a:endParaRPr lang="en-US" sz="2600" dirty="0">
              <a:latin typeface="Calibri" panose="020F0502020204030204" pitchFamily="34" charset="0"/>
              <a:ea typeface="Calibri" panose="020F0502020204030204" pitchFamily="34" charset="0"/>
              <a:cs typeface="Calibri" panose="020F0502020204030204" pitchFamily="34" charset="0"/>
            </a:endParaRPr>
          </a:p>
          <a:p>
            <a:r>
              <a:rPr lang="en-US" sz="2600" dirty="0">
                <a:latin typeface="Calibri" panose="020F0502020204030204" pitchFamily="34" charset="0"/>
                <a:ea typeface="Calibri" panose="020F0502020204030204" pitchFamily="34" charset="0"/>
                <a:cs typeface="Calibri" panose="020F0502020204030204" pitchFamily="34" charset="0"/>
              </a:rPr>
              <a:t>   IF team1 bat-first win rate &gt; 0.5 THEN score += 1</a:t>
            </a:r>
          </a:p>
          <a:p>
            <a:r>
              <a:rPr lang="en-US" sz="2600" dirty="0">
                <a:latin typeface="Calibri" panose="020F0502020204030204" pitchFamily="34" charset="0"/>
                <a:ea typeface="Calibri" panose="020F0502020204030204" pitchFamily="34" charset="0"/>
                <a:cs typeface="Calibri" panose="020F0502020204030204" pitchFamily="34" charset="0"/>
              </a:rPr>
              <a:t>   IF team2 bat-first win rate &lt; 0.5 THEN score += 1</a:t>
            </a:r>
          </a:p>
          <a:p>
            <a:r>
              <a:rPr lang="en-US" sz="2600" dirty="0">
                <a:latin typeface="Calibri" panose="020F0502020204030204" pitchFamily="34" charset="0"/>
                <a:ea typeface="Calibri" panose="020F0502020204030204" pitchFamily="34" charset="0"/>
                <a:cs typeface="Calibri" panose="020F0502020204030204" pitchFamily="34" charset="0"/>
              </a:rPr>
              <a:t>   IF venue bat-first win rate &gt; 0.5 THEN score += 1</a:t>
            </a:r>
          </a:p>
          <a:p>
            <a:r>
              <a:rPr lang="en-US" sz="2600" dirty="0">
                <a:latin typeface="Calibri" panose="020F0502020204030204" pitchFamily="34" charset="0"/>
                <a:ea typeface="Calibri" panose="020F0502020204030204" pitchFamily="34" charset="0"/>
                <a:cs typeface="Calibri" panose="020F0502020204030204" pitchFamily="34" charset="0"/>
              </a:rPr>
              <a:t>   IF venue average score &gt; 160 THEN score += 1</a:t>
            </a:r>
          </a:p>
          <a:p>
            <a:r>
              <a:rPr lang="en-US" sz="2600" dirty="0">
                <a:latin typeface="Calibri" panose="020F0502020204030204" pitchFamily="34" charset="0"/>
                <a:ea typeface="Calibri" panose="020F0502020204030204" pitchFamily="34" charset="0"/>
                <a:cs typeface="Calibri" panose="020F0502020204030204" pitchFamily="34" charset="0"/>
              </a:rPr>
              <a:t>   IF humidity &gt; 70 OR "Rain" in conditions THEN score -= 1</a:t>
            </a:r>
          </a:p>
          <a:p>
            <a:r>
              <a:rPr lang="en-US" sz="2600" dirty="0">
                <a:latin typeface="Calibri" panose="020F0502020204030204" pitchFamily="34" charset="0"/>
                <a:ea typeface="Calibri" panose="020F0502020204030204" pitchFamily="34" charset="0"/>
                <a:cs typeface="Calibri" panose="020F0502020204030204" pitchFamily="34" charset="0"/>
              </a:rPr>
              <a:t>   IF wind &gt; 20 THEN score += 0.5</a:t>
            </a:r>
          </a:p>
          <a:p>
            <a:r>
              <a:rPr lang="en-US" sz="2600" dirty="0">
                <a:latin typeface="Calibri" panose="020F0502020204030204" pitchFamily="34" charset="0"/>
                <a:ea typeface="Calibri" panose="020F0502020204030204" pitchFamily="34" charset="0"/>
                <a:cs typeface="Calibri" panose="020F0502020204030204" pitchFamily="34" charset="0"/>
              </a:rPr>
              <a:t>   IF cloud cover &gt; 60 THEN score -= 0.5</a:t>
            </a:r>
          </a:p>
          <a:p>
            <a:r>
              <a:rPr lang="en-US" sz="2600" dirty="0">
                <a:latin typeface="Calibri" panose="020F0502020204030204" pitchFamily="34" charset="0"/>
                <a:ea typeface="Calibri" panose="020F0502020204030204" pitchFamily="34" charset="0"/>
                <a:cs typeface="Calibri" panose="020F0502020204030204" pitchFamily="34" charset="0"/>
              </a:rPr>
              <a:t>   RETURN "BAT" if score ≥ 2 ELSE "BOWL“</a:t>
            </a:r>
          </a:p>
          <a:p>
            <a:endParaRPr lang="en-US" sz="2600" dirty="0">
              <a:latin typeface="Calibri" panose="020F0502020204030204" pitchFamily="34" charset="0"/>
              <a:ea typeface="Calibri" panose="020F0502020204030204" pitchFamily="34" charset="0"/>
              <a:cs typeface="Calibri" panose="020F0502020204030204" pitchFamily="34" charset="0"/>
            </a:endParaRPr>
          </a:p>
          <a:p>
            <a:r>
              <a:rPr lang="en-IN" sz="2600" b="1" dirty="0"/>
              <a:t>END</a:t>
            </a:r>
          </a:p>
        </p:txBody>
      </p:sp>
    </p:spTree>
    <p:extLst>
      <p:ext uri="{BB962C8B-B14F-4D97-AF65-F5344CB8AC3E}">
        <p14:creationId xmlns:p14="http://schemas.microsoft.com/office/powerpoint/2010/main" val="3169284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6C071-575C-423E-6319-F80DECBD47B0}"/>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23A901F7-1397-8B07-C176-0B90EDBB1CB6}"/>
              </a:ext>
            </a:extLst>
          </p:cNvPr>
          <p:cNvGrpSpPr/>
          <p:nvPr/>
        </p:nvGrpSpPr>
        <p:grpSpPr>
          <a:xfrm>
            <a:off x="0" y="671395"/>
            <a:ext cx="6583680" cy="989280"/>
            <a:chOff x="0" y="839520"/>
            <a:chExt cx="7680600" cy="1037880"/>
          </a:xfrm>
        </p:grpSpPr>
        <p:sp>
          <p:nvSpPr>
            <p:cNvPr id="478" name="object 22">
              <a:extLst>
                <a:ext uri="{FF2B5EF4-FFF2-40B4-BE49-F238E27FC236}">
                  <a16:creationId xmlns:a16="http://schemas.microsoft.com/office/drawing/2014/main" id="{BB919B52-8E49-0932-073F-1F622D1BEE07}"/>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a:extLst>
                <a:ext uri="{FF2B5EF4-FFF2-40B4-BE49-F238E27FC236}">
                  <a16:creationId xmlns:a16="http://schemas.microsoft.com/office/drawing/2014/main" id="{CAF5BB51-238C-D2B1-8D1C-A859ED5F3DA0}"/>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71137AC5-3551-95F9-AAF6-89CA07C7D110}"/>
              </a:ext>
            </a:extLst>
          </p:cNvPr>
          <p:cNvSpPr/>
          <p:nvPr/>
        </p:nvSpPr>
        <p:spPr>
          <a:xfrm>
            <a:off x="171360" y="821120"/>
            <a:ext cx="5528400" cy="689831"/>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dirty="0">
                <a:solidFill>
                  <a:srgbClr val="FFFFFF"/>
                </a:solidFill>
                <a:latin typeface="Calibri"/>
                <a:cs typeface="Calibri"/>
                <a:sym typeface="Calibri"/>
              </a:rPr>
              <a:t>Implementation</a:t>
            </a:r>
            <a:endParaRPr lang="en-US" sz="4400" b="0" i="0" u="none" strike="noStrike" cap="none" dirty="0">
              <a:latin typeface="Arial"/>
              <a:ea typeface="Arial"/>
              <a:cs typeface="Arial"/>
              <a:sym typeface="Arial"/>
            </a:endParaRPr>
          </a:p>
        </p:txBody>
      </p:sp>
      <p:sp>
        <p:nvSpPr>
          <p:cNvPr id="2" name="Google Shape;747;p13">
            <a:extLst>
              <a:ext uri="{FF2B5EF4-FFF2-40B4-BE49-F238E27FC236}">
                <a16:creationId xmlns:a16="http://schemas.microsoft.com/office/drawing/2014/main" id="{D0B07BDF-B2BF-B113-F26B-0607BC2ABD09}"/>
              </a:ext>
            </a:extLst>
          </p:cNvPr>
          <p:cNvSpPr/>
          <p:nvPr/>
        </p:nvSpPr>
        <p:spPr>
          <a:xfrm>
            <a:off x="0" y="1668432"/>
            <a:ext cx="5699759" cy="619200"/>
          </a:xfrm>
          <a:custGeom>
            <a:avLst/>
            <a:gdLst/>
            <a:ahLst/>
            <a:cxnLst/>
            <a:rect l="l" t="t" r="r" b="b"/>
            <a:pathLst>
              <a:path w="1909445" h="437514" extrusionOk="0">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a:noFill/>
          </a:ln>
        </p:spPr>
      </p:sp>
      <p:sp>
        <p:nvSpPr>
          <p:cNvPr id="3" name="Google Shape;748;p13">
            <a:extLst>
              <a:ext uri="{FF2B5EF4-FFF2-40B4-BE49-F238E27FC236}">
                <a16:creationId xmlns:a16="http://schemas.microsoft.com/office/drawing/2014/main" id="{9022BBD3-48ED-643E-12A5-9D4A98A060BC}"/>
              </a:ext>
            </a:extLst>
          </p:cNvPr>
          <p:cNvSpPr/>
          <p:nvPr/>
        </p:nvSpPr>
        <p:spPr>
          <a:xfrm>
            <a:off x="154079" y="1694672"/>
            <a:ext cx="5088481" cy="566721"/>
          </a:xfrm>
          <a:prstGeom prst="rect">
            <a:avLst/>
          </a:prstGeom>
          <a:noFill/>
          <a:ln>
            <a:noFill/>
          </a:ln>
        </p:spPr>
        <p:txBody>
          <a:bodyPr spcFirstLastPara="1" wrap="square" lIns="0" tIns="12600" rIns="0" bIns="0" anchor="ctr" anchorCtr="0">
            <a:spAutoFit/>
          </a:bodyPr>
          <a:lstStyle/>
          <a:p>
            <a:pPr marL="12600" marR="0" lvl="0" indent="0" algn="l" rtl="0">
              <a:lnSpc>
                <a:spcPct val="100000"/>
              </a:lnSpc>
              <a:spcBef>
                <a:spcPts val="0"/>
              </a:spcBef>
              <a:spcAft>
                <a:spcPts val="0"/>
              </a:spcAft>
              <a:buClr>
                <a:srgbClr val="FFFFFF"/>
              </a:buClr>
              <a:buSzPts val="3600"/>
              <a:buFont typeface="Calibri"/>
              <a:buNone/>
            </a:pPr>
            <a:r>
              <a:rPr lang="en-US" sz="3600" b="1" dirty="0">
                <a:solidFill>
                  <a:schemeClr val="bg1"/>
                </a:solidFill>
                <a:latin typeface="Calibri" panose="020F0502020204030204" pitchFamily="34" charset="0"/>
                <a:cs typeface="Calibri" panose="020F0502020204030204" pitchFamily="34" charset="0"/>
                <a:sym typeface="Arial"/>
              </a:rPr>
              <a:t>Dashboard</a:t>
            </a:r>
            <a:endParaRPr lang="en-US" sz="3600" b="1" i="0" u="none" strike="noStrike" cap="none" dirty="0">
              <a:solidFill>
                <a:schemeClr val="bg1"/>
              </a:solidFill>
              <a:latin typeface="Calibri" panose="020F0502020204030204" pitchFamily="34" charset="0"/>
              <a:cs typeface="Calibri" panose="020F0502020204030204" pitchFamily="34" charset="0"/>
              <a:sym typeface="Arial"/>
            </a:endParaRPr>
          </a:p>
        </p:txBody>
      </p:sp>
      <p:pic>
        <p:nvPicPr>
          <p:cNvPr id="6" name="Picture 5">
            <a:extLst>
              <a:ext uri="{FF2B5EF4-FFF2-40B4-BE49-F238E27FC236}">
                <a16:creationId xmlns:a16="http://schemas.microsoft.com/office/drawing/2014/main" id="{6B352B8E-EFEC-C277-FD71-10048D1DB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4774" y="2429371"/>
            <a:ext cx="12887166" cy="7314703"/>
          </a:xfrm>
          <a:prstGeom prst="rect">
            <a:avLst/>
          </a:prstGeom>
        </p:spPr>
      </p:pic>
    </p:spTree>
    <p:extLst>
      <p:ext uri="{BB962C8B-B14F-4D97-AF65-F5344CB8AC3E}">
        <p14:creationId xmlns:p14="http://schemas.microsoft.com/office/powerpoint/2010/main" val="2262159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E2248-23AD-D907-F0EE-71D809377211}"/>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DD781BDF-B6EB-0C08-1943-0C5605A9AF3E}"/>
              </a:ext>
            </a:extLst>
          </p:cNvPr>
          <p:cNvGrpSpPr/>
          <p:nvPr/>
        </p:nvGrpSpPr>
        <p:grpSpPr>
          <a:xfrm>
            <a:off x="0" y="671395"/>
            <a:ext cx="6583680" cy="989280"/>
            <a:chOff x="0" y="839520"/>
            <a:chExt cx="7680600" cy="1037880"/>
          </a:xfrm>
        </p:grpSpPr>
        <p:sp>
          <p:nvSpPr>
            <p:cNvPr id="478" name="object 22">
              <a:extLst>
                <a:ext uri="{FF2B5EF4-FFF2-40B4-BE49-F238E27FC236}">
                  <a16:creationId xmlns:a16="http://schemas.microsoft.com/office/drawing/2014/main" id="{F4116CD5-0CCB-15A2-8067-FF734051095E}"/>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a:extLst>
                <a:ext uri="{FF2B5EF4-FFF2-40B4-BE49-F238E27FC236}">
                  <a16:creationId xmlns:a16="http://schemas.microsoft.com/office/drawing/2014/main" id="{95F5372D-7774-EE52-8791-AD48DF621D61}"/>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17E220C3-3B6E-BE69-23A5-4F37EC0CA475}"/>
              </a:ext>
            </a:extLst>
          </p:cNvPr>
          <p:cNvSpPr/>
          <p:nvPr/>
        </p:nvSpPr>
        <p:spPr>
          <a:xfrm>
            <a:off x="171360" y="821120"/>
            <a:ext cx="5528400" cy="689831"/>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dirty="0">
                <a:solidFill>
                  <a:srgbClr val="FFFFFF"/>
                </a:solidFill>
                <a:latin typeface="Calibri"/>
                <a:cs typeface="Calibri"/>
                <a:sym typeface="Calibri"/>
              </a:rPr>
              <a:t>Implementation</a:t>
            </a:r>
            <a:endParaRPr lang="en-US" sz="4400" b="0" i="0" u="none" strike="noStrike" cap="none" dirty="0">
              <a:latin typeface="Arial"/>
              <a:ea typeface="Arial"/>
              <a:cs typeface="Arial"/>
              <a:sym typeface="Arial"/>
            </a:endParaRPr>
          </a:p>
        </p:txBody>
      </p:sp>
      <p:sp>
        <p:nvSpPr>
          <p:cNvPr id="2" name="Google Shape;747;p13">
            <a:extLst>
              <a:ext uri="{FF2B5EF4-FFF2-40B4-BE49-F238E27FC236}">
                <a16:creationId xmlns:a16="http://schemas.microsoft.com/office/drawing/2014/main" id="{95AFB4C5-321A-7153-B0E0-AF7FABD63AC3}"/>
              </a:ext>
            </a:extLst>
          </p:cNvPr>
          <p:cNvSpPr/>
          <p:nvPr/>
        </p:nvSpPr>
        <p:spPr>
          <a:xfrm>
            <a:off x="0" y="1668432"/>
            <a:ext cx="5699759" cy="619200"/>
          </a:xfrm>
          <a:custGeom>
            <a:avLst/>
            <a:gdLst/>
            <a:ahLst/>
            <a:cxnLst/>
            <a:rect l="l" t="t" r="r" b="b"/>
            <a:pathLst>
              <a:path w="1909445" h="437514" extrusionOk="0">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a:noFill/>
          </a:ln>
        </p:spPr>
      </p:sp>
      <p:sp>
        <p:nvSpPr>
          <p:cNvPr id="3" name="Google Shape;748;p13">
            <a:extLst>
              <a:ext uri="{FF2B5EF4-FFF2-40B4-BE49-F238E27FC236}">
                <a16:creationId xmlns:a16="http://schemas.microsoft.com/office/drawing/2014/main" id="{8AE1407F-A7BB-A273-EBDA-EE265BA6678F}"/>
              </a:ext>
            </a:extLst>
          </p:cNvPr>
          <p:cNvSpPr/>
          <p:nvPr/>
        </p:nvSpPr>
        <p:spPr>
          <a:xfrm>
            <a:off x="154079" y="1694672"/>
            <a:ext cx="5088481" cy="566721"/>
          </a:xfrm>
          <a:prstGeom prst="rect">
            <a:avLst/>
          </a:prstGeom>
          <a:noFill/>
          <a:ln>
            <a:noFill/>
          </a:ln>
        </p:spPr>
        <p:txBody>
          <a:bodyPr spcFirstLastPara="1" wrap="square" lIns="0" tIns="12600" rIns="0" bIns="0" anchor="ctr" anchorCtr="0">
            <a:spAutoFit/>
          </a:bodyPr>
          <a:lstStyle/>
          <a:p>
            <a:pPr marL="12600" marR="0" lvl="0" indent="0" algn="l" rtl="0">
              <a:lnSpc>
                <a:spcPct val="100000"/>
              </a:lnSpc>
              <a:spcBef>
                <a:spcPts val="0"/>
              </a:spcBef>
              <a:spcAft>
                <a:spcPts val="0"/>
              </a:spcAft>
              <a:buClr>
                <a:srgbClr val="FFFFFF"/>
              </a:buClr>
              <a:buSzPts val="3600"/>
              <a:buFont typeface="Calibri"/>
              <a:buNone/>
            </a:pPr>
            <a:r>
              <a:rPr lang="en-US" sz="3600" b="1" i="0" u="none" strike="noStrike" cap="none" dirty="0">
                <a:solidFill>
                  <a:schemeClr val="bg1"/>
                </a:solidFill>
                <a:latin typeface="Calibri" panose="020F0502020204030204" pitchFamily="34" charset="0"/>
                <a:cs typeface="Calibri" panose="020F0502020204030204" pitchFamily="34" charset="0"/>
                <a:sym typeface="Arial"/>
              </a:rPr>
              <a:t>Match Details</a:t>
            </a:r>
          </a:p>
        </p:txBody>
      </p:sp>
      <p:pic>
        <p:nvPicPr>
          <p:cNvPr id="6" name="Picture 5">
            <a:extLst>
              <a:ext uri="{FF2B5EF4-FFF2-40B4-BE49-F238E27FC236}">
                <a16:creationId xmlns:a16="http://schemas.microsoft.com/office/drawing/2014/main" id="{5B90342C-DE6A-72E3-9347-E245866DD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3434" y="2428875"/>
            <a:ext cx="13009246" cy="7314735"/>
          </a:xfrm>
          <a:prstGeom prst="rect">
            <a:avLst/>
          </a:prstGeom>
        </p:spPr>
      </p:pic>
    </p:spTree>
    <p:extLst>
      <p:ext uri="{BB962C8B-B14F-4D97-AF65-F5344CB8AC3E}">
        <p14:creationId xmlns:p14="http://schemas.microsoft.com/office/powerpoint/2010/main" val="3363913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75487-BAC6-16A2-0494-702EE93CCFC7}"/>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1CA7E940-FF7C-B8AB-8824-7E791B009389}"/>
              </a:ext>
            </a:extLst>
          </p:cNvPr>
          <p:cNvGrpSpPr/>
          <p:nvPr/>
        </p:nvGrpSpPr>
        <p:grpSpPr>
          <a:xfrm>
            <a:off x="0" y="671395"/>
            <a:ext cx="6583680" cy="989280"/>
            <a:chOff x="0" y="839520"/>
            <a:chExt cx="7680600" cy="1037880"/>
          </a:xfrm>
        </p:grpSpPr>
        <p:sp>
          <p:nvSpPr>
            <p:cNvPr id="478" name="object 22">
              <a:extLst>
                <a:ext uri="{FF2B5EF4-FFF2-40B4-BE49-F238E27FC236}">
                  <a16:creationId xmlns:a16="http://schemas.microsoft.com/office/drawing/2014/main" id="{81E2CA75-6A8C-D737-0A11-F473C3577A29}"/>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a:extLst>
                <a:ext uri="{FF2B5EF4-FFF2-40B4-BE49-F238E27FC236}">
                  <a16:creationId xmlns:a16="http://schemas.microsoft.com/office/drawing/2014/main" id="{6D517FD4-8613-F34F-74F0-28F04F655E0F}"/>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ACCEC172-2B4E-8252-601F-EB0EA7A69226}"/>
              </a:ext>
            </a:extLst>
          </p:cNvPr>
          <p:cNvSpPr/>
          <p:nvPr/>
        </p:nvSpPr>
        <p:spPr>
          <a:xfrm>
            <a:off x="171360" y="821120"/>
            <a:ext cx="5528400" cy="689831"/>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dirty="0">
                <a:solidFill>
                  <a:srgbClr val="FFFFFF"/>
                </a:solidFill>
                <a:latin typeface="Calibri"/>
                <a:cs typeface="Calibri"/>
                <a:sym typeface="Calibri"/>
              </a:rPr>
              <a:t>Implementation</a:t>
            </a:r>
            <a:endParaRPr lang="en-US" sz="4400" b="0" i="0" u="none" strike="noStrike" cap="none" dirty="0">
              <a:latin typeface="Arial"/>
              <a:ea typeface="Arial"/>
              <a:cs typeface="Arial"/>
              <a:sym typeface="Arial"/>
            </a:endParaRPr>
          </a:p>
        </p:txBody>
      </p:sp>
      <p:sp>
        <p:nvSpPr>
          <p:cNvPr id="2" name="Google Shape;747;p13">
            <a:extLst>
              <a:ext uri="{FF2B5EF4-FFF2-40B4-BE49-F238E27FC236}">
                <a16:creationId xmlns:a16="http://schemas.microsoft.com/office/drawing/2014/main" id="{31178C5C-D09D-5D96-F844-0CD04181561B}"/>
              </a:ext>
            </a:extLst>
          </p:cNvPr>
          <p:cNvSpPr/>
          <p:nvPr/>
        </p:nvSpPr>
        <p:spPr>
          <a:xfrm>
            <a:off x="0" y="1668432"/>
            <a:ext cx="5699759" cy="619200"/>
          </a:xfrm>
          <a:custGeom>
            <a:avLst/>
            <a:gdLst/>
            <a:ahLst/>
            <a:cxnLst/>
            <a:rect l="l" t="t" r="r" b="b"/>
            <a:pathLst>
              <a:path w="1909445" h="437514" extrusionOk="0">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a:noFill/>
          </a:ln>
        </p:spPr>
      </p:sp>
      <p:sp>
        <p:nvSpPr>
          <p:cNvPr id="3" name="Google Shape;748;p13">
            <a:extLst>
              <a:ext uri="{FF2B5EF4-FFF2-40B4-BE49-F238E27FC236}">
                <a16:creationId xmlns:a16="http://schemas.microsoft.com/office/drawing/2014/main" id="{BFB10B61-B253-CE63-F058-DE0A39CAB9E1}"/>
              </a:ext>
            </a:extLst>
          </p:cNvPr>
          <p:cNvSpPr/>
          <p:nvPr/>
        </p:nvSpPr>
        <p:spPr>
          <a:xfrm>
            <a:off x="154079" y="1694672"/>
            <a:ext cx="5088481" cy="566721"/>
          </a:xfrm>
          <a:prstGeom prst="rect">
            <a:avLst/>
          </a:prstGeom>
          <a:noFill/>
          <a:ln>
            <a:noFill/>
          </a:ln>
        </p:spPr>
        <p:txBody>
          <a:bodyPr spcFirstLastPara="1" wrap="square" lIns="0" tIns="12600" rIns="0" bIns="0" anchor="ctr" anchorCtr="0">
            <a:spAutoFit/>
          </a:bodyPr>
          <a:lstStyle/>
          <a:p>
            <a:pPr marL="12600" marR="0" lvl="0" indent="0" algn="l" rtl="0">
              <a:lnSpc>
                <a:spcPct val="100000"/>
              </a:lnSpc>
              <a:spcBef>
                <a:spcPts val="0"/>
              </a:spcBef>
              <a:spcAft>
                <a:spcPts val="0"/>
              </a:spcAft>
              <a:buClr>
                <a:srgbClr val="FFFFFF"/>
              </a:buClr>
              <a:buSzPts val="3600"/>
              <a:buFont typeface="Calibri"/>
              <a:buNone/>
            </a:pPr>
            <a:r>
              <a:rPr lang="en-US" sz="3600" b="1" i="0" u="none" strike="noStrike" cap="none" dirty="0">
                <a:solidFill>
                  <a:schemeClr val="bg1"/>
                </a:solidFill>
                <a:latin typeface="Calibri" panose="020F0502020204030204" pitchFamily="34" charset="0"/>
                <a:cs typeface="Calibri" panose="020F0502020204030204" pitchFamily="34" charset="0"/>
                <a:sym typeface="Arial"/>
              </a:rPr>
              <a:t>Second Inning Prediction</a:t>
            </a:r>
          </a:p>
        </p:txBody>
      </p:sp>
      <p:pic>
        <p:nvPicPr>
          <p:cNvPr id="4" name="Picture 3">
            <a:extLst>
              <a:ext uri="{FF2B5EF4-FFF2-40B4-BE49-F238E27FC236}">
                <a16:creationId xmlns:a16="http://schemas.microsoft.com/office/drawing/2014/main" id="{E668D1AB-6289-FBB2-4B0B-89BF27FFBA2C}"/>
              </a:ext>
            </a:extLst>
          </p:cNvPr>
          <p:cNvPicPr>
            <a:picLocks noChangeAspect="1"/>
          </p:cNvPicPr>
          <p:nvPr/>
        </p:nvPicPr>
        <p:blipFill>
          <a:blip r:embed="rId2"/>
          <a:stretch>
            <a:fillRect/>
          </a:stretch>
        </p:blipFill>
        <p:spPr>
          <a:xfrm>
            <a:off x="6172201" y="1978032"/>
            <a:ext cx="9658349" cy="7622697"/>
          </a:xfrm>
          <a:prstGeom prst="rect">
            <a:avLst/>
          </a:prstGeom>
        </p:spPr>
      </p:pic>
    </p:spTree>
    <p:extLst>
      <p:ext uri="{BB962C8B-B14F-4D97-AF65-F5344CB8AC3E}">
        <p14:creationId xmlns:p14="http://schemas.microsoft.com/office/powerpoint/2010/main" val="3233399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7" name="Group 22"/>
          <p:cNvGrpSpPr/>
          <p:nvPr/>
        </p:nvGrpSpPr>
        <p:grpSpPr>
          <a:xfrm>
            <a:off x="0" y="839520"/>
            <a:ext cx="5120280" cy="1037880"/>
            <a:chOff x="0" y="839520"/>
            <a:chExt cx="5120280" cy="1037880"/>
          </a:xfrm>
        </p:grpSpPr>
        <p:sp>
          <p:nvSpPr>
            <p:cNvPr id="458" name="object 4"/>
            <p:cNvSpPr/>
            <p:nvPr/>
          </p:nvSpPr>
          <p:spPr>
            <a:xfrm>
              <a:off x="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59" name="object 5"/>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60" name="object 9"/>
          <p:cNvSpPr/>
          <p:nvPr/>
        </p:nvSpPr>
        <p:spPr>
          <a:xfrm>
            <a:off x="114120" y="957600"/>
            <a:ext cx="4802760" cy="68256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dirty="0">
                <a:solidFill>
                  <a:srgbClr val="FFFFFF"/>
                </a:solidFill>
                <a:latin typeface="Calibri"/>
                <a:ea typeface="DejaVu Sans"/>
              </a:rPr>
              <a:t>Abstract</a:t>
            </a:r>
            <a:endParaRPr lang="en-US" sz="4400" b="0" strike="noStrike" spc="-1" dirty="0">
              <a:latin typeface="Arial"/>
            </a:endParaRPr>
          </a:p>
        </p:txBody>
      </p:sp>
      <p:sp>
        <p:nvSpPr>
          <p:cNvPr id="4" name="Rectangle 3">
            <a:extLst>
              <a:ext uri="{FF2B5EF4-FFF2-40B4-BE49-F238E27FC236}">
                <a16:creationId xmlns:a16="http://schemas.microsoft.com/office/drawing/2014/main" id="{D36E4B56-8A7B-24A8-8535-70A13959E7BC}"/>
              </a:ext>
            </a:extLst>
          </p:cNvPr>
          <p:cNvSpPr>
            <a:spLocks noChangeArrowheads="1"/>
          </p:cNvSpPr>
          <p:nvPr/>
        </p:nvSpPr>
        <p:spPr bwMode="auto">
          <a:xfrm>
            <a:off x="1243012" y="2718494"/>
            <a:ext cx="16130587"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This project focuses on enhancing the </a:t>
            </a:r>
            <a:r>
              <a:rPr kumimoji="0" lang="en-US" altLang="en-US" sz="3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analytical insights for T20 cricket matches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eaLnBrk="0" fontAlgn="base" hangingPunct="0">
              <a:spcBef>
                <a:spcPct val="0"/>
              </a:spcBef>
              <a:spcAft>
                <a:spcPct val="0"/>
              </a:spcAft>
              <a:buFontTx/>
              <a:buChar char="•"/>
            </a:pP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Display real-time </a:t>
            </a:r>
            <a:r>
              <a:rPr kumimoji="0" lang="en-US" altLang="en-US" sz="3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scores</a:t>
            </a: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3600" dirty="0">
                <a:latin typeface="Calibri" panose="020F0502020204030204" pitchFamily="34" charset="0"/>
                <a:ea typeface="Calibri" panose="020F0502020204030204" pitchFamily="34" charset="0"/>
                <a:cs typeface="Calibri" panose="020F0502020204030204" pitchFamily="34" charset="0"/>
              </a:rPr>
              <a:t>o</a:t>
            </a: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 all ongoing matches, </a:t>
            </a:r>
            <a:r>
              <a:rPr kumimoji="0" lang="en-US" altLang="en-US" sz="3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dynamic statistics</a:t>
            </a: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3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analytical insights</a:t>
            </a: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enhance the viewing experience for fans and analysts.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eaLnBrk="0" fontAlgn="base" hangingPunct="0">
              <a:spcBef>
                <a:spcPct val="0"/>
              </a:spcBef>
              <a:spcAft>
                <a:spcPct val="0"/>
              </a:spcAft>
              <a:buFontTx/>
              <a:buChar char="•"/>
            </a:pP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pre-match insights to </a:t>
            </a:r>
            <a:r>
              <a:rPr kumimoji="0" lang="en-US" altLang="en-US" sz="3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recommend</a:t>
            </a: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whether to </a:t>
            </a:r>
            <a:r>
              <a:rPr kumimoji="0" lang="en-US" altLang="en-US" sz="3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bat or bowl </a:t>
            </a: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first based on </a:t>
            </a:r>
            <a:r>
              <a:rPr kumimoji="0" lang="en-US" altLang="en-US" sz="3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venue-specific trends</a:t>
            </a: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environmental factors.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Develop a machine learning model to </a:t>
            </a:r>
            <a:r>
              <a:rPr kumimoji="0" lang="en-US" altLang="en-US" sz="3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predict</a:t>
            </a: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3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probability </a:t>
            </a: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of a team </a:t>
            </a:r>
            <a:r>
              <a:rPr kumimoji="0" lang="en-US" altLang="en-US" sz="3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chasing the target</a:t>
            </a: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 real-time during the second inning of T20 matches, updated dynamically </a:t>
            </a:r>
            <a:r>
              <a:rPr kumimoji="0" lang="en-US" altLang="en-US" sz="3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ball-by-ball</a:t>
            </a: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3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88DB7-39A7-0C3D-0EBB-AEFA546B7F6B}"/>
            </a:ext>
          </a:extLst>
        </p:cNvPr>
        <p:cNvGrpSpPr/>
        <p:nvPr/>
      </p:nvGrpSpPr>
      <p:grpSpPr>
        <a:xfrm>
          <a:off x="0" y="0"/>
          <a:ext cx="0" cy="0"/>
          <a:chOff x="0" y="0"/>
          <a:chExt cx="0" cy="0"/>
        </a:xfrm>
      </p:grpSpPr>
      <p:grpSp>
        <p:nvGrpSpPr>
          <p:cNvPr id="477" name="Group 3">
            <a:extLst>
              <a:ext uri="{FF2B5EF4-FFF2-40B4-BE49-F238E27FC236}">
                <a16:creationId xmlns:a16="http://schemas.microsoft.com/office/drawing/2014/main" id="{79547E84-C2C0-3079-E36D-C5142118CA6B}"/>
              </a:ext>
            </a:extLst>
          </p:cNvPr>
          <p:cNvGrpSpPr/>
          <p:nvPr/>
        </p:nvGrpSpPr>
        <p:grpSpPr>
          <a:xfrm>
            <a:off x="0" y="671395"/>
            <a:ext cx="6583680" cy="989280"/>
            <a:chOff x="0" y="839520"/>
            <a:chExt cx="7680600" cy="1037880"/>
          </a:xfrm>
        </p:grpSpPr>
        <p:sp>
          <p:nvSpPr>
            <p:cNvPr id="478" name="object 22">
              <a:extLst>
                <a:ext uri="{FF2B5EF4-FFF2-40B4-BE49-F238E27FC236}">
                  <a16:creationId xmlns:a16="http://schemas.microsoft.com/office/drawing/2014/main" id="{7FCE07BB-172C-3D18-C96E-3C1A41EB1EAC}"/>
                </a:ext>
              </a:extLst>
            </p:cNvPr>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a:extLst>
                <a:ext uri="{FF2B5EF4-FFF2-40B4-BE49-F238E27FC236}">
                  <a16:creationId xmlns:a16="http://schemas.microsoft.com/office/drawing/2014/main" id="{7D9A7991-969A-52CF-EF1B-65EADD4A2516}"/>
                </a:ext>
              </a:extLst>
            </p:cNvPr>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a:extLst>
              <a:ext uri="{FF2B5EF4-FFF2-40B4-BE49-F238E27FC236}">
                <a16:creationId xmlns:a16="http://schemas.microsoft.com/office/drawing/2014/main" id="{08D6844A-BAA7-1707-CA58-ED9FAC8B4CC3}"/>
              </a:ext>
            </a:extLst>
          </p:cNvPr>
          <p:cNvSpPr/>
          <p:nvPr/>
        </p:nvSpPr>
        <p:spPr>
          <a:xfrm>
            <a:off x="171360" y="821120"/>
            <a:ext cx="5528400" cy="689831"/>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dirty="0">
                <a:solidFill>
                  <a:srgbClr val="FFFFFF"/>
                </a:solidFill>
                <a:latin typeface="Calibri"/>
                <a:cs typeface="Calibri"/>
                <a:sym typeface="Calibri"/>
              </a:rPr>
              <a:t>Implementation</a:t>
            </a:r>
            <a:endParaRPr lang="en-US" sz="4400" b="0" i="0" u="none" strike="noStrike" cap="none" dirty="0">
              <a:latin typeface="Arial"/>
              <a:ea typeface="Arial"/>
              <a:cs typeface="Arial"/>
              <a:sym typeface="Arial"/>
            </a:endParaRPr>
          </a:p>
        </p:txBody>
      </p:sp>
      <p:sp>
        <p:nvSpPr>
          <p:cNvPr id="2" name="Google Shape;747;p13">
            <a:extLst>
              <a:ext uri="{FF2B5EF4-FFF2-40B4-BE49-F238E27FC236}">
                <a16:creationId xmlns:a16="http://schemas.microsoft.com/office/drawing/2014/main" id="{FB1A1E95-D312-5612-0F2A-C12841788C92}"/>
              </a:ext>
            </a:extLst>
          </p:cNvPr>
          <p:cNvSpPr/>
          <p:nvPr/>
        </p:nvSpPr>
        <p:spPr>
          <a:xfrm>
            <a:off x="1" y="1664267"/>
            <a:ext cx="6172200" cy="738520"/>
          </a:xfrm>
          <a:custGeom>
            <a:avLst/>
            <a:gdLst/>
            <a:ahLst/>
            <a:cxnLst/>
            <a:rect l="l" t="t" r="r" b="b"/>
            <a:pathLst>
              <a:path w="1909445" h="437514" extrusionOk="0">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a:noFill/>
          </a:ln>
        </p:spPr>
        <p:txBody>
          <a:bodyPr/>
          <a:lstStyle/>
          <a:p>
            <a:endParaRPr lang="en-IN" dirty="0"/>
          </a:p>
        </p:txBody>
      </p:sp>
      <p:sp>
        <p:nvSpPr>
          <p:cNvPr id="3" name="Google Shape;748;p13">
            <a:extLst>
              <a:ext uri="{FF2B5EF4-FFF2-40B4-BE49-F238E27FC236}">
                <a16:creationId xmlns:a16="http://schemas.microsoft.com/office/drawing/2014/main" id="{8A13FCDF-9C9F-7ADF-6DCD-9BC83D8D4ECC}"/>
              </a:ext>
            </a:extLst>
          </p:cNvPr>
          <p:cNvSpPr/>
          <p:nvPr/>
        </p:nvSpPr>
        <p:spPr>
          <a:xfrm>
            <a:off x="4547" y="1690506"/>
            <a:ext cx="6018124" cy="566721"/>
          </a:xfrm>
          <a:prstGeom prst="rect">
            <a:avLst/>
          </a:prstGeom>
          <a:noFill/>
          <a:ln>
            <a:noFill/>
          </a:ln>
        </p:spPr>
        <p:txBody>
          <a:bodyPr spcFirstLastPara="1" wrap="square" lIns="0" tIns="12600" rIns="0" bIns="0" anchor="ctr" anchorCtr="0">
            <a:spAutoFit/>
          </a:bodyPr>
          <a:lstStyle/>
          <a:p>
            <a:pPr marL="12600" marR="0" lvl="0" indent="0" algn="l" rtl="0">
              <a:lnSpc>
                <a:spcPct val="100000"/>
              </a:lnSpc>
              <a:spcBef>
                <a:spcPts val="0"/>
              </a:spcBef>
              <a:spcAft>
                <a:spcPts val="0"/>
              </a:spcAft>
              <a:buClr>
                <a:srgbClr val="FFFFFF"/>
              </a:buClr>
              <a:buSzPts val="3600"/>
              <a:buFont typeface="Calibri"/>
              <a:buNone/>
            </a:pPr>
            <a:r>
              <a:rPr lang="en-US" sz="3600" b="1" i="0" u="none" strike="noStrike" cap="none" dirty="0">
                <a:solidFill>
                  <a:schemeClr val="bg1"/>
                </a:solidFill>
                <a:latin typeface="Calibri" panose="020F0502020204030204" pitchFamily="34" charset="0"/>
                <a:cs typeface="Calibri" panose="020F0502020204030204" pitchFamily="34" charset="0"/>
                <a:sym typeface="Arial"/>
              </a:rPr>
              <a:t>Toss Decision Recommendation</a:t>
            </a:r>
          </a:p>
        </p:txBody>
      </p:sp>
      <p:pic>
        <p:nvPicPr>
          <p:cNvPr id="6" name="Picture 5">
            <a:extLst>
              <a:ext uri="{FF2B5EF4-FFF2-40B4-BE49-F238E27FC236}">
                <a16:creationId xmlns:a16="http://schemas.microsoft.com/office/drawing/2014/main" id="{7DD75C31-4C5A-C20E-A83B-6B0815776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2351" y="1690506"/>
            <a:ext cx="8829674" cy="8102543"/>
          </a:xfrm>
          <a:prstGeom prst="rect">
            <a:avLst/>
          </a:prstGeom>
        </p:spPr>
      </p:pic>
    </p:spTree>
    <p:extLst>
      <p:ext uri="{BB962C8B-B14F-4D97-AF65-F5344CB8AC3E}">
        <p14:creationId xmlns:p14="http://schemas.microsoft.com/office/powerpoint/2010/main" val="1553360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34"/>
          <p:cNvGrpSpPr/>
          <p:nvPr/>
        </p:nvGrpSpPr>
        <p:grpSpPr>
          <a:xfrm>
            <a:off x="0" y="839520"/>
            <a:ext cx="6674760" cy="1037880"/>
            <a:chOff x="0" y="839520"/>
            <a:chExt cx="6674760" cy="1037880"/>
          </a:xfrm>
        </p:grpSpPr>
        <p:sp>
          <p:nvSpPr>
            <p:cNvPr id="662" name="Google Shape;662;p34"/>
            <p:cNvSpPr/>
            <p:nvPr/>
          </p:nvSpPr>
          <p:spPr>
            <a:xfrm>
              <a:off x="0" y="839520"/>
              <a:ext cx="6106320" cy="103788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A0EF"/>
            </a:solidFill>
            <a:ln>
              <a:noFill/>
            </a:ln>
          </p:spPr>
        </p:sp>
        <p:sp>
          <p:nvSpPr>
            <p:cNvPr id="663" name="Google Shape;663;p34"/>
            <p:cNvSpPr/>
            <p:nvPr/>
          </p:nvSpPr>
          <p:spPr>
            <a:xfrm>
              <a:off x="5519880" y="839520"/>
              <a:ext cx="1154880" cy="103788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a:noFill/>
            </a:ln>
          </p:spPr>
        </p:sp>
      </p:grpSp>
      <p:sp>
        <p:nvSpPr>
          <p:cNvPr id="664" name="Google Shape;664;p34"/>
          <p:cNvSpPr/>
          <p:nvPr/>
        </p:nvSpPr>
        <p:spPr>
          <a:xfrm>
            <a:off x="154080" y="961489"/>
            <a:ext cx="7783560" cy="689831"/>
          </a:xfrm>
          <a:prstGeom prst="rect">
            <a:avLst/>
          </a:prstGeom>
          <a:noFill/>
          <a:ln>
            <a:noFill/>
          </a:ln>
        </p:spPr>
        <p:txBody>
          <a:bodyPr spcFirstLastPara="1" wrap="square" lIns="0" tIns="12600" rIns="0" bIns="0" anchor="t" anchorCtr="0">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a:solidFill>
                  <a:srgbClr val="FFFFFF"/>
                </a:solidFill>
                <a:latin typeface="Calibri"/>
                <a:ea typeface="Calibri"/>
                <a:cs typeface="Calibri"/>
                <a:sym typeface="Calibri"/>
              </a:rPr>
              <a:t>Software Testing</a:t>
            </a:r>
            <a:endParaRPr sz="4400" b="0" strike="noStrike">
              <a:solidFill>
                <a:schemeClr val="dk1"/>
              </a:solidFill>
              <a:latin typeface="Arial"/>
              <a:ea typeface="Arial"/>
              <a:cs typeface="Arial"/>
              <a:sym typeface="Arial"/>
            </a:endParaRPr>
          </a:p>
        </p:txBody>
      </p:sp>
      <p:sp>
        <p:nvSpPr>
          <p:cNvPr id="665" name="Google Shape;665;p34"/>
          <p:cNvSpPr/>
          <p:nvPr/>
        </p:nvSpPr>
        <p:spPr>
          <a:xfrm>
            <a:off x="0" y="1849320"/>
            <a:ext cx="6126120" cy="619200"/>
          </a:xfrm>
          <a:custGeom>
            <a:avLst/>
            <a:gdLst/>
            <a:ahLst/>
            <a:cxnLst/>
            <a:rect l="l" t="t" r="r" b="b"/>
            <a:pathLst>
              <a:path w="1909445" h="437514" extrusionOk="0">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a:noFill/>
          </a:ln>
        </p:spPr>
      </p:sp>
      <p:sp>
        <p:nvSpPr>
          <p:cNvPr id="666" name="Google Shape;666;p34"/>
          <p:cNvSpPr/>
          <p:nvPr/>
        </p:nvSpPr>
        <p:spPr>
          <a:xfrm>
            <a:off x="168480" y="1849185"/>
            <a:ext cx="5789160" cy="561600"/>
          </a:xfrm>
          <a:prstGeom prst="rect">
            <a:avLst/>
          </a:prstGeom>
          <a:noFill/>
          <a:ln>
            <a:noFill/>
          </a:ln>
        </p:spPr>
        <p:txBody>
          <a:bodyPr spcFirstLastPara="1" wrap="square" lIns="0" tIns="12600" rIns="0" bIns="0" anchor="ctr" anchorCtr="0">
            <a:spAutoFit/>
          </a:bodyPr>
          <a:lstStyle/>
          <a:p>
            <a:pPr marL="12600" marR="0" lvl="0" indent="0" algn="l" rtl="0">
              <a:lnSpc>
                <a:spcPct val="100000"/>
              </a:lnSpc>
              <a:spcBef>
                <a:spcPts val="0"/>
              </a:spcBef>
              <a:spcAft>
                <a:spcPts val="0"/>
              </a:spcAft>
              <a:buClr>
                <a:srgbClr val="FFFFFF"/>
              </a:buClr>
              <a:buSzPts val="3600"/>
              <a:buFont typeface="Calibri"/>
              <a:buNone/>
            </a:pPr>
            <a:r>
              <a:rPr lang="en-US" sz="3600" b="1" strike="noStrike">
                <a:solidFill>
                  <a:srgbClr val="FFFFFF"/>
                </a:solidFill>
                <a:latin typeface="Calibri"/>
                <a:ea typeface="Calibri"/>
                <a:cs typeface="Calibri"/>
                <a:sym typeface="Calibri"/>
              </a:rPr>
              <a:t>Manual Testing</a:t>
            </a:r>
            <a:endParaRPr sz="3600" b="0" strike="noStrike">
              <a:solidFill>
                <a:schemeClr val="dk1"/>
              </a:solidFill>
              <a:latin typeface="Arial"/>
              <a:ea typeface="Arial"/>
              <a:cs typeface="Arial"/>
              <a:sym typeface="Arial"/>
            </a:endParaRPr>
          </a:p>
        </p:txBody>
      </p:sp>
      <p:graphicFrame>
        <p:nvGraphicFramePr>
          <p:cNvPr id="3" name="Google Shape;667;p34">
            <a:extLst>
              <a:ext uri="{FF2B5EF4-FFF2-40B4-BE49-F238E27FC236}">
                <a16:creationId xmlns:a16="http://schemas.microsoft.com/office/drawing/2014/main" id="{BC7FC742-7FD0-1BE3-8DE8-30108958CEC2}"/>
              </a:ext>
            </a:extLst>
          </p:cNvPr>
          <p:cNvGraphicFramePr/>
          <p:nvPr>
            <p:extLst>
              <p:ext uri="{D42A27DB-BD31-4B8C-83A1-F6EECF244321}">
                <p14:modId xmlns:p14="http://schemas.microsoft.com/office/powerpoint/2010/main" val="3056481198"/>
              </p:ext>
            </p:extLst>
          </p:nvPr>
        </p:nvGraphicFramePr>
        <p:xfrm>
          <a:off x="1707856" y="2608650"/>
          <a:ext cx="15594600" cy="6674583"/>
        </p:xfrm>
        <a:graphic>
          <a:graphicData uri="http://schemas.openxmlformats.org/drawingml/2006/table">
            <a:tbl>
              <a:tblPr firstRow="1" firstCol="1" bandRow="1">
                <a:noFill/>
              </a:tblPr>
              <a:tblGrid>
                <a:gridCol w="3118600">
                  <a:extLst>
                    <a:ext uri="{9D8B030D-6E8A-4147-A177-3AD203B41FA5}">
                      <a16:colId xmlns:a16="http://schemas.microsoft.com/office/drawing/2014/main" val="20000"/>
                    </a:ext>
                  </a:extLst>
                </a:gridCol>
                <a:gridCol w="3118600">
                  <a:extLst>
                    <a:ext uri="{9D8B030D-6E8A-4147-A177-3AD203B41FA5}">
                      <a16:colId xmlns:a16="http://schemas.microsoft.com/office/drawing/2014/main" val="20001"/>
                    </a:ext>
                  </a:extLst>
                </a:gridCol>
                <a:gridCol w="3118600">
                  <a:extLst>
                    <a:ext uri="{9D8B030D-6E8A-4147-A177-3AD203B41FA5}">
                      <a16:colId xmlns:a16="http://schemas.microsoft.com/office/drawing/2014/main" val="20002"/>
                    </a:ext>
                  </a:extLst>
                </a:gridCol>
                <a:gridCol w="3118600">
                  <a:extLst>
                    <a:ext uri="{9D8B030D-6E8A-4147-A177-3AD203B41FA5}">
                      <a16:colId xmlns:a16="http://schemas.microsoft.com/office/drawing/2014/main" val="20003"/>
                    </a:ext>
                  </a:extLst>
                </a:gridCol>
                <a:gridCol w="3120200">
                  <a:extLst>
                    <a:ext uri="{9D8B030D-6E8A-4147-A177-3AD203B41FA5}">
                      <a16:colId xmlns:a16="http://schemas.microsoft.com/office/drawing/2014/main" val="20004"/>
                    </a:ext>
                  </a:extLst>
                </a:gridCol>
              </a:tblGrid>
              <a:tr h="892325">
                <a:tc>
                  <a:txBody>
                    <a:bodyPr/>
                    <a:lstStyle/>
                    <a:p>
                      <a:pPr marL="0" marR="0" lvl="0" indent="0" algn="ctr" rtl="0">
                        <a:lnSpc>
                          <a:spcPct val="150000"/>
                        </a:lnSpc>
                        <a:spcBef>
                          <a:spcPts val="0"/>
                        </a:spcBef>
                        <a:spcAft>
                          <a:spcPts val="0"/>
                        </a:spcAft>
                        <a:buNone/>
                      </a:pPr>
                      <a:r>
                        <a:rPr lang="en-US" sz="3200" u="none" strike="noStrike" cap="none" dirty="0">
                          <a:latin typeface="Calibri"/>
                          <a:ea typeface="Calibri"/>
                          <a:cs typeface="Calibri"/>
                          <a:sym typeface="Calibri"/>
                        </a:rPr>
                        <a:t>Test Scenario</a:t>
                      </a:r>
                      <a:endParaRPr sz="3200" u="none" strike="noStrike" cap="none" dirty="0">
                        <a:latin typeface="Calibri"/>
                        <a:ea typeface="Calibri"/>
                        <a:cs typeface="Calibri"/>
                        <a:sym typeface="Calibri"/>
                      </a:endParaRPr>
                    </a:p>
                  </a:txBody>
                  <a:tcPr marL="68575" marR="68575" marT="0" marB="0"/>
                </a:tc>
                <a:tc gridSpan="4">
                  <a:txBody>
                    <a:bodyPr/>
                    <a:lstStyle/>
                    <a:p>
                      <a:pPr marL="0" marR="0" lvl="0" indent="0" algn="ctr" rtl="0">
                        <a:lnSpc>
                          <a:spcPct val="150000"/>
                        </a:lnSpc>
                        <a:spcBef>
                          <a:spcPts val="0"/>
                        </a:spcBef>
                        <a:spcAft>
                          <a:spcPts val="0"/>
                        </a:spcAft>
                        <a:buNone/>
                      </a:pPr>
                      <a:r>
                        <a:rPr lang="en-IN" sz="3200" b="1" u="none" strike="noStrike" cap="none" dirty="0">
                          <a:latin typeface="+mn-lt"/>
                          <a:ea typeface="Calibri"/>
                          <a:cs typeface="Calibri"/>
                          <a:sym typeface="Calibri"/>
                        </a:rPr>
                        <a:t>Second Inning Prediction</a:t>
                      </a:r>
                      <a:endParaRPr sz="3200" b="1" u="none" strike="noStrike" cap="none" dirty="0">
                        <a:latin typeface="+mn-lt"/>
                        <a:ea typeface="Calibri"/>
                        <a:cs typeface="Calibri"/>
                        <a:sym typeface="Calibri"/>
                      </a:endParaRPr>
                    </a:p>
                  </a:txBody>
                  <a:tcPr marL="68575" marR="68575"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70675">
                <a:tc>
                  <a:txBody>
                    <a:bodyPr/>
                    <a:lstStyle/>
                    <a:p>
                      <a:pPr marL="0" marR="0" lvl="0" indent="0" algn="ctr" rtl="0">
                        <a:lnSpc>
                          <a:spcPct val="150000"/>
                        </a:lnSpc>
                        <a:spcBef>
                          <a:spcPts val="0"/>
                        </a:spcBef>
                        <a:spcAft>
                          <a:spcPts val="0"/>
                        </a:spcAft>
                        <a:buNone/>
                      </a:pPr>
                      <a:r>
                        <a:rPr lang="en-US" sz="2800" u="none" strike="noStrike" cap="none">
                          <a:latin typeface="Calibri"/>
                          <a:ea typeface="Calibri"/>
                          <a:cs typeface="Calibri"/>
                          <a:sym typeface="Calibri"/>
                        </a:rPr>
                        <a:t>Test Case ID</a:t>
                      </a:r>
                      <a:endParaRPr sz="28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2800" u="none" strike="noStrike" cap="none" dirty="0">
                          <a:latin typeface="Calibri"/>
                          <a:ea typeface="Calibri"/>
                          <a:cs typeface="Calibri"/>
                          <a:sym typeface="Calibri"/>
                        </a:rPr>
                        <a:t>Step Details</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2800" u="none" strike="noStrike" cap="none" dirty="0">
                          <a:latin typeface="Calibri"/>
                          <a:ea typeface="Calibri"/>
                          <a:cs typeface="Calibri"/>
                          <a:sym typeface="Calibri"/>
                        </a:rPr>
                        <a:t>Expected Result</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2800" u="none" strike="noStrike" cap="none">
                          <a:latin typeface="Calibri"/>
                          <a:ea typeface="Calibri"/>
                          <a:cs typeface="Calibri"/>
                          <a:sym typeface="Calibri"/>
                        </a:rPr>
                        <a:t>Actual Result</a:t>
                      </a:r>
                      <a:endParaRPr sz="28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2800" u="none" strike="noStrike" cap="none">
                          <a:latin typeface="Calibri"/>
                          <a:ea typeface="Calibri"/>
                          <a:cs typeface="Calibri"/>
                          <a:sym typeface="Calibri"/>
                        </a:rPr>
                        <a:t>Pass/Fail/ Non Executed/ Suspended</a:t>
                      </a:r>
                      <a:endParaRPr sz="2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1158125">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REG_01</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dirty="0"/>
                        <a:t>First innings</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u="none" strike="noStrike" cap="none" dirty="0">
                          <a:latin typeface="Calibri"/>
                          <a:ea typeface="Calibri"/>
                          <a:cs typeface="Calibri"/>
                          <a:sym typeface="Calibri"/>
                        </a:rPr>
                        <a:t>Prediction not available</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u="none" strike="noStrike" cap="none" dirty="0">
                          <a:latin typeface="+mn-lt"/>
                          <a:ea typeface="Calibri"/>
                          <a:cs typeface="Calibri"/>
                          <a:sym typeface="Calibri"/>
                        </a:rPr>
                        <a:t>As expected</a:t>
                      </a:r>
                      <a:endParaRPr sz="2800" u="none" strike="noStrike" cap="none" dirty="0">
                        <a:latin typeface="+mn-lt"/>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Pass</a:t>
                      </a:r>
                      <a:endParaRPr sz="28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106750">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REG_02</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Invalid over (greater than 20)</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Error or validation message shown</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u="none" strike="noStrike" cap="none" dirty="0">
                          <a:latin typeface="+mn-lt"/>
                          <a:ea typeface="Calibri"/>
                          <a:cs typeface="Calibri"/>
                          <a:sym typeface="Calibri"/>
                        </a:rPr>
                        <a:t>As expected</a:t>
                      </a:r>
                    </a:p>
                  </a:txBody>
                  <a:tcPr marL="68575" marR="68575" marT="0" marB="0"/>
                </a:tc>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Pass</a:t>
                      </a:r>
                      <a:endParaRPr sz="28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1106750">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REG_03</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All out before full overs</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Wickets remaining = 0, model predict 0% win</a:t>
                      </a:r>
                      <a:endParaRPr lang="en-US"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u="none" strike="noStrike" cap="none" dirty="0">
                          <a:latin typeface="+mn-lt"/>
                          <a:ea typeface="Calibri"/>
                          <a:cs typeface="Calibri"/>
                          <a:sym typeface="Calibri"/>
                        </a:rPr>
                        <a:t>As expected</a:t>
                      </a:r>
                    </a:p>
                  </a:txBody>
                  <a:tcPr marL="68575" marR="68575" marT="0" marB="0"/>
                </a:tc>
                <a:tc>
                  <a:txBody>
                    <a:bodyPr/>
                    <a:lstStyle/>
                    <a:p>
                      <a:pPr marL="0" marR="0" lvl="0" indent="0" algn="ctr" rtl="0">
                        <a:lnSpc>
                          <a:spcPct val="107000"/>
                        </a:lnSpc>
                        <a:spcBef>
                          <a:spcPts val="0"/>
                        </a:spcBef>
                        <a:spcAft>
                          <a:spcPts val="0"/>
                        </a:spcAft>
                        <a:buNone/>
                      </a:pPr>
                      <a:r>
                        <a:rPr lang="en-IN" sz="2800" u="none" strike="noStrike" cap="none" dirty="0">
                          <a:latin typeface="Calibri"/>
                          <a:ea typeface="Calibri"/>
                          <a:cs typeface="Calibri"/>
                          <a:sym typeface="Calibri"/>
                        </a:rPr>
                        <a:t>Pass</a:t>
                      </a:r>
                      <a:endParaRPr sz="28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0">
          <a:extLst>
            <a:ext uri="{FF2B5EF4-FFF2-40B4-BE49-F238E27FC236}">
              <a16:creationId xmlns:a16="http://schemas.microsoft.com/office/drawing/2014/main" id="{167D4F4F-C3F9-74F7-A8CA-B14F2A31C3C6}"/>
            </a:ext>
          </a:extLst>
        </p:cNvPr>
        <p:cNvGrpSpPr/>
        <p:nvPr/>
      </p:nvGrpSpPr>
      <p:grpSpPr>
        <a:xfrm>
          <a:off x="0" y="0"/>
          <a:ext cx="0" cy="0"/>
          <a:chOff x="0" y="0"/>
          <a:chExt cx="0" cy="0"/>
        </a:xfrm>
      </p:grpSpPr>
      <p:grpSp>
        <p:nvGrpSpPr>
          <p:cNvPr id="661" name="Google Shape;661;p34">
            <a:extLst>
              <a:ext uri="{FF2B5EF4-FFF2-40B4-BE49-F238E27FC236}">
                <a16:creationId xmlns:a16="http://schemas.microsoft.com/office/drawing/2014/main" id="{11D9FE77-DF64-CEA3-C1D4-546249A0FE3A}"/>
              </a:ext>
            </a:extLst>
          </p:cNvPr>
          <p:cNvGrpSpPr/>
          <p:nvPr/>
        </p:nvGrpSpPr>
        <p:grpSpPr>
          <a:xfrm>
            <a:off x="0" y="839520"/>
            <a:ext cx="6674760" cy="1037880"/>
            <a:chOff x="0" y="839520"/>
            <a:chExt cx="6674760" cy="1037880"/>
          </a:xfrm>
        </p:grpSpPr>
        <p:sp>
          <p:nvSpPr>
            <p:cNvPr id="662" name="Google Shape;662;p34">
              <a:extLst>
                <a:ext uri="{FF2B5EF4-FFF2-40B4-BE49-F238E27FC236}">
                  <a16:creationId xmlns:a16="http://schemas.microsoft.com/office/drawing/2014/main" id="{311F2353-88AA-8F39-DBC3-15042F724EB1}"/>
                </a:ext>
              </a:extLst>
            </p:cNvPr>
            <p:cNvSpPr/>
            <p:nvPr/>
          </p:nvSpPr>
          <p:spPr>
            <a:xfrm>
              <a:off x="0" y="839520"/>
              <a:ext cx="6106320" cy="103788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A0EF"/>
            </a:solidFill>
            <a:ln>
              <a:noFill/>
            </a:ln>
          </p:spPr>
        </p:sp>
        <p:sp>
          <p:nvSpPr>
            <p:cNvPr id="663" name="Google Shape;663;p34">
              <a:extLst>
                <a:ext uri="{FF2B5EF4-FFF2-40B4-BE49-F238E27FC236}">
                  <a16:creationId xmlns:a16="http://schemas.microsoft.com/office/drawing/2014/main" id="{A9976F90-06F7-1E12-2279-FF586B46CD32}"/>
                </a:ext>
              </a:extLst>
            </p:cNvPr>
            <p:cNvSpPr/>
            <p:nvPr/>
          </p:nvSpPr>
          <p:spPr>
            <a:xfrm>
              <a:off x="5519880" y="839520"/>
              <a:ext cx="1154880" cy="103788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a:noFill/>
            </a:ln>
          </p:spPr>
        </p:sp>
      </p:grpSp>
      <p:sp>
        <p:nvSpPr>
          <p:cNvPr id="664" name="Google Shape;664;p34">
            <a:extLst>
              <a:ext uri="{FF2B5EF4-FFF2-40B4-BE49-F238E27FC236}">
                <a16:creationId xmlns:a16="http://schemas.microsoft.com/office/drawing/2014/main" id="{2C59F5A0-0B40-DCCF-E4BE-ADD5D8DE3108}"/>
              </a:ext>
            </a:extLst>
          </p:cNvPr>
          <p:cNvSpPr/>
          <p:nvPr/>
        </p:nvSpPr>
        <p:spPr>
          <a:xfrm>
            <a:off x="154080" y="961489"/>
            <a:ext cx="7783560" cy="689831"/>
          </a:xfrm>
          <a:prstGeom prst="rect">
            <a:avLst/>
          </a:prstGeom>
          <a:noFill/>
          <a:ln>
            <a:noFill/>
          </a:ln>
        </p:spPr>
        <p:txBody>
          <a:bodyPr spcFirstLastPara="1" wrap="square" lIns="0" tIns="12600" rIns="0" bIns="0" anchor="t" anchorCtr="0">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a:solidFill>
                  <a:srgbClr val="FFFFFF"/>
                </a:solidFill>
                <a:latin typeface="Calibri"/>
                <a:ea typeface="Calibri"/>
                <a:cs typeface="Calibri"/>
                <a:sym typeface="Calibri"/>
              </a:rPr>
              <a:t>Software Testing</a:t>
            </a:r>
            <a:endParaRPr sz="4400" b="0" strike="noStrike">
              <a:solidFill>
                <a:schemeClr val="dk1"/>
              </a:solidFill>
              <a:latin typeface="Arial"/>
              <a:ea typeface="Arial"/>
              <a:cs typeface="Arial"/>
              <a:sym typeface="Arial"/>
            </a:endParaRPr>
          </a:p>
        </p:txBody>
      </p:sp>
      <p:sp>
        <p:nvSpPr>
          <p:cNvPr id="665" name="Google Shape;665;p34">
            <a:extLst>
              <a:ext uri="{FF2B5EF4-FFF2-40B4-BE49-F238E27FC236}">
                <a16:creationId xmlns:a16="http://schemas.microsoft.com/office/drawing/2014/main" id="{C450ED47-8D3F-A147-7DA0-AC5E68CC5766}"/>
              </a:ext>
            </a:extLst>
          </p:cNvPr>
          <p:cNvSpPr/>
          <p:nvPr/>
        </p:nvSpPr>
        <p:spPr>
          <a:xfrm>
            <a:off x="0" y="1849320"/>
            <a:ext cx="6126120" cy="619200"/>
          </a:xfrm>
          <a:custGeom>
            <a:avLst/>
            <a:gdLst/>
            <a:ahLst/>
            <a:cxnLst/>
            <a:rect l="l" t="t" r="r" b="b"/>
            <a:pathLst>
              <a:path w="1909445" h="437514" extrusionOk="0">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a:noFill/>
          </a:ln>
        </p:spPr>
      </p:sp>
      <p:sp>
        <p:nvSpPr>
          <p:cNvPr id="666" name="Google Shape;666;p34">
            <a:extLst>
              <a:ext uri="{FF2B5EF4-FFF2-40B4-BE49-F238E27FC236}">
                <a16:creationId xmlns:a16="http://schemas.microsoft.com/office/drawing/2014/main" id="{B920E336-E1EA-1169-F81D-10ECB88D0165}"/>
              </a:ext>
            </a:extLst>
          </p:cNvPr>
          <p:cNvSpPr/>
          <p:nvPr/>
        </p:nvSpPr>
        <p:spPr>
          <a:xfrm>
            <a:off x="168480" y="1849185"/>
            <a:ext cx="5789160" cy="561600"/>
          </a:xfrm>
          <a:prstGeom prst="rect">
            <a:avLst/>
          </a:prstGeom>
          <a:noFill/>
          <a:ln>
            <a:noFill/>
          </a:ln>
        </p:spPr>
        <p:txBody>
          <a:bodyPr spcFirstLastPara="1" wrap="square" lIns="0" tIns="12600" rIns="0" bIns="0" anchor="ctr" anchorCtr="0">
            <a:spAutoFit/>
          </a:bodyPr>
          <a:lstStyle/>
          <a:p>
            <a:pPr marL="12600" marR="0" lvl="0" indent="0" algn="l" rtl="0">
              <a:lnSpc>
                <a:spcPct val="100000"/>
              </a:lnSpc>
              <a:spcBef>
                <a:spcPts val="0"/>
              </a:spcBef>
              <a:spcAft>
                <a:spcPts val="0"/>
              </a:spcAft>
              <a:buClr>
                <a:srgbClr val="FFFFFF"/>
              </a:buClr>
              <a:buSzPts val="3600"/>
              <a:buFont typeface="Calibri"/>
              <a:buNone/>
            </a:pPr>
            <a:r>
              <a:rPr lang="en-US" sz="3600" b="1" strike="noStrike">
                <a:solidFill>
                  <a:srgbClr val="FFFFFF"/>
                </a:solidFill>
                <a:latin typeface="Calibri"/>
                <a:ea typeface="Calibri"/>
                <a:cs typeface="Calibri"/>
                <a:sym typeface="Calibri"/>
              </a:rPr>
              <a:t>Manual Testing</a:t>
            </a:r>
            <a:endParaRPr sz="3600" b="0" strike="noStrike">
              <a:solidFill>
                <a:schemeClr val="dk1"/>
              </a:solidFill>
              <a:latin typeface="Arial"/>
              <a:ea typeface="Arial"/>
              <a:cs typeface="Arial"/>
              <a:sym typeface="Arial"/>
            </a:endParaRPr>
          </a:p>
        </p:txBody>
      </p:sp>
      <p:graphicFrame>
        <p:nvGraphicFramePr>
          <p:cNvPr id="3" name="Google Shape;667;p34">
            <a:extLst>
              <a:ext uri="{FF2B5EF4-FFF2-40B4-BE49-F238E27FC236}">
                <a16:creationId xmlns:a16="http://schemas.microsoft.com/office/drawing/2014/main" id="{5A7C6FAF-FF06-0DF4-EA99-8A1216221563}"/>
              </a:ext>
            </a:extLst>
          </p:cNvPr>
          <p:cNvGraphicFramePr/>
          <p:nvPr>
            <p:extLst>
              <p:ext uri="{D42A27DB-BD31-4B8C-83A1-F6EECF244321}">
                <p14:modId xmlns:p14="http://schemas.microsoft.com/office/powerpoint/2010/main" val="2511469281"/>
              </p:ext>
            </p:extLst>
          </p:nvPr>
        </p:nvGraphicFramePr>
        <p:xfrm>
          <a:off x="1836589" y="2553130"/>
          <a:ext cx="15337133" cy="7189851"/>
        </p:xfrm>
        <a:graphic>
          <a:graphicData uri="http://schemas.openxmlformats.org/drawingml/2006/table">
            <a:tbl>
              <a:tblPr firstRow="1" firstCol="1" bandRow="1">
                <a:noFill/>
              </a:tblPr>
              <a:tblGrid>
                <a:gridCol w="3067112">
                  <a:extLst>
                    <a:ext uri="{9D8B030D-6E8A-4147-A177-3AD203B41FA5}">
                      <a16:colId xmlns:a16="http://schemas.microsoft.com/office/drawing/2014/main" val="20000"/>
                    </a:ext>
                  </a:extLst>
                </a:gridCol>
                <a:gridCol w="3067112">
                  <a:extLst>
                    <a:ext uri="{9D8B030D-6E8A-4147-A177-3AD203B41FA5}">
                      <a16:colId xmlns:a16="http://schemas.microsoft.com/office/drawing/2014/main" val="20001"/>
                    </a:ext>
                  </a:extLst>
                </a:gridCol>
                <a:gridCol w="3067112">
                  <a:extLst>
                    <a:ext uri="{9D8B030D-6E8A-4147-A177-3AD203B41FA5}">
                      <a16:colId xmlns:a16="http://schemas.microsoft.com/office/drawing/2014/main" val="20002"/>
                    </a:ext>
                  </a:extLst>
                </a:gridCol>
                <a:gridCol w="3067112">
                  <a:extLst>
                    <a:ext uri="{9D8B030D-6E8A-4147-A177-3AD203B41FA5}">
                      <a16:colId xmlns:a16="http://schemas.microsoft.com/office/drawing/2014/main" val="20003"/>
                    </a:ext>
                  </a:extLst>
                </a:gridCol>
                <a:gridCol w="3068685">
                  <a:extLst>
                    <a:ext uri="{9D8B030D-6E8A-4147-A177-3AD203B41FA5}">
                      <a16:colId xmlns:a16="http://schemas.microsoft.com/office/drawing/2014/main" val="20004"/>
                    </a:ext>
                  </a:extLst>
                </a:gridCol>
              </a:tblGrid>
              <a:tr h="784582">
                <a:tc>
                  <a:txBody>
                    <a:bodyPr/>
                    <a:lstStyle/>
                    <a:p>
                      <a:pPr marL="0" marR="0" lvl="0" indent="0" algn="ctr" rtl="0">
                        <a:lnSpc>
                          <a:spcPct val="150000"/>
                        </a:lnSpc>
                        <a:spcBef>
                          <a:spcPts val="0"/>
                        </a:spcBef>
                        <a:spcAft>
                          <a:spcPts val="0"/>
                        </a:spcAft>
                        <a:buNone/>
                      </a:pPr>
                      <a:r>
                        <a:rPr lang="en-US" sz="3200" u="none" strike="noStrike" cap="none" dirty="0">
                          <a:latin typeface="Calibri"/>
                          <a:ea typeface="Calibri"/>
                          <a:cs typeface="Calibri"/>
                          <a:sym typeface="Calibri"/>
                        </a:rPr>
                        <a:t>Test Scenario</a:t>
                      </a:r>
                      <a:endParaRPr sz="3200" u="none" strike="noStrike" cap="none" dirty="0">
                        <a:latin typeface="Calibri"/>
                        <a:ea typeface="Calibri"/>
                        <a:cs typeface="Calibri"/>
                        <a:sym typeface="Calibri"/>
                      </a:endParaRPr>
                    </a:p>
                  </a:txBody>
                  <a:tcPr marL="68575" marR="68575" marT="0" marB="0"/>
                </a:tc>
                <a:tc gridSpan="4">
                  <a:txBody>
                    <a:bodyPr/>
                    <a:lstStyle/>
                    <a:p>
                      <a:pPr marL="0" marR="0" lvl="0" indent="0" algn="ctr" rtl="0">
                        <a:lnSpc>
                          <a:spcPct val="150000"/>
                        </a:lnSpc>
                        <a:spcBef>
                          <a:spcPts val="0"/>
                        </a:spcBef>
                        <a:spcAft>
                          <a:spcPts val="0"/>
                        </a:spcAft>
                        <a:buNone/>
                      </a:pPr>
                      <a:r>
                        <a:rPr lang="en-IN" sz="3200" b="1" u="none" strike="noStrike" cap="none" dirty="0">
                          <a:latin typeface="+mn-lt"/>
                          <a:ea typeface="Calibri"/>
                          <a:cs typeface="Calibri"/>
                          <a:sym typeface="Calibri"/>
                        </a:rPr>
                        <a:t>Live Match Scores</a:t>
                      </a:r>
                      <a:endParaRPr sz="3200" b="1" u="none" strike="noStrike" cap="none" dirty="0">
                        <a:latin typeface="+mn-lt"/>
                        <a:ea typeface="Calibri"/>
                        <a:cs typeface="Calibri"/>
                        <a:sym typeface="Calibri"/>
                      </a:endParaRPr>
                    </a:p>
                  </a:txBody>
                  <a:tcPr marL="68575" marR="68575"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8580">
                <a:tc>
                  <a:txBody>
                    <a:bodyPr/>
                    <a:lstStyle/>
                    <a:p>
                      <a:pPr marL="0" marR="0" lvl="0" indent="0" algn="ctr" rtl="0">
                        <a:lnSpc>
                          <a:spcPct val="150000"/>
                        </a:lnSpc>
                        <a:spcBef>
                          <a:spcPts val="0"/>
                        </a:spcBef>
                        <a:spcAft>
                          <a:spcPts val="0"/>
                        </a:spcAft>
                        <a:buNone/>
                      </a:pPr>
                      <a:r>
                        <a:rPr lang="en-US" sz="2800" u="none" strike="noStrike" cap="none">
                          <a:latin typeface="Calibri"/>
                          <a:ea typeface="Calibri"/>
                          <a:cs typeface="Calibri"/>
                          <a:sym typeface="Calibri"/>
                        </a:rPr>
                        <a:t>Test Case ID</a:t>
                      </a:r>
                      <a:endParaRPr sz="28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2800" u="none" strike="noStrike" cap="none" dirty="0">
                          <a:latin typeface="Calibri"/>
                          <a:ea typeface="Calibri"/>
                          <a:cs typeface="Calibri"/>
                          <a:sym typeface="Calibri"/>
                        </a:rPr>
                        <a:t>Step Details</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2800" u="none" strike="noStrike" cap="none" dirty="0">
                          <a:latin typeface="Calibri"/>
                          <a:ea typeface="Calibri"/>
                          <a:cs typeface="Calibri"/>
                          <a:sym typeface="Calibri"/>
                        </a:rPr>
                        <a:t>Expected Result</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2800" u="none" strike="noStrike" cap="none">
                          <a:latin typeface="Calibri"/>
                          <a:ea typeface="Calibri"/>
                          <a:cs typeface="Calibri"/>
                          <a:sym typeface="Calibri"/>
                        </a:rPr>
                        <a:t>Actual Result</a:t>
                      </a:r>
                      <a:endParaRPr sz="28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2800" u="none" strike="noStrike" cap="none">
                          <a:latin typeface="Calibri"/>
                          <a:ea typeface="Calibri"/>
                          <a:cs typeface="Calibri"/>
                          <a:sym typeface="Calibri"/>
                        </a:rPr>
                        <a:t>Pass/Fail/ Non Executed/ Suspended</a:t>
                      </a:r>
                      <a:endParaRPr sz="2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1184102">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REG_01</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Open the dashboard in browser</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dirty="0"/>
                        <a:t>Verify dashboard loads properly</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dirty="0"/>
                        <a:t>dashboard loads properly</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Pass</a:t>
                      </a:r>
                      <a:endParaRPr sz="28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184102">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REG_02</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Layout on different screen sizes</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Responsive layout, fields don't break</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Responsive layout, fields don't break</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Pass</a:t>
                      </a:r>
                      <a:endParaRPr sz="28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1585539">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REG_03</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dirty="0"/>
                        <a:t>UI consistency</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All UI elements follow consistent style guide</a:t>
                      </a:r>
                      <a:endParaRPr lang="en-US"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All UI elements following consistent style guide</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u="none" strike="noStrike" cap="none" dirty="0">
                          <a:latin typeface="Calibri"/>
                          <a:ea typeface="Calibri"/>
                          <a:cs typeface="Calibri"/>
                          <a:sym typeface="Calibri"/>
                        </a:rPr>
                        <a:t>Pass</a:t>
                      </a:r>
                      <a:endParaRPr sz="28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57432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60">
          <a:extLst>
            <a:ext uri="{FF2B5EF4-FFF2-40B4-BE49-F238E27FC236}">
              <a16:creationId xmlns:a16="http://schemas.microsoft.com/office/drawing/2014/main" id="{56651A9B-4BD2-EE1E-AC6A-D15C71006E35}"/>
            </a:ext>
          </a:extLst>
        </p:cNvPr>
        <p:cNvGrpSpPr/>
        <p:nvPr/>
      </p:nvGrpSpPr>
      <p:grpSpPr>
        <a:xfrm>
          <a:off x="0" y="0"/>
          <a:ext cx="0" cy="0"/>
          <a:chOff x="0" y="0"/>
          <a:chExt cx="0" cy="0"/>
        </a:xfrm>
      </p:grpSpPr>
      <p:grpSp>
        <p:nvGrpSpPr>
          <p:cNvPr id="661" name="Google Shape;661;p34">
            <a:extLst>
              <a:ext uri="{FF2B5EF4-FFF2-40B4-BE49-F238E27FC236}">
                <a16:creationId xmlns:a16="http://schemas.microsoft.com/office/drawing/2014/main" id="{7006F8D7-87CF-8F22-D76E-5C341691B567}"/>
              </a:ext>
            </a:extLst>
          </p:cNvPr>
          <p:cNvGrpSpPr/>
          <p:nvPr/>
        </p:nvGrpSpPr>
        <p:grpSpPr>
          <a:xfrm>
            <a:off x="0" y="839520"/>
            <a:ext cx="6674760" cy="1037880"/>
            <a:chOff x="0" y="839520"/>
            <a:chExt cx="6674760" cy="1037880"/>
          </a:xfrm>
        </p:grpSpPr>
        <p:sp>
          <p:nvSpPr>
            <p:cNvPr id="662" name="Google Shape;662;p34">
              <a:extLst>
                <a:ext uri="{FF2B5EF4-FFF2-40B4-BE49-F238E27FC236}">
                  <a16:creationId xmlns:a16="http://schemas.microsoft.com/office/drawing/2014/main" id="{0E4D0BE5-6703-B3F2-5779-ACD46C4AFEF9}"/>
                </a:ext>
              </a:extLst>
            </p:cNvPr>
            <p:cNvSpPr/>
            <p:nvPr/>
          </p:nvSpPr>
          <p:spPr>
            <a:xfrm>
              <a:off x="0" y="839520"/>
              <a:ext cx="6106320" cy="103788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A0EF"/>
            </a:solidFill>
            <a:ln>
              <a:noFill/>
            </a:ln>
          </p:spPr>
        </p:sp>
        <p:sp>
          <p:nvSpPr>
            <p:cNvPr id="663" name="Google Shape;663;p34">
              <a:extLst>
                <a:ext uri="{FF2B5EF4-FFF2-40B4-BE49-F238E27FC236}">
                  <a16:creationId xmlns:a16="http://schemas.microsoft.com/office/drawing/2014/main" id="{3A49CC6B-42FE-F0FE-2E52-D272B721F731}"/>
                </a:ext>
              </a:extLst>
            </p:cNvPr>
            <p:cNvSpPr/>
            <p:nvPr/>
          </p:nvSpPr>
          <p:spPr>
            <a:xfrm>
              <a:off x="5519880" y="839520"/>
              <a:ext cx="1154880" cy="103788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a:noFill/>
            </a:ln>
          </p:spPr>
        </p:sp>
      </p:grpSp>
      <p:sp>
        <p:nvSpPr>
          <p:cNvPr id="664" name="Google Shape;664;p34">
            <a:extLst>
              <a:ext uri="{FF2B5EF4-FFF2-40B4-BE49-F238E27FC236}">
                <a16:creationId xmlns:a16="http://schemas.microsoft.com/office/drawing/2014/main" id="{300E1494-974F-BEF8-6EF9-07582290D591}"/>
              </a:ext>
            </a:extLst>
          </p:cNvPr>
          <p:cNvSpPr/>
          <p:nvPr/>
        </p:nvSpPr>
        <p:spPr>
          <a:xfrm>
            <a:off x="154080" y="961489"/>
            <a:ext cx="7783560" cy="689831"/>
          </a:xfrm>
          <a:prstGeom prst="rect">
            <a:avLst/>
          </a:prstGeom>
          <a:noFill/>
          <a:ln>
            <a:noFill/>
          </a:ln>
        </p:spPr>
        <p:txBody>
          <a:bodyPr spcFirstLastPara="1" wrap="square" lIns="0" tIns="12600" rIns="0" bIns="0" anchor="t" anchorCtr="0">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a:solidFill>
                  <a:srgbClr val="FFFFFF"/>
                </a:solidFill>
                <a:latin typeface="Calibri"/>
                <a:ea typeface="Calibri"/>
                <a:cs typeface="Calibri"/>
                <a:sym typeface="Calibri"/>
              </a:rPr>
              <a:t>Software Testing</a:t>
            </a:r>
            <a:endParaRPr sz="4400" b="0" strike="noStrike">
              <a:solidFill>
                <a:schemeClr val="dk1"/>
              </a:solidFill>
              <a:latin typeface="Arial"/>
              <a:ea typeface="Arial"/>
              <a:cs typeface="Arial"/>
              <a:sym typeface="Arial"/>
            </a:endParaRPr>
          </a:p>
        </p:txBody>
      </p:sp>
      <p:sp>
        <p:nvSpPr>
          <p:cNvPr id="665" name="Google Shape;665;p34">
            <a:extLst>
              <a:ext uri="{FF2B5EF4-FFF2-40B4-BE49-F238E27FC236}">
                <a16:creationId xmlns:a16="http://schemas.microsoft.com/office/drawing/2014/main" id="{42C124F5-1DF3-E920-F9F4-74BE554A6D0A}"/>
              </a:ext>
            </a:extLst>
          </p:cNvPr>
          <p:cNvSpPr/>
          <p:nvPr/>
        </p:nvSpPr>
        <p:spPr>
          <a:xfrm>
            <a:off x="0" y="1849320"/>
            <a:ext cx="6126120" cy="619200"/>
          </a:xfrm>
          <a:custGeom>
            <a:avLst/>
            <a:gdLst/>
            <a:ahLst/>
            <a:cxnLst/>
            <a:rect l="l" t="t" r="r" b="b"/>
            <a:pathLst>
              <a:path w="1909445" h="437514" extrusionOk="0">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a:noFill/>
          </a:ln>
        </p:spPr>
      </p:sp>
      <p:sp>
        <p:nvSpPr>
          <p:cNvPr id="666" name="Google Shape;666;p34">
            <a:extLst>
              <a:ext uri="{FF2B5EF4-FFF2-40B4-BE49-F238E27FC236}">
                <a16:creationId xmlns:a16="http://schemas.microsoft.com/office/drawing/2014/main" id="{10872BF5-E213-F53A-E805-A6EC4744DC68}"/>
              </a:ext>
            </a:extLst>
          </p:cNvPr>
          <p:cNvSpPr/>
          <p:nvPr/>
        </p:nvSpPr>
        <p:spPr>
          <a:xfrm>
            <a:off x="168480" y="1849185"/>
            <a:ext cx="5789160" cy="561600"/>
          </a:xfrm>
          <a:prstGeom prst="rect">
            <a:avLst/>
          </a:prstGeom>
          <a:noFill/>
          <a:ln>
            <a:noFill/>
          </a:ln>
        </p:spPr>
        <p:txBody>
          <a:bodyPr spcFirstLastPara="1" wrap="square" lIns="0" tIns="12600" rIns="0" bIns="0" anchor="ctr" anchorCtr="0">
            <a:spAutoFit/>
          </a:bodyPr>
          <a:lstStyle/>
          <a:p>
            <a:pPr marL="12600" marR="0" lvl="0" indent="0" algn="l" rtl="0">
              <a:lnSpc>
                <a:spcPct val="100000"/>
              </a:lnSpc>
              <a:spcBef>
                <a:spcPts val="0"/>
              </a:spcBef>
              <a:spcAft>
                <a:spcPts val="0"/>
              </a:spcAft>
              <a:buClr>
                <a:srgbClr val="FFFFFF"/>
              </a:buClr>
              <a:buSzPts val="3600"/>
              <a:buFont typeface="Calibri"/>
              <a:buNone/>
            </a:pPr>
            <a:r>
              <a:rPr lang="en-US" sz="3600" b="1" strike="noStrike">
                <a:solidFill>
                  <a:srgbClr val="FFFFFF"/>
                </a:solidFill>
                <a:latin typeface="Calibri"/>
                <a:ea typeface="Calibri"/>
                <a:cs typeface="Calibri"/>
                <a:sym typeface="Calibri"/>
              </a:rPr>
              <a:t>Manual Testing</a:t>
            </a:r>
            <a:endParaRPr sz="3600" b="0" strike="noStrike">
              <a:solidFill>
                <a:schemeClr val="dk1"/>
              </a:solidFill>
              <a:latin typeface="Arial"/>
              <a:ea typeface="Arial"/>
              <a:cs typeface="Arial"/>
              <a:sym typeface="Arial"/>
            </a:endParaRPr>
          </a:p>
        </p:txBody>
      </p:sp>
      <p:graphicFrame>
        <p:nvGraphicFramePr>
          <p:cNvPr id="3" name="Google Shape;667;p34">
            <a:extLst>
              <a:ext uri="{FF2B5EF4-FFF2-40B4-BE49-F238E27FC236}">
                <a16:creationId xmlns:a16="http://schemas.microsoft.com/office/drawing/2014/main" id="{30AD4E80-D109-C451-B740-95CB3F19F1E1}"/>
              </a:ext>
            </a:extLst>
          </p:cNvPr>
          <p:cNvGraphicFramePr/>
          <p:nvPr>
            <p:extLst>
              <p:ext uri="{D42A27DB-BD31-4B8C-83A1-F6EECF244321}">
                <p14:modId xmlns:p14="http://schemas.microsoft.com/office/powerpoint/2010/main" val="1568101879"/>
              </p:ext>
            </p:extLst>
          </p:nvPr>
        </p:nvGraphicFramePr>
        <p:xfrm>
          <a:off x="1836589" y="2553130"/>
          <a:ext cx="15337133" cy="7189851"/>
        </p:xfrm>
        <a:graphic>
          <a:graphicData uri="http://schemas.openxmlformats.org/drawingml/2006/table">
            <a:tbl>
              <a:tblPr firstRow="1" firstCol="1" bandRow="1">
                <a:noFill/>
              </a:tblPr>
              <a:tblGrid>
                <a:gridCol w="3067112">
                  <a:extLst>
                    <a:ext uri="{9D8B030D-6E8A-4147-A177-3AD203B41FA5}">
                      <a16:colId xmlns:a16="http://schemas.microsoft.com/office/drawing/2014/main" val="20000"/>
                    </a:ext>
                  </a:extLst>
                </a:gridCol>
                <a:gridCol w="3067112">
                  <a:extLst>
                    <a:ext uri="{9D8B030D-6E8A-4147-A177-3AD203B41FA5}">
                      <a16:colId xmlns:a16="http://schemas.microsoft.com/office/drawing/2014/main" val="20001"/>
                    </a:ext>
                  </a:extLst>
                </a:gridCol>
                <a:gridCol w="3067112">
                  <a:extLst>
                    <a:ext uri="{9D8B030D-6E8A-4147-A177-3AD203B41FA5}">
                      <a16:colId xmlns:a16="http://schemas.microsoft.com/office/drawing/2014/main" val="20002"/>
                    </a:ext>
                  </a:extLst>
                </a:gridCol>
                <a:gridCol w="3067112">
                  <a:extLst>
                    <a:ext uri="{9D8B030D-6E8A-4147-A177-3AD203B41FA5}">
                      <a16:colId xmlns:a16="http://schemas.microsoft.com/office/drawing/2014/main" val="20003"/>
                    </a:ext>
                  </a:extLst>
                </a:gridCol>
                <a:gridCol w="3068685">
                  <a:extLst>
                    <a:ext uri="{9D8B030D-6E8A-4147-A177-3AD203B41FA5}">
                      <a16:colId xmlns:a16="http://schemas.microsoft.com/office/drawing/2014/main" val="20004"/>
                    </a:ext>
                  </a:extLst>
                </a:gridCol>
              </a:tblGrid>
              <a:tr h="784582">
                <a:tc>
                  <a:txBody>
                    <a:bodyPr/>
                    <a:lstStyle/>
                    <a:p>
                      <a:pPr marL="0" marR="0" lvl="0" indent="0" algn="ctr" rtl="0">
                        <a:lnSpc>
                          <a:spcPct val="150000"/>
                        </a:lnSpc>
                        <a:spcBef>
                          <a:spcPts val="0"/>
                        </a:spcBef>
                        <a:spcAft>
                          <a:spcPts val="0"/>
                        </a:spcAft>
                        <a:buNone/>
                      </a:pPr>
                      <a:r>
                        <a:rPr lang="en-US" sz="3200" u="none" strike="noStrike" cap="none" dirty="0">
                          <a:latin typeface="Calibri"/>
                          <a:ea typeface="Calibri"/>
                          <a:cs typeface="Calibri"/>
                          <a:sym typeface="Calibri"/>
                        </a:rPr>
                        <a:t>Test Scenario</a:t>
                      </a:r>
                      <a:endParaRPr sz="3200" u="none" strike="noStrike" cap="none" dirty="0">
                        <a:latin typeface="Calibri"/>
                        <a:ea typeface="Calibri"/>
                        <a:cs typeface="Calibri"/>
                        <a:sym typeface="Calibri"/>
                      </a:endParaRPr>
                    </a:p>
                  </a:txBody>
                  <a:tcPr marL="68575" marR="68575" marT="0" marB="0"/>
                </a:tc>
                <a:tc gridSpan="4">
                  <a:txBody>
                    <a:bodyPr/>
                    <a:lstStyle/>
                    <a:p>
                      <a:pPr marL="0" marR="0" lvl="0" indent="0" algn="ctr" rtl="0">
                        <a:lnSpc>
                          <a:spcPct val="150000"/>
                        </a:lnSpc>
                        <a:spcBef>
                          <a:spcPts val="0"/>
                        </a:spcBef>
                        <a:spcAft>
                          <a:spcPts val="0"/>
                        </a:spcAft>
                        <a:buNone/>
                      </a:pPr>
                      <a:r>
                        <a:rPr lang="en-IN" sz="3200" b="1" u="none" strike="noStrike" cap="none" dirty="0">
                          <a:latin typeface="+mn-lt"/>
                          <a:ea typeface="Calibri"/>
                          <a:cs typeface="Calibri"/>
                          <a:sym typeface="Calibri"/>
                        </a:rPr>
                        <a:t>Match Details Page</a:t>
                      </a:r>
                      <a:endParaRPr sz="3200" b="1" u="none" strike="noStrike" cap="none" dirty="0">
                        <a:latin typeface="+mn-lt"/>
                        <a:ea typeface="Calibri"/>
                        <a:cs typeface="Calibri"/>
                        <a:sym typeface="Calibri"/>
                      </a:endParaRPr>
                    </a:p>
                  </a:txBody>
                  <a:tcPr marL="68575" marR="68575"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8580">
                <a:tc>
                  <a:txBody>
                    <a:bodyPr/>
                    <a:lstStyle/>
                    <a:p>
                      <a:pPr marL="0" marR="0" lvl="0" indent="0" algn="ctr" rtl="0">
                        <a:lnSpc>
                          <a:spcPct val="150000"/>
                        </a:lnSpc>
                        <a:spcBef>
                          <a:spcPts val="0"/>
                        </a:spcBef>
                        <a:spcAft>
                          <a:spcPts val="0"/>
                        </a:spcAft>
                        <a:buNone/>
                      </a:pPr>
                      <a:r>
                        <a:rPr lang="en-US" sz="2800" u="none" strike="noStrike" cap="none">
                          <a:latin typeface="Calibri"/>
                          <a:ea typeface="Calibri"/>
                          <a:cs typeface="Calibri"/>
                          <a:sym typeface="Calibri"/>
                        </a:rPr>
                        <a:t>Test Case ID</a:t>
                      </a:r>
                      <a:endParaRPr sz="28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2800" u="none" strike="noStrike" cap="none" dirty="0">
                          <a:latin typeface="Calibri"/>
                          <a:ea typeface="Calibri"/>
                          <a:cs typeface="Calibri"/>
                          <a:sym typeface="Calibri"/>
                        </a:rPr>
                        <a:t>Step Details</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2800" u="none" strike="noStrike" cap="none" dirty="0">
                          <a:latin typeface="Calibri"/>
                          <a:ea typeface="Calibri"/>
                          <a:cs typeface="Calibri"/>
                          <a:sym typeface="Calibri"/>
                        </a:rPr>
                        <a:t>Expected Result</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2800" u="none" strike="noStrike" cap="none">
                          <a:latin typeface="Calibri"/>
                          <a:ea typeface="Calibri"/>
                          <a:cs typeface="Calibri"/>
                          <a:sym typeface="Calibri"/>
                        </a:rPr>
                        <a:t>Actual Result</a:t>
                      </a:r>
                      <a:endParaRPr sz="28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2800" u="none" strike="noStrike" cap="none">
                          <a:latin typeface="Calibri"/>
                          <a:ea typeface="Calibri"/>
                          <a:cs typeface="Calibri"/>
                          <a:sym typeface="Calibri"/>
                        </a:rPr>
                        <a:t>Pass/Fail/ Non Executed/ Suspended</a:t>
                      </a:r>
                      <a:endParaRPr sz="2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1184102">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REG_01</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Click on Specific Match Card for Detail Information</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dirty="0"/>
                        <a:t>Verify match details page loads properly</a:t>
                      </a:r>
                      <a:endParaRPr lang="en-IN"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dirty="0"/>
                        <a:t>Match details page loads properly</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Pass</a:t>
                      </a:r>
                      <a:endParaRPr sz="28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184102">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REG_02</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Layout on different screen sizes</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Responsive layout, fields don't break</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Responsive layout, fields don't break</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Pass</a:t>
                      </a:r>
                      <a:endParaRPr sz="28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1585539">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REG_03</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dirty="0"/>
                        <a:t>UI consistency</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All UI elements follow consistent style guide</a:t>
                      </a:r>
                      <a:endParaRPr lang="en-US"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All UI elements following consistent style guide</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u="none" strike="noStrike" cap="none" dirty="0">
                          <a:latin typeface="Calibri"/>
                          <a:ea typeface="Calibri"/>
                          <a:cs typeface="Calibri"/>
                          <a:sym typeface="Calibri"/>
                        </a:rPr>
                        <a:t>Pass</a:t>
                      </a:r>
                      <a:endParaRPr sz="28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84762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0">
          <a:extLst>
            <a:ext uri="{FF2B5EF4-FFF2-40B4-BE49-F238E27FC236}">
              <a16:creationId xmlns:a16="http://schemas.microsoft.com/office/drawing/2014/main" id="{A3DFD6FA-FBAC-325F-BF21-83AEDB54210A}"/>
            </a:ext>
          </a:extLst>
        </p:cNvPr>
        <p:cNvGrpSpPr/>
        <p:nvPr/>
      </p:nvGrpSpPr>
      <p:grpSpPr>
        <a:xfrm>
          <a:off x="0" y="0"/>
          <a:ext cx="0" cy="0"/>
          <a:chOff x="0" y="0"/>
          <a:chExt cx="0" cy="0"/>
        </a:xfrm>
      </p:grpSpPr>
      <p:grpSp>
        <p:nvGrpSpPr>
          <p:cNvPr id="661" name="Google Shape;661;p34">
            <a:extLst>
              <a:ext uri="{FF2B5EF4-FFF2-40B4-BE49-F238E27FC236}">
                <a16:creationId xmlns:a16="http://schemas.microsoft.com/office/drawing/2014/main" id="{4E4DF314-6FBE-0651-9262-2B74B1C926FD}"/>
              </a:ext>
            </a:extLst>
          </p:cNvPr>
          <p:cNvGrpSpPr/>
          <p:nvPr/>
        </p:nvGrpSpPr>
        <p:grpSpPr>
          <a:xfrm>
            <a:off x="0" y="839520"/>
            <a:ext cx="6674760" cy="1037880"/>
            <a:chOff x="0" y="839520"/>
            <a:chExt cx="6674760" cy="1037880"/>
          </a:xfrm>
        </p:grpSpPr>
        <p:sp>
          <p:nvSpPr>
            <p:cNvPr id="662" name="Google Shape;662;p34">
              <a:extLst>
                <a:ext uri="{FF2B5EF4-FFF2-40B4-BE49-F238E27FC236}">
                  <a16:creationId xmlns:a16="http://schemas.microsoft.com/office/drawing/2014/main" id="{F28616B7-D13D-F623-AE72-3ECA3709D2BA}"/>
                </a:ext>
              </a:extLst>
            </p:cNvPr>
            <p:cNvSpPr/>
            <p:nvPr/>
          </p:nvSpPr>
          <p:spPr>
            <a:xfrm>
              <a:off x="0" y="839520"/>
              <a:ext cx="6106320" cy="103788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A0EF"/>
            </a:solidFill>
            <a:ln>
              <a:noFill/>
            </a:ln>
          </p:spPr>
        </p:sp>
        <p:sp>
          <p:nvSpPr>
            <p:cNvPr id="663" name="Google Shape;663;p34">
              <a:extLst>
                <a:ext uri="{FF2B5EF4-FFF2-40B4-BE49-F238E27FC236}">
                  <a16:creationId xmlns:a16="http://schemas.microsoft.com/office/drawing/2014/main" id="{D9C4191E-01DF-6742-FDAB-5FF226A7EB21}"/>
                </a:ext>
              </a:extLst>
            </p:cNvPr>
            <p:cNvSpPr/>
            <p:nvPr/>
          </p:nvSpPr>
          <p:spPr>
            <a:xfrm>
              <a:off x="5519880" y="839520"/>
              <a:ext cx="1154880" cy="103788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a:noFill/>
            </a:ln>
          </p:spPr>
        </p:sp>
      </p:grpSp>
      <p:sp>
        <p:nvSpPr>
          <p:cNvPr id="664" name="Google Shape;664;p34">
            <a:extLst>
              <a:ext uri="{FF2B5EF4-FFF2-40B4-BE49-F238E27FC236}">
                <a16:creationId xmlns:a16="http://schemas.microsoft.com/office/drawing/2014/main" id="{E7BF3644-7AD7-26FA-84FC-DC4D54F303A7}"/>
              </a:ext>
            </a:extLst>
          </p:cNvPr>
          <p:cNvSpPr/>
          <p:nvPr/>
        </p:nvSpPr>
        <p:spPr>
          <a:xfrm>
            <a:off x="154080" y="961489"/>
            <a:ext cx="7783560" cy="689831"/>
          </a:xfrm>
          <a:prstGeom prst="rect">
            <a:avLst/>
          </a:prstGeom>
          <a:noFill/>
          <a:ln>
            <a:noFill/>
          </a:ln>
        </p:spPr>
        <p:txBody>
          <a:bodyPr spcFirstLastPara="1" wrap="square" lIns="0" tIns="12600" rIns="0" bIns="0" anchor="t" anchorCtr="0">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a:solidFill>
                  <a:srgbClr val="FFFFFF"/>
                </a:solidFill>
                <a:latin typeface="Calibri"/>
                <a:ea typeface="Calibri"/>
                <a:cs typeface="Calibri"/>
                <a:sym typeface="Calibri"/>
              </a:rPr>
              <a:t>Software Testing</a:t>
            </a:r>
            <a:endParaRPr sz="4400" b="0" strike="noStrike">
              <a:solidFill>
                <a:schemeClr val="dk1"/>
              </a:solidFill>
              <a:latin typeface="Arial"/>
              <a:ea typeface="Arial"/>
              <a:cs typeface="Arial"/>
              <a:sym typeface="Arial"/>
            </a:endParaRPr>
          </a:p>
        </p:txBody>
      </p:sp>
      <p:sp>
        <p:nvSpPr>
          <p:cNvPr id="665" name="Google Shape;665;p34">
            <a:extLst>
              <a:ext uri="{FF2B5EF4-FFF2-40B4-BE49-F238E27FC236}">
                <a16:creationId xmlns:a16="http://schemas.microsoft.com/office/drawing/2014/main" id="{0E99A630-92C6-22C0-7859-B3BCDA10EE6C}"/>
              </a:ext>
            </a:extLst>
          </p:cNvPr>
          <p:cNvSpPr/>
          <p:nvPr/>
        </p:nvSpPr>
        <p:spPr>
          <a:xfrm>
            <a:off x="0" y="1849320"/>
            <a:ext cx="6126120" cy="619200"/>
          </a:xfrm>
          <a:custGeom>
            <a:avLst/>
            <a:gdLst/>
            <a:ahLst/>
            <a:cxnLst/>
            <a:rect l="l" t="t" r="r" b="b"/>
            <a:pathLst>
              <a:path w="1909445" h="437514" extrusionOk="0">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a:noFill/>
          </a:ln>
        </p:spPr>
      </p:sp>
      <p:sp>
        <p:nvSpPr>
          <p:cNvPr id="666" name="Google Shape;666;p34">
            <a:extLst>
              <a:ext uri="{FF2B5EF4-FFF2-40B4-BE49-F238E27FC236}">
                <a16:creationId xmlns:a16="http://schemas.microsoft.com/office/drawing/2014/main" id="{0E890018-87F3-49A4-82E5-4E025FC79316}"/>
              </a:ext>
            </a:extLst>
          </p:cNvPr>
          <p:cNvSpPr/>
          <p:nvPr/>
        </p:nvSpPr>
        <p:spPr>
          <a:xfrm>
            <a:off x="168480" y="1849185"/>
            <a:ext cx="5789160" cy="561600"/>
          </a:xfrm>
          <a:prstGeom prst="rect">
            <a:avLst/>
          </a:prstGeom>
          <a:noFill/>
          <a:ln>
            <a:noFill/>
          </a:ln>
        </p:spPr>
        <p:txBody>
          <a:bodyPr spcFirstLastPara="1" wrap="square" lIns="0" tIns="12600" rIns="0" bIns="0" anchor="ctr" anchorCtr="0">
            <a:spAutoFit/>
          </a:bodyPr>
          <a:lstStyle/>
          <a:p>
            <a:pPr marL="12600" marR="0" lvl="0" indent="0" algn="l" rtl="0">
              <a:lnSpc>
                <a:spcPct val="100000"/>
              </a:lnSpc>
              <a:spcBef>
                <a:spcPts val="0"/>
              </a:spcBef>
              <a:spcAft>
                <a:spcPts val="0"/>
              </a:spcAft>
              <a:buClr>
                <a:srgbClr val="FFFFFF"/>
              </a:buClr>
              <a:buSzPts val="3600"/>
              <a:buFont typeface="Calibri"/>
              <a:buNone/>
            </a:pPr>
            <a:r>
              <a:rPr lang="en-US" sz="3600" b="1" strike="noStrike">
                <a:solidFill>
                  <a:srgbClr val="FFFFFF"/>
                </a:solidFill>
                <a:latin typeface="Calibri"/>
                <a:ea typeface="Calibri"/>
                <a:cs typeface="Calibri"/>
                <a:sym typeface="Calibri"/>
              </a:rPr>
              <a:t>Manual Testing</a:t>
            </a:r>
            <a:endParaRPr sz="3600" b="0" strike="noStrike">
              <a:solidFill>
                <a:schemeClr val="dk1"/>
              </a:solidFill>
              <a:latin typeface="Arial"/>
              <a:ea typeface="Arial"/>
              <a:cs typeface="Arial"/>
              <a:sym typeface="Arial"/>
            </a:endParaRPr>
          </a:p>
        </p:txBody>
      </p:sp>
      <p:graphicFrame>
        <p:nvGraphicFramePr>
          <p:cNvPr id="3" name="Google Shape;667;p34">
            <a:extLst>
              <a:ext uri="{FF2B5EF4-FFF2-40B4-BE49-F238E27FC236}">
                <a16:creationId xmlns:a16="http://schemas.microsoft.com/office/drawing/2014/main" id="{65FB2B6E-E564-0E16-B80E-9163754D34A3}"/>
              </a:ext>
            </a:extLst>
          </p:cNvPr>
          <p:cNvGraphicFramePr/>
          <p:nvPr>
            <p:extLst>
              <p:ext uri="{D42A27DB-BD31-4B8C-83A1-F6EECF244321}">
                <p14:modId xmlns:p14="http://schemas.microsoft.com/office/powerpoint/2010/main" val="108001659"/>
              </p:ext>
            </p:extLst>
          </p:nvPr>
        </p:nvGraphicFramePr>
        <p:xfrm>
          <a:off x="1071563" y="2553130"/>
          <a:ext cx="17316450" cy="7352977"/>
        </p:xfrm>
        <a:graphic>
          <a:graphicData uri="http://schemas.openxmlformats.org/drawingml/2006/table">
            <a:tbl>
              <a:tblPr firstRow="1" firstCol="1" bandRow="1">
                <a:noFill/>
              </a:tblPr>
              <a:tblGrid>
                <a:gridCol w="3462935">
                  <a:extLst>
                    <a:ext uri="{9D8B030D-6E8A-4147-A177-3AD203B41FA5}">
                      <a16:colId xmlns:a16="http://schemas.microsoft.com/office/drawing/2014/main" val="20000"/>
                    </a:ext>
                  </a:extLst>
                </a:gridCol>
                <a:gridCol w="3462935">
                  <a:extLst>
                    <a:ext uri="{9D8B030D-6E8A-4147-A177-3AD203B41FA5}">
                      <a16:colId xmlns:a16="http://schemas.microsoft.com/office/drawing/2014/main" val="20001"/>
                    </a:ext>
                  </a:extLst>
                </a:gridCol>
                <a:gridCol w="3462935">
                  <a:extLst>
                    <a:ext uri="{9D8B030D-6E8A-4147-A177-3AD203B41FA5}">
                      <a16:colId xmlns:a16="http://schemas.microsoft.com/office/drawing/2014/main" val="20002"/>
                    </a:ext>
                  </a:extLst>
                </a:gridCol>
                <a:gridCol w="3462935">
                  <a:extLst>
                    <a:ext uri="{9D8B030D-6E8A-4147-A177-3AD203B41FA5}">
                      <a16:colId xmlns:a16="http://schemas.microsoft.com/office/drawing/2014/main" val="20003"/>
                    </a:ext>
                  </a:extLst>
                </a:gridCol>
                <a:gridCol w="3464710">
                  <a:extLst>
                    <a:ext uri="{9D8B030D-6E8A-4147-A177-3AD203B41FA5}">
                      <a16:colId xmlns:a16="http://schemas.microsoft.com/office/drawing/2014/main" val="20004"/>
                    </a:ext>
                  </a:extLst>
                </a:gridCol>
              </a:tblGrid>
              <a:tr h="596231">
                <a:tc>
                  <a:txBody>
                    <a:bodyPr/>
                    <a:lstStyle/>
                    <a:p>
                      <a:pPr marL="0" marR="0" lvl="0" indent="0" algn="ctr" rtl="0">
                        <a:lnSpc>
                          <a:spcPct val="150000"/>
                        </a:lnSpc>
                        <a:spcBef>
                          <a:spcPts val="0"/>
                        </a:spcBef>
                        <a:spcAft>
                          <a:spcPts val="0"/>
                        </a:spcAft>
                        <a:buNone/>
                      </a:pPr>
                      <a:r>
                        <a:rPr lang="en-US" sz="3200" u="none" strike="noStrike" cap="none" dirty="0">
                          <a:latin typeface="Calibri"/>
                          <a:ea typeface="Calibri"/>
                          <a:cs typeface="Calibri"/>
                          <a:sym typeface="Calibri"/>
                        </a:rPr>
                        <a:t>Test Scenario</a:t>
                      </a:r>
                      <a:endParaRPr sz="3200" u="none" strike="noStrike" cap="none" dirty="0">
                        <a:latin typeface="Calibri"/>
                        <a:ea typeface="Calibri"/>
                        <a:cs typeface="Calibri"/>
                        <a:sym typeface="Calibri"/>
                      </a:endParaRPr>
                    </a:p>
                  </a:txBody>
                  <a:tcPr marL="68575" marR="68575" marT="0" marB="0"/>
                </a:tc>
                <a:tc gridSpan="4">
                  <a:txBody>
                    <a:bodyPr/>
                    <a:lstStyle/>
                    <a:p>
                      <a:pPr marL="0" marR="0" lvl="0" indent="0" algn="ctr" rtl="0">
                        <a:lnSpc>
                          <a:spcPct val="150000"/>
                        </a:lnSpc>
                        <a:spcBef>
                          <a:spcPts val="0"/>
                        </a:spcBef>
                        <a:spcAft>
                          <a:spcPts val="0"/>
                        </a:spcAft>
                        <a:buNone/>
                      </a:pPr>
                      <a:r>
                        <a:rPr lang="en-IN" sz="3200" b="1" u="none" strike="noStrike" cap="none" dirty="0">
                          <a:latin typeface="+mn-lt"/>
                          <a:ea typeface="Calibri"/>
                          <a:cs typeface="Calibri"/>
                          <a:sym typeface="Calibri"/>
                        </a:rPr>
                        <a:t>Toss Decision Recommendation</a:t>
                      </a:r>
                      <a:endParaRPr sz="3200" b="1" u="none" strike="noStrike" cap="none" dirty="0">
                        <a:latin typeface="+mn-lt"/>
                        <a:ea typeface="Calibri"/>
                        <a:cs typeface="Calibri"/>
                        <a:sym typeface="Calibri"/>
                      </a:endParaRPr>
                    </a:p>
                  </a:txBody>
                  <a:tcPr marL="68575" marR="68575" marT="0" marB="0">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66701">
                <a:tc>
                  <a:txBody>
                    <a:bodyPr/>
                    <a:lstStyle/>
                    <a:p>
                      <a:pPr marL="0" marR="0" lvl="0" indent="0" algn="ctr" rtl="0">
                        <a:lnSpc>
                          <a:spcPct val="150000"/>
                        </a:lnSpc>
                        <a:spcBef>
                          <a:spcPts val="0"/>
                        </a:spcBef>
                        <a:spcAft>
                          <a:spcPts val="0"/>
                        </a:spcAft>
                        <a:buNone/>
                      </a:pPr>
                      <a:r>
                        <a:rPr lang="en-US" sz="2800" u="none" strike="noStrike" cap="none" dirty="0">
                          <a:latin typeface="Calibri"/>
                          <a:ea typeface="Calibri"/>
                          <a:cs typeface="Calibri"/>
                          <a:sym typeface="Calibri"/>
                        </a:rPr>
                        <a:t>Test Case ID</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2800" u="none" strike="noStrike" cap="none" dirty="0">
                          <a:latin typeface="Calibri"/>
                          <a:ea typeface="Calibri"/>
                          <a:cs typeface="Calibri"/>
                          <a:sym typeface="Calibri"/>
                        </a:rPr>
                        <a:t>Step Details</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2800" u="none" strike="noStrike" cap="none" dirty="0">
                          <a:latin typeface="Calibri"/>
                          <a:ea typeface="Calibri"/>
                          <a:cs typeface="Calibri"/>
                          <a:sym typeface="Calibri"/>
                        </a:rPr>
                        <a:t>Expected Result</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2800" u="none" strike="noStrike" cap="none">
                          <a:latin typeface="Calibri"/>
                          <a:ea typeface="Calibri"/>
                          <a:cs typeface="Calibri"/>
                          <a:sym typeface="Calibri"/>
                        </a:rPr>
                        <a:t>Actual Result</a:t>
                      </a:r>
                      <a:endParaRPr sz="2800" u="none" strike="noStrike" cap="none">
                        <a:latin typeface="Calibri"/>
                        <a:ea typeface="Calibri"/>
                        <a:cs typeface="Calibri"/>
                        <a:sym typeface="Calibri"/>
                      </a:endParaRPr>
                    </a:p>
                  </a:txBody>
                  <a:tcPr marL="68575" marR="68575" marT="0" marB="0"/>
                </a:tc>
                <a:tc>
                  <a:txBody>
                    <a:bodyPr/>
                    <a:lstStyle/>
                    <a:p>
                      <a:pPr marL="0" marR="0" lvl="0" indent="0" algn="ctr" rtl="0">
                        <a:lnSpc>
                          <a:spcPct val="150000"/>
                        </a:lnSpc>
                        <a:spcBef>
                          <a:spcPts val="0"/>
                        </a:spcBef>
                        <a:spcAft>
                          <a:spcPts val="0"/>
                        </a:spcAft>
                        <a:buNone/>
                      </a:pPr>
                      <a:r>
                        <a:rPr lang="en-US" sz="2800" u="none" strike="noStrike" cap="none">
                          <a:latin typeface="Calibri"/>
                          <a:ea typeface="Calibri"/>
                          <a:cs typeface="Calibri"/>
                          <a:sym typeface="Calibri"/>
                        </a:rPr>
                        <a:t>Pass/Fail/ Non Executed/ Suspended</a:t>
                      </a:r>
                      <a:endParaRPr sz="28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1523775">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REG_01</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Load page with database containing mixed-format matches</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Only T20 matches with top 8 ICC teams are displayed in dropdown</a:t>
                      </a:r>
                      <a:endParaRPr lang="en-IN"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dirty="0"/>
                        <a:t>As expected</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Pass</a:t>
                      </a:r>
                      <a:endParaRPr sz="28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594700">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REG_02</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Load page with no valid T20 matches with top ICC teams</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Show “No valid matches found” message instead of dropdown</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dirty="0"/>
                        <a:t>As expected</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Pass</a:t>
                      </a:r>
                      <a:endParaRPr sz="28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r h="1523775">
                <a:tc>
                  <a:txBody>
                    <a:bodyPr/>
                    <a:lstStyle/>
                    <a:p>
                      <a:pPr marL="0" marR="0" lvl="0" indent="0" algn="ctr" rtl="0">
                        <a:lnSpc>
                          <a:spcPct val="107000"/>
                        </a:lnSpc>
                        <a:spcBef>
                          <a:spcPts val="0"/>
                        </a:spcBef>
                        <a:spcAft>
                          <a:spcPts val="0"/>
                        </a:spcAft>
                        <a:buNone/>
                      </a:pPr>
                      <a:r>
                        <a:rPr lang="en-US" sz="2800" u="none" strike="noStrike" cap="none" dirty="0">
                          <a:latin typeface="Calibri"/>
                          <a:ea typeface="Calibri"/>
                          <a:cs typeface="Calibri"/>
                          <a:sym typeface="Calibri"/>
                        </a:rPr>
                        <a:t>REG_03</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Check that matches in dropdown are not repeated</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US" sz="2800" dirty="0"/>
                        <a:t>Dropdown shows unique matches only</a:t>
                      </a:r>
                      <a:endParaRPr lang="en-US"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dirty="0"/>
                        <a:t>As expected</a:t>
                      </a:r>
                      <a:endParaRPr sz="2800" u="none" strike="noStrike" cap="none" dirty="0">
                        <a:latin typeface="Calibri"/>
                        <a:ea typeface="Calibri"/>
                        <a:cs typeface="Calibri"/>
                        <a:sym typeface="Calibri"/>
                      </a:endParaRPr>
                    </a:p>
                  </a:txBody>
                  <a:tcPr marL="68575" marR="68575" marT="0" marB="0"/>
                </a:tc>
                <a:tc>
                  <a:txBody>
                    <a:bodyPr/>
                    <a:lstStyle/>
                    <a:p>
                      <a:pPr marL="0" marR="0" lvl="0" indent="0" algn="ctr" rtl="0">
                        <a:lnSpc>
                          <a:spcPct val="107000"/>
                        </a:lnSpc>
                        <a:spcBef>
                          <a:spcPts val="0"/>
                        </a:spcBef>
                        <a:spcAft>
                          <a:spcPts val="0"/>
                        </a:spcAft>
                        <a:buNone/>
                      </a:pPr>
                      <a:r>
                        <a:rPr lang="en-IN" sz="2800" u="none" strike="noStrike" cap="none" dirty="0">
                          <a:latin typeface="Calibri"/>
                          <a:ea typeface="Calibri"/>
                          <a:cs typeface="Calibri"/>
                          <a:sym typeface="Calibri"/>
                        </a:rPr>
                        <a:t>Pass</a:t>
                      </a:r>
                      <a:endParaRPr sz="28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35976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grpSp>
        <p:nvGrpSpPr>
          <p:cNvPr id="736" name="Google Shape;736;p41"/>
          <p:cNvGrpSpPr/>
          <p:nvPr/>
        </p:nvGrpSpPr>
        <p:grpSpPr>
          <a:xfrm>
            <a:off x="0" y="839520"/>
            <a:ext cx="5120280" cy="1037880"/>
            <a:chOff x="0" y="839520"/>
            <a:chExt cx="5120280" cy="1037880"/>
          </a:xfrm>
        </p:grpSpPr>
        <p:sp>
          <p:nvSpPr>
            <p:cNvPr id="737" name="Google Shape;737;p41"/>
            <p:cNvSpPr/>
            <p:nvPr/>
          </p:nvSpPr>
          <p:spPr>
            <a:xfrm>
              <a:off x="0" y="839520"/>
              <a:ext cx="4683960" cy="103788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A0EF"/>
            </a:solidFill>
            <a:ln>
              <a:noFill/>
            </a:ln>
          </p:spPr>
        </p:sp>
        <p:sp>
          <p:nvSpPr>
            <p:cNvPr id="738" name="Google Shape;738;p41"/>
            <p:cNvSpPr/>
            <p:nvPr/>
          </p:nvSpPr>
          <p:spPr>
            <a:xfrm>
              <a:off x="4234320" y="839520"/>
              <a:ext cx="885960" cy="103788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a:noFill/>
            </a:ln>
          </p:spPr>
        </p:sp>
      </p:grpSp>
      <p:sp>
        <p:nvSpPr>
          <p:cNvPr id="739" name="Google Shape;739;p41"/>
          <p:cNvSpPr/>
          <p:nvPr/>
        </p:nvSpPr>
        <p:spPr>
          <a:xfrm>
            <a:off x="317520" y="1013544"/>
            <a:ext cx="4802760" cy="689831"/>
          </a:xfrm>
          <a:prstGeom prst="rect">
            <a:avLst/>
          </a:prstGeom>
          <a:noFill/>
          <a:ln>
            <a:noFill/>
          </a:ln>
        </p:spPr>
        <p:txBody>
          <a:bodyPr spcFirstLastPara="1" wrap="square" lIns="0" tIns="12600" rIns="0" bIns="0" anchor="t" anchorCtr="0">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strike="noStrike">
                <a:solidFill>
                  <a:srgbClr val="FFFFFF"/>
                </a:solidFill>
                <a:latin typeface="Calibri"/>
                <a:ea typeface="Calibri"/>
                <a:cs typeface="Calibri"/>
                <a:sym typeface="Calibri"/>
              </a:rPr>
              <a:t>Conclusions</a:t>
            </a:r>
            <a:endParaRPr sz="4400" b="0" strike="noStrike">
              <a:solidFill>
                <a:schemeClr val="dk1"/>
              </a:solidFill>
              <a:latin typeface="Arial"/>
              <a:ea typeface="Arial"/>
              <a:cs typeface="Arial"/>
              <a:sym typeface="Arial"/>
            </a:endParaRPr>
          </a:p>
        </p:txBody>
      </p:sp>
      <p:sp>
        <p:nvSpPr>
          <p:cNvPr id="740" name="Google Shape;740;p41"/>
          <p:cNvSpPr/>
          <p:nvPr/>
        </p:nvSpPr>
        <p:spPr>
          <a:xfrm>
            <a:off x="1295195" y="2478537"/>
            <a:ext cx="15913080" cy="6653048"/>
          </a:xfrm>
          <a:prstGeom prst="rect">
            <a:avLst/>
          </a:prstGeom>
          <a:noFill/>
          <a:ln>
            <a:noFill/>
          </a:ln>
        </p:spPr>
        <p:txBody>
          <a:bodyPr spcFirstLastPara="1" wrap="square" lIns="0" tIns="5025" rIns="0" bIns="0" anchor="t" anchorCtr="0">
            <a:spAutoFit/>
          </a:bodyPr>
          <a:lstStyle/>
          <a:p>
            <a:pPr marL="457200" indent="-4572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The Second Innings Prediction project </a:t>
            </a:r>
            <a:r>
              <a:rPr lang="en-US" sz="3600" b="1" dirty="0">
                <a:latin typeface="Calibri" panose="020F0502020204030204" pitchFamily="34" charset="0"/>
                <a:ea typeface="Calibri" panose="020F0502020204030204" pitchFamily="34" charset="0"/>
                <a:cs typeface="Calibri" panose="020F0502020204030204" pitchFamily="34" charset="0"/>
              </a:rPr>
              <a:t>successfully</a:t>
            </a:r>
            <a:r>
              <a:rPr lang="en-US" sz="3600" dirty="0">
                <a:latin typeface="Calibri" panose="020F0502020204030204" pitchFamily="34" charset="0"/>
                <a:ea typeface="Calibri" panose="020F0502020204030204" pitchFamily="34" charset="0"/>
                <a:cs typeface="Calibri" panose="020F0502020204030204" pitchFamily="34" charset="0"/>
              </a:rPr>
              <a:t> demonstrates the use of </a:t>
            </a:r>
            <a:r>
              <a:rPr lang="en-US" sz="3600" b="1" dirty="0">
                <a:latin typeface="Calibri" panose="020F0502020204030204" pitchFamily="34" charset="0"/>
                <a:ea typeface="Calibri" panose="020F0502020204030204" pitchFamily="34" charset="0"/>
                <a:cs typeface="Calibri" panose="020F0502020204030204" pitchFamily="34" charset="0"/>
              </a:rPr>
              <a:t>machine learning techniques </a:t>
            </a:r>
            <a:r>
              <a:rPr lang="en-US" sz="3600" dirty="0">
                <a:latin typeface="Calibri" panose="020F0502020204030204" pitchFamily="34" charset="0"/>
                <a:ea typeface="Calibri" panose="020F0502020204030204" pitchFamily="34" charset="0"/>
                <a:cs typeface="Calibri" panose="020F0502020204030204" pitchFamily="34" charset="0"/>
              </a:rPr>
              <a:t>to estimate the </a:t>
            </a:r>
            <a:r>
              <a:rPr lang="en-US" sz="3600" b="1" dirty="0">
                <a:latin typeface="Calibri" panose="020F0502020204030204" pitchFamily="34" charset="0"/>
                <a:ea typeface="Calibri" panose="020F0502020204030204" pitchFamily="34" charset="0"/>
                <a:cs typeface="Calibri" panose="020F0502020204030204" pitchFamily="34" charset="0"/>
              </a:rPr>
              <a:t>winning probability </a:t>
            </a:r>
            <a:r>
              <a:rPr lang="en-US" sz="3600" dirty="0">
                <a:latin typeface="Calibri" panose="020F0502020204030204" pitchFamily="34" charset="0"/>
                <a:ea typeface="Calibri" panose="020F0502020204030204" pitchFamily="34" charset="0"/>
                <a:cs typeface="Calibri" panose="020F0502020204030204" pitchFamily="34" charset="0"/>
              </a:rPr>
              <a:t>of a T20 cricket team during the second innings. By using </a:t>
            </a:r>
            <a:r>
              <a:rPr lang="en-US" sz="3600" b="1" dirty="0">
                <a:latin typeface="Calibri" panose="020F0502020204030204" pitchFamily="34" charset="0"/>
                <a:ea typeface="Calibri" panose="020F0502020204030204" pitchFamily="34" charset="0"/>
                <a:cs typeface="Calibri" panose="020F0502020204030204" pitchFamily="34" charset="0"/>
              </a:rPr>
              <a:t>historical ball-by-ball data </a:t>
            </a:r>
            <a:r>
              <a:rPr lang="en-US" sz="3600" dirty="0">
                <a:latin typeface="Calibri" panose="020F0502020204030204" pitchFamily="34" charset="0"/>
                <a:ea typeface="Calibri" panose="020F0502020204030204" pitchFamily="34" charset="0"/>
                <a:cs typeface="Calibri" panose="020F0502020204030204" pitchFamily="34" charset="0"/>
              </a:rPr>
              <a:t>and engineering key match-specific features such as </a:t>
            </a:r>
            <a:r>
              <a:rPr lang="en-US" sz="3600" b="1" dirty="0">
                <a:latin typeface="Calibri" panose="020F0502020204030204" pitchFamily="34" charset="0"/>
                <a:ea typeface="Calibri" panose="020F0502020204030204" pitchFamily="34" charset="0"/>
                <a:cs typeface="Calibri" panose="020F0502020204030204" pitchFamily="34" charset="0"/>
              </a:rPr>
              <a:t>current score, target score, balls remaining, wickets lost, and run rates</a:t>
            </a:r>
            <a:r>
              <a:rPr lang="en-US" sz="3600" dirty="0">
                <a:latin typeface="Calibri" panose="020F0502020204030204" pitchFamily="34" charset="0"/>
                <a:ea typeface="Calibri" panose="020F0502020204030204" pitchFamily="34" charset="0"/>
                <a:cs typeface="Calibri" panose="020F0502020204030204" pitchFamily="34" charset="0"/>
              </a:rPr>
              <a:t>, we developed a predictive model capable of providing real-time probabilistic insights.</a:t>
            </a:r>
          </a:p>
          <a:p>
            <a:pPr marL="457200" indent="-457200" algn="just">
              <a:buFont typeface="Arial" panose="020B0604020202020204" pitchFamily="34" charset="0"/>
              <a:buChar char="•"/>
            </a:pPr>
            <a:endParaRPr lang="en-US" sz="3600" dirty="0">
              <a:latin typeface="Calibri" panose="020F0502020204030204" pitchFamily="34" charset="0"/>
              <a:ea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A </a:t>
            </a:r>
            <a:r>
              <a:rPr lang="en-US" sz="3600" b="1" dirty="0">
                <a:latin typeface="Calibri" panose="020F0502020204030204" pitchFamily="34" charset="0"/>
                <a:ea typeface="Calibri" panose="020F0502020204030204" pitchFamily="34" charset="0"/>
                <a:cs typeface="Calibri" panose="020F0502020204030204" pitchFamily="34" charset="0"/>
              </a:rPr>
              <a:t>Random Forest Classifier </a:t>
            </a:r>
            <a:r>
              <a:rPr lang="en-US" sz="3600" dirty="0">
                <a:latin typeface="Calibri" panose="020F0502020204030204" pitchFamily="34" charset="0"/>
                <a:ea typeface="Calibri" panose="020F0502020204030204" pitchFamily="34" charset="0"/>
                <a:cs typeface="Calibri" panose="020F0502020204030204" pitchFamily="34" charset="0"/>
              </a:rPr>
              <a:t>was employed to generate </a:t>
            </a:r>
            <a:r>
              <a:rPr lang="en-US" sz="3600" b="1" dirty="0">
                <a:latin typeface="Calibri" panose="020F0502020204030204" pitchFamily="34" charset="0"/>
                <a:ea typeface="Calibri" panose="020F0502020204030204" pitchFamily="34" charset="0"/>
                <a:cs typeface="Calibri" panose="020F0502020204030204" pitchFamily="34" charset="0"/>
              </a:rPr>
              <a:t>win/lose probabilities</a:t>
            </a:r>
            <a:r>
              <a:rPr lang="en-US" sz="3600" dirty="0">
                <a:latin typeface="Calibri" panose="020F0502020204030204" pitchFamily="34" charset="0"/>
                <a:ea typeface="Calibri" panose="020F0502020204030204" pitchFamily="34" charset="0"/>
                <a:cs typeface="Calibri" panose="020F0502020204030204" pitchFamily="34" charset="0"/>
              </a:rPr>
              <a:t> with accuracy of 92%, offering interpretable and reliable outputs. The project was further enhanced with an intuitive CLI and GUI interface to reduce input overhead by auto-calculating derived features, making the tool user-friendly for analysts, commentators, and cricket enthusiasts.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grpSp>
        <p:nvGrpSpPr>
          <p:cNvPr id="745" name="Google Shape;745;p42"/>
          <p:cNvGrpSpPr/>
          <p:nvPr/>
        </p:nvGrpSpPr>
        <p:grpSpPr>
          <a:xfrm>
            <a:off x="-1" y="839520"/>
            <a:ext cx="5745707" cy="1037880"/>
            <a:chOff x="0" y="839520"/>
            <a:chExt cx="5120280" cy="1037880"/>
          </a:xfrm>
        </p:grpSpPr>
        <p:sp>
          <p:nvSpPr>
            <p:cNvPr id="746" name="Google Shape;746;p42"/>
            <p:cNvSpPr/>
            <p:nvPr/>
          </p:nvSpPr>
          <p:spPr>
            <a:xfrm>
              <a:off x="0" y="839520"/>
              <a:ext cx="4683960" cy="103788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A0EF"/>
            </a:solidFill>
            <a:ln>
              <a:noFill/>
            </a:ln>
          </p:spPr>
        </p:sp>
        <p:sp>
          <p:nvSpPr>
            <p:cNvPr id="747" name="Google Shape;747;p42"/>
            <p:cNvSpPr/>
            <p:nvPr/>
          </p:nvSpPr>
          <p:spPr>
            <a:xfrm>
              <a:off x="4234320" y="839520"/>
              <a:ext cx="885960" cy="103788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a:noFill/>
            </a:ln>
          </p:spPr>
        </p:sp>
      </p:grpSp>
      <p:sp>
        <p:nvSpPr>
          <p:cNvPr id="748" name="Google Shape;748;p42"/>
          <p:cNvSpPr/>
          <p:nvPr/>
        </p:nvSpPr>
        <p:spPr>
          <a:xfrm>
            <a:off x="317520" y="1013544"/>
            <a:ext cx="6069632" cy="689831"/>
          </a:xfrm>
          <a:prstGeom prst="rect">
            <a:avLst/>
          </a:prstGeom>
          <a:noFill/>
          <a:ln>
            <a:noFill/>
          </a:ln>
        </p:spPr>
        <p:txBody>
          <a:bodyPr spcFirstLastPara="1" wrap="square" lIns="0" tIns="12600" rIns="0" bIns="0" anchor="t" anchorCtr="0">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strike="noStrike">
                <a:solidFill>
                  <a:srgbClr val="FFFFFF"/>
                </a:solidFill>
                <a:latin typeface="Calibri"/>
                <a:ea typeface="Calibri"/>
                <a:cs typeface="Calibri"/>
                <a:sym typeface="Calibri"/>
              </a:rPr>
              <a:t>Future Enhancements</a:t>
            </a:r>
            <a:endParaRPr sz="4400" b="0" strike="noStrike">
              <a:solidFill>
                <a:schemeClr val="dk1"/>
              </a:solidFill>
              <a:latin typeface="Arial"/>
              <a:ea typeface="Arial"/>
              <a:cs typeface="Arial"/>
              <a:sym typeface="Arial"/>
            </a:endParaRPr>
          </a:p>
        </p:txBody>
      </p:sp>
      <p:sp>
        <p:nvSpPr>
          <p:cNvPr id="749" name="Google Shape;749;p42"/>
          <p:cNvSpPr/>
          <p:nvPr/>
        </p:nvSpPr>
        <p:spPr>
          <a:xfrm>
            <a:off x="317520" y="2347416"/>
            <a:ext cx="16811151" cy="651405"/>
          </a:xfrm>
          <a:prstGeom prst="rect">
            <a:avLst/>
          </a:prstGeom>
          <a:noFill/>
          <a:ln>
            <a:noFill/>
          </a:ln>
        </p:spPr>
        <p:txBody>
          <a:bodyPr spcFirstLastPara="1" wrap="square" lIns="0" tIns="5025" rIns="0" bIns="0" anchor="t" anchorCtr="0">
            <a:spAutoFit/>
          </a:bodyPr>
          <a:lstStyle/>
          <a:p>
            <a:pPr marL="0" marR="0" lvl="0" indent="0" algn="just" rtl="0">
              <a:lnSpc>
                <a:spcPct val="150000"/>
              </a:lnSpc>
              <a:spcBef>
                <a:spcPts val="0"/>
              </a:spcBef>
              <a:spcAft>
                <a:spcPts val="0"/>
              </a:spcAft>
              <a:buNone/>
            </a:pPr>
            <a:endParaRPr lang="en-IN" sz="2800" dirty="0">
              <a:latin typeface="Tenorite" panose="00000500000000000000" pitchFamily="2" charset="0"/>
            </a:endParaRPr>
          </a:p>
        </p:txBody>
      </p:sp>
      <p:sp>
        <p:nvSpPr>
          <p:cNvPr id="4" name="Rectangle 3">
            <a:extLst>
              <a:ext uri="{FF2B5EF4-FFF2-40B4-BE49-F238E27FC236}">
                <a16:creationId xmlns:a16="http://schemas.microsoft.com/office/drawing/2014/main" id="{A628EFAC-ABAF-7D4C-E419-9DEBCA3DDAE9}"/>
              </a:ext>
            </a:extLst>
          </p:cNvPr>
          <p:cNvSpPr>
            <a:spLocks noChangeArrowheads="1"/>
          </p:cNvSpPr>
          <p:nvPr/>
        </p:nvSpPr>
        <p:spPr bwMode="auto">
          <a:xfrm>
            <a:off x="1163278" y="2347416"/>
            <a:ext cx="16153171"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First Innings Prediction Integration</a:t>
            </a:r>
            <a:b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current model focuses solely on second innings outcome prediction. A key enhancement will be to develop a regression-based model to predict the </a:t>
            </a:r>
            <a:r>
              <a:rPr kumimoji="0" lang="en-US" altLang="en-US" sz="32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final score</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 the </a:t>
            </a: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first innings</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using real-time match features such as run rate, wickets in hand, recent performance, and player-specific form.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Support for All Cricket Formats</a:t>
            </a:r>
            <a:b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existing model is tailored for T20 format. Future versions will extend support for </a:t>
            </a: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ODIs (50 overs)</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Test matches</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taking into account the unique pacing, strategic depth, and variable match lengths of each format.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Contextual Feature Expansion</a:t>
            </a:r>
            <a:b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New features like </a:t>
            </a: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pitch condition</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team strengths</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head-to-head records</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will be integrated to make the model more context-aware and accurate.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44">
          <a:extLst>
            <a:ext uri="{FF2B5EF4-FFF2-40B4-BE49-F238E27FC236}">
              <a16:creationId xmlns:a16="http://schemas.microsoft.com/office/drawing/2014/main" id="{B289F3C3-65D6-3FE2-C758-DDB30133C68A}"/>
            </a:ext>
          </a:extLst>
        </p:cNvPr>
        <p:cNvGrpSpPr/>
        <p:nvPr/>
      </p:nvGrpSpPr>
      <p:grpSpPr>
        <a:xfrm>
          <a:off x="0" y="0"/>
          <a:ext cx="0" cy="0"/>
          <a:chOff x="0" y="0"/>
          <a:chExt cx="0" cy="0"/>
        </a:xfrm>
      </p:grpSpPr>
      <p:grpSp>
        <p:nvGrpSpPr>
          <p:cNvPr id="745" name="Google Shape;745;p42">
            <a:extLst>
              <a:ext uri="{FF2B5EF4-FFF2-40B4-BE49-F238E27FC236}">
                <a16:creationId xmlns:a16="http://schemas.microsoft.com/office/drawing/2014/main" id="{C5808359-80AC-63E0-CBD6-447977B6B2BC}"/>
              </a:ext>
            </a:extLst>
          </p:cNvPr>
          <p:cNvGrpSpPr/>
          <p:nvPr/>
        </p:nvGrpSpPr>
        <p:grpSpPr>
          <a:xfrm>
            <a:off x="-1" y="839520"/>
            <a:ext cx="5745707" cy="1037880"/>
            <a:chOff x="0" y="839520"/>
            <a:chExt cx="5120280" cy="1037880"/>
          </a:xfrm>
        </p:grpSpPr>
        <p:sp>
          <p:nvSpPr>
            <p:cNvPr id="746" name="Google Shape;746;p42">
              <a:extLst>
                <a:ext uri="{FF2B5EF4-FFF2-40B4-BE49-F238E27FC236}">
                  <a16:creationId xmlns:a16="http://schemas.microsoft.com/office/drawing/2014/main" id="{B940D52B-6B2B-F6FF-FEA6-7360528FF5C3}"/>
                </a:ext>
              </a:extLst>
            </p:cNvPr>
            <p:cNvSpPr/>
            <p:nvPr/>
          </p:nvSpPr>
          <p:spPr>
            <a:xfrm>
              <a:off x="0" y="839520"/>
              <a:ext cx="4683960" cy="103788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A0EF"/>
            </a:solidFill>
            <a:ln>
              <a:noFill/>
            </a:ln>
          </p:spPr>
        </p:sp>
        <p:sp>
          <p:nvSpPr>
            <p:cNvPr id="747" name="Google Shape;747;p42">
              <a:extLst>
                <a:ext uri="{FF2B5EF4-FFF2-40B4-BE49-F238E27FC236}">
                  <a16:creationId xmlns:a16="http://schemas.microsoft.com/office/drawing/2014/main" id="{9E028C31-02CE-FC84-12C7-1CDACB0C4D31}"/>
                </a:ext>
              </a:extLst>
            </p:cNvPr>
            <p:cNvSpPr/>
            <p:nvPr/>
          </p:nvSpPr>
          <p:spPr>
            <a:xfrm>
              <a:off x="4234320" y="839520"/>
              <a:ext cx="885960" cy="103788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a:noFill/>
            </a:ln>
          </p:spPr>
        </p:sp>
      </p:grpSp>
      <p:sp>
        <p:nvSpPr>
          <p:cNvPr id="748" name="Google Shape;748;p42">
            <a:extLst>
              <a:ext uri="{FF2B5EF4-FFF2-40B4-BE49-F238E27FC236}">
                <a16:creationId xmlns:a16="http://schemas.microsoft.com/office/drawing/2014/main" id="{6E9E0CFF-30F5-128B-8192-020AC0F1AEA9}"/>
              </a:ext>
            </a:extLst>
          </p:cNvPr>
          <p:cNvSpPr/>
          <p:nvPr/>
        </p:nvSpPr>
        <p:spPr>
          <a:xfrm>
            <a:off x="317520" y="1013544"/>
            <a:ext cx="6069632" cy="689831"/>
          </a:xfrm>
          <a:prstGeom prst="rect">
            <a:avLst/>
          </a:prstGeom>
          <a:noFill/>
          <a:ln>
            <a:noFill/>
          </a:ln>
        </p:spPr>
        <p:txBody>
          <a:bodyPr spcFirstLastPara="1" wrap="square" lIns="0" tIns="12600" rIns="0" bIns="0" anchor="t" anchorCtr="0">
            <a:spAutoFit/>
          </a:bodyPr>
          <a:lstStyle/>
          <a:p>
            <a:pPr marL="12600" marR="0" lvl="0" indent="0" algn="l" rtl="0">
              <a:lnSpc>
                <a:spcPct val="100000"/>
              </a:lnSpc>
              <a:spcBef>
                <a:spcPts val="0"/>
              </a:spcBef>
              <a:spcAft>
                <a:spcPts val="0"/>
              </a:spcAft>
              <a:buClr>
                <a:srgbClr val="FFFFFF"/>
              </a:buClr>
              <a:buSzPts val="4400"/>
              <a:buFont typeface="Calibri"/>
              <a:buNone/>
            </a:pPr>
            <a:r>
              <a:rPr lang="en-US" sz="4400" b="1" strike="noStrike">
                <a:solidFill>
                  <a:srgbClr val="FFFFFF"/>
                </a:solidFill>
                <a:latin typeface="Calibri"/>
                <a:ea typeface="Calibri"/>
                <a:cs typeface="Calibri"/>
                <a:sym typeface="Calibri"/>
              </a:rPr>
              <a:t>Future Enhancements</a:t>
            </a:r>
            <a:endParaRPr sz="4400" b="0" strike="noStrike">
              <a:solidFill>
                <a:schemeClr val="dk1"/>
              </a:solidFill>
              <a:latin typeface="Arial"/>
              <a:ea typeface="Arial"/>
              <a:cs typeface="Arial"/>
              <a:sym typeface="Arial"/>
            </a:endParaRPr>
          </a:p>
        </p:txBody>
      </p:sp>
      <p:sp>
        <p:nvSpPr>
          <p:cNvPr id="749" name="Google Shape;749;p42">
            <a:extLst>
              <a:ext uri="{FF2B5EF4-FFF2-40B4-BE49-F238E27FC236}">
                <a16:creationId xmlns:a16="http://schemas.microsoft.com/office/drawing/2014/main" id="{C9D08626-60BE-0CBB-C5BE-972092236A6B}"/>
              </a:ext>
            </a:extLst>
          </p:cNvPr>
          <p:cNvSpPr/>
          <p:nvPr/>
        </p:nvSpPr>
        <p:spPr>
          <a:xfrm>
            <a:off x="317520" y="2347416"/>
            <a:ext cx="16811151" cy="651405"/>
          </a:xfrm>
          <a:prstGeom prst="rect">
            <a:avLst/>
          </a:prstGeom>
          <a:noFill/>
          <a:ln>
            <a:noFill/>
          </a:ln>
        </p:spPr>
        <p:txBody>
          <a:bodyPr spcFirstLastPara="1" wrap="square" lIns="0" tIns="5025" rIns="0" bIns="0" anchor="t" anchorCtr="0">
            <a:spAutoFit/>
          </a:bodyPr>
          <a:lstStyle/>
          <a:p>
            <a:pPr marL="0" marR="0" lvl="0" indent="0" algn="just" rtl="0">
              <a:lnSpc>
                <a:spcPct val="150000"/>
              </a:lnSpc>
              <a:spcBef>
                <a:spcPts val="0"/>
              </a:spcBef>
              <a:spcAft>
                <a:spcPts val="0"/>
              </a:spcAft>
              <a:buNone/>
            </a:pPr>
            <a:endParaRPr lang="en-IN" sz="2800" dirty="0">
              <a:latin typeface="Tenorite" panose="00000500000000000000" pitchFamily="2" charset="0"/>
            </a:endParaRPr>
          </a:p>
        </p:txBody>
      </p:sp>
      <p:sp>
        <p:nvSpPr>
          <p:cNvPr id="4" name="Rectangle 3">
            <a:extLst>
              <a:ext uri="{FF2B5EF4-FFF2-40B4-BE49-F238E27FC236}">
                <a16:creationId xmlns:a16="http://schemas.microsoft.com/office/drawing/2014/main" id="{1E459FFC-EF17-4AA3-BD92-DD948225CEA2}"/>
              </a:ext>
            </a:extLst>
          </p:cNvPr>
          <p:cNvSpPr>
            <a:spLocks noChangeArrowheads="1"/>
          </p:cNvSpPr>
          <p:nvPr/>
        </p:nvSpPr>
        <p:spPr bwMode="auto">
          <a:xfrm>
            <a:off x="1291113" y="2787418"/>
            <a:ext cx="1681115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Mobile and Web Deployment</a:t>
            </a:r>
            <a:b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system will be deployed as a </a:t>
            </a: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responsive web app</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mobile application</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enabling users to interact with predictions on the go, during live matches.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Admin Dashboard &amp; Data Management</a:t>
            </a:r>
            <a:b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robust </a:t>
            </a: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admin interface</a:t>
            </a: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will be added to manage match data, update models, and monitor prediction performance. This will streamline model maintenance and scalability.</a:t>
            </a:r>
          </a:p>
        </p:txBody>
      </p:sp>
    </p:spTree>
    <p:extLst>
      <p:ext uri="{BB962C8B-B14F-4D97-AF65-F5344CB8AC3E}">
        <p14:creationId xmlns:p14="http://schemas.microsoft.com/office/powerpoint/2010/main" val="3728771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7" name="Group 3"/>
          <p:cNvGrpSpPr/>
          <p:nvPr/>
        </p:nvGrpSpPr>
        <p:grpSpPr>
          <a:xfrm>
            <a:off x="0" y="839520"/>
            <a:ext cx="7680600" cy="1037880"/>
            <a:chOff x="0" y="839520"/>
            <a:chExt cx="7680600" cy="1037880"/>
          </a:xfrm>
        </p:grpSpPr>
        <p:sp>
          <p:nvSpPr>
            <p:cNvPr id="478" name="object 22"/>
            <p:cNvSpPr/>
            <p:nvPr/>
          </p:nvSpPr>
          <p:spPr>
            <a:xfrm>
              <a:off x="0" y="839520"/>
              <a:ext cx="702612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9" name="object 25"/>
            <p:cNvSpPr/>
            <p:nvPr/>
          </p:nvSpPr>
          <p:spPr>
            <a:xfrm>
              <a:off x="6351480" y="839520"/>
              <a:ext cx="132912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0" name="object 26"/>
          <p:cNvSpPr/>
          <p:nvPr/>
        </p:nvSpPr>
        <p:spPr>
          <a:xfrm>
            <a:off x="171360" y="957600"/>
            <a:ext cx="72039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spcBef>
                <a:spcPts val="99"/>
              </a:spcBef>
            </a:pPr>
            <a:r>
              <a:rPr lang="en-US" sz="4400" b="1" spc="-1" dirty="0">
                <a:solidFill>
                  <a:srgbClr val="FFFFFF"/>
                </a:solidFill>
                <a:latin typeface="Calibri"/>
              </a:rPr>
              <a:t>Application in the Real World</a:t>
            </a:r>
            <a:endParaRPr lang="en-US" sz="4400" b="0" strike="noStrike" spc="-1" dirty="0">
              <a:latin typeface="Arial"/>
            </a:endParaRPr>
          </a:p>
        </p:txBody>
      </p:sp>
      <p:sp>
        <p:nvSpPr>
          <p:cNvPr id="481" name="object 27"/>
          <p:cNvSpPr/>
          <p:nvPr/>
        </p:nvSpPr>
        <p:spPr>
          <a:xfrm>
            <a:off x="1423362" y="2590302"/>
            <a:ext cx="16163587" cy="6163250"/>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marL="12600" indent="-216000">
              <a:lnSpc>
                <a:spcPct val="115000"/>
              </a:lnSpc>
              <a:spcBef>
                <a:spcPts val="850"/>
              </a:spcBef>
              <a:spcAft>
                <a:spcPts val="850"/>
              </a:spcAft>
              <a:buClr>
                <a:srgbClr val="000000"/>
              </a:buClr>
              <a:buFont typeface="Symbol"/>
              <a:buChar char=""/>
            </a:pPr>
            <a:r>
              <a:rPr lang="en-US" sz="3600" b="1" strike="noStrike" spc="-21" dirty="0">
                <a:solidFill>
                  <a:srgbClr val="000000"/>
                </a:solidFill>
                <a:latin typeface="Calibri"/>
                <a:ea typeface="Noto Sans CJK SC"/>
              </a:rPr>
              <a:t>Enhanced Fan Engagement</a:t>
            </a:r>
            <a:r>
              <a:rPr lang="en-US" sz="3600" b="0" strike="noStrike" spc="-21" dirty="0">
                <a:solidFill>
                  <a:srgbClr val="000000"/>
                </a:solidFill>
                <a:latin typeface="Calibri"/>
                <a:ea typeface="Noto Sans CJK SC"/>
              </a:rPr>
              <a:t>: By providing real-time scores, win probabilities, and player stats, the project creates an engaging experience for cricket fans. It enhances viewership by giving insights into match dynamics, thus building a more informed audience base.</a:t>
            </a:r>
          </a:p>
          <a:p>
            <a:pPr marL="12600" indent="-216000">
              <a:lnSpc>
                <a:spcPct val="115000"/>
              </a:lnSpc>
              <a:spcBef>
                <a:spcPts val="850"/>
              </a:spcBef>
              <a:spcAft>
                <a:spcPts val="850"/>
              </a:spcAft>
              <a:buClr>
                <a:srgbClr val="000000"/>
              </a:buClr>
              <a:buFont typeface="Symbol"/>
              <a:buChar char=""/>
            </a:pPr>
            <a:r>
              <a:rPr lang="en-US" sz="3600" b="1" strike="noStrike" spc="-1" dirty="0">
                <a:latin typeface="Calibri" panose="020F0502020204030204" pitchFamily="34" charset="0"/>
                <a:ea typeface="Calibri" panose="020F0502020204030204" pitchFamily="34" charset="0"/>
                <a:cs typeface="Calibri" panose="020F0502020204030204" pitchFamily="34" charset="0"/>
              </a:rPr>
              <a:t>Easy Decision Making on Toss: </a:t>
            </a:r>
            <a:r>
              <a:rPr lang="en-US" sz="3600" strike="noStrike" spc="-1" dirty="0">
                <a:latin typeface="Calibri" panose="020F0502020204030204" pitchFamily="34" charset="0"/>
                <a:ea typeface="Calibri" panose="020F0502020204030204" pitchFamily="34" charset="0"/>
                <a:cs typeface="Calibri" panose="020F0502020204030204" pitchFamily="34" charset="0"/>
              </a:rPr>
              <a:t>By pro</a:t>
            </a:r>
            <a:r>
              <a:rPr lang="en-US" sz="3600" spc="-1" dirty="0">
                <a:latin typeface="Calibri" panose="020F0502020204030204" pitchFamily="34" charset="0"/>
                <a:ea typeface="Calibri" panose="020F0502020204030204" pitchFamily="34" charset="0"/>
                <a:cs typeface="Calibri" panose="020F0502020204030204" pitchFamily="34" charset="0"/>
              </a:rPr>
              <a:t>viding the decision what to choose after winning the toss will help cricket analyst not to choose wrong decision on whether to bat first or ball first.</a:t>
            </a:r>
            <a:endParaRPr lang="en-US" sz="3600" b="1" strike="noStrike" spc="-1" dirty="0">
              <a:latin typeface="Calibri" panose="020F0502020204030204" pitchFamily="34" charset="0"/>
              <a:ea typeface="Calibri" panose="020F0502020204030204" pitchFamily="34" charset="0"/>
              <a:cs typeface="Calibri" panose="020F0502020204030204" pitchFamily="34" charset="0"/>
            </a:endParaRPr>
          </a:p>
          <a:p>
            <a:pPr marL="12600" indent="-216000">
              <a:lnSpc>
                <a:spcPct val="115000"/>
              </a:lnSpc>
              <a:spcBef>
                <a:spcPts val="850"/>
              </a:spcBef>
              <a:spcAft>
                <a:spcPts val="850"/>
              </a:spcAft>
              <a:buClr>
                <a:srgbClr val="000000"/>
              </a:buClr>
              <a:buFont typeface="Symbol"/>
              <a:buChar char=""/>
            </a:pPr>
            <a:r>
              <a:rPr lang="en-US" sz="3600" b="1" strike="noStrike" spc="-1" dirty="0">
                <a:latin typeface="Calibri" panose="020F0502020204030204" pitchFamily="34" charset="0"/>
                <a:ea typeface="Calibri" panose="020F0502020204030204" pitchFamily="34" charset="0"/>
                <a:cs typeface="Calibri" panose="020F0502020204030204" pitchFamily="34" charset="0"/>
              </a:rPr>
              <a:t>Sports Business and Marketing Opportunities</a:t>
            </a:r>
            <a:r>
              <a:rPr lang="en-US" sz="3600" b="0" strike="noStrike" spc="-1" dirty="0">
                <a:latin typeface="Arial"/>
              </a:rPr>
              <a:t>: </a:t>
            </a:r>
            <a:r>
              <a:rPr lang="en-US" sz="3600" b="0" strike="noStrike" spc="-1" dirty="0">
                <a:latin typeface="Calibri" panose="020F0502020204030204" pitchFamily="34" charset="0"/>
                <a:ea typeface="Calibri" panose="020F0502020204030204" pitchFamily="34" charset="0"/>
                <a:cs typeface="Calibri" panose="020F0502020204030204" pitchFamily="34" charset="0"/>
              </a:rPr>
              <a:t>By integrating predictive analytics and real-time updates, sports businesses can attract sponsorships, provide targeted advertisements, and promotions to cricket fans.</a:t>
            </a:r>
          </a:p>
        </p:txBody>
      </p:sp>
    </p:spTree>
    <p:extLst>
      <p:ext uri="{BB962C8B-B14F-4D97-AF65-F5344CB8AC3E}">
        <p14:creationId xmlns:p14="http://schemas.microsoft.com/office/powerpoint/2010/main" val="1490917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2" name="Group 5"/>
          <p:cNvGrpSpPr/>
          <p:nvPr/>
        </p:nvGrpSpPr>
        <p:grpSpPr>
          <a:xfrm>
            <a:off x="-1" y="839520"/>
            <a:ext cx="4191001" cy="1037880"/>
            <a:chOff x="0" y="839520"/>
            <a:chExt cx="5303160" cy="1037880"/>
          </a:xfrm>
        </p:grpSpPr>
        <p:sp>
          <p:nvSpPr>
            <p:cNvPr id="483" name="object 32"/>
            <p:cNvSpPr/>
            <p:nvPr/>
          </p:nvSpPr>
          <p:spPr>
            <a:xfrm>
              <a:off x="0" y="839520"/>
              <a:ext cx="48513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84" name="object 33"/>
            <p:cNvSpPr/>
            <p:nvPr/>
          </p:nvSpPr>
          <p:spPr>
            <a:xfrm>
              <a:off x="4385520" y="839520"/>
              <a:ext cx="91764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85" name="object 34"/>
          <p:cNvSpPr/>
          <p:nvPr/>
        </p:nvSpPr>
        <p:spPr>
          <a:xfrm>
            <a:off x="171360" y="957600"/>
            <a:ext cx="5528400" cy="689831"/>
          </a:xfrm>
          <a:prstGeom prst="rect">
            <a:avLst/>
          </a:prstGeom>
          <a:noFill/>
          <a:ln w="0">
            <a:noFill/>
          </a:ln>
        </p:spPr>
        <p:style>
          <a:lnRef idx="0">
            <a:scrgbClr r="0" g="0" b="0"/>
          </a:lnRef>
          <a:fillRef idx="0">
            <a:scrgbClr r="0" g="0" b="0"/>
          </a:fillRef>
          <a:effectRef idx="0">
            <a:scrgbClr r="0" g="0" b="0"/>
          </a:effectRef>
          <a:fontRef idx="minor"/>
        </p:style>
        <p:txBody>
          <a:bodyPr wrap="square" lIns="0" tIns="12600" rIns="0" bIns="0" anchor="t">
            <a:spAutoFit/>
          </a:bodyPr>
          <a:lstStyle/>
          <a:p>
            <a:pPr marL="12600">
              <a:lnSpc>
                <a:spcPct val="100000"/>
              </a:lnSpc>
              <a:spcBef>
                <a:spcPts val="99"/>
              </a:spcBef>
              <a:buNone/>
            </a:pPr>
            <a:r>
              <a:rPr lang="en-US" sz="4400" b="1" strike="noStrike" spc="-1" dirty="0">
                <a:solidFill>
                  <a:srgbClr val="FFFFFF"/>
                </a:solidFill>
                <a:latin typeface="Calibri"/>
                <a:ea typeface="DejaVu Sans"/>
              </a:rPr>
              <a:t>Plan </a:t>
            </a:r>
            <a:r>
              <a:rPr lang="en-US" sz="4400" b="1" spc="-1" dirty="0">
                <a:solidFill>
                  <a:srgbClr val="FFFFFF"/>
                </a:solidFill>
                <a:latin typeface="Calibri"/>
                <a:ea typeface="DejaVu Sans"/>
              </a:rPr>
              <a:t>O</a:t>
            </a:r>
            <a:r>
              <a:rPr lang="en-US" sz="4400" b="1" strike="noStrike" spc="-1" dirty="0">
                <a:solidFill>
                  <a:srgbClr val="FFFFFF"/>
                </a:solidFill>
                <a:latin typeface="Calibri"/>
                <a:ea typeface="DejaVu Sans"/>
              </a:rPr>
              <a:t>f </a:t>
            </a:r>
            <a:r>
              <a:rPr lang="en-US" sz="4400" b="1" spc="-1" dirty="0">
                <a:solidFill>
                  <a:srgbClr val="FFFFFF"/>
                </a:solidFill>
                <a:latin typeface="Calibri"/>
                <a:ea typeface="DejaVu Sans"/>
              </a:rPr>
              <a:t>A</a:t>
            </a:r>
            <a:r>
              <a:rPr lang="en-US" sz="4400" b="1" strike="noStrike" spc="-1" dirty="0">
                <a:solidFill>
                  <a:srgbClr val="FFFFFF"/>
                </a:solidFill>
                <a:latin typeface="Calibri"/>
                <a:ea typeface="DejaVu Sans"/>
              </a:rPr>
              <a:t>ction</a:t>
            </a:r>
            <a:endParaRPr lang="en-US" sz="4400" b="0" strike="noStrike" spc="-1" dirty="0">
              <a:latin typeface="Arial"/>
            </a:endParaRPr>
          </a:p>
        </p:txBody>
      </p:sp>
      <p:graphicFrame>
        <p:nvGraphicFramePr>
          <p:cNvPr id="6" name="Table 5">
            <a:extLst>
              <a:ext uri="{FF2B5EF4-FFF2-40B4-BE49-F238E27FC236}">
                <a16:creationId xmlns:a16="http://schemas.microsoft.com/office/drawing/2014/main" id="{7F3F35CE-C347-9869-A3EA-D3D431D0757A}"/>
              </a:ext>
            </a:extLst>
          </p:cNvPr>
          <p:cNvGraphicFramePr>
            <a:graphicFrameLocks noGrp="1"/>
          </p:cNvGraphicFramePr>
          <p:nvPr>
            <p:extLst>
              <p:ext uri="{D42A27DB-BD31-4B8C-83A1-F6EECF244321}">
                <p14:modId xmlns:p14="http://schemas.microsoft.com/office/powerpoint/2010/main" val="1860755401"/>
              </p:ext>
            </p:extLst>
          </p:nvPr>
        </p:nvGraphicFramePr>
        <p:xfrm>
          <a:off x="1738978" y="3178742"/>
          <a:ext cx="15145890" cy="3192916"/>
        </p:xfrm>
        <a:graphic>
          <a:graphicData uri="http://schemas.openxmlformats.org/drawingml/2006/table">
            <a:tbl>
              <a:tblPr firstRow="1" bandRow="1">
                <a:tableStyleId>{5C22544A-7EE6-4342-B048-85BDC9FD1C3A}</a:tableStyleId>
              </a:tblPr>
              <a:tblGrid>
                <a:gridCol w="5048630">
                  <a:extLst>
                    <a:ext uri="{9D8B030D-6E8A-4147-A177-3AD203B41FA5}">
                      <a16:colId xmlns:a16="http://schemas.microsoft.com/office/drawing/2014/main" val="317828262"/>
                    </a:ext>
                  </a:extLst>
                </a:gridCol>
                <a:gridCol w="5048630">
                  <a:extLst>
                    <a:ext uri="{9D8B030D-6E8A-4147-A177-3AD203B41FA5}">
                      <a16:colId xmlns:a16="http://schemas.microsoft.com/office/drawing/2014/main" val="998056013"/>
                    </a:ext>
                  </a:extLst>
                </a:gridCol>
                <a:gridCol w="5048630">
                  <a:extLst>
                    <a:ext uri="{9D8B030D-6E8A-4147-A177-3AD203B41FA5}">
                      <a16:colId xmlns:a16="http://schemas.microsoft.com/office/drawing/2014/main" val="3654736704"/>
                    </a:ext>
                  </a:extLst>
                </a:gridCol>
              </a:tblGrid>
              <a:tr h="586876">
                <a:tc>
                  <a:txBody>
                    <a:bodyPr/>
                    <a:lstStyle/>
                    <a:p>
                      <a:pPr algn="ctr"/>
                      <a:r>
                        <a:rPr lang="en-US" sz="3200" b="0" dirty="0">
                          <a:latin typeface="Calibri" panose="020F0502020204030204" pitchFamily="34" charset="0"/>
                          <a:cs typeface="Calibri" panose="020F0502020204030204" pitchFamily="34" charset="0"/>
                        </a:rPr>
                        <a:t>Modules</a:t>
                      </a:r>
                    </a:p>
                  </a:txBody>
                  <a:tcPr/>
                </a:tc>
                <a:tc>
                  <a:txBody>
                    <a:bodyPr/>
                    <a:lstStyle/>
                    <a:p>
                      <a:pPr algn="ctr"/>
                      <a:r>
                        <a:rPr lang="en-US" sz="3200" b="0" dirty="0">
                          <a:latin typeface="Calibri" panose="020F0502020204030204" pitchFamily="34" charset="0"/>
                          <a:cs typeface="Calibri" panose="020F0502020204030204" pitchFamily="34" charset="0"/>
                        </a:rPr>
                        <a:t>Completed</a:t>
                      </a:r>
                    </a:p>
                  </a:txBody>
                  <a:tcPr/>
                </a:tc>
                <a:tc>
                  <a:txBody>
                    <a:bodyPr/>
                    <a:lstStyle/>
                    <a:p>
                      <a:pPr algn="ctr"/>
                      <a:r>
                        <a:rPr lang="en-US" sz="3200" b="0" dirty="0">
                          <a:latin typeface="Calibri" panose="020F0502020204030204" pitchFamily="34" charset="0"/>
                          <a:cs typeface="Calibri" panose="020F0502020204030204" pitchFamily="34" charset="0"/>
                        </a:rPr>
                        <a:t>Need to be done</a:t>
                      </a:r>
                    </a:p>
                  </a:txBody>
                  <a:tcPr/>
                </a:tc>
                <a:extLst>
                  <a:ext uri="{0D108BD9-81ED-4DB2-BD59-A6C34878D82A}">
                    <a16:rowId xmlns:a16="http://schemas.microsoft.com/office/drawing/2014/main" val="2568628149"/>
                  </a:ext>
                </a:extLst>
              </a:tr>
              <a:tr h="651510">
                <a:tc>
                  <a:txBody>
                    <a:bodyPr/>
                    <a:lstStyle/>
                    <a:p>
                      <a:pPr algn="ctr"/>
                      <a:r>
                        <a:rPr lang="en-US" sz="2800" b="0" dirty="0">
                          <a:latin typeface="Calibri" panose="020F0502020204030204" pitchFamily="34" charset="0"/>
                          <a:cs typeface="Calibri" panose="020F0502020204030204" pitchFamily="34" charset="0"/>
                        </a:rPr>
                        <a:t>Live Score and Statistics Display</a:t>
                      </a:r>
                    </a:p>
                  </a:txBody>
                  <a:tcPr/>
                </a:tc>
                <a:tc>
                  <a:txBody>
                    <a:bodyPr/>
                    <a:lstStyle/>
                    <a:p>
                      <a:pPr algn="ctr"/>
                      <a:r>
                        <a:rPr lang="en-US" sz="2800" b="0" dirty="0">
                          <a:solidFill>
                            <a:srgbClr val="077311"/>
                          </a:solidFill>
                          <a:latin typeface="Calibri" panose="020F0502020204030204" pitchFamily="34" charset="0"/>
                          <a:cs typeface="Calibri" panose="020F0502020204030204" pitchFamily="34" charset="0"/>
                        </a:rPr>
                        <a:t>100%</a:t>
                      </a:r>
                    </a:p>
                  </a:txBody>
                  <a:tcPr/>
                </a:tc>
                <a:tc>
                  <a:txBody>
                    <a:bodyPr/>
                    <a:lstStyle/>
                    <a:p>
                      <a:pPr algn="ctr"/>
                      <a:r>
                        <a:rPr lang="en-US" sz="2800" b="0" dirty="0">
                          <a:solidFill>
                            <a:srgbClr val="FF0000"/>
                          </a:solidFill>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41823015"/>
                  </a:ext>
                </a:extLst>
              </a:tr>
              <a:tr h="651510">
                <a:tc>
                  <a:txBody>
                    <a:bodyPr/>
                    <a:lstStyle/>
                    <a:p>
                      <a:pPr algn="ctr"/>
                      <a:r>
                        <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Second Inning Win Prediction</a:t>
                      </a:r>
                      <a:endParaRPr lang="en-US" sz="2800" b="0" dirty="0">
                        <a:latin typeface="Calibri" panose="020F0502020204030204" pitchFamily="34" charset="0"/>
                        <a:cs typeface="Calibri" panose="020F0502020204030204" pitchFamily="34" charset="0"/>
                      </a:endParaRPr>
                    </a:p>
                  </a:txBody>
                  <a:tcPr/>
                </a:tc>
                <a:tc>
                  <a:txBody>
                    <a:bodyPr/>
                    <a:lstStyle/>
                    <a:p>
                      <a:pPr algn="ctr"/>
                      <a:r>
                        <a:rPr lang="en-US" sz="2800" b="0" dirty="0">
                          <a:solidFill>
                            <a:srgbClr val="077311"/>
                          </a:solidFill>
                          <a:latin typeface="Calibri" panose="020F0502020204030204" pitchFamily="34" charset="0"/>
                          <a:cs typeface="Calibri" panose="020F0502020204030204" pitchFamily="34" charset="0"/>
                        </a:rPr>
                        <a:t>100%</a:t>
                      </a:r>
                    </a:p>
                  </a:txBody>
                  <a:tcPr/>
                </a:tc>
                <a:tc>
                  <a:txBody>
                    <a:bodyPr/>
                    <a:lstStyle/>
                    <a:p>
                      <a:pPr algn="ctr"/>
                      <a:r>
                        <a:rPr lang="en-US" sz="2800" b="0" dirty="0">
                          <a:solidFill>
                            <a:srgbClr val="FF0000"/>
                          </a:solidFill>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827874140"/>
                  </a:ext>
                </a:extLst>
              </a:tr>
              <a:tr h="651510">
                <a:tc>
                  <a:txBody>
                    <a:bodyPr/>
                    <a:lstStyle/>
                    <a:p>
                      <a:pPr algn="ctr"/>
                      <a:r>
                        <a:rPr lang="en-US" sz="2800" b="0" spc="-21" dirty="0">
                          <a:solidFill>
                            <a:srgbClr val="000000"/>
                          </a:solidFill>
                          <a:latin typeface="Calibri"/>
                          <a:cs typeface="Calibri" panose="020F0502020204030204" pitchFamily="34" charset="0"/>
                        </a:rPr>
                        <a:t>Toss Decision Recommendation</a:t>
                      </a:r>
                      <a:endParaRPr lang="en-US" sz="2800" b="0" dirty="0">
                        <a:latin typeface="Calibri" panose="020F0502020204030204" pitchFamily="34" charset="0"/>
                        <a:cs typeface="Calibri" panose="020F0502020204030204" pitchFamily="34" charset="0"/>
                      </a:endParaRPr>
                    </a:p>
                  </a:txBody>
                  <a:tcPr/>
                </a:tc>
                <a:tc>
                  <a:txBody>
                    <a:bodyPr/>
                    <a:lstStyle/>
                    <a:p>
                      <a:pPr algn="ctr"/>
                      <a:r>
                        <a:rPr lang="en-US" sz="2800" b="0" dirty="0">
                          <a:solidFill>
                            <a:srgbClr val="077311"/>
                          </a:solidFill>
                          <a:latin typeface="Calibri" panose="020F0502020204030204" pitchFamily="34" charset="0"/>
                          <a:cs typeface="Calibri" panose="020F0502020204030204" pitchFamily="34" charset="0"/>
                        </a:rPr>
                        <a:t> 100%</a:t>
                      </a:r>
                    </a:p>
                  </a:txBody>
                  <a:tcPr/>
                </a:tc>
                <a:tc>
                  <a:txBody>
                    <a:bodyPr/>
                    <a:lstStyle/>
                    <a:p>
                      <a:pPr algn="ctr"/>
                      <a:r>
                        <a:rPr lang="en-US" sz="2800" b="0" dirty="0">
                          <a:solidFill>
                            <a:srgbClr val="FF0000"/>
                          </a:solidFill>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3714476032"/>
                  </a:ext>
                </a:extLst>
              </a:tr>
              <a:tr h="651510">
                <a:tc>
                  <a:txBody>
                    <a:bodyPr/>
                    <a:lstStyle/>
                    <a:p>
                      <a:pPr algn="ctr"/>
                      <a:r>
                        <a:rPr lang="en-US" sz="2800" b="0" spc="-1" dirty="0">
                          <a:latin typeface="Calibri" panose="020F0502020204030204" pitchFamily="34" charset="0"/>
                          <a:cs typeface="Calibri" panose="020F0502020204030204" pitchFamily="34" charset="0"/>
                        </a:rPr>
                        <a:t>Generate Match Result Statistics</a:t>
                      </a:r>
                      <a:endParaRPr lang="en-US" sz="2800" b="0" dirty="0">
                        <a:latin typeface="Calibri" panose="020F0502020204030204" pitchFamily="34" charset="0"/>
                        <a:cs typeface="Calibri" panose="020F0502020204030204" pitchFamily="34" charset="0"/>
                      </a:endParaRPr>
                    </a:p>
                  </a:txBody>
                  <a:tcPr/>
                </a:tc>
                <a:tc>
                  <a:txBody>
                    <a:bodyPr/>
                    <a:lstStyle/>
                    <a:p>
                      <a:pPr algn="ctr"/>
                      <a:r>
                        <a:rPr lang="en-US" sz="2800" b="0" dirty="0">
                          <a:solidFill>
                            <a:srgbClr val="077311"/>
                          </a:solidFill>
                          <a:latin typeface="Calibri" panose="020F0502020204030204" pitchFamily="34" charset="0"/>
                          <a:cs typeface="Calibri" panose="020F0502020204030204" pitchFamily="34" charset="0"/>
                        </a:rPr>
                        <a:t>100%</a:t>
                      </a:r>
                    </a:p>
                  </a:txBody>
                  <a:tcPr/>
                </a:tc>
                <a:tc>
                  <a:txBody>
                    <a:bodyPr/>
                    <a:lstStyle/>
                    <a:p>
                      <a:pPr algn="ctr"/>
                      <a:r>
                        <a:rPr lang="en-US" sz="2800" b="0" dirty="0">
                          <a:solidFill>
                            <a:srgbClr val="FF0000"/>
                          </a:solidFill>
                          <a:latin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206505451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2" name="Group 15"/>
          <p:cNvGrpSpPr/>
          <p:nvPr/>
        </p:nvGrpSpPr>
        <p:grpSpPr>
          <a:xfrm>
            <a:off x="0" y="853168"/>
            <a:ext cx="5120280" cy="1037880"/>
            <a:chOff x="0" y="839520"/>
            <a:chExt cx="5120280" cy="1037880"/>
          </a:xfrm>
        </p:grpSpPr>
        <p:sp>
          <p:nvSpPr>
            <p:cNvPr id="463" name="object 82"/>
            <p:cNvSpPr/>
            <p:nvPr/>
          </p:nvSpPr>
          <p:spPr>
            <a:xfrm>
              <a:off x="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64" name="object 83"/>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65" name="object 84"/>
          <p:cNvSpPr/>
          <p:nvPr/>
        </p:nvSpPr>
        <p:spPr>
          <a:xfrm>
            <a:off x="114120" y="957600"/>
            <a:ext cx="48027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dirty="0">
                <a:solidFill>
                  <a:srgbClr val="FFFFFF"/>
                </a:solidFill>
                <a:latin typeface="Calibri"/>
                <a:ea typeface="DejaVu Sans"/>
              </a:rPr>
              <a:t>Problem </a:t>
            </a:r>
            <a:r>
              <a:rPr lang="en-IN" sz="4400" b="1" spc="-1" dirty="0">
                <a:solidFill>
                  <a:srgbClr val="FFFFFF"/>
                </a:solidFill>
                <a:latin typeface="Calibri"/>
              </a:rPr>
              <a:t>Scenario</a:t>
            </a:r>
            <a:endParaRPr lang="en-US" sz="4400" b="1" spc="-1" dirty="0">
              <a:solidFill>
                <a:srgbClr val="FFFFFF"/>
              </a:solidFill>
              <a:latin typeface="Calibri"/>
            </a:endParaRPr>
          </a:p>
        </p:txBody>
      </p:sp>
      <p:sp>
        <p:nvSpPr>
          <p:cNvPr id="466" name="object 85"/>
          <p:cNvSpPr/>
          <p:nvPr/>
        </p:nvSpPr>
        <p:spPr>
          <a:xfrm>
            <a:off x="1157287" y="2921904"/>
            <a:ext cx="16287750" cy="4017534"/>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marL="449263" indent="-449263" algn="just">
              <a:lnSpc>
                <a:spcPct val="115000"/>
              </a:lnSpc>
              <a:spcBef>
                <a:spcPts val="850"/>
              </a:spcBef>
              <a:spcAft>
                <a:spcPts val="850"/>
              </a:spcAft>
              <a:buClr>
                <a:srgbClr val="000000"/>
              </a:buClr>
              <a:buFont typeface="Symbol"/>
              <a:buChar char=""/>
            </a:pPr>
            <a:r>
              <a:rPr lang="en-US" sz="3600" b="0" strike="noStrike" spc="-21" dirty="0">
                <a:solidFill>
                  <a:srgbClr val="000000"/>
                </a:solidFill>
                <a:latin typeface="Calibri"/>
                <a:ea typeface="DejaVu Sans"/>
              </a:rPr>
              <a:t> </a:t>
            </a:r>
            <a:r>
              <a:rPr lang="en-US" sz="3600" b="1" strike="noStrike" spc="-21" dirty="0">
                <a:solidFill>
                  <a:srgbClr val="000000"/>
                </a:solidFill>
                <a:latin typeface="Calibri"/>
                <a:ea typeface="DejaVu Sans"/>
              </a:rPr>
              <a:t>Toss Decision Dilemma: </a:t>
            </a:r>
            <a:r>
              <a:rPr lang="en-US" sz="3600" strike="noStrike" spc="-21" dirty="0">
                <a:solidFill>
                  <a:srgbClr val="000000"/>
                </a:solidFill>
                <a:latin typeface="Calibri"/>
                <a:ea typeface="DejaVu Sans"/>
              </a:rPr>
              <a:t>Cricket teams often face challenges in deciding whether to bat or field after winning the toss, as the decision depends on multiple factors such as ground conditions, weather, and historical performance.</a:t>
            </a:r>
          </a:p>
          <a:p>
            <a:pPr marL="449263" indent="-449263" algn="just">
              <a:lnSpc>
                <a:spcPct val="115000"/>
              </a:lnSpc>
              <a:spcBef>
                <a:spcPts val="850"/>
              </a:spcBef>
              <a:spcAft>
                <a:spcPts val="850"/>
              </a:spcAft>
              <a:buClr>
                <a:srgbClr val="000000"/>
              </a:buClr>
              <a:buFont typeface="Symbol"/>
              <a:buChar char=""/>
            </a:pPr>
            <a:r>
              <a:rPr lang="en-US" sz="3600" b="0" strike="noStrike" spc="-21" dirty="0">
                <a:solidFill>
                  <a:srgbClr val="000000"/>
                </a:solidFill>
                <a:latin typeface="Calibri"/>
                <a:ea typeface="DejaVu Sans"/>
              </a:rPr>
              <a:t> </a:t>
            </a:r>
            <a:r>
              <a:rPr lang="en-US" sz="3600" b="1" strike="noStrike" spc="-21" dirty="0">
                <a:solidFill>
                  <a:srgbClr val="000000"/>
                </a:solidFill>
                <a:latin typeface="Calibri"/>
                <a:ea typeface="DejaVu Sans"/>
              </a:rPr>
              <a:t>Inadequate Match Victory Predictions: </a:t>
            </a:r>
            <a:r>
              <a:rPr lang="en-US" sz="3600" strike="noStrike" spc="-21" dirty="0">
                <a:solidFill>
                  <a:srgbClr val="000000"/>
                </a:solidFill>
                <a:latin typeface="Calibri"/>
                <a:ea typeface="DejaVu Sans"/>
              </a:rPr>
              <a:t>Fans and teams lack accurate, real-time predictions of match outcomes based on evolving game scenarios and player/team performance metrics.</a:t>
            </a:r>
            <a:r>
              <a:rPr lang="en-US" sz="3600" b="0" strike="noStrike" spc="-21" dirty="0">
                <a:solidFill>
                  <a:srgbClr val="000000"/>
                </a:solidFill>
                <a:latin typeface="Calibri"/>
                <a:ea typeface="DejaVu Sans"/>
              </a:rPr>
              <a:t> </a:t>
            </a:r>
            <a:endParaRPr lang="en-US" sz="3600" b="0" strike="noStrike" spc="-1" dirty="0">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5" name="Group 10"/>
          <p:cNvGrpSpPr/>
          <p:nvPr/>
        </p:nvGrpSpPr>
        <p:grpSpPr>
          <a:xfrm>
            <a:off x="0" y="839520"/>
            <a:ext cx="7375320" cy="1037880"/>
            <a:chOff x="0" y="839520"/>
            <a:chExt cx="7375320" cy="1037880"/>
          </a:xfrm>
        </p:grpSpPr>
        <p:sp>
          <p:nvSpPr>
            <p:cNvPr id="536" name="object 51"/>
            <p:cNvSpPr/>
            <p:nvPr/>
          </p:nvSpPr>
          <p:spPr>
            <a:xfrm>
              <a:off x="0" y="839520"/>
              <a:ext cx="67467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537" name="object 52"/>
            <p:cNvSpPr/>
            <p:nvPr/>
          </p:nvSpPr>
          <p:spPr>
            <a:xfrm>
              <a:off x="6098760" y="839520"/>
              <a:ext cx="12765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538" name="object 53"/>
          <p:cNvSpPr/>
          <p:nvPr/>
        </p:nvSpPr>
        <p:spPr>
          <a:xfrm>
            <a:off x="171360" y="957600"/>
            <a:ext cx="7203960" cy="6829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a:solidFill>
                  <a:srgbClr val="FFFFFF"/>
                </a:solidFill>
                <a:latin typeface="Calibri"/>
                <a:ea typeface="DejaVu Sans"/>
              </a:rPr>
              <a:t>References</a:t>
            </a:r>
            <a:endParaRPr lang="en-US" sz="4400" b="0" strike="noStrike" spc="-1">
              <a:latin typeface="Arial"/>
            </a:endParaRPr>
          </a:p>
        </p:txBody>
      </p:sp>
      <p:sp>
        <p:nvSpPr>
          <p:cNvPr id="539" name="object 54"/>
          <p:cNvSpPr/>
          <p:nvPr/>
        </p:nvSpPr>
        <p:spPr>
          <a:xfrm>
            <a:off x="280035" y="2175659"/>
            <a:ext cx="17622203" cy="8025298"/>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algn="just"/>
            <a:r>
              <a:rPr lang="en-US" sz="3200" dirty="0">
                <a:latin typeface="Calibri" panose="020F0502020204030204" pitchFamily="34" charset="0"/>
                <a:ea typeface="Calibri" panose="020F0502020204030204" pitchFamily="34" charset="0"/>
                <a:cs typeface="Calibri" panose="020F0502020204030204" pitchFamily="34" charset="0"/>
              </a:rPr>
              <a:t>[1]	Manoj Ishi, Dr. </a:t>
            </a:r>
            <a:r>
              <a:rPr lang="en-US" sz="3200" dirty="0" err="1">
                <a:latin typeface="Calibri" panose="020F0502020204030204" pitchFamily="34" charset="0"/>
                <a:ea typeface="Calibri" panose="020F0502020204030204" pitchFamily="34" charset="0"/>
                <a:cs typeface="Calibri" panose="020F0502020204030204" pitchFamily="34" charset="0"/>
              </a:rPr>
              <a:t>Jayantrao</a:t>
            </a:r>
            <a:r>
              <a:rPr lang="en-US" sz="3200" dirty="0">
                <a:latin typeface="Calibri" panose="020F0502020204030204" pitchFamily="34" charset="0"/>
                <a:ea typeface="Calibri" panose="020F0502020204030204" pitchFamily="34" charset="0"/>
                <a:cs typeface="Calibri" panose="020F0502020204030204" pitchFamily="34" charset="0"/>
              </a:rPr>
              <a:t> Patil et al.” Winner Prediction in One-Day International Cricket Matches Using Machine Learning Framework: An Ensemble Approach” | Indian Journal of Computer Science and Engineering (2022)</a:t>
            </a:r>
          </a:p>
          <a:p>
            <a:pPr algn="just"/>
            <a:r>
              <a:rPr lang="en-US" sz="3200" dirty="0">
                <a:latin typeface="Calibri" panose="020F0502020204030204" pitchFamily="34" charset="0"/>
                <a:ea typeface="Calibri" panose="020F0502020204030204" pitchFamily="34" charset="0"/>
                <a:cs typeface="Calibri" panose="020F0502020204030204" pitchFamily="34" charset="0"/>
                <a:hlinkClick r:id="rId2"/>
              </a:rPr>
              <a:t>https://www.ijcse.com/abstract.html?file=22-13-03-043</a:t>
            </a:r>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r>
              <a:rPr lang="en-US" sz="3200" dirty="0">
                <a:latin typeface="Calibri" panose="020F0502020204030204" pitchFamily="34" charset="0"/>
                <a:ea typeface="Calibri" panose="020F0502020204030204" pitchFamily="34" charset="0"/>
                <a:cs typeface="Calibri" panose="020F0502020204030204" pitchFamily="34" charset="0"/>
              </a:rPr>
              <a:t>[2]	Srikantaiah K C, Aryan Khetan et al. “Prediction of IPL Match Outcome Using Machine Learning Techniques” | 3rd International Conference on Integrated Intelligent Computing, Communication &amp; Security (2019) </a:t>
            </a:r>
          </a:p>
          <a:p>
            <a:pPr algn="just"/>
            <a:r>
              <a:rPr lang="en-US" sz="3200" dirty="0">
                <a:latin typeface="Calibri" panose="020F0502020204030204" pitchFamily="34" charset="0"/>
                <a:ea typeface="Calibri" panose="020F0502020204030204" pitchFamily="34" charset="0"/>
                <a:cs typeface="Calibri" panose="020F0502020204030204" pitchFamily="34" charset="0"/>
                <a:hlinkClick r:id="rId3"/>
              </a:rPr>
              <a:t>https://www.researchgate.net/publication/355061139_Prediction_of_IPL_Match_Outcome_Using_Machine_Learning_Techniques</a:t>
            </a:r>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r>
              <a:rPr lang="en-US" sz="3200" dirty="0">
                <a:latin typeface="Calibri" panose="020F0502020204030204" pitchFamily="34" charset="0"/>
                <a:ea typeface="Calibri" panose="020F0502020204030204" pitchFamily="34" charset="0"/>
                <a:cs typeface="Calibri" panose="020F0502020204030204" pitchFamily="34" charset="0"/>
              </a:rPr>
              <a:t>[3]	 Param Dalal, Hirak Shah, Tej Kanjariya, Dhananjay Joshi. “Cricket Match Analytics and Prediction Using Machine Learning” | International Journal of Computer Applications (2024)</a:t>
            </a:r>
          </a:p>
          <a:p>
            <a:pPr algn="just"/>
            <a:r>
              <a:rPr lang="en-US" sz="3200" dirty="0">
                <a:latin typeface="Calibri" panose="020F0502020204030204" pitchFamily="34" charset="0"/>
                <a:ea typeface="Calibri" panose="020F0502020204030204" pitchFamily="34" charset="0"/>
                <a:cs typeface="Calibri" panose="020F0502020204030204" pitchFamily="34" charset="0"/>
                <a:hlinkClick r:id="rId4"/>
              </a:rPr>
              <a:t>https://www.ijcaonline.org/archives/volume186/number26/dalal-2024-ijca-923744.pdf</a:t>
            </a:r>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Bef>
                <a:spcPts val="850"/>
              </a:spcBef>
              <a:spcAft>
                <a:spcPts val="850"/>
              </a:spcAft>
              <a:buClr>
                <a:srgbClr val="000000"/>
              </a:buClr>
            </a:pPr>
            <a:endParaRPr lang="en-US" sz="3200" b="0" strike="noStrike" spc="-1" dirty="0">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11C70-5C2A-0288-0F52-4E81226A0BA1}"/>
            </a:ext>
          </a:extLst>
        </p:cNvPr>
        <p:cNvGrpSpPr/>
        <p:nvPr/>
      </p:nvGrpSpPr>
      <p:grpSpPr>
        <a:xfrm>
          <a:off x="0" y="0"/>
          <a:ext cx="0" cy="0"/>
          <a:chOff x="0" y="0"/>
          <a:chExt cx="0" cy="0"/>
        </a:xfrm>
      </p:grpSpPr>
      <p:grpSp>
        <p:nvGrpSpPr>
          <p:cNvPr id="535" name="Group 10">
            <a:extLst>
              <a:ext uri="{FF2B5EF4-FFF2-40B4-BE49-F238E27FC236}">
                <a16:creationId xmlns:a16="http://schemas.microsoft.com/office/drawing/2014/main" id="{F82E6DC5-B84D-8A32-6B7D-5923ED181154}"/>
              </a:ext>
            </a:extLst>
          </p:cNvPr>
          <p:cNvGrpSpPr/>
          <p:nvPr/>
        </p:nvGrpSpPr>
        <p:grpSpPr>
          <a:xfrm>
            <a:off x="0" y="839520"/>
            <a:ext cx="7375320" cy="1037880"/>
            <a:chOff x="0" y="839520"/>
            <a:chExt cx="7375320" cy="1037880"/>
          </a:xfrm>
        </p:grpSpPr>
        <p:sp>
          <p:nvSpPr>
            <p:cNvPr id="536" name="object 51">
              <a:extLst>
                <a:ext uri="{FF2B5EF4-FFF2-40B4-BE49-F238E27FC236}">
                  <a16:creationId xmlns:a16="http://schemas.microsoft.com/office/drawing/2014/main" id="{75DC725E-9597-CFA5-98D9-7A0AC951725A}"/>
                </a:ext>
              </a:extLst>
            </p:cNvPr>
            <p:cNvSpPr/>
            <p:nvPr/>
          </p:nvSpPr>
          <p:spPr>
            <a:xfrm>
              <a:off x="0" y="839520"/>
              <a:ext cx="67467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537" name="object 52">
              <a:extLst>
                <a:ext uri="{FF2B5EF4-FFF2-40B4-BE49-F238E27FC236}">
                  <a16:creationId xmlns:a16="http://schemas.microsoft.com/office/drawing/2014/main" id="{363017E5-F019-8ED1-F0C9-F560DA77A0F4}"/>
                </a:ext>
              </a:extLst>
            </p:cNvPr>
            <p:cNvSpPr/>
            <p:nvPr/>
          </p:nvSpPr>
          <p:spPr>
            <a:xfrm>
              <a:off x="6098760" y="839520"/>
              <a:ext cx="12765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538" name="object 53">
            <a:extLst>
              <a:ext uri="{FF2B5EF4-FFF2-40B4-BE49-F238E27FC236}">
                <a16:creationId xmlns:a16="http://schemas.microsoft.com/office/drawing/2014/main" id="{A992AEF9-5DB2-3F51-72BB-6ED3A70C8AC3}"/>
              </a:ext>
            </a:extLst>
          </p:cNvPr>
          <p:cNvSpPr/>
          <p:nvPr/>
        </p:nvSpPr>
        <p:spPr>
          <a:xfrm>
            <a:off x="171360" y="957600"/>
            <a:ext cx="7203960" cy="68292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a:solidFill>
                  <a:srgbClr val="FFFFFF"/>
                </a:solidFill>
                <a:latin typeface="Calibri"/>
                <a:ea typeface="DejaVu Sans"/>
              </a:rPr>
              <a:t>References</a:t>
            </a:r>
            <a:endParaRPr lang="en-US" sz="4400" b="0" strike="noStrike" spc="-1">
              <a:latin typeface="Arial"/>
            </a:endParaRPr>
          </a:p>
        </p:txBody>
      </p:sp>
      <p:sp>
        <p:nvSpPr>
          <p:cNvPr id="539" name="object 54">
            <a:extLst>
              <a:ext uri="{FF2B5EF4-FFF2-40B4-BE49-F238E27FC236}">
                <a16:creationId xmlns:a16="http://schemas.microsoft.com/office/drawing/2014/main" id="{418107FB-A692-F413-7160-EEAC60BBD4D2}"/>
              </a:ext>
            </a:extLst>
          </p:cNvPr>
          <p:cNvSpPr/>
          <p:nvPr/>
        </p:nvSpPr>
        <p:spPr>
          <a:xfrm>
            <a:off x="351472" y="2547134"/>
            <a:ext cx="17607915" cy="5914399"/>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algn="just"/>
            <a:r>
              <a:rPr lang="en-US" sz="3200" dirty="0">
                <a:latin typeface="Calibri" panose="020F0502020204030204" pitchFamily="34" charset="0"/>
                <a:ea typeface="Calibri" panose="020F0502020204030204" pitchFamily="34" charset="0"/>
                <a:cs typeface="Calibri" panose="020F0502020204030204" pitchFamily="34" charset="0"/>
              </a:rPr>
              <a:t>[4]	</a:t>
            </a:r>
            <a:r>
              <a:rPr lang="en-US" sz="3200" dirty="0" err="1">
                <a:latin typeface="Calibri" panose="020F0502020204030204" pitchFamily="34" charset="0"/>
                <a:ea typeface="Calibri" panose="020F0502020204030204" pitchFamily="34" charset="0"/>
                <a:cs typeface="Calibri" panose="020F0502020204030204" pitchFamily="34" charset="0"/>
              </a:rPr>
              <a:t>Pritpal</a:t>
            </a:r>
            <a:r>
              <a:rPr lang="en-US" sz="3200" dirty="0">
                <a:latin typeface="Calibri" panose="020F0502020204030204" pitchFamily="34" charset="0"/>
                <a:ea typeface="Calibri" panose="020F0502020204030204" pitchFamily="34" charset="0"/>
                <a:cs typeface="Calibri" panose="020F0502020204030204" pitchFamily="34" charset="0"/>
              </a:rPr>
              <a:t> Singh, Dr. Jatinder Kaur, Lovedeep Singh “Predicting IPL Victories: An Ensemble Modelling Approach Using Comprehensive Dataset Analysis” | 2nd International Conference on Artificial Intelligence and Machine Learning Applications Theme: Healthcare and Internet of Things (2024)  </a:t>
            </a:r>
          </a:p>
          <a:p>
            <a:pPr algn="just"/>
            <a:r>
              <a:rPr lang="en-US" sz="3200" dirty="0">
                <a:latin typeface="Calibri" panose="020F0502020204030204" pitchFamily="34" charset="0"/>
                <a:ea typeface="Calibri" panose="020F0502020204030204" pitchFamily="34" charset="0"/>
                <a:cs typeface="Calibri" panose="020F0502020204030204" pitchFamily="34" charset="0"/>
                <a:hlinkClick r:id="rId2"/>
              </a:rPr>
              <a:t>https://ieeexplore.ieee.org/document/10531489</a:t>
            </a:r>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r>
              <a:rPr lang="en-US" sz="3200" dirty="0">
                <a:latin typeface="Calibri" panose="020F0502020204030204" pitchFamily="34" charset="0"/>
                <a:ea typeface="Calibri" panose="020F0502020204030204" pitchFamily="34" charset="0"/>
                <a:cs typeface="Calibri" panose="020F0502020204030204" pitchFamily="34" charset="0"/>
              </a:rPr>
              <a:t>[5]	</a:t>
            </a:r>
            <a:r>
              <a:rPr lang="en-US" sz="3200" dirty="0" err="1">
                <a:latin typeface="Calibri" panose="020F0502020204030204" pitchFamily="34" charset="0"/>
                <a:ea typeface="Calibri" panose="020F0502020204030204" pitchFamily="34" charset="0"/>
                <a:cs typeface="Calibri" panose="020F0502020204030204" pitchFamily="34" charset="0"/>
              </a:rPr>
              <a:t>Jalaz</a:t>
            </a:r>
            <a:r>
              <a:rPr lang="en-US" sz="3200" dirty="0">
                <a:latin typeface="Calibri" panose="020F0502020204030204" pitchFamily="34" charset="0"/>
                <a:ea typeface="Calibri" panose="020F0502020204030204" pitchFamily="34" charset="0"/>
                <a:cs typeface="Calibri" panose="020F0502020204030204" pitchFamily="34" charset="0"/>
              </a:rPr>
              <a:t> Kumar, Rajeev Kumar, Pushpender Kumar “Outcome Prediction of ODI Cricket Matches Using Decision Trees and MLP Networks” | First International Conference on Secure Cyber Computing and Communication (2018)</a:t>
            </a:r>
          </a:p>
          <a:p>
            <a:pPr algn="just"/>
            <a:r>
              <a:rPr lang="en-US" sz="3200" dirty="0">
                <a:latin typeface="Calibri" panose="020F0502020204030204" pitchFamily="34" charset="0"/>
                <a:ea typeface="Calibri" panose="020F0502020204030204" pitchFamily="34" charset="0"/>
                <a:cs typeface="Calibri" panose="020F0502020204030204" pitchFamily="34" charset="0"/>
                <a:hlinkClick r:id="rId3"/>
              </a:rPr>
              <a:t>https://ieeexplore.ieee.org/document/8703301</a:t>
            </a:r>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a:p>
            <a:pPr algn="just"/>
            <a:r>
              <a:rPr lang="en-US" sz="3200" dirty="0">
                <a:latin typeface="Calibri" panose="020F0502020204030204" pitchFamily="34" charset="0"/>
                <a:ea typeface="Calibri" panose="020F0502020204030204" pitchFamily="34" charset="0"/>
                <a:cs typeface="Calibri" panose="020F0502020204030204" pitchFamily="34" charset="0"/>
              </a:rPr>
              <a:t>Web Application: https://www.kaggle.com/datasets/pardeep19singh/icc-mens-world-cup-2023 </a:t>
            </a:r>
          </a:p>
          <a:p>
            <a:pPr algn="just"/>
            <a:endParaRPr lang="en-US"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1217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object 55"/>
          <p:cNvSpPr/>
          <p:nvPr/>
        </p:nvSpPr>
        <p:spPr>
          <a:xfrm>
            <a:off x="1920240" y="3647160"/>
            <a:ext cx="14812920" cy="110988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22920" indent="-1211040" algn="ctr">
              <a:lnSpc>
                <a:spcPct val="100000"/>
              </a:lnSpc>
              <a:spcBef>
                <a:spcPts val="99"/>
              </a:spcBef>
              <a:buNone/>
              <a:tabLst>
                <a:tab pos="0" algn="l"/>
              </a:tabLst>
            </a:pPr>
            <a:r>
              <a:rPr lang="en-US" sz="7200" b="0" strike="noStrike" spc="-7" dirty="0">
                <a:solidFill>
                  <a:srgbClr val="00318B"/>
                </a:solidFill>
                <a:latin typeface="Calibri"/>
                <a:ea typeface="DejaVu Sans"/>
              </a:rPr>
              <a:t>Thank You !!</a:t>
            </a:r>
            <a:endParaRPr lang="en-US" sz="7200" b="0" strike="noStrike" spc="-1" dirty="0">
              <a:latin typeface="Arial"/>
            </a:endParaRPr>
          </a:p>
        </p:txBody>
      </p:sp>
      <p:sp>
        <p:nvSpPr>
          <p:cNvPr id="541" name="object 56"/>
          <p:cNvSpPr/>
          <p:nvPr/>
        </p:nvSpPr>
        <p:spPr>
          <a:xfrm flipV="1">
            <a:off x="2651760" y="4740480"/>
            <a:ext cx="13807080" cy="273600"/>
          </a:xfrm>
          <a:custGeom>
            <a:avLst/>
            <a:gdLst/>
            <a:ahLst/>
            <a:cxnLst/>
            <a:rect l="l" t="t" r="r" b="b"/>
            <a:pathLst>
              <a:path w="4686300">
                <a:moveTo>
                  <a:pt x="0" y="0"/>
                </a:moveTo>
                <a:lnTo>
                  <a:pt x="4686300" y="0"/>
                </a:lnTo>
              </a:path>
            </a:pathLst>
          </a:custGeom>
          <a:noFill/>
          <a:ln w="8466">
            <a:solidFill>
              <a:srgbClr val="002E8E"/>
            </a:solidFill>
            <a:round/>
          </a:ln>
        </p:spPr>
        <p:style>
          <a:lnRef idx="0">
            <a:scrgbClr r="0" g="0" b="0"/>
          </a:lnRef>
          <a:fillRef idx="0">
            <a:scrgbClr r="0" g="0" b="0"/>
          </a:fillRef>
          <a:effectRef idx="0">
            <a:scrgbClr r="0" g="0" b="0"/>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418BF-24E3-426B-9533-F552C0E07552}"/>
            </a:ext>
          </a:extLst>
        </p:cNvPr>
        <p:cNvGrpSpPr/>
        <p:nvPr/>
      </p:nvGrpSpPr>
      <p:grpSpPr>
        <a:xfrm>
          <a:off x="0" y="0"/>
          <a:ext cx="0" cy="0"/>
          <a:chOff x="0" y="0"/>
          <a:chExt cx="0" cy="0"/>
        </a:xfrm>
      </p:grpSpPr>
      <p:grpSp>
        <p:nvGrpSpPr>
          <p:cNvPr id="462" name="Group 15">
            <a:extLst>
              <a:ext uri="{FF2B5EF4-FFF2-40B4-BE49-F238E27FC236}">
                <a16:creationId xmlns:a16="http://schemas.microsoft.com/office/drawing/2014/main" id="{62369D92-0CEF-F809-445C-480C57BCE978}"/>
              </a:ext>
            </a:extLst>
          </p:cNvPr>
          <p:cNvGrpSpPr/>
          <p:nvPr/>
        </p:nvGrpSpPr>
        <p:grpSpPr>
          <a:xfrm>
            <a:off x="0" y="839520"/>
            <a:ext cx="5120280" cy="1037880"/>
            <a:chOff x="0" y="839520"/>
            <a:chExt cx="5120280" cy="1037880"/>
          </a:xfrm>
        </p:grpSpPr>
        <p:sp>
          <p:nvSpPr>
            <p:cNvPr id="463" name="object 82">
              <a:extLst>
                <a:ext uri="{FF2B5EF4-FFF2-40B4-BE49-F238E27FC236}">
                  <a16:creationId xmlns:a16="http://schemas.microsoft.com/office/drawing/2014/main" id="{8851B5D6-CF55-DFBA-4F5E-F0651CE6A6B4}"/>
                </a:ext>
              </a:extLst>
            </p:cNvPr>
            <p:cNvSpPr/>
            <p:nvPr/>
          </p:nvSpPr>
          <p:spPr>
            <a:xfrm>
              <a:off x="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64" name="object 83">
              <a:extLst>
                <a:ext uri="{FF2B5EF4-FFF2-40B4-BE49-F238E27FC236}">
                  <a16:creationId xmlns:a16="http://schemas.microsoft.com/office/drawing/2014/main" id="{153F1064-5438-EA14-D8B9-1F43A662D8AE}"/>
                </a:ext>
              </a:extLst>
            </p:cNvPr>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65" name="object 84">
            <a:extLst>
              <a:ext uri="{FF2B5EF4-FFF2-40B4-BE49-F238E27FC236}">
                <a16:creationId xmlns:a16="http://schemas.microsoft.com/office/drawing/2014/main" id="{66E8DC51-D78D-C56B-A36E-CDE57E574D1D}"/>
              </a:ext>
            </a:extLst>
          </p:cNvPr>
          <p:cNvSpPr/>
          <p:nvPr/>
        </p:nvSpPr>
        <p:spPr>
          <a:xfrm>
            <a:off x="114120" y="957600"/>
            <a:ext cx="48027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IN" sz="4400" b="1" spc="-1" dirty="0">
                <a:solidFill>
                  <a:srgbClr val="FFFFFF"/>
                </a:solidFill>
                <a:latin typeface="Calibri"/>
              </a:rPr>
              <a:t>Purposed Solution</a:t>
            </a:r>
            <a:endParaRPr lang="en-US" sz="4400" b="1" spc="-1" dirty="0">
              <a:solidFill>
                <a:srgbClr val="FFFFFF"/>
              </a:solidFill>
              <a:latin typeface="Calibri"/>
            </a:endParaRPr>
          </a:p>
        </p:txBody>
      </p:sp>
      <p:sp>
        <p:nvSpPr>
          <p:cNvPr id="466" name="object 85">
            <a:extLst>
              <a:ext uri="{FF2B5EF4-FFF2-40B4-BE49-F238E27FC236}">
                <a16:creationId xmlns:a16="http://schemas.microsoft.com/office/drawing/2014/main" id="{5601AA5D-BE29-683C-E809-92FD94589AF2}"/>
              </a:ext>
            </a:extLst>
          </p:cNvPr>
          <p:cNvSpPr/>
          <p:nvPr/>
        </p:nvSpPr>
        <p:spPr>
          <a:xfrm>
            <a:off x="1157288" y="2743200"/>
            <a:ext cx="16159162" cy="5295320"/>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marL="449263" indent="-449263" algn="just">
              <a:lnSpc>
                <a:spcPct val="115000"/>
              </a:lnSpc>
              <a:spcBef>
                <a:spcPts val="850"/>
              </a:spcBef>
              <a:spcAft>
                <a:spcPts val="850"/>
              </a:spcAft>
              <a:buClr>
                <a:srgbClr val="000000"/>
              </a:buClr>
              <a:buFont typeface="Symbol"/>
              <a:buChar char=""/>
            </a:pPr>
            <a:r>
              <a:rPr lang="en-IN" sz="3600" b="1" dirty="0">
                <a:latin typeface="Calibri" panose="020F0502020204030204" pitchFamily="34" charset="0"/>
                <a:ea typeface="Calibri" panose="020F0502020204030204" pitchFamily="34" charset="0"/>
                <a:cs typeface="Calibri" panose="020F0502020204030204" pitchFamily="34" charset="0"/>
              </a:rPr>
              <a:t>Toss Decision Support Tool: </a:t>
            </a:r>
            <a:r>
              <a:rPr lang="en-US" sz="3600" b="0" strike="noStrike" spc="-21" dirty="0">
                <a:solidFill>
                  <a:srgbClr val="000000"/>
                </a:solidFill>
                <a:latin typeface="Calibri"/>
                <a:ea typeface="DejaVu Sans"/>
              </a:rPr>
              <a:t>To assist cricket teams with toss decisions, develop a tool that analyzes factors like weather</a:t>
            </a:r>
            <a:r>
              <a:rPr lang="en-US" sz="3600" spc="-21" dirty="0">
                <a:solidFill>
                  <a:srgbClr val="000000"/>
                </a:solidFill>
                <a:latin typeface="Calibri"/>
                <a:ea typeface="DejaVu Sans"/>
              </a:rPr>
              <a:t> and </a:t>
            </a:r>
            <a:r>
              <a:rPr lang="en-US" sz="3600" b="0" strike="noStrike" spc="-21" dirty="0">
                <a:solidFill>
                  <a:srgbClr val="000000"/>
                </a:solidFill>
                <a:latin typeface="Calibri"/>
                <a:ea typeface="DejaVu Sans"/>
              </a:rPr>
              <a:t>past performance</a:t>
            </a:r>
            <a:r>
              <a:rPr lang="en-US" sz="3600" spc="-21" dirty="0">
                <a:solidFill>
                  <a:srgbClr val="000000"/>
                </a:solidFill>
                <a:latin typeface="Calibri"/>
                <a:ea typeface="DejaVu Sans"/>
              </a:rPr>
              <a:t> </a:t>
            </a:r>
            <a:r>
              <a:rPr lang="en-US" sz="3600" b="0" strike="noStrike" spc="-21" dirty="0">
                <a:solidFill>
                  <a:srgbClr val="000000"/>
                </a:solidFill>
                <a:latin typeface="Calibri"/>
                <a:ea typeface="DejaVu Sans"/>
              </a:rPr>
              <a:t>to recommend batting or bowling first. For example, overcast conditions may favor bowling due to increased swing.</a:t>
            </a:r>
          </a:p>
          <a:p>
            <a:pPr marL="449263" indent="-449263" algn="just">
              <a:lnSpc>
                <a:spcPct val="115000"/>
              </a:lnSpc>
              <a:spcBef>
                <a:spcPts val="850"/>
              </a:spcBef>
              <a:spcAft>
                <a:spcPts val="850"/>
              </a:spcAft>
              <a:buClr>
                <a:srgbClr val="000000"/>
              </a:buClr>
              <a:buFont typeface="Symbol"/>
              <a:buChar char=""/>
            </a:pPr>
            <a:r>
              <a:rPr lang="en-IN" sz="3600" b="1" dirty="0">
                <a:latin typeface="Calibri" panose="020F0502020204030204" pitchFamily="34" charset="0"/>
                <a:ea typeface="Calibri" panose="020F0502020204030204" pitchFamily="34" charset="0"/>
                <a:cs typeface="Calibri" panose="020F0502020204030204" pitchFamily="34" charset="0"/>
              </a:rPr>
              <a:t>Real-Time Match Outcome Predictor</a:t>
            </a:r>
            <a:r>
              <a:rPr lang="en-IN" sz="3600" dirty="0"/>
              <a:t>: </a:t>
            </a:r>
            <a:r>
              <a:rPr lang="en-US" sz="3600" b="0" strike="noStrike" spc="-1" dirty="0">
                <a:latin typeface="Calibri" panose="020F0502020204030204" pitchFamily="34" charset="0"/>
                <a:ea typeface="Calibri" panose="020F0502020204030204" pitchFamily="34" charset="0"/>
                <a:cs typeface="Calibri" panose="020F0502020204030204" pitchFamily="34" charset="0"/>
              </a:rPr>
              <a:t>For real-time match outcome predictions, implement a machine learning model that considers current game state, player performance, and historical data. Studies have shown that models like Random Forest Classifier can achieve high accuracy in predicting match results.</a:t>
            </a:r>
          </a:p>
        </p:txBody>
      </p:sp>
    </p:spTree>
    <p:extLst>
      <p:ext uri="{BB962C8B-B14F-4D97-AF65-F5344CB8AC3E}">
        <p14:creationId xmlns:p14="http://schemas.microsoft.com/office/powerpoint/2010/main" val="232894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2" name="Group 2"/>
          <p:cNvGrpSpPr/>
          <p:nvPr/>
        </p:nvGrpSpPr>
        <p:grpSpPr>
          <a:xfrm>
            <a:off x="0" y="839520"/>
            <a:ext cx="5120280" cy="1037880"/>
            <a:chOff x="0" y="839520"/>
            <a:chExt cx="5120280" cy="1037880"/>
          </a:xfrm>
        </p:grpSpPr>
        <p:sp>
          <p:nvSpPr>
            <p:cNvPr id="473" name="object 16"/>
            <p:cNvSpPr/>
            <p:nvPr/>
          </p:nvSpPr>
          <p:spPr>
            <a:xfrm>
              <a:off x="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74" name="object 17"/>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75" name="object 20"/>
          <p:cNvSpPr/>
          <p:nvPr/>
        </p:nvSpPr>
        <p:spPr>
          <a:xfrm>
            <a:off x="114120" y="957600"/>
            <a:ext cx="4802760" cy="68256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dirty="0">
                <a:solidFill>
                  <a:srgbClr val="FFFFFF"/>
                </a:solidFill>
                <a:latin typeface="Calibri"/>
                <a:ea typeface="DejaVu Sans"/>
              </a:rPr>
              <a:t>Project Scope</a:t>
            </a:r>
            <a:endParaRPr lang="en-US" sz="4400" b="0" strike="noStrike" spc="-1" dirty="0">
              <a:latin typeface="Arial"/>
            </a:endParaRPr>
          </a:p>
        </p:txBody>
      </p:sp>
      <p:sp>
        <p:nvSpPr>
          <p:cNvPr id="476" name="object 21"/>
          <p:cNvSpPr/>
          <p:nvPr/>
        </p:nvSpPr>
        <p:spPr>
          <a:xfrm>
            <a:off x="1173707" y="2634016"/>
            <a:ext cx="16486496" cy="4889055"/>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marL="269875" indent="-215900" algn="just">
              <a:lnSpc>
                <a:spcPct val="115000"/>
              </a:lnSpc>
              <a:spcBef>
                <a:spcPts val="850"/>
              </a:spcBef>
              <a:spcAft>
                <a:spcPts val="850"/>
              </a:spcAft>
              <a:buClr>
                <a:srgbClr val="000000"/>
              </a:buClr>
              <a:buFont typeface="Symbol"/>
              <a:buChar char=""/>
            </a:pPr>
            <a:r>
              <a:rPr lang="en-US" sz="3600" strike="noStrike" spc="-21" dirty="0">
                <a:solidFill>
                  <a:srgbClr val="000000"/>
                </a:solidFill>
                <a:latin typeface="Calibri" panose="020F0502020204030204" pitchFamily="34" charset="0"/>
                <a:ea typeface="Calibri" panose="020F0502020204030204" pitchFamily="34" charset="0"/>
                <a:cs typeface="Calibri" panose="020F0502020204030204" pitchFamily="34" charset="0"/>
              </a:rPr>
              <a:t> The project aims to provide a comprehensive solution for </a:t>
            </a:r>
            <a:r>
              <a:rPr lang="en-US" sz="3600" b="1" strike="noStrike" spc="-21" dirty="0">
                <a:solidFill>
                  <a:srgbClr val="000000"/>
                </a:solidFill>
                <a:latin typeface="Calibri" panose="020F0502020204030204" pitchFamily="34" charset="0"/>
                <a:ea typeface="Calibri" panose="020F0502020204030204" pitchFamily="34" charset="0"/>
                <a:cs typeface="Calibri" panose="020F0502020204030204" pitchFamily="34" charset="0"/>
              </a:rPr>
              <a:t>predicting and analyzing T20 cricket matches.</a:t>
            </a:r>
            <a:endParaRPr lang="en-US" sz="3600" b="1" strike="noStrike" spc="-1" dirty="0">
              <a:latin typeface="Calibri" panose="020F0502020204030204" pitchFamily="34" charset="0"/>
              <a:ea typeface="Calibri" panose="020F0502020204030204" pitchFamily="34" charset="0"/>
              <a:cs typeface="Calibri" panose="020F0502020204030204" pitchFamily="34" charset="0"/>
            </a:endParaRPr>
          </a:p>
          <a:p>
            <a:pPr marL="12600" indent="-216000" algn="just">
              <a:lnSpc>
                <a:spcPct val="115000"/>
              </a:lnSpc>
              <a:spcBef>
                <a:spcPts val="850"/>
              </a:spcBef>
              <a:spcAft>
                <a:spcPts val="850"/>
              </a:spcAft>
              <a:buClr>
                <a:srgbClr val="000000"/>
              </a:buClr>
              <a:buFont typeface="Symbol"/>
              <a:buChar char=""/>
            </a:pPr>
            <a:r>
              <a:rPr lang="en-US" sz="3600" strike="noStrike" spc="-21" dirty="0">
                <a:solidFill>
                  <a:srgbClr val="000000"/>
                </a:solidFill>
                <a:latin typeface="Calibri" panose="020F0502020204030204" pitchFamily="34" charset="0"/>
                <a:ea typeface="Calibri" panose="020F0502020204030204" pitchFamily="34" charset="0"/>
                <a:cs typeface="Calibri" panose="020F0502020204030204" pitchFamily="34" charset="0"/>
              </a:rPr>
              <a:t> Using </a:t>
            </a:r>
            <a:r>
              <a:rPr lang="en-US" sz="3600" b="1" strike="noStrike" spc="-21" dirty="0">
                <a:solidFill>
                  <a:srgbClr val="000000"/>
                </a:solidFill>
                <a:latin typeface="Calibri" panose="020F0502020204030204" pitchFamily="34" charset="0"/>
                <a:ea typeface="Calibri" panose="020F0502020204030204" pitchFamily="34" charset="0"/>
                <a:cs typeface="Calibri" panose="020F0502020204030204" pitchFamily="34" charset="0"/>
              </a:rPr>
              <a:t>historical data </a:t>
            </a:r>
            <a:r>
              <a:rPr lang="en-US" sz="3600" strike="noStrike" spc="-21" dirty="0">
                <a:solidFill>
                  <a:srgbClr val="000000"/>
                </a:solidFill>
                <a:latin typeface="Calibri" panose="020F0502020204030204" pitchFamily="34" charset="0"/>
                <a:ea typeface="Calibri" panose="020F0502020204030204" pitchFamily="34" charset="0"/>
                <a:cs typeface="Calibri" panose="020F0502020204030204" pitchFamily="34" charset="0"/>
              </a:rPr>
              <a:t>to recommend optimal decisions after winning the toss, helping teams determine whether batting or bowling first would be more advantageous.</a:t>
            </a:r>
            <a:endParaRPr lang="en-US" sz="3600" strike="noStrike" spc="-1" dirty="0">
              <a:latin typeface="Calibri" panose="020F0502020204030204" pitchFamily="34" charset="0"/>
              <a:ea typeface="Calibri" panose="020F0502020204030204" pitchFamily="34" charset="0"/>
              <a:cs typeface="Calibri" panose="020F0502020204030204" pitchFamily="34" charset="0"/>
            </a:endParaRPr>
          </a:p>
          <a:p>
            <a:pPr marL="12600" indent="-216000" algn="just">
              <a:lnSpc>
                <a:spcPct val="115000"/>
              </a:lnSpc>
              <a:spcBef>
                <a:spcPts val="850"/>
              </a:spcBef>
              <a:spcAft>
                <a:spcPts val="850"/>
              </a:spcAft>
              <a:buClr>
                <a:srgbClr val="000000"/>
              </a:buClr>
              <a:buFont typeface="Symbol"/>
              <a:buChar char=""/>
            </a:pPr>
            <a:r>
              <a:rPr lang="en-US" sz="3600" strike="noStrike" spc="-21" dirty="0">
                <a:solidFill>
                  <a:srgbClr val="000000"/>
                </a:solidFill>
                <a:latin typeface="Calibri" panose="020F0502020204030204" pitchFamily="34" charset="0"/>
                <a:ea typeface="Calibri" panose="020F0502020204030204" pitchFamily="34" charset="0"/>
                <a:cs typeface="Calibri" panose="020F0502020204030204" pitchFamily="34" charset="0"/>
              </a:rPr>
              <a:t> Delivering </a:t>
            </a:r>
            <a:r>
              <a:rPr lang="en-US" sz="3600" b="1" strike="noStrike" spc="-21" dirty="0">
                <a:solidFill>
                  <a:srgbClr val="000000"/>
                </a:solidFill>
                <a:latin typeface="Calibri" panose="020F0502020204030204" pitchFamily="34" charset="0"/>
                <a:ea typeface="Calibri" panose="020F0502020204030204" pitchFamily="34" charset="0"/>
                <a:cs typeface="Calibri" panose="020F0502020204030204" pitchFamily="34" charset="0"/>
              </a:rPr>
              <a:t>real-time predictions </a:t>
            </a:r>
            <a:r>
              <a:rPr lang="en-US" sz="3600" strike="noStrike" spc="-21" dirty="0">
                <a:solidFill>
                  <a:srgbClr val="000000"/>
                </a:solidFill>
                <a:latin typeface="Calibri" panose="020F0502020204030204" pitchFamily="34" charset="0"/>
                <a:ea typeface="Calibri" panose="020F0502020204030204" pitchFamily="34" charset="0"/>
                <a:cs typeface="Calibri" panose="020F0502020204030204" pitchFamily="34" charset="0"/>
              </a:rPr>
              <a:t>during the </a:t>
            </a:r>
            <a:r>
              <a:rPr lang="en-US" sz="3600" b="1" strike="noStrike" spc="-21" dirty="0">
                <a:solidFill>
                  <a:srgbClr val="000000"/>
                </a:solidFill>
                <a:latin typeface="Calibri" panose="020F0502020204030204" pitchFamily="34" charset="0"/>
                <a:ea typeface="Calibri" panose="020F0502020204030204" pitchFamily="34" charset="0"/>
                <a:cs typeface="Calibri" panose="020F0502020204030204" pitchFamily="34" charset="0"/>
              </a:rPr>
              <a:t>second inning</a:t>
            </a:r>
            <a:r>
              <a:rPr lang="en-US" sz="3600" strike="noStrike" spc="-21" dirty="0">
                <a:solidFill>
                  <a:srgbClr val="000000"/>
                </a:solidFill>
                <a:latin typeface="Calibri" panose="020F0502020204030204" pitchFamily="34" charset="0"/>
                <a:ea typeface="Calibri" panose="020F0502020204030204" pitchFamily="34" charset="0"/>
                <a:cs typeface="Calibri" panose="020F0502020204030204" pitchFamily="34" charset="0"/>
              </a:rPr>
              <a:t>, assessing the chasing team's probability of successfully reaching the target score based on factors such as required run rate, wickets in hand, and current game dynamics.</a:t>
            </a:r>
            <a:endParaRPr lang="en-US" sz="3600" strike="noStrike" spc="-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713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C3ADEE7-7900-1AB8-BA66-70829498F85B}"/>
            </a:ext>
          </a:extLst>
        </p:cNvPr>
        <p:cNvGrpSpPr/>
        <p:nvPr/>
      </p:nvGrpSpPr>
      <p:grpSpPr>
        <a:xfrm>
          <a:off x="0" y="0"/>
          <a:ext cx="0" cy="0"/>
          <a:chOff x="0" y="0"/>
          <a:chExt cx="0" cy="0"/>
        </a:xfrm>
      </p:grpSpPr>
      <p:grpSp>
        <p:nvGrpSpPr>
          <p:cNvPr id="462" name="Group 15">
            <a:extLst>
              <a:ext uri="{FF2B5EF4-FFF2-40B4-BE49-F238E27FC236}">
                <a16:creationId xmlns:a16="http://schemas.microsoft.com/office/drawing/2014/main" id="{EE8C2D9E-2C85-8BBC-DF40-8CF79E71DB28}"/>
              </a:ext>
            </a:extLst>
          </p:cNvPr>
          <p:cNvGrpSpPr/>
          <p:nvPr/>
        </p:nvGrpSpPr>
        <p:grpSpPr>
          <a:xfrm>
            <a:off x="0" y="839520"/>
            <a:ext cx="5120280" cy="1037880"/>
            <a:chOff x="0" y="839520"/>
            <a:chExt cx="5120280" cy="1037880"/>
          </a:xfrm>
        </p:grpSpPr>
        <p:sp>
          <p:nvSpPr>
            <p:cNvPr id="463" name="object 82">
              <a:extLst>
                <a:ext uri="{FF2B5EF4-FFF2-40B4-BE49-F238E27FC236}">
                  <a16:creationId xmlns:a16="http://schemas.microsoft.com/office/drawing/2014/main" id="{D2440FB6-24CE-4CD1-74C9-2A3CFAC0085D}"/>
                </a:ext>
              </a:extLst>
            </p:cNvPr>
            <p:cNvSpPr/>
            <p:nvPr/>
          </p:nvSpPr>
          <p:spPr>
            <a:xfrm>
              <a:off x="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64" name="object 83">
              <a:extLst>
                <a:ext uri="{FF2B5EF4-FFF2-40B4-BE49-F238E27FC236}">
                  <a16:creationId xmlns:a16="http://schemas.microsoft.com/office/drawing/2014/main" id="{1DEA51DD-B04E-1089-F09B-B76C93FA475F}"/>
                </a:ext>
              </a:extLst>
            </p:cNvPr>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65" name="object 84">
            <a:extLst>
              <a:ext uri="{FF2B5EF4-FFF2-40B4-BE49-F238E27FC236}">
                <a16:creationId xmlns:a16="http://schemas.microsoft.com/office/drawing/2014/main" id="{B0EA829A-9406-CF2E-755B-950ECBD0171F}"/>
              </a:ext>
            </a:extLst>
          </p:cNvPr>
          <p:cNvSpPr/>
          <p:nvPr/>
        </p:nvSpPr>
        <p:spPr>
          <a:xfrm>
            <a:off x="114120" y="957600"/>
            <a:ext cx="48027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IN" sz="4400" b="1" strike="noStrike" spc="-1" dirty="0">
                <a:solidFill>
                  <a:srgbClr val="FFFFFF"/>
                </a:solidFill>
                <a:latin typeface="Calibri"/>
                <a:ea typeface="DejaVu Sans"/>
              </a:rPr>
              <a:t>Domain</a:t>
            </a:r>
            <a:endParaRPr lang="en-US" sz="4400" b="1" spc="-1" dirty="0">
              <a:solidFill>
                <a:srgbClr val="FFFFFF"/>
              </a:solidFill>
              <a:latin typeface="Calibri"/>
            </a:endParaRPr>
          </a:p>
        </p:txBody>
      </p:sp>
      <p:sp>
        <p:nvSpPr>
          <p:cNvPr id="466" name="object 85">
            <a:extLst>
              <a:ext uri="{FF2B5EF4-FFF2-40B4-BE49-F238E27FC236}">
                <a16:creationId xmlns:a16="http://schemas.microsoft.com/office/drawing/2014/main" id="{E86EB47F-8108-79B1-975F-F9586BE777F0}"/>
              </a:ext>
            </a:extLst>
          </p:cNvPr>
          <p:cNvSpPr/>
          <p:nvPr/>
        </p:nvSpPr>
        <p:spPr>
          <a:xfrm>
            <a:off x="114120" y="2268437"/>
            <a:ext cx="18692496" cy="7571776"/>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marL="474663" indent="-679450" algn="just">
              <a:lnSpc>
                <a:spcPct val="115000"/>
              </a:lnSpc>
              <a:spcBef>
                <a:spcPts val="850"/>
              </a:spcBef>
              <a:spcAft>
                <a:spcPts val="850"/>
              </a:spcAft>
              <a:buClr>
                <a:srgbClr val="000000"/>
              </a:buClr>
              <a:buFont typeface="Symbol"/>
              <a:buChar char=""/>
              <a:tabLst>
                <a:tab pos="179388" algn="l"/>
              </a:tabLst>
            </a:pPr>
            <a:r>
              <a:rPr lang="en-US" sz="3600" b="1" spc="-21" dirty="0">
                <a:solidFill>
                  <a:srgbClr val="000000"/>
                </a:solidFill>
                <a:latin typeface="Calibri"/>
              </a:rPr>
              <a:t>Application Domain</a:t>
            </a:r>
          </a:p>
          <a:p>
            <a:pPr marL="1389063" lvl="2" indent="-679450" algn="just">
              <a:lnSpc>
                <a:spcPct val="115000"/>
              </a:lnSpc>
              <a:spcBef>
                <a:spcPts val="850"/>
              </a:spcBef>
              <a:spcAft>
                <a:spcPts val="850"/>
              </a:spcAft>
              <a:buClr>
                <a:srgbClr val="000000"/>
              </a:buClr>
              <a:buFont typeface="Symbol"/>
              <a:buChar char=""/>
              <a:tabLst>
                <a:tab pos="179388" algn="l"/>
              </a:tabLst>
            </a:pPr>
            <a:r>
              <a:rPr lang="en-US" sz="3600" b="1" strike="noStrike" spc="-21" dirty="0">
                <a:solidFill>
                  <a:srgbClr val="000000"/>
                </a:solidFill>
                <a:latin typeface="Calibri"/>
                <a:ea typeface="DejaVu Sans"/>
              </a:rPr>
              <a:t>Sports Analytics and Management</a:t>
            </a:r>
            <a:r>
              <a:rPr lang="en-US" sz="3600" b="0" strike="noStrike" spc="-21" dirty="0">
                <a:solidFill>
                  <a:srgbClr val="000000"/>
                </a:solidFill>
                <a:latin typeface="Calibri"/>
                <a:ea typeface="DejaVu Sans"/>
              </a:rPr>
              <a:t>: The project focuses on cricket match data, including live scores, win prediction, and decision making on toss. It falls under the broader sports category, specifically for cricket enthusiasts and organizers.</a:t>
            </a:r>
            <a:endParaRPr lang="en-US" sz="3600" spc="-21" dirty="0">
              <a:solidFill>
                <a:srgbClr val="000000"/>
              </a:solidFill>
              <a:latin typeface="Calibri"/>
              <a:ea typeface="DejaVu Sans"/>
            </a:endParaRPr>
          </a:p>
          <a:p>
            <a:pPr marL="474663" indent="-679450" algn="just">
              <a:lnSpc>
                <a:spcPct val="115000"/>
              </a:lnSpc>
              <a:spcBef>
                <a:spcPts val="850"/>
              </a:spcBef>
              <a:spcAft>
                <a:spcPts val="850"/>
              </a:spcAft>
              <a:buClr>
                <a:srgbClr val="000000"/>
              </a:buClr>
              <a:buFont typeface="Symbol"/>
              <a:buChar char=""/>
              <a:tabLst>
                <a:tab pos="179388" algn="l"/>
              </a:tabLst>
            </a:pPr>
            <a:r>
              <a:rPr lang="en-US" sz="3600" b="1" strike="noStrike" spc="-21" dirty="0">
                <a:solidFill>
                  <a:srgbClr val="000000"/>
                </a:solidFill>
                <a:latin typeface="Calibri"/>
                <a:ea typeface="DejaVu Sans"/>
              </a:rPr>
              <a:t>Technical Domain</a:t>
            </a:r>
          </a:p>
          <a:p>
            <a:pPr marL="1389063" lvl="2" indent="-679450" algn="just">
              <a:lnSpc>
                <a:spcPct val="115000"/>
              </a:lnSpc>
              <a:spcBef>
                <a:spcPts val="850"/>
              </a:spcBef>
              <a:spcAft>
                <a:spcPts val="850"/>
              </a:spcAft>
              <a:buClr>
                <a:srgbClr val="000000"/>
              </a:buClr>
              <a:buFont typeface="Symbol"/>
              <a:buChar char=""/>
              <a:tabLst>
                <a:tab pos="179388" algn="l"/>
              </a:tabLst>
            </a:pPr>
            <a:r>
              <a:rPr lang="en-US" sz="3600" b="1" dirty="0">
                <a:latin typeface="Calibri" panose="020F0502020204030204" pitchFamily="34" charset="0"/>
                <a:ea typeface="Calibri" panose="020F0502020204030204" pitchFamily="34" charset="0"/>
                <a:cs typeface="Calibri" panose="020F0502020204030204" pitchFamily="34" charset="0"/>
              </a:rPr>
              <a:t>Artificial Intelligence and Data Science: </a:t>
            </a:r>
            <a:r>
              <a:rPr lang="en-US" sz="3600" dirty="0">
                <a:latin typeface="Calibri" panose="020F0502020204030204" pitchFamily="34" charset="0"/>
                <a:ea typeface="Calibri" panose="020F0502020204030204" pitchFamily="34" charset="0"/>
                <a:cs typeface="Calibri" panose="020F0502020204030204" pitchFamily="34" charset="0"/>
              </a:rPr>
              <a:t>With the integration of AI to predict match outcomes and analyze toss data, this project also operates in the AI/ML domain. It uses algorithms and models for real-time analytics and probabilistic predictions.</a:t>
            </a:r>
            <a:endParaRPr lang="en-US" sz="3600" strike="noStrike" spc="-2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74663" indent="-679450" algn="just">
              <a:buFont typeface="Arial" panose="020B0604020202020204" pitchFamily="34" charset="0"/>
              <a:buChar char="•"/>
            </a:pPr>
            <a:endParaRPr lang="en-US" sz="3600" spc="-21" dirty="0">
              <a:solidFill>
                <a:srgbClr val="000000"/>
              </a:solidFill>
              <a:latin typeface="Calibri"/>
            </a:endParaRPr>
          </a:p>
          <a:p>
            <a:pPr marL="474663" indent="-679450" algn="just">
              <a:buFont typeface="Arial" panose="020B0604020202020204" pitchFamily="34" charset="0"/>
              <a:buChar char="•"/>
            </a:pPr>
            <a:endParaRPr lang="en-US" sz="3600" b="0" strike="noStrike" spc="-21" dirty="0">
              <a:solidFill>
                <a:srgbClr val="000000"/>
              </a:solidFill>
              <a:latin typeface="Calibri"/>
            </a:endParaRPr>
          </a:p>
          <a:p>
            <a:pPr algn="just"/>
            <a:r>
              <a:rPr lang="en-US" sz="3600" b="0" strike="noStrike" spc="-1" dirty="0">
                <a:latin typeface="Arial"/>
              </a:rPr>
              <a:t>`</a:t>
            </a:r>
          </a:p>
        </p:txBody>
      </p:sp>
    </p:spTree>
    <p:extLst>
      <p:ext uri="{BB962C8B-B14F-4D97-AF65-F5344CB8AC3E}">
        <p14:creationId xmlns:p14="http://schemas.microsoft.com/office/powerpoint/2010/main" val="63440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7" name="Group 1"/>
          <p:cNvGrpSpPr/>
          <p:nvPr/>
        </p:nvGrpSpPr>
        <p:grpSpPr>
          <a:xfrm>
            <a:off x="0" y="839520"/>
            <a:ext cx="5120280" cy="1037880"/>
            <a:chOff x="0" y="839520"/>
            <a:chExt cx="5120280" cy="1037880"/>
          </a:xfrm>
        </p:grpSpPr>
        <p:sp>
          <p:nvSpPr>
            <p:cNvPr id="468" name="object 11"/>
            <p:cNvSpPr/>
            <p:nvPr/>
          </p:nvSpPr>
          <p:spPr>
            <a:xfrm>
              <a:off x="0" y="839520"/>
              <a:ext cx="46839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469" name="object 13"/>
            <p:cNvSpPr/>
            <p:nvPr/>
          </p:nvSpPr>
          <p:spPr>
            <a:xfrm>
              <a:off x="4234320" y="839520"/>
              <a:ext cx="88596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470" name="object 14"/>
          <p:cNvSpPr/>
          <p:nvPr/>
        </p:nvSpPr>
        <p:spPr>
          <a:xfrm>
            <a:off x="114120" y="957600"/>
            <a:ext cx="4802760" cy="68256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a:solidFill>
                  <a:srgbClr val="FFFFFF"/>
                </a:solidFill>
                <a:latin typeface="Calibri"/>
                <a:ea typeface="DejaVu Sans"/>
              </a:rPr>
              <a:t>Project Objectives</a:t>
            </a:r>
            <a:endParaRPr lang="en-US" sz="4400" b="0" strike="noStrike" spc="-1">
              <a:latin typeface="Arial"/>
            </a:endParaRPr>
          </a:p>
        </p:txBody>
      </p:sp>
      <p:sp>
        <p:nvSpPr>
          <p:cNvPr id="471" name="object 15"/>
          <p:cNvSpPr/>
          <p:nvPr/>
        </p:nvSpPr>
        <p:spPr>
          <a:xfrm>
            <a:off x="1249623" y="2607360"/>
            <a:ext cx="16052540" cy="5119887"/>
          </a:xfrm>
          <a:prstGeom prst="rect">
            <a:avLst/>
          </a:prstGeom>
          <a:noFill/>
          <a:ln w="0">
            <a:noFill/>
          </a:ln>
        </p:spPr>
        <p:style>
          <a:lnRef idx="0">
            <a:scrgbClr r="0" g="0" b="0"/>
          </a:lnRef>
          <a:fillRef idx="0">
            <a:scrgbClr r="0" g="0" b="0"/>
          </a:fillRef>
          <a:effectRef idx="0">
            <a:scrgbClr r="0" g="0" b="0"/>
          </a:effectRef>
          <a:fontRef idx="minor"/>
        </p:style>
        <p:txBody>
          <a:bodyPr wrap="square" lIns="0" tIns="5040" rIns="0" bIns="0" anchor="t">
            <a:spAutoFit/>
          </a:bodyPr>
          <a:lstStyle/>
          <a:p>
            <a:pPr marL="12600" indent="-216000" algn="just">
              <a:lnSpc>
                <a:spcPct val="115000"/>
              </a:lnSpc>
              <a:spcBef>
                <a:spcPts val="850"/>
              </a:spcBef>
              <a:spcAft>
                <a:spcPts val="850"/>
              </a:spcAft>
              <a:buClr>
                <a:srgbClr val="000000"/>
              </a:buClr>
              <a:buFont typeface="Symbol"/>
              <a:buChar char=""/>
            </a:pPr>
            <a:r>
              <a:rPr lang="en-US" sz="3600" b="0" strike="noStrike" spc="-21" dirty="0">
                <a:solidFill>
                  <a:srgbClr val="000000"/>
                </a:solidFill>
                <a:latin typeface="Calibri" panose="020F0502020204030204" pitchFamily="34" charset="0"/>
                <a:ea typeface="Calibri" panose="020F0502020204030204" pitchFamily="34" charset="0"/>
                <a:cs typeface="Calibri" panose="020F0502020204030204" pitchFamily="34" charset="0"/>
              </a:rPr>
              <a:t> This system provides a platform to analyze and predict the outcomes of T20 cricket matches with a focus on live match scenarios.</a:t>
            </a:r>
          </a:p>
          <a:p>
            <a:pPr marL="12600" indent="-216000" algn="just">
              <a:lnSpc>
                <a:spcPct val="115000"/>
              </a:lnSpc>
              <a:spcBef>
                <a:spcPts val="850"/>
              </a:spcBef>
              <a:spcAft>
                <a:spcPts val="850"/>
              </a:spcAft>
              <a:buClr>
                <a:srgbClr val="000000"/>
              </a:buClr>
              <a:buFont typeface="Symbol"/>
              <a:buChar char=""/>
            </a:pPr>
            <a:r>
              <a:rPr lang="en-US" sz="3600" b="0" strike="noStrike" spc="-21" dirty="0">
                <a:solidFill>
                  <a:srgbClr val="000000"/>
                </a:solidFill>
                <a:latin typeface="Calibri" panose="020F0502020204030204" pitchFamily="34" charset="0"/>
                <a:ea typeface="Calibri" panose="020F0502020204030204" pitchFamily="34" charset="0"/>
                <a:cs typeface="Calibri" panose="020F0502020204030204" pitchFamily="34" charset="0"/>
              </a:rPr>
              <a:t> It allows users to evaluate toss decisions based on venue-specific data and pre-match whether conditions, which helps in deciding whether to bat or bowl first.</a:t>
            </a:r>
          </a:p>
          <a:p>
            <a:pPr marL="12600" indent="-216000" algn="just">
              <a:lnSpc>
                <a:spcPct val="115000"/>
              </a:lnSpc>
              <a:spcBef>
                <a:spcPts val="850"/>
              </a:spcBef>
              <a:spcAft>
                <a:spcPts val="850"/>
              </a:spcAft>
              <a:buClr>
                <a:srgbClr val="000000"/>
              </a:buClr>
              <a:buFont typeface="Symbol"/>
              <a:buChar char=""/>
            </a:pPr>
            <a:r>
              <a:rPr lang="en-US" sz="3600" b="0" strike="noStrike" spc="-21" dirty="0">
                <a:solidFill>
                  <a:srgbClr val="000000"/>
                </a:solidFill>
                <a:latin typeface="Calibri" panose="020F0502020204030204" pitchFamily="34" charset="0"/>
                <a:ea typeface="Calibri" panose="020F0502020204030204" pitchFamily="34" charset="0"/>
                <a:cs typeface="Calibri" panose="020F0502020204030204" pitchFamily="34" charset="0"/>
              </a:rPr>
              <a:t> The platform also offers real-time ball-by-ball predictions for the chasing team's success probability in the second inning of live matches.</a:t>
            </a:r>
            <a:endParaRPr lang="en-US" sz="3600" b="0" strike="noStrike" spc="-1" dirty="0">
              <a:latin typeface="Calibri" panose="020F0502020204030204" pitchFamily="34" charset="0"/>
              <a:ea typeface="Calibri" panose="020F0502020204030204" pitchFamily="34" charset="0"/>
              <a:cs typeface="Calibri" panose="020F0502020204030204" pitchFamily="34" charset="0"/>
            </a:endParaRPr>
          </a:p>
          <a:p>
            <a:pPr marL="12600" lvl="2" indent="-216000" algn="just">
              <a:lnSpc>
                <a:spcPct val="115000"/>
              </a:lnSpc>
              <a:spcBef>
                <a:spcPts val="850"/>
              </a:spcBef>
              <a:spcAft>
                <a:spcPts val="850"/>
              </a:spcAft>
              <a:buClr>
                <a:srgbClr val="000000"/>
              </a:buClr>
              <a:buFont typeface="Symbol"/>
              <a:buChar char=""/>
            </a:pPr>
            <a:endParaRPr lang="en-US" sz="3600" b="0" strike="noStrike" spc="-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919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 name="Group 12"/>
          <p:cNvGrpSpPr/>
          <p:nvPr/>
        </p:nvGrpSpPr>
        <p:grpSpPr>
          <a:xfrm>
            <a:off x="0" y="839520"/>
            <a:ext cx="5303160" cy="1037880"/>
            <a:chOff x="0" y="839520"/>
            <a:chExt cx="5303160" cy="1037880"/>
          </a:xfrm>
        </p:grpSpPr>
        <p:sp>
          <p:nvSpPr>
            <p:cNvPr id="502" name="object 60"/>
            <p:cNvSpPr/>
            <p:nvPr/>
          </p:nvSpPr>
          <p:spPr>
            <a:xfrm>
              <a:off x="0" y="839520"/>
              <a:ext cx="4851360" cy="103788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a:ln w="0">
              <a:noFill/>
            </a:ln>
          </p:spPr>
          <p:style>
            <a:lnRef idx="0">
              <a:scrgbClr r="0" g="0" b="0"/>
            </a:lnRef>
            <a:fillRef idx="0">
              <a:scrgbClr r="0" g="0" b="0"/>
            </a:fillRef>
            <a:effectRef idx="0">
              <a:scrgbClr r="0" g="0" b="0"/>
            </a:effectRef>
            <a:fontRef idx="minor"/>
          </p:style>
        </p:sp>
        <p:sp>
          <p:nvSpPr>
            <p:cNvPr id="503" name="object 63"/>
            <p:cNvSpPr/>
            <p:nvPr/>
          </p:nvSpPr>
          <p:spPr>
            <a:xfrm>
              <a:off x="4385520" y="839520"/>
              <a:ext cx="917640" cy="103788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a:ln w="0">
              <a:noFill/>
            </a:ln>
          </p:spPr>
          <p:style>
            <a:lnRef idx="0">
              <a:scrgbClr r="0" g="0" b="0"/>
            </a:lnRef>
            <a:fillRef idx="0">
              <a:scrgbClr r="0" g="0" b="0"/>
            </a:fillRef>
            <a:effectRef idx="0">
              <a:scrgbClr r="0" g="0" b="0"/>
            </a:effectRef>
            <a:fontRef idx="minor"/>
          </p:style>
        </p:sp>
      </p:grpSp>
      <p:sp>
        <p:nvSpPr>
          <p:cNvPr id="504" name="object 64"/>
          <p:cNvSpPr/>
          <p:nvPr/>
        </p:nvSpPr>
        <p:spPr>
          <a:xfrm>
            <a:off x="171360" y="957600"/>
            <a:ext cx="7203960" cy="689831"/>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buNone/>
            </a:pPr>
            <a:r>
              <a:rPr lang="en-US" sz="4400" b="1" strike="noStrike" spc="-1" dirty="0">
                <a:solidFill>
                  <a:srgbClr val="FFFFFF"/>
                </a:solidFill>
                <a:latin typeface="Calibri"/>
                <a:ea typeface="DejaVu Sans"/>
              </a:rPr>
              <a:t>Domain Survey</a:t>
            </a:r>
            <a:endParaRPr lang="en-US" sz="4400" b="0" strike="noStrike" spc="-1" dirty="0">
              <a:latin typeface="Arial"/>
            </a:endParaRPr>
          </a:p>
        </p:txBody>
      </p:sp>
      <p:sp>
        <p:nvSpPr>
          <p:cNvPr id="506" name="object 66"/>
          <p:cNvSpPr/>
          <p:nvPr/>
        </p:nvSpPr>
        <p:spPr>
          <a:xfrm>
            <a:off x="0" y="1849320"/>
            <a:ext cx="5211720" cy="58896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a:ln w="0">
            <a:noFill/>
          </a:ln>
        </p:spPr>
        <p:style>
          <a:lnRef idx="0">
            <a:scrgbClr r="0" g="0" b="0"/>
          </a:lnRef>
          <a:fillRef idx="0">
            <a:scrgbClr r="0" g="0" b="0"/>
          </a:fillRef>
          <a:effectRef idx="0">
            <a:scrgbClr r="0" g="0" b="0"/>
          </a:effectRef>
          <a:fontRef idx="minor"/>
        </p:style>
      </p:sp>
      <p:sp>
        <p:nvSpPr>
          <p:cNvPr id="507" name="object 67"/>
          <p:cNvSpPr/>
          <p:nvPr/>
        </p:nvSpPr>
        <p:spPr>
          <a:xfrm>
            <a:off x="171360" y="1815120"/>
            <a:ext cx="4948920" cy="56160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ctr">
            <a:spAutoFit/>
          </a:bodyPr>
          <a:lstStyle/>
          <a:p>
            <a:pPr marL="12600">
              <a:lnSpc>
                <a:spcPct val="100000"/>
              </a:lnSpc>
              <a:spcBef>
                <a:spcPts val="99"/>
              </a:spcBef>
              <a:buNone/>
            </a:pPr>
            <a:r>
              <a:rPr lang="en-US" sz="3600" b="1" strike="noStrike" spc="1">
                <a:solidFill>
                  <a:srgbClr val="FFFFFF"/>
                </a:solidFill>
                <a:latin typeface="Calibri"/>
                <a:ea typeface="DejaVu Sans"/>
              </a:rPr>
              <a:t>Technologies Considered</a:t>
            </a:r>
            <a:endParaRPr lang="en-US" sz="3600" b="0" strike="noStrike" spc="-1">
              <a:latin typeface="Arial"/>
            </a:endParaRPr>
          </a:p>
        </p:txBody>
      </p:sp>
      <p:sp>
        <p:nvSpPr>
          <p:cNvPr id="27" name="TextBox 26">
            <a:extLst>
              <a:ext uri="{FF2B5EF4-FFF2-40B4-BE49-F238E27FC236}">
                <a16:creationId xmlns:a16="http://schemas.microsoft.com/office/drawing/2014/main" id="{D456595A-6B76-288B-CD5E-B2F8B8B693F1}"/>
              </a:ext>
            </a:extLst>
          </p:cNvPr>
          <p:cNvSpPr txBox="1"/>
          <p:nvPr/>
        </p:nvSpPr>
        <p:spPr>
          <a:xfrm>
            <a:off x="399183" y="2884052"/>
            <a:ext cx="18120829" cy="5282087"/>
          </a:xfrm>
          <a:prstGeom prst="rect">
            <a:avLst/>
          </a:prstGeom>
          <a:noFill/>
        </p:spPr>
        <p:txBody>
          <a:bodyPr wrap="square">
            <a:spAutoFit/>
          </a:bodyPr>
          <a:lstStyle/>
          <a:p>
            <a:pPr marL="12600" indent="-216000" algn="just">
              <a:lnSpc>
                <a:spcPct val="115000"/>
              </a:lnSpc>
              <a:spcBef>
                <a:spcPts val="850"/>
              </a:spcBef>
              <a:spcAft>
                <a:spcPts val="850"/>
              </a:spcAft>
              <a:buClr>
                <a:srgbClr val="000000"/>
              </a:buClr>
              <a:buFont typeface="Symbol"/>
              <a:buChar char=""/>
            </a:pPr>
            <a:r>
              <a:rPr lang="en-IN" sz="3200" b="1" dirty="0">
                <a:latin typeface="Calibri" panose="020F0502020204030204" pitchFamily="34" charset="0"/>
                <a:cs typeface="Calibri" panose="020F0502020204030204" pitchFamily="34" charset="0"/>
              </a:rPr>
              <a:t> Programming Language: </a:t>
            </a:r>
            <a:r>
              <a:rPr lang="en-US" sz="3200" dirty="0">
                <a:latin typeface="Calibri" panose="020F0502020204030204" pitchFamily="34" charset="0"/>
                <a:cs typeface="Calibri" panose="020F0502020204030204" pitchFamily="34" charset="0"/>
              </a:rPr>
              <a:t>Use </a:t>
            </a:r>
            <a:r>
              <a:rPr lang="en-US" sz="3200" b="1" dirty="0">
                <a:latin typeface="Calibri" panose="020F0502020204030204" pitchFamily="34" charset="0"/>
                <a:cs typeface="Calibri" panose="020F0502020204030204" pitchFamily="34" charset="0"/>
              </a:rPr>
              <a:t>Python</a:t>
            </a:r>
            <a:r>
              <a:rPr lang="en-US" sz="3200" dirty="0">
                <a:latin typeface="Calibri" panose="020F0502020204030204" pitchFamily="34" charset="0"/>
                <a:cs typeface="Calibri" panose="020F0502020204030204" pitchFamily="34" charset="0"/>
              </a:rPr>
              <a:t> for machine learning development, and </a:t>
            </a:r>
            <a:r>
              <a:rPr lang="en-US" sz="3200" b="1" dirty="0">
                <a:latin typeface="Calibri" panose="020F0502020204030204" pitchFamily="34" charset="0"/>
                <a:cs typeface="Calibri" panose="020F0502020204030204" pitchFamily="34" charset="0"/>
              </a:rPr>
              <a:t>JavaScript</a:t>
            </a:r>
            <a:r>
              <a:rPr lang="en-US" sz="3200" dirty="0">
                <a:latin typeface="Calibri" panose="020F0502020204030204" pitchFamily="34" charset="0"/>
                <a:cs typeface="Calibri" panose="020F0502020204030204" pitchFamily="34" charset="0"/>
              </a:rPr>
              <a:t> for frontend and backend development, ensuring a comprehensive and versatile development stack</a:t>
            </a:r>
          </a:p>
          <a:p>
            <a:pPr marL="12600" indent="-216000" algn="just">
              <a:lnSpc>
                <a:spcPct val="115000"/>
              </a:lnSpc>
              <a:spcBef>
                <a:spcPts val="850"/>
              </a:spcBef>
              <a:spcAft>
                <a:spcPts val="850"/>
              </a:spcAft>
              <a:buClr>
                <a:srgbClr val="000000"/>
              </a:buClr>
              <a:buFont typeface="Symbol"/>
              <a:buChar char=""/>
            </a:pPr>
            <a:r>
              <a:rPr lang="en-IN" sz="3200" b="1" dirty="0">
                <a:latin typeface="Calibri" panose="020F0502020204030204" pitchFamily="34" charset="0"/>
                <a:cs typeface="Calibri" panose="020F0502020204030204" pitchFamily="34" charset="0"/>
              </a:rPr>
              <a:t>Web Development: </a:t>
            </a:r>
            <a:r>
              <a:rPr lang="en-US" sz="3200" dirty="0">
                <a:latin typeface="Calibri" panose="020F0502020204030204" pitchFamily="34" charset="0"/>
                <a:ea typeface="Calibri" panose="020F0502020204030204" pitchFamily="34" charset="0"/>
                <a:cs typeface="Calibri" panose="020F0502020204030204" pitchFamily="34" charset="0"/>
              </a:rPr>
              <a:t>Employ </a:t>
            </a:r>
            <a:r>
              <a:rPr lang="en-US" sz="3200" b="1" dirty="0">
                <a:latin typeface="Calibri" panose="020F0502020204030204" pitchFamily="34" charset="0"/>
                <a:ea typeface="Calibri" panose="020F0502020204030204" pitchFamily="34" charset="0"/>
                <a:cs typeface="Calibri" panose="020F0502020204030204" pitchFamily="34" charset="0"/>
              </a:rPr>
              <a:t>ReactJS</a:t>
            </a:r>
            <a:r>
              <a:rPr lang="en-US" sz="3200" dirty="0">
                <a:latin typeface="Calibri" panose="020F0502020204030204" pitchFamily="34" charset="0"/>
                <a:ea typeface="Calibri" panose="020F0502020204030204" pitchFamily="34" charset="0"/>
                <a:cs typeface="Calibri" panose="020F0502020204030204" pitchFamily="34" charset="0"/>
              </a:rPr>
              <a:t> for building user-friendly web interfaces, ensuring a responsive and interactive user experience.</a:t>
            </a:r>
          </a:p>
          <a:p>
            <a:pPr marL="12600" indent="-216000" algn="just">
              <a:lnSpc>
                <a:spcPct val="115000"/>
              </a:lnSpc>
              <a:spcBef>
                <a:spcPts val="850"/>
              </a:spcBef>
              <a:spcAft>
                <a:spcPts val="850"/>
              </a:spcAft>
              <a:buClr>
                <a:srgbClr val="000000"/>
              </a:buClr>
              <a:buFont typeface="Symbol"/>
              <a:buChar char=""/>
            </a:pPr>
            <a:r>
              <a:rPr lang="en-US" sz="3200" b="1" dirty="0">
                <a:latin typeface="Calibri" panose="020F0502020204030204" pitchFamily="34" charset="0"/>
                <a:ea typeface="Calibri" panose="020F0502020204030204" pitchFamily="34" charset="0"/>
                <a:cs typeface="Calibri" panose="020F0502020204030204" pitchFamily="34" charset="0"/>
              </a:rPr>
              <a:t>Web Scraping: </a:t>
            </a:r>
            <a:r>
              <a:rPr lang="en-US" sz="3200" dirty="0">
                <a:latin typeface="Calibri" panose="020F0502020204030204" pitchFamily="34" charset="0"/>
                <a:ea typeface="Calibri" panose="020F0502020204030204" pitchFamily="34" charset="0"/>
                <a:cs typeface="Calibri" panose="020F0502020204030204" pitchFamily="34" charset="0"/>
              </a:rPr>
              <a:t>Implemented Beautiful soup and requests for data integration, enabling the gathering of information from external sources like </a:t>
            </a:r>
            <a:r>
              <a:rPr lang="en-US" sz="3200" b="0" strike="noStrike" spc="-1" dirty="0">
                <a:solidFill>
                  <a:srgbClr val="000000"/>
                </a:solidFill>
                <a:latin typeface="Calibri"/>
              </a:rPr>
              <a:t>ESPNcricInfo using </a:t>
            </a:r>
            <a:r>
              <a:rPr lang="en-US" sz="3200" b="1" strike="noStrike" spc="-1" dirty="0">
                <a:solidFill>
                  <a:srgbClr val="000000"/>
                </a:solidFill>
                <a:latin typeface="Calibri"/>
              </a:rPr>
              <a:t>web scraping</a:t>
            </a:r>
            <a:r>
              <a:rPr lang="en-US" sz="3200" dirty="0">
                <a:latin typeface="Calibri" panose="020F0502020204030204" pitchFamily="34" charset="0"/>
                <a:ea typeface="Calibri" panose="020F0502020204030204" pitchFamily="34" charset="0"/>
                <a:cs typeface="Calibri" panose="020F0502020204030204" pitchFamily="34" charset="0"/>
              </a:rPr>
              <a:t>.</a:t>
            </a:r>
            <a:endParaRPr lang="en-US" sz="3200" b="1" dirty="0">
              <a:latin typeface="Calibri" panose="020F0502020204030204" pitchFamily="34" charset="0"/>
              <a:ea typeface="Calibri" panose="020F0502020204030204" pitchFamily="34" charset="0"/>
              <a:cs typeface="Calibri" panose="020F0502020204030204" pitchFamily="34" charset="0"/>
            </a:endParaRPr>
          </a:p>
          <a:p>
            <a:pPr marL="12600" indent="-216000" algn="just">
              <a:lnSpc>
                <a:spcPct val="115000"/>
              </a:lnSpc>
              <a:spcBef>
                <a:spcPts val="850"/>
              </a:spcBef>
              <a:spcAft>
                <a:spcPts val="850"/>
              </a:spcAft>
              <a:buClr>
                <a:srgbClr val="000000"/>
              </a:buClr>
              <a:buFont typeface="Symbol"/>
              <a:buChar char=""/>
            </a:pPr>
            <a:r>
              <a:rPr lang="en-US" sz="3200" b="1" dirty="0">
                <a:latin typeface="Calibri" panose="020F0502020204030204" pitchFamily="34" charset="0"/>
                <a:ea typeface="Calibri" panose="020F0502020204030204" pitchFamily="34" charset="0"/>
                <a:cs typeface="Calibri" panose="020F0502020204030204" pitchFamily="34" charset="0"/>
              </a:rPr>
              <a:t>Backend Development: Node.js </a:t>
            </a:r>
            <a:r>
              <a:rPr lang="en-US" sz="3200" dirty="0">
                <a:latin typeface="Calibri" panose="020F0502020204030204" pitchFamily="34" charset="0"/>
                <a:ea typeface="Calibri" panose="020F0502020204030204" pitchFamily="34" charset="0"/>
                <a:cs typeface="Calibri" panose="020F0502020204030204" pitchFamily="34" charset="0"/>
              </a:rPr>
              <a:t>is used for storing the data into the MongoDB, facilitating seamless communication between the API and frontend components.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Magnetism Magnetic Fields</Template>
  <TotalTime>18439</TotalTime>
  <Words>3524</Words>
  <Application>Microsoft Office PowerPoint</Application>
  <PresentationFormat>Custom</PresentationFormat>
  <Paragraphs>422</Paragraphs>
  <Slides>42</Slides>
  <Notes>14</Notes>
  <HiddenSlides>2</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42</vt:i4>
      </vt:variant>
    </vt:vector>
  </HeadingPairs>
  <TitlesOfParts>
    <vt:vector size="55" baseType="lpstr">
      <vt:lpstr>Arial</vt:lpstr>
      <vt:lpstr>Calibri</vt:lpstr>
      <vt:lpstr>Symbol</vt:lpstr>
      <vt:lpstr>Tenorite</vt:lpstr>
      <vt:lpstr>Times New Roman</vt:lpstr>
      <vt:lpstr>Wingdings</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Dilip Kumar Maripuri</dc:creator>
  <dc:description/>
  <cp:lastModifiedBy>𝔸𝕤𝕣𝕒𝕗 𝔸𝕝𝕚</cp:lastModifiedBy>
  <cp:revision>151</cp:revision>
  <dcterms:created xsi:type="dcterms:W3CDTF">2022-03-06T10:12:11Z</dcterms:created>
  <dcterms:modified xsi:type="dcterms:W3CDTF">2025-06-27T01:28:37Z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11</vt:i4>
  </property>
</Properties>
</file>