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82" r:id="rId12"/>
    <p:sldId id="283" r:id="rId13"/>
    <p:sldId id="284" r:id="rId14"/>
    <p:sldId id="285" r:id="rId15"/>
  </p:sldIdLst>
  <p:sldSz cx="9144000" cy="5143500" type="screen16x9"/>
  <p:notesSz cx="6858000" cy="9144000"/>
  <p:embeddedFontLst>
    <p:embeddedFont>
      <p:font typeface="Nixie One" panose="020B0604020202020204" charset="0"/>
      <p:regular r:id="rId17"/>
    </p:embeddedFont>
    <p:embeddedFont>
      <p:font typeface="Varela Round" panose="020B0604020202020204" charset="-79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A15D4-F5EE-49C3-8307-12DC18511DE0}">
  <a:tblStyle styleId="{78DA15D4-F5EE-49C3-8307-12DC18511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c15a42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c15a42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c15a42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c15a42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c15a42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c15a42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c15a428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c15a428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c15a428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c15a428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mason@ebi.ac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srar.khan@infrafrontier.e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nsplash.com/search/photos/chimp?utm_source=unsplash&amp;utm_medium=referral&amp;utm_content=creditCopyText" TargetMode="External"/><Relationship Id="rId4" Type="http://schemas.openxmlformats.org/officeDocument/2006/relationships/hyperlink" Target="https://unsplash.com/photos/fs6NPHYMN7o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2019.01.23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I</a:t>
            </a:r>
            <a:r>
              <a:rPr lang="en" sz="3000" b="1"/>
              <a:t>nternational </a:t>
            </a:r>
            <a:r>
              <a:rPr lang="en" sz="3000" b="1">
                <a:solidFill>
                  <a:srgbClr val="FF0000"/>
                </a:solidFill>
              </a:rPr>
              <a:t>M</a:t>
            </a:r>
            <a:r>
              <a:rPr lang="en" sz="3000" b="1"/>
              <a:t>ouse </a:t>
            </a:r>
            <a:r>
              <a:rPr lang="en" sz="3000" b="1">
                <a:solidFill>
                  <a:srgbClr val="FF0000"/>
                </a:solidFill>
              </a:rPr>
              <a:t>P</a:t>
            </a:r>
            <a:r>
              <a:rPr lang="en" sz="3000" b="1"/>
              <a:t>henotyping </a:t>
            </a:r>
            <a:r>
              <a:rPr lang="en" sz="3000" b="1">
                <a:solidFill>
                  <a:srgbClr val="FF0000"/>
                </a:solidFill>
              </a:rPr>
              <a:t>C</a:t>
            </a:r>
            <a:r>
              <a:rPr lang="en" sz="3000" b="1"/>
              <a:t>onsortium </a:t>
            </a:r>
            <a:r>
              <a:rPr lang="en" sz="3000" b="1">
                <a:solidFill>
                  <a:srgbClr val="0000FF"/>
                </a:solidFill>
              </a:rPr>
              <a:t>M</a:t>
            </a:r>
            <a:r>
              <a:rPr lang="en" sz="3000" b="1"/>
              <a:t>achine </a:t>
            </a:r>
            <a:r>
              <a:rPr lang="en" sz="3000" b="1">
                <a:solidFill>
                  <a:srgbClr val="0000FF"/>
                </a:solidFill>
              </a:rPr>
              <a:t>L</a:t>
            </a:r>
            <a:r>
              <a:rPr lang="en" sz="3000" b="1"/>
              <a:t>earning </a:t>
            </a:r>
            <a:r>
              <a:rPr lang="en" sz="3000" b="1">
                <a:solidFill>
                  <a:srgbClr val="00FF00"/>
                </a:solidFill>
              </a:rPr>
              <a:t>H</a:t>
            </a:r>
            <a:r>
              <a:rPr lang="en" sz="3000" b="1"/>
              <a:t>ackathon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IMPC</a:t>
            </a:r>
            <a:r>
              <a:rPr lang="en" sz="3000" b="1">
                <a:solidFill>
                  <a:srgbClr val="0000FF"/>
                </a:solidFill>
              </a:rPr>
              <a:t>ML</a:t>
            </a:r>
            <a:r>
              <a:rPr lang="en" sz="3000" b="1">
                <a:solidFill>
                  <a:srgbClr val="00FF00"/>
                </a:solidFill>
              </a:rPr>
              <a:t>H</a:t>
            </a:r>
            <a:endParaRPr sz="30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FF"/>
                </a:solidFill>
              </a:rPr>
              <a:t>ML </a:t>
            </a:r>
            <a:r>
              <a:rPr lang="en" sz="3000" b="1">
                <a:solidFill>
                  <a:srgbClr val="FF0000"/>
                </a:solidFill>
              </a:rPr>
              <a:t>C</a:t>
            </a:r>
            <a:r>
              <a:rPr lang="en" sz="3000" b="1">
                <a:solidFill>
                  <a:srgbClr val="00FF00"/>
                </a:solidFill>
              </a:rPr>
              <a:t>H</a:t>
            </a:r>
            <a:r>
              <a:rPr lang="en" sz="3000" b="1">
                <a:solidFill>
                  <a:srgbClr val="FF0000"/>
                </a:solidFill>
              </a:rPr>
              <a:t>IMP</a:t>
            </a:r>
            <a:endParaRPr sz="3000" b="1">
              <a:solidFill>
                <a:srgbClr val="00FF00"/>
              </a:solidFill>
            </a:endParaRPr>
          </a:p>
        </p:txBody>
      </p:sp>
      <p:cxnSp>
        <p:nvCxnSpPr>
          <p:cNvPr id="196" name="Google Shape;196;p13"/>
          <p:cNvCxnSpPr/>
          <p:nvPr/>
        </p:nvCxnSpPr>
        <p:spPr>
          <a:xfrm>
            <a:off x="3691425" y="3445325"/>
            <a:ext cx="1233300" cy="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3988825" y="3445325"/>
            <a:ext cx="1119600" cy="5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3"/>
          <p:cNvCxnSpPr/>
          <p:nvPr/>
        </p:nvCxnSpPr>
        <p:spPr>
          <a:xfrm>
            <a:off x="4303750" y="3454075"/>
            <a:ext cx="1137300" cy="5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3"/>
          <p:cNvCxnSpPr/>
          <p:nvPr/>
        </p:nvCxnSpPr>
        <p:spPr>
          <a:xfrm flipH="1">
            <a:off x="4443825" y="3445325"/>
            <a:ext cx="7860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3"/>
          <p:cNvCxnSpPr/>
          <p:nvPr/>
        </p:nvCxnSpPr>
        <p:spPr>
          <a:xfrm flipH="1">
            <a:off x="4697275" y="3462825"/>
            <a:ext cx="699900" cy="5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3"/>
          <p:cNvCxnSpPr/>
          <p:nvPr/>
        </p:nvCxnSpPr>
        <p:spPr>
          <a:xfrm flipH="1">
            <a:off x="4032525" y="3467225"/>
            <a:ext cx="1111200" cy="5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3"/>
          <p:cNvCxnSpPr/>
          <p:nvPr/>
        </p:nvCxnSpPr>
        <p:spPr>
          <a:xfrm flipH="1">
            <a:off x="3770200" y="3462825"/>
            <a:ext cx="10584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Presentation time</a:t>
            </a:r>
            <a:endParaRPr sz="4800" b="1" dirty="0"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1BECC"/>
                </a:solidFill>
              </a:rPr>
              <a:t>Followed by splitting </a:t>
            </a:r>
            <a:r>
              <a:rPr lang="en-US">
                <a:solidFill>
                  <a:srgbClr val="A1BECC"/>
                </a:solidFill>
              </a:rPr>
              <a:t>into WG</a:t>
            </a:r>
            <a:endParaRPr dirty="0">
              <a:solidFill>
                <a:srgbClr val="A1BECC"/>
              </a:solidFill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6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321" name="Google Shape;321;p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Thanks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469" name="Google Shape;469;p39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ACC3"/>
                </a:solidFill>
              </a:rPr>
              <a:t>Any questions?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470" name="Google Shape;470;p39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Jeremy Mason </a:t>
            </a:r>
            <a:r>
              <a:rPr lang="en" sz="1400" dirty="0">
                <a:hlinkClick r:id="rId3"/>
              </a:rPr>
              <a:t>jmason@ebi.ac.uk</a:t>
            </a:r>
            <a:endParaRPr lang="en" sz="1400" dirty="0"/>
          </a:p>
          <a:p>
            <a:pPr marL="0" lvl="0" indent="0" algn="ctr">
              <a:buNone/>
            </a:pPr>
            <a:r>
              <a:rPr lang="en-US" sz="1400" dirty="0"/>
              <a:t>Asrar Ali Khan </a:t>
            </a:r>
            <a:r>
              <a:rPr lang="en-US" sz="1400" dirty="0">
                <a:hlinkClick r:id="rId4"/>
              </a:rPr>
              <a:t>asrar.khan@infrafrontier.eu</a:t>
            </a:r>
            <a:endParaRPr lang="en-US" sz="1400" dirty="0"/>
          </a:p>
          <a:p>
            <a:pPr marL="0" lvl="0" indent="0" algn="ctr">
              <a:buNone/>
            </a:pPr>
            <a:endParaRPr sz="1400" dirty="0"/>
          </a:p>
        </p:txBody>
      </p:sp>
      <p:sp>
        <p:nvSpPr>
          <p:cNvPr id="471" name="Google Shape;471;p39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8" name="Google Shape;478;p40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1BECC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41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85" name="Google Shape;485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1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92" name="Google Shape;492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95" name="Google Shape;495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1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41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00" name="Google Shape;500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4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04" name="Google Shape;504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1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41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10" name="Google Shape;510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41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31" name="Google Shape;531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4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34" name="Google Shape;534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38" name="Google Shape;538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42" name="Google Shape;542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1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51" name="Google Shape;551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54" name="Google Shape;554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1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57" name="Google Shape;557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1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60" name="Google Shape;560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63" name="Google Shape;563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41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68" name="Google Shape;568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1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71" name="Google Shape;571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76" name="Google Shape;576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79" name="Google Shape;579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41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85" name="Google Shape;585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88" name="Google Shape;588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94" name="Google Shape;594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1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00" name="Google Shape;600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1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1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41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08" name="Google Shape;608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41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11" name="Google Shape;611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14" name="Google Shape;614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1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41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18" name="Google Shape;618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1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21" name="Google Shape;621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1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27" name="Google Shape;627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" name="Google Shape;629;p41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41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32" name="Google Shape;632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41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35" name="Google Shape;635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1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4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39" name="Google Shape;639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1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42" name="Google Shape;642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1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41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48" name="Google Shape;648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41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51" name="Google Shape;651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1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56" name="Google Shape;656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60" name="Google Shape;660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63" name="Google Shape;663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41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67" name="Google Shape;667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1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73" name="Google Shape;673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1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76" name="Google Shape;676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1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83" name="Google Shape;683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86" name="Google Shape;686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92" name="Google Shape;692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96" name="Google Shape;696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41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1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41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03" name="Google Shape;703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1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1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08" name="Google Shape;708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1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41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13" name="Google Shape;713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19" name="Google Shape;719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23" name="Google Shape;723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1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27" name="Google Shape;727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1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33" name="Google Shape;733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39" name="Google Shape;739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1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42" name="Google Shape;742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41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41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50" name="Google Shape;750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56" name="Google Shape;75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60" name="Google Shape;760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1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4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64" name="Google Shape;764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1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68" name="Google Shape;768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1BECC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2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4" name="Google Shape;774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6" name="Google Shape;776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Welcome!</a:t>
            </a:r>
            <a:endParaRPr sz="4800"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Let’s hack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Application of Machine Learning to IMPC data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r="33342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three pumpkins image from kaboompics.com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4440800" y="225120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Found </a:t>
            </a:r>
            <a:r>
              <a:rPr lang="en" sz="3000" b="1">
                <a:solidFill>
                  <a:srgbClr val="0000FF"/>
                </a:solidFill>
              </a:rPr>
              <a:t>ML </a:t>
            </a:r>
            <a:r>
              <a:rPr lang="en" sz="3000" b="1">
                <a:solidFill>
                  <a:srgbClr val="FF0000"/>
                </a:solidFill>
              </a:rPr>
              <a:t>C</a:t>
            </a:r>
            <a:r>
              <a:rPr lang="en" sz="3000" b="1">
                <a:solidFill>
                  <a:srgbClr val="00FF00"/>
                </a:solidFill>
              </a:rPr>
              <a:t>H</a:t>
            </a:r>
            <a:r>
              <a:rPr lang="en" sz="3000" b="1">
                <a:solidFill>
                  <a:srgbClr val="FF0000"/>
                </a:solidFill>
              </a:rPr>
              <a:t>IMP</a:t>
            </a:r>
            <a:endParaRPr sz="3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👍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l="28566" t="1140" b="-1139"/>
          <a:stretch/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Chimpanzee </a:t>
            </a: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Rishi Ragunathan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Unsplash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community interested in applying machine learning to the IMPC data </a:t>
            </a:r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2608813" y="5589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Attendees</a:t>
            </a: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l="7037" t="4946" r="4333" b="7960"/>
          <a:stretch/>
        </p:blipFill>
        <p:spPr>
          <a:xfrm>
            <a:off x="2793125" y="1200075"/>
            <a:ext cx="5197400" cy="35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wordcloud from wordclouds.com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/>
          <p:nvPr/>
        </p:nvSpPr>
        <p:spPr>
          <a:xfrm>
            <a:off x="3855002" y="785026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ARE HERE (ish)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190200" y="20958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300425" y="17120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825000" y="14645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3959725" y="16517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1648050" y="2330175"/>
            <a:ext cx="58479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ACC3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16,781 miles </a:t>
            </a:r>
            <a:endParaRPr sz="6000" b="1">
              <a:solidFill>
                <a:srgbClr val="00ACC3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distance estimates from wolfram alpha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hackathon?</a:t>
            </a:r>
            <a:endParaRPr sz="3000"/>
          </a:p>
        </p:txBody>
      </p:sp>
      <p:sp>
        <p:nvSpPr>
          <p:cNvPr id="254" name="Google Shape;254;p19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Hacking is creative problem solving. </a:t>
            </a:r>
            <a:endParaRPr sz="1800" b="1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(It does not have to involve technology.)</a:t>
            </a:r>
            <a:endParaRPr sz="18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 hackathon is any event of any duration where people come together to solve problems.</a:t>
            </a:r>
            <a:endParaRPr sz="18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helpful definitions from hackathon.guide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machine learning?</a:t>
            </a:r>
            <a:endParaRPr sz="3000"/>
          </a:p>
        </p:txBody>
      </p:sp>
      <p:sp>
        <p:nvSpPr>
          <p:cNvPr id="263" name="Google Shape;263;p20"/>
          <p:cNvSpPr txBox="1"/>
          <p:nvPr/>
        </p:nvSpPr>
        <p:spPr>
          <a:xfrm>
            <a:off x="2953325" y="1730550"/>
            <a:ext cx="51909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E8004C"/>
              </a:buClr>
              <a:buSzPts val="1800"/>
              <a:buFont typeface="Varela Round"/>
              <a:buChar char="●"/>
            </a:pPr>
            <a:r>
              <a:rPr lang="en" sz="18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Computer systems that progressively improve their performance on a specific task.</a:t>
            </a:r>
            <a:endParaRPr sz="1800" b="1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8004C"/>
              </a:buClr>
              <a:buSzPts val="1800"/>
              <a:buFont typeface="Varela Round"/>
              <a:buChar char="●"/>
            </a:pPr>
            <a:r>
              <a:rPr lang="en" sz="18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Make predictions or decisions without being specifically programmed to perform the task.</a:t>
            </a:r>
            <a:endParaRPr sz="1800" b="1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4" name="Google Shape;264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84950" y="4815350"/>
            <a:ext cx="6117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 - other helpful definitions from wikipedia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3192825" y="218025"/>
            <a:ext cx="5053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process</a:t>
            </a: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2699294" y="859125"/>
            <a:ext cx="5936431" cy="3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ML topic presentations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Break up into working groups around the proposed topics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Each WG will: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dirty="0"/>
              <a:t>Decide question / brainstorm ML application on IMPC data</a:t>
            </a:r>
            <a:endParaRPr dirty="0"/>
          </a:p>
          <a:p>
            <a:pPr lvl="1"/>
            <a:r>
              <a:rPr lang="en-US" dirty="0"/>
              <a:t>Plan for an achievable result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dirty="0"/>
              <a:t>Discuss and distribute work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 dirty="0"/>
              <a:t>Tomorrow -- </a:t>
            </a:r>
            <a:r>
              <a:rPr lang="en" dirty="0"/>
              <a:t>Prepare presentation of idea / work</a:t>
            </a: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685;p41">
            <a:extLst>
              <a:ext uri="{FF2B5EF4-FFF2-40B4-BE49-F238E27FC236}">
                <a16:creationId xmlns:a16="http://schemas.microsoft.com/office/drawing/2014/main" id="{278FC45F-84AA-4380-8661-B0BB71A3D7DD}"/>
              </a:ext>
            </a:extLst>
          </p:cNvPr>
          <p:cNvGrpSpPr/>
          <p:nvPr/>
        </p:nvGrpSpPr>
        <p:grpSpPr>
          <a:xfrm rot="16819530">
            <a:off x="2331553" y="3929061"/>
            <a:ext cx="833263" cy="973785"/>
            <a:chOff x="581250" y="3836218"/>
            <a:chExt cx="818460" cy="918957"/>
          </a:xfrm>
        </p:grpSpPr>
        <p:sp>
          <p:nvSpPr>
            <p:cNvPr id="6" name="Google Shape;686;p41">
              <a:extLst>
                <a:ext uri="{FF2B5EF4-FFF2-40B4-BE49-F238E27FC236}">
                  <a16:creationId xmlns:a16="http://schemas.microsoft.com/office/drawing/2014/main" id="{7D115D5A-16AD-4B72-91F9-BF4E18720B32}"/>
                </a:ext>
              </a:extLst>
            </p:cNvPr>
            <p:cNvSpPr/>
            <p:nvPr/>
          </p:nvSpPr>
          <p:spPr>
            <a:xfrm>
              <a:off x="956410" y="3836218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7" name="Google Shape;687;p41">
              <a:extLst>
                <a:ext uri="{FF2B5EF4-FFF2-40B4-BE49-F238E27FC236}">
                  <a16:creationId xmlns:a16="http://schemas.microsoft.com/office/drawing/2014/main" id="{BAF87F67-B744-4445-975D-9FC1F61A7E5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8" name="Google Shape;688;p41">
              <a:extLst>
                <a:ext uri="{FF2B5EF4-FFF2-40B4-BE49-F238E27FC236}">
                  <a16:creationId xmlns:a16="http://schemas.microsoft.com/office/drawing/2014/main" id="{02F44861-0D5A-40D8-8FAE-2EA7842340C3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9" name="Google Shape;689;p41">
              <a:extLst>
                <a:ext uri="{FF2B5EF4-FFF2-40B4-BE49-F238E27FC236}">
                  <a16:creationId xmlns:a16="http://schemas.microsoft.com/office/drawing/2014/main" id="{DC2B742B-04F4-474A-B345-8E9B82653163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80"/>
                </a:highligh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361</Words>
  <Application>Microsoft Office PowerPoint</Application>
  <PresentationFormat>On-screen Show (16:9)</PresentationFormat>
  <Paragraphs>77</Paragraphs>
  <Slides>14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Varela Round</vt:lpstr>
      <vt:lpstr>Arial</vt:lpstr>
      <vt:lpstr>Nixie One</vt:lpstr>
      <vt:lpstr>Puck template</vt:lpstr>
      <vt:lpstr>2019.01.23 International Mouse Phenotyping Consortium Machine Learning Hackathon IMPCMLH  ML CHIMP</vt:lpstr>
      <vt:lpstr>Welcome!</vt:lpstr>
      <vt:lpstr>Found ML CHIMP 👍</vt:lpstr>
      <vt:lpstr>Who are we?</vt:lpstr>
      <vt:lpstr>Attendees</vt:lpstr>
      <vt:lpstr>PowerPoint Presentation</vt:lpstr>
      <vt:lpstr>What is a hackathon?</vt:lpstr>
      <vt:lpstr>What is machine learning?</vt:lpstr>
      <vt:lpstr>Hackathon process</vt:lpstr>
      <vt:lpstr>Presentation time</vt:lpstr>
      <vt:lpstr>Thanks!</vt:lpstr>
      <vt:lpstr>Credits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2019.01.23 International Mouse Phenotyping Consortium Machine Learning Hackathon IMPCMLH  ML CHIMP</dc:title>
  <cp:lastModifiedBy>Jeremy Mason</cp:lastModifiedBy>
  <cp:revision>3</cp:revision>
  <dcterms:modified xsi:type="dcterms:W3CDTF">2019-01-23T07:50:20Z</dcterms:modified>
</cp:coreProperties>
</file>