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844" r:id="rId2"/>
    <p:sldId id="843" r:id="rId3"/>
    <p:sldId id="808" r:id="rId4"/>
    <p:sldId id="845" r:id="rId5"/>
    <p:sldId id="263" r:id="rId6"/>
    <p:sldId id="847" r:id="rId7"/>
    <p:sldId id="846" r:id="rId8"/>
    <p:sldId id="848" r:id="rId9"/>
    <p:sldId id="849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ixie One" panose="020B0604020202020204" charset="0"/>
      <p:regular r:id="rId16"/>
    </p:embeddedFont>
    <p:embeddedFont>
      <p:font typeface="Rockwell" panose="02060603020205020403" pitchFamily="18" charset="0"/>
      <p:regular r:id="rId17"/>
      <p:bold r:id="rId18"/>
      <p:italic r:id="rId19"/>
      <p:boldItalic r:id="rId20"/>
    </p:embeddedFont>
    <p:embeddedFont>
      <p:font typeface="Varela Round" panose="020B0604020202020204" charset="-79"/>
      <p:regular r:id="rId21"/>
    </p:embeddedFont>
    <p:embeddedFont>
      <p:font typeface="Verdana" panose="020B060403050404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DA15D4-F5EE-49C3-8307-12DC18511DE0}">
  <a:tblStyle styleId="{78DA15D4-F5EE-49C3-8307-12DC18511D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8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274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246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999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344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70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2019-01-23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6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haros.nih.gov/idg/index" TargetMode="External"/><Relationship Id="rId2" Type="http://schemas.openxmlformats.org/officeDocument/2006/relationships/hyperlink" Target="http://juniper.health.unm.edu/tcr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Explore integration of Tudor’s ML method into IMPC</a:t>
            </a:r>
            <a:endParaRPr sz="3000" dirty="0"/>
          </a:p>
        </p:txBody>
      </p:sp>
      <p:sp>
        <p:nvSpPr>
          <p:cNvPr id="254" name="Google Shape;254;p19"/>
          <p:cNvSpPr txBox="1"/>
          <p:nvPr/>
        </p:nvSpPr>
        <p:spPr>
          <a:xfrm>
            <a:off x="2953324" y="1730550"/>
            <a:ext cx="5318805" cy="3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Carrying on from the presentation Tudor presented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Reminder of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56" name="Google Shape;256;p19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30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36" y="0"/>
            <a:ext cx="8255849" cy="775856"/>
          </a:xfrm>
        </p:spPr>
        <p:txBody>
          <a:bodyPr>
            <a:noAutofit/>
          </a:bodyPr>
          <a:lstStyle/>
          <a:p>
            <a:r>
              <a:rPr lang="en-US" sz="4500" dirty="0"/>
              <a:t>Protein knowledge graphs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164658" y="751777"/>
            <a:ext cx="3946211" cy="3953522"/>
          </a:xfrm>
        </p:spPr>
        <p:txBody>
          <a:bodyPr>
            <a:noAutofit/>
          </a:bodyPr>
          <a:lstStyle/>
          <a:p>
            <a:r>
              <a:rPr lang="en-US" sz="1600" dirty="0">
                <a:latin typeface="Rockwell" panose="020606030202050204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IDG KMC2 seeks knowledge gaps across the five branches of the “knowledge tree”:  </a:t>
            </a:r>
          </a:p>
          <a:p>
            <a:r>
              <a:rPr lang="en-US" sz="1600" dirty="0">
                <a:latin typeface="Rockwell" panose="020606030202050204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Genotype; Phenotype; Interactions &amp; Pathways; Structure &amp; Function; and Expression, respectively. </a:t>
            </a:r>
          </a:p>
          <a:p>
            <a:r>
              <a:rPr lang="en-US" sz="1600" dirty="0">
                <a:latin typeface="Rockwell" panose="020606030202050204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We can use biological systems network modeling to infer novel relationships based on available evidence, and infer new “function” and “role in disease” data based on other layers of evidence</a:t>
            </a:r>
          </a:p>
          <a:p>
            <a:r>
              <a:rPr lang="en-US" sz="1600" dirty="0">
                <a:latin typeface="Rockwell" panose="020606030202050204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Primary focus on </a:t>
            </a:r>
            <a:r>
              <a:rPr lang="en-US" sz="1600" b="1" dirty="0">
                <a:latin typeface="Rockwell" panose="020606030202050204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Tdark</a:t>
            </a:r>
            <a:r>
              <a:rPr lang="en-US" sz="1600" dirty="0">
                <a:latin typeface="Rockwell" panose="020606030202050204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&amp; </a:t>
            </a:r>
            <a:r>
              <a:rPr lang="en-US" sz="1600" b="1" dirty="0">
                <a:latin typeface="Rockwell" panose="020606030202050204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Tbio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335" y="702657"/>
            <a:ext cx="5028554" cy="41596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048" y="4906136"/>
            <a:ext cx="511219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 eaLnBrk="0" hangingPunct="0">
              <a:buClrTx/>
              <a:defRPr/>
            </a:pPr>
            <a:r>
              <a:rPr lang="en-US" sz="1050" kern="1200" dirty="0">
                <a:latin typeface="Rockwell" panose="020606030202050204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O. Ursu, T Oprea et al., IDG2 KMC</a:t>
            </a:r>
          </a:p>
        </p:txBody>
      </p:sp>
      <p:sp>
        <p:nvSpPr>
          <p:cNvPr id="12" name="Rectangle 96"/>
          <p:cNvSpPr>
            <a:spLocks noChangeArrowheads="1"/>
          </p:cNvSpPr>
          <p:nvPr/>
        </p:nvSpPr>
        <p:spPr bwMode="auto">
          <a:xfrm>
            <a:off x="6594950" y="4914901"/>
            <a:ext cx="1207382" cy="2539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050" kern="1200" dirty="0">
                <a:latin typeface="Rockwell" panose="020606030202050204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2/01/18 r</a:t>
            </a:r>
            <a:r>
              <a:rPr lang="de-DE" sz="1050" kern="1200" dirty="0">
                <a:latin typeface="Rockwell" panose="020606030202050204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evision</a:t>
            </a:r>
            <a:endParaRPr lang="en-GB" sz="1050" kern="1200" dirty="0">
              <a:latin typeface="Rockwell" panose="020606030202050204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673" y="4659148"/>
            <a:ext cx="1217401" cy="45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65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36" y="-27624"/>
            <a:ext cx="8483836" cy="905696"/>
          </a:xfrm>
        </p:spPr>
        <p:txBody>
          <a:bodyPr>
            <a:noAutofit/>
          </a:bodyPr>
          <a:lstStyle/>
          <a:p>
            <a:r>
              <a:rPr lang="en-US" sz="3200" dirty="0"/>
              <a:t>Machine learning as precursor to AI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49781" y="901416"/>
            <a:ext cx="3023558" cy="273110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1904" y="748837"/>
            <a:ext cx="5547491" cy="339594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682567" y="3200342"/>
            <a:ext cx="38247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100" kern="1200" dirty="0">
                <a:solidFill>
                  <a:prstClr val="black"/>
                </a:solidFill>
                <a:latin typeface="Rockwell" panose="02060603020205020403"/>
                <a:ea typeface="+mn-ea"/>
                <a:cs typeface="+mn-cs"/>
              </a:rPr>
              <a:t>one protein-disease association at the time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048" y="4906136"/>
            <a:ext cx="511219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 eaLnBrk="0" hangingPunct="0">
              <a:buClrTx/>
              <a:defRPr/>
            </a:pPr>
            <a:r>
              <a:rPr lang="en-US" sz="1050" kern="1200" dirty="0">
                <a:latin typeface="Rockwell" panose="020606030202050204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O. Ursu, T Oprea et al., IDG2 KMC</a:t>
            </a:r>
          </a:p>
        </p:txBody>
      </p:sp>
      <p:sp>
        <p:nvSpPr>
          <p:cNvPr id="16" name="Rectangle 96"/>
          <p:cNvSpPr>
            <a:spLocks noChangeArrowheads="1"/>
          </p:cNvSpPr>
          <p:nvPr/>
        </p:nvSpPr>
        <p:spPr bwMode="auto">
          <a:xfrm>
            <a:off x="6594950" y="4914901"/>
            <a:ext cx="1207382" cy="2539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050" kern="1200" dirty="0">
                <a:latin typeface="Rockwell" panose="020606030202050204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2/01/18 r</a:t>
            </a:r>
            <a:r>
              <a:rPr lang="de-DE" sz="1050" kern="1200" dirty="0">
                <a:latin typeface="Rockwell" panose="020606030202050204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evision</a:t>
            </a:r>
            <a:endParaRPr lang="en-GB" sz="1050" kern="1200" dirty="0">
              <a:latin typeface="Rockwell" panose="020606030202050204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673" y="4659148"/>
            <a:ext cx="1217401" cy="45152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3266" y="4164247"/>
            <a:ext cx="862000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>
                <a:ea typeface="Calibri" panose="020F0502020204030204" pitchFamily="34" charset="0"/>
                <a:cs typeface="Times New Roman" panose="02020603050405020304" pitchFamily="18" charset="0"/>
              </a:rPr>
              <a:t>Genes associated with a disease/phenotype are </a:t>
            </a:r>
            <a:r>
              <a:rPr lang="en-US" sz="1050" i="1" dirty="0">
                <a:ea typeface="Calibri" panose="020F0502020204030204" pitchFamily="34" charset="0"/>
                <a:cs typeface="Times New Roman" panose="02020603050405020304" pitchFamily="18" charset="0"/>
              </a:rPr>
              <a:t>positive</a:t>
            </a:r>
            <a:r>
              <a:rPr lang="en-US" sz="1050" dirty="0">
                <a:ea typeface="Calibri" panose="020F0502020204030204" pitchFamily="34" charset="0"/>
                <a:cs typeface="Times New Roman" panose="02020603050405020304" pitchFamily="18" charset="0"/>
              </a:rPr>
              <a:t> examples, whereas genes lacking the same association are negative examples. The </a:t>
            </a:r>
            <a:r>
              <a:rPr lang="en-US" sz="1050" dirty="0" err="1">
                <a:ea typeface="Calibri" panose="020F0502020204030204" pitchFamily="34" charset="0"/>
                <a:cs typeface="Times New Roman" panose="02020603050405020304" pitchFamily="18" charset="0"/>
              </a:rPr>
              <a:t>Metapath</a:t>
            </a:r>
            <a:r>
              <a:rPr lang="en-US" sz="1050" dirty="0">
                <a:ea typeface="Calibri" panose="020F0502020204030204" pitchFamily="34" charset="0"/>
                <a:cs typeface="Times New Roman" panose="02020603050405020304" pitchFamily="18" charset="0"/>
              </a:rPr>
              <a:t> approach transforms assertions/evidence chains into classification problems that can be solved using suitably designed machine learning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377633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36" y="20222"/>
            <a:ext cx="8255849" cy="905696"/>
          </a:xfrm>
        </p:spPr>
        <p:txBody>
          <a:bodyPr>
            <a:noAutofit/>
          </a:bodyPr>
          <a:lstStyle/>
          <a:p>
            <a:r>
              <a:rPr lang="en-US" sz="2000" dirty="0"/>
              <a:t>METAPATH ALGORITHM WORKFLOW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01264" y="3108569"/>
            <a:ext cx="8709087" cy="1090874"/>
          </a:xfrm>
        </p:spPr>
        <p:txBody>
          <a:bodyPr>
            <a:noAutofit/>
          </a:bodyPr>
          <a:lstStyle/>
          <a:p>
            <a:r>
              <a:rPr lang="en-US" sz="1600" dirty="0"/>
              <a:t>A meta-path encodes type-specific network topology between the source node (e.g., Protein target) and the destination node (e.g., Disease or Function) </a:t>
            </a:r>
          </a:p>
          <a:p>
            <a:r>
              <a:rPr lang="en-US" sz="1600" i="1" dirty="0"/>
              <a:t>Target</a:t>
            </a:r>
            <a:r>
              <a:rPr lang="en-US" sz="1600" dirty="0"/>
              <a:t> –– (member of) → PPI Network ← (member of) –– Protein –– (associated with) → </a:t>
            </a:r>
            <a:r>
              <a:rPr lang="en-US" sz="1600" i="1" dirty="0"/>
              <a:t>Disease</a:t>
            </a:r>
          </a:p>
          <a:p>
            <a:r>
              <a:rPr lang="en-US" sz="1600" i="1" dirty="0"/>
              <a:t>Target</a:t>
            </a:r>
            <a:r>
              <a:rPr lang="en-US" sz="1600" dirty="0"/>
              <a:t> –– (expressed in) → Tissue ← (localized in) –– </a:t>
            </a:r>
            <a:r>
              <a:rPr lang="en-US" sz="1600" i="1" dirty="0"/>
              <a:t>Disease</a:t>
            </a:r>
            <a:endParaRPr lang="en-US" sz="1600" b="1" i="1" dirty="0">
              <a:latin typeface="Rockwell" panose="020606030202050204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Content Placeholder 10"/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3" y="925919"/>
            <a:ext cx="7498449" cy="206666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13048" y="4906136"/>
            <a:ext cx="511219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 eaLnBrk="0" hangingPunct="0">
              <a:buClrTx/>
              <a:defRPr/>
            </a:pPr>
            <a:r>
              <a:rPr lang="en-US" sz="1050" kern="1200" dirty="0">
                <a:latin typeface="Rockwell" panose="020606030202050204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O. Ursu, T Oprea et al., IDG2 KMC</a:t>
            </a:r>
          </a:p>
        </p:txBody>
      </p:sp>
      <p:sp>
        <p:nvSpPr>
          <p:cNvPr id="13" name="Rectangle 96"/>
          <p:cNvSpPr>
            <a:spLocks noChangeArrowheads="1"/>
          </p:cNvSpPr>
          <p:nvPr/>
        </p:nvSpPr>
        <p:spPr bwMode="auto">
          <a:xfrm>
            <a:off x="6594950" y="4914901"/>
            <a:ext cx="1207382" cy="2539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050" kern="1200" dirty="0">
                <a:latin typeface="Rockwell" panose="020606030202050204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2/01/18 r</a:t>
            </a:r>
            <a:r>
              <a:rPr lang="de-DE" sz="1050" kern="1200" dirty="0">
                <a:latin typeface="Rockwell" panose="020606030202050204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evision</a:t>
            </a:r>
            <a:endParaRPr lang="en-GB" sz="1050" kern="1200" dirty="0">
              <a:latin typeface="Rockwell" panose="020606030202050204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673" y="4659148"/>
            <a:ext cx="1217401" cy="45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9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Tudor’s ML method</a:t>
            </a:r>
            <a:endParaRPr sz="3000" dirty="0"/>
          </a:p>
        </p:txBody>
      </p:sp>
      <p:sp>
        <p:nvSpPr>
          <p:cNvPr id="254" name="Google Shape;254;p19"/>
          <p:cNvSpPr txBox="1"/>
          <p:nvPr/>
        </p:nvSpPr>
        <p:spPr>
          <a:xfrm>
            <a:off x="2953324" y="1730550"/>
            <a:ext cx="5318805" cy="3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Tudor provided access to the input and output data from the Machine Learning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As a group, we discussed the method and pipeline for detecting candidate genes for phenotypes and diseases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Identified useful cases to explore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56" name="Google Shape;256;p19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5531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Tudor’s ML method:</a:t>
            </a:r>
            <a:br>
              <a:rPr lang="en-US" sz="3000" dirty="0"/>
            </a:br>
            <a:r>
              <a:rPr lang="en-US" sz="3000" dirty="0"/>
              <a:t>conclusions / lessons learned</a:t>
            </a:r>
            <a:endParaRPr sz="3000" dirty="0"/>
          </a:p>
        </p:txBody>
      </p:sp>
      <p:sp>
        <p:nvSpPr>
          <p:cNvPr id="254" name="Google Shape;254;p19"/>
          <p:cNvSpPr txBox="1"/>
          <p:nvPr/>
        </p:nvSpPr>
        <p:spPr>
          <a:xfrm>
            <a:off x="2953324" y="1730550"/>
            <a:ext cx="5318805" cy="3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It’s complicated!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Lots of input data (manual configuration)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Lots of output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(20,000+ rows, 20,000+ columns) 2GB output in binary format for each MP term analyzed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Next steps are to attempt to re-implement the method and EBI and Harwell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56" name="Google Shape;256;p19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57" name="Google Shape;257;p19"/>
          <p:cNvSpPr txBox="1"/>
          <p:nvPr/>
        </p:nvSpPr>
        <p:spPr>
          <a:xfrm>
            <a:off x="84950" y="4815350"/>
            <a:ext cx="6117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* - helpful definitions from hackathon.guide</a:t>
            </a: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28291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7182" y="20222"/>
            <a:ext cx="8483836" cy="905696"/>
          </a:xfrm>
        </p:spPr>
        <p:txBody>
          <a:bodyPr>
            <a:noAutofit/>
          </a:bodyPr>
          <a:lstStyle/>
          <a:p>
            <a:r>
              <a:rPr lang="en-US" sz="2000" dirty="0"/>
              <a:t>automated data aggregation for ML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048" y="4906136"/>
            <a:ext cx="511219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 eaLnBrk="0" hangingPunct="0">
              <a:buClrTx/>
              <a:defRPr/>
            </a:pPr>
            <a:r>
              <a:rPr lang="en-US" sz="1050" kern="1200" dirty="0">
                <a:latin typeface="Rockwell" panose="020606030202050204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O. Ursu et al., </a:t>
            </a:r>
            <a:r>
              <a:rPr lang="en-US" sz="1050" i="1" kern="1200" dirty="0">
                <a:latin typeface="Rockwell" panose="020606030202050204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manuscript in preparation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5522" y="757645"/>
          <a:ext cx="6281443" cy="42851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1517">
                  <a:extLst>
                    <a:ext uri="{9D8B030D-6E8A-4147-A177-3AD203B41FA5}">
                      <a16:colId xmlns:a16="http://schemas.microsoft.com/office/drawing/2014/main" val="800044010"/>
                    </a:ext>
                  </a:extLst>
                </a:gridCol>
                <a:gridCol w="3529913">
                  <a:extLst>
                    <a:ext uri="{9D8B030D-6E8A-4147-A177-3AD203B41FA5}">
                      <a16:colId xmlns:a16="http://schemas.microsoft.com/office/drawing/2014/main" val="506491816"/>
                    </a:ext>
                  </a:extLst>
                </a:gridCol>
                <a:gridCol w="1200013">
                  <a:extLst>
                    <a:ext uri="{9D8B030D-6E8A-4147-A177-3AD203B41FA5}">
                      <a16:colId xmlns:a16="http://schemas.microsoft.com/office/drawing/2014/main" val="3276038808"/>
                    </a:ext>
                  </a:extLst>
                </a:gridCol>
              </a:tblGrid>
              <a:tr h="2279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FF00"/>
                          </a:solidFill>
                          <a:effectLst/>
                        </a:rPr>
                        <a:t>Data source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FF00"/>
                          </a:solidFill>
                          <a:effectLst/>
                        </a:rPr>
                        <a:t>Data type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FF00"/>
                          </a:solidFill>
                          <a:effectLst/>
                        </a:rPr>
                        <a:t>Data points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extLst>
                  <a:ext uri="{0D108BD9-81ED-4DB2-BD59-A6C34878D82A}">
                    <a16:rowId xmlns:a16="http://schemas.microsoft.com/office/drawing/2014/main" val="2483216715"/>
                  </a:ext>
                </a:extLst>
              </a:tr>
              <a:tr h="2279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CCLE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Gene expression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19,006,134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extLst>
                  <a:ext uri="{0D108BD9-81ED-4DB2-BD59-A6C34878D82A}">
                    <a16:rowId xmlns:a16="http://schemas.microsoft.com/office/drawing/2014/main" val="3379631930"/>
                  </a:ext>
                </a:extLst>
              </a:tr>
              <a:tr h="2279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GTEx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Gene expression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2,612,227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extLst>
                  <a:ext uri="{0D108BD9-81ED-4DB2-BD59-A6C34878D82A}">
                    <a16:rowId xmlns:a16="http://schemas.microsoft.com/office/drawing/2014/main" val="1975101210"/>
                  </a:ext>
                </a:extLst>
              </a:tr>
              <a:tr h="2279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Protein Atlas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Gene &amp; Protein expression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949,199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extLst>
                  <a:ext uri="{0D108BD9-81ED-4DB2-BD59-A6C34878D82A}">
                    <a16:rowId xmlns:a16="http://schemas.microsoft.com/office/drawing/2014/main" val="1310472371"/>
                  </a:ext>
                </a:extLst>
              </a:tr>
              <a:tr h="2279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Reactome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Biological pathways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303,681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extLst>
                  <a:ext uri="{0D108BD9-81ED-4DB2-BD59-A6C34878D82A}">
                    <a16:rowId xmlns:a16="http://schemas.microsoft.com/office/drawing/2014/main" val="3067506981"/>
                  </a:ext>
                </a:extLst>
              </a:tr>
              <a:tr h="2279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KEGG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Biological pathways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27,683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extLst>
                  <a:ext uri="{0D108BD9-81ED-4DB2-BD59-A6C34878D82A}">
                    <a16:rowId xmlns:a16="http://schemas.microsoft.com/office/drawing/2014/main" val="1430913633"/>
                  </a:ext>
                </a:extLst>
              </a:tr>
              <a:tr h="2279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StringDB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Protein-Protein interactions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5,080,023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extLst>
                  <a:ext uri="{0D108BD9-81ED-4DB2-BD59-A6C34878D82A}">
                    <a16:rowId xmlns:a16="http://schemas.microsoft.com/office/drawing/2014/main" val="1124127391"/>
                  </a:ext>
                </a:extLst>
              </a:tr>
              <a:tr h="2279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Gene ontology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Biological pathways &amp; Gene function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434,317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extLst>
                  <a:ext uri="{0D108BD9-81ED-4DB2-BD59-A6C34878D82A}">
                    <a16:rowId xmlns:a16="http://schemas.microsoft.com/office/drawing/2014/main" val="3026548024"/>
                  </a:ext>
                </a:extLst>
              </a:tr>
              <a:tr h="2279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InterPro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Protein structure and function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467,163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extLst>
                  <a:ext uri="{0D108BD9-81ED-4DB2-BD59-A6C34878D82A}">
                    <a16:rowId xmlns:a16="http://schemas.microsoft.com/office/drawing/2014/main" val="2535439919"/>
                  </a:ext>
                </a:extLst>
              </a:tr>
              <a:tr h="2279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ClinVar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Human Gene - Disease/Phenotype associations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881,357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extLst>
                  <a:ext uri="{0D108BD9-81ED-4DB2-BD59-A6C34878D82A}">
                    <a16:rowId xmlns:a16="http://schemas.microsoft.com/office/drawing/2014/main" val="1692930726"/>
                  </a:ext>
                </a:extLst>
              </a:tr>
              <a:tr h="2279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GWAS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Gene - Disease/Phenotype associations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54,360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extLst>
                  <a:ext uri="{0D108BD9-81ED-4DB2-BD59-A6C34878D82A}">
                    <a16:rowId xmlns:a16="http://schemas.microsoft.com/office/drawing/2014/main" val="3460925740"/>
                  </a:ext>
                </a:extLst>
              </a:tr>
              <a:tr h="2279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FF00"/>
                          </a:solidFill>
                          <a:effectLst/>
                        </a:rPr>
                        <a:t>OMIM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Human Gene - Disease/Phenotype associations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25,557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extLst>
                  <a:ext uri="{0D108BD9-81ED-4DB2-BD59-A6C34878D82A}">
                    <a16:rowId xmlns:a16="http://schemas.microsoft.com/office/drawing/2014/main" val="100568552"/>
                  </a:ext>
                </a:extLst>
              </a:tr>
              <a:tr h="2279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UniProt</a:t>
                      </a:r>
                      <a:r>
                        <a:rPr lang="en-US" sz="1200" dirty="0">
                          <a:effectLst/>
                        </a:rPr>
                        <a:t> Disease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Human Gene - Disease/Phenotype associations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5,365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extLst>
                  <a:ext uri="{0D108BD9-81ED-4DB2-BD59-A6C34878D82A}">
                    <a16:rowId xmlns:a16="http://schemas.microsoft.com/office/drawing/2014/main" val="1115500251"/>
                  </a:ext>
                </a:extLst>
              </a:tr>
              <a:tr h="2279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JensenLab DISEASE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Gene - Disease associations from text mining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44,829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extLst>
                  <a:ext uri="{0D108BD9-81ED-4DB2-BD59-A6C34878D82A}">
                    <a16:rowId xmlns:a16="http://schemas.microsoft.com/office/drawing/2014/main" val="2616899068"/>
                  </a:ext>
                </a:extLst>
              </a:tr>
              <a:tr h="2279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NCBI Homology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Homology mapping of human/mouse/rat genes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70,922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extLst>
                  <a:ext uri="{0D108BD9-81ED-4DB2-BD59-A6C34878D82A}">
                    <a16:rowId xmlns:a16="http://schemas.microsoft.com/office/drawing/2014/main" val="62035908"/>
                  </a:ext>
                </a:extLst>
              </a:tr>
              <a:tr h="2279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IMPC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Mouse Gene - Phenotype associations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2,153,999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extLst>
                  <a:ext uri="{0D108BD9-81ED-4DB2-BD59-A6C34878D82A}">
                    <a16:rowId xmlns:a16="http://schemas.microsoft.com/office/drawing/2014/main" val="2900549668"/>
                  </a:ext>
                </a:extLst>
              </a:tr>
              <a:tr h="2279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RGD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Rat Gene - Phenotype associations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117,606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extLst>
                  <a:ext uri="{0D108BD9-81ED-4DB2-BD59-A6C34878D82A}">
                    <a16:rowId xmlns:a16="http://schemas.microsoft.com/office/drawing/2014/main" val="2890422402"/>
                  </a:ext>
                </a:extLst>
              </a:tr>
              <a:tr h="2279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LINCS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Drug induced gene signatures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230,111,315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512" marR="22512" marT="22512" marB="22512"/>
                </a:tc>
                <a:extLst>
                  <a:ext uri="{0D108BD9-81ED-4DB2-BD59-A6C34878D82A}">
                    <a16:rowId xmlns:a16="http://schemas.microsoft.com/office/drawing/2014/main" val="2376019082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531388" y="1071913"/>
            <a:ext cx="25670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>
              <a:buClrTx/>
              <a:defRPr/>
            </a:pPr>
            <a:r>
              <a:rPr lang="en-US" sz="1350" kern="1200" dirty="0">
                <a:latin typeface="Rockwell" panose="02060603020205020403"/>
                <a:ea typeface="+mn-ea"/>
                <a:cs typeface="+mn-cs"/>
              </a:rPr>
              <a:t>We developed automated methods for data </a:t>
            </a:r>
            <a:r>
              <a:rPr lang="en-US" sz="1350" i="1" kern="1200" dirty="0">
                <a:latin typeface="Rockwell" panose="02060603020205020403"/>
                <a:ea typeface="+mn-ea"/>
                <a:cs typeface="+mn-cs"/>
              </a:rPr>
              <a:t>collection</a:t>
            </a:r>
            <a:r>
              <a:rPr lang="en-US" sz="1350" kern="1200" dirty="0">
                <a:latin typeface="Rockwell" panose="02060603020205020403"/>
                <a:ea typeface="+mn-ea"/>
                <a:cs typeface="+mn-cs"/>
              </a:rPr>
              <a:t> (</a:t>
            </a:r>
            <a:r>
              <a:rPr lang="en-US" sz="1350" kern="1200" dirty="0">
                <a:latin typeface="Rockwell" panose="02060603020205020403"/>
                <a:ea typeface="+mn-ea"/>
                <a:cs typeface="+mn-cs"/>
                <a:hlinkClick r:id="rId2"/>
              </a:rPr>
              <a:t>TCRD</a:t>
            </a:r>
            <a:r>
              <a:rPr lang="en-US" sz="1350" kern="1200" dirty="0">
                <a:latin typeface="Rockwell" panose="02060603020205020403"/>
                <a:ea typeface="+mn-ea"/>
                <a:cs typeface="+mn-cs"/>
              </a:rPr>
              <a:t>),  </a:t>
            </a:r>
            <a:r>
              <a:rPr lang="en-US" sz="1350" i="1" kern="1200" dirty="0">
                <a:latin typeface="Rockwell" panose="02060603020205020403"/>
                <a:ea typeface="+mn-ea"/>
                <a:cs typeface="+mn-cs"/>
              </a:rPr>
              <a:t>visualization</a:t>
            </a:r>
            <a:r>
              <a:rPr lang="en-US" sz="1350" kern="1200" dirty="0">
                <a:latin typeface="Rockwell" panose="02060603020205020403"/>
                <a:ea typeface="+mn-ea"/>
                <a:cs typeface="+mn-cs"/>
              </a:rPr>
              <a:t> (</a:t>
            </a:r>
            <a:r>
              <a:rPr lang="en-US" sz="1350" kern="1200" dirty="0">
                <a:latin typeface="Rockwell" panose="02060603020205020403"/>
                <a:ea typeface="+mn-ea"/>
                <a:cs typeface="+mn-cs"/>
                <a:hlinkClick r:id="rId3"/>
              </a:rPr>
              <a:t>Pharos</a:t>
            </a:r>
            <a:r>
              <a:rPr lang="en-US" sz="1350" kern="1200" dirty="0">
                <a:latin typeface="Rockwell" panose="02060603020205020403"/>
                <a:ea typeface="+mn-ea"/>
                <a:cs typeface="+mn-cs"/>
              </a:rPr>
              <a:t>) and </a:t>
            </a:r>
            <a:r>
              <a:rPr lang="en-US" sz="1350" b="1" kern="1200" dirty="0">
                <a:latin typeface="Rockwell" panose="02060603020205020403"/>
                <a:ea typeface="+mn-ea"/>
                <a:cs typeface="+mn-cs"/>
              </a:rPr>
              <a:t>data aggregation</a:t>
            </a:r>
            <a:r>
              <a:rPr lang="en-US" sz="1350" kern="1200" dirty="0">
                <a:latin typeface="Rockwell" panose="02060603020205020403"/>
                <a:ea typeface="+mn-ea"/>
                <a:cs typeface="+mn-cs"/>
              </a:rPr>
              <a:t>. </a:t>
            </a:r>
          </a:p>
          <a:p>
            <a:pPr defTabSz="342900">
              <a:buClrTx/>
              <a:defRPr/>
            </a:pPr>
            <a:r>
              <a:rPr lang="en-US" sz="1350" kern="1200" dirty="0">
                <a:latin typeface="Rockwell" panose="02060603020205020403"/>
                <a:ea typeface="+mn-ea"/>
                <a:cs typeface="+mn-cs"/>
              </a:rPr>
              <a:t> </a:t>
            </a:r>
          </a:p>
          <a:p>
            <a:pPr defTabSz="342900">
              <a:buClrTx/>
              <a:defRPr/>
            </a:pPr>
            <a:r>
              <a:rPr lang="en-US" sz="1350" kern="1200" dirty="0">
                <a:latin typeface="Rockwell" panose="02060603020205020403"/>
                <a:ea typeface="+mn-ea"/>
                <a:cs typeface="+mn-cs"/>
              </a:rPr>
              <a:t>These aggregated datasets were used to build machine learning models for 20+ disease and 73 mouse phenotype.</a:t>
            </a:r>
          </a:p>
          <a:p>
            <a:pPr defTabSz="342900">
              <a:buClrTx/>
              <a:defRPr/>
            </a:pPr>
            <a:endParaRPr lang="en-US" sz="1350" kern="1200" dirty="0">
              <a:latin typeface="Rockwell" panose="02060603020205020403"/>
              <a:ea typeface="+mn-ea"/>
              <a:cs typeface="+mn-cs"/>
            </a:endParaRPr>
          </a:p>
          <a:p>
            <a:pPr defTabSz="342900">
              <a:buClrTx/>
              <a:defRPr/>
            </a:pPr>
            <a:r>
              <a:rPr lang="en-US" sz="1350" kern="1200" dirty="0">
                <a:latin typeface="Rockwell" panose="02060603020205020403"/>
                <a:ea typeface="Calibri" panose="020F0502020204030204" pitchFamily="34" charset="0"/>
                <a:cs typeface="Times New Roman" panose="02020603050405020304" pitchFamily="18" charset="0"/>
              </a:rPr>
              <a:t>Each knowledge graph contains ~22,000 </a:t>
            </a:r>
            <a:r>
              <a:rPr lang="en-US" sz="1350" kern="1200" dirty="0" err="1">
                <a:latin typeface="Rockwell" panose="02060603020205020403"/>
                <a:ea typeface="Calibri" panose="020F0502020204030204" pitchFamily="34" charset="0"/>
                <a:cs typeface="Times New Roman" panose="02020603050405020304" pitchFamily="18" charset="0"/>
              </a:rPr>
              <a:t>metapaths</a:t>
            </a:r>
            <a:r>
              <a:rPr lang="en-US" sz="1350" kern="1200" dirty="0">
                <a:latin typeface="Rockwell" panose="02060603020205020403"/>
                <a:ea typeface="Calibri" panose="020F0502020204030204" pitchFamily="34" charset="0"/>
                <a:cs typeface="Times New Roman" panose="02020603050405020304" pitchFamily="18" charset="0"/>
              </a:rPr>
              <a:t> and 284 million path instances.</a:t>
            </a:r>
          </a:p>
          <a:p>
            <a:pPr defTabSz="342900">
              <a:buClrTx/>
              <a:defRPr/>
            </a:pPr>
            <a:endParaRPr lang="en-US" sz="1350" kern="1200" dirty="0"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7" name="Rectangle 96"/>
          <p:cNvSpPr>
            <a:spLocks noChangeArrowheads="1"/>
          </p:cNvSpPr>
          <p:nvPr/>
        </p:nvSpPr>
        <p:spPr bwMode="auto">
          <a:xfrm>
            <a:off x="6594950" y="4914901"/>
            <a:ext cx="1281120" cy="2539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050" kern="1200" dirty="0">
                <a:latin typeface="Rockwell" panose="020606030202050204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10/07/18 r</a:t>
            </a:r>
            <a:r>
              <a:rPr lang="de-DE" sz="1050" kern="1200" dirty="0">
                <a:latin typeface="Rockwell" panose="020606030202050204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evision</a:t>
            </a:r>
            <a:endParaRPr lang="en-GB" sz="1050" kern="1200" dirty="0">
              <a:latin typeface="Rockwell" panose="020606030202050204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421" y="4659148"/>
            <a:ext cx="1217401" cy="45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51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Tudor’s ML method:</a:t>
            </a:r>
            <a:br>
              <a:rPr lang="en-US" sz="3000" dirty="0"/>
            </a:br>
            <a:r>
              <a:rPr lang="en-US" sz="3000" dirty="0"/>
              <a:t>next steps</a:t>
            </a:r>
            <a:endParaRPr sz="3000" dirty="0"/>
          </a:p>
        </p:txBody>
      </p:sp>
      <p:sp>
        <p:nvSpPr>
          <p:cNvPr id="254" name="Google Shape;254;p19"/>
          <p:cNvSpPr txBox="1"/>
          <p:nvPr/>
        </p:nvSpPr>
        <p:spPr>
          <a:xfrm>
            <a:off x="2953324" y="1730550"/>
            <a:ext cx="5318805" cy="3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Get access to existing input data and results (complete)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Download and explore results (ongoing)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Validation of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* Receive code from Tudor’s group (in progress)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Next steps are to attempt to re-implement the method and EBI and Harwell and HMGU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56" name="Google Shape;256;p19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57" name="Google Shape;257;p19"/>
          <p:cNvSpPr txBox="1"/>
          <p:nvPr/>
        </p:nvSpPr>
        <p:spPr>
          <a:xfrm>
            <a:off x="84950" y="4815350"/>
            <a:ext cx="6117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* - helpful definitions from hackathon.guide</a:t>
            </a: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171639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Tudor’s ML method:</a:t>
            </a:r>
            <a:br>
              <a:rPr lang="en-US" sz="3000" dirty="0"/>
            </a:br>
            <a:r>
              <a:rPr lang="en-US" sz="3000" dirty="0"/>
              <a:t>next steps</a:t>
            </a:r>
            <a:endParaRPr sz="3000" dirty="0"/>
          </a:p>
        </p:txBody>
      </p:sp>
      <p:sp>
        <p:nvSpPr>
          <p:cNvPr id="254" name="Google Shape;254;p19"/>
          <p:cNvSpPr txBox="1"/>
          <p:nvPr/>
        </p:nvSpPr>
        <p:spPr>
          <a:xfrm>
            <a:off x="2953324" y="1730550"/>
            <a:ext cx="5318805" cy="3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Potential improvements that we can contribute to the method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0000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1) GPU instead of CPU (or general optimization)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0000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2) Parallelization of algorithm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0000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3) Understating and rationalizing of the method / results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0000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4) and more…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56" name="Google Shape;256;p19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57" name="Google Shape;257;p19"/>
          <p:cNvSpPr txBox="1"/>
          <p:nvPr/>
        </p:nvSpPr>
        <p:spPr>
          <a:xfrm>
            <a:off x="84950" y="4815350"/>
            <a:ext cx="6117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* - helpful definitions from hackathon.guide</a:t>
            </a: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2491509118"/>
      </p:ext>
    </p:extLst>
  </p:cSld>
  <p:clrMapOvr>
    <a:masterClrMapping/>
  </p:clrMapOvr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637</Words>
  <Application>Microsoft Office PowerPoint</Application>
  <PresentationFormat>On-screen Show (16:9)</PresentationFormat>
  <Paragraphs>126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Nixie One</vt:lpstr>
      <vt:lpstr>Arial</vt:lpstr>
      <vt:lpstr>Rockwell</vt:lpstr>
      <vt:lpstr>Times New Roman</vt:lpstr>
      <vt:lpstr>Varela Round</vt:lpstr>
      <vt:lpstr>Calibri</vt:lpstr>
      <vt:lpstr>Verdana</vt:lpstr>
      <vt:lpstr>Puck template</vt:lpstr>
      <vt:lpstr>Explore integration of Tudor’s ML method into IMPC</vt:lpstr>
      <vt:lpstr>Protein knowledge graphs</vt:lpstr>
      <vt:lpstr>Machine learning as precursor to AI</vt:lpstr>
      <vt:lpstr>METAPATH ALGORITHM WORKFLOW</vt:lpstr>
      <vt:lpstr>Tudor’s ML method</vt:lpstr>
      <vt:lpstr>Tudor’s ML method: conclusions / lessons learned</vt:lpstr>
      <vt:lpstr>automated data aggregation for ML</vt:lpstr>
      <vt:lpstr>Tudor’s ML method: next steps</vt:lpstr>
      <vt:lpstr>Tudor’s ML method: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2019.01.23 International Mouse Phenotyping Consortium Machine Learning Hackathon IMPCMLH  ML CHIMP</dc:title>
  <cp:lastModifiedBy>Jeremy Mason</cp:lastModifiedBy>
  <cp:revision>10</cp:revision>
  <dcterms:modified xsi:type="dcterms:W3CDTF">2019-01-24T10:07:21Z</dcterms:modified>
</cp:coreProperties>
</file>