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9" r:id="rId9"/>
    <p:sldId id="276" r:id="rId10"/>
    <p:sldId id="270" r:id="rId11"/>
    <p:sldId id="274" r:id="rId12"/>
    <p:sldId id="261" r:id="rId13"/>
    <p:sldId id="262" r:id="rId14"/>
    <p:sldId id="275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92"/>
  </p:normalViewPr>
  <p:slideViewPr>
    <p:cSldViewPr snapToGrid="0" snapToObjects="1">
      <p:cViewPr>
        <p:scale>
          <a:sx n="100" d="100"/>
          <a:sy n="100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athiraprabhakar/Desktop/Pcap_Stats_Updated_PACKETLOSS%20cop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aathiraprabhakar/Desktop/Pcap_Stats_Updated_PACKETLOSS%20cop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aathiraprabhakar/Desktop/Pcap_Stats_Updated_PACKETLOSS%20cop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aathiraprabhakar/Desktop/PCAP_STATS_DELA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aathiraprabhakar/Desktop/PCAP_STATS_DELA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aathiraprabhakar/Desktop/PCAP_STATS_DELAY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localhost/Users/aathiraprabhakar/Desktop/PCAP_STATS_DELAY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localhost/Users/aathiraprabhakar/Documents/Workbook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Object Size &gt; 1 MB</a:t>
            </a:r>
          </a:p>
        </c:rich>
      </c:tx>
      <c:layout>
        <c:manualLayout>
          <c:xMode val="edge"/>
          <c:yMode val="edge"/>
          <c:x val="0.44514727325751"/>
          <c:y val="0.007432181345224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02004762468"/>
          <c:y val="0.154111602690618"/>
          <c:w val="0.817650755771792"/>
          <c:h val="0.569176025659919"/>
        </c:manualLayout>
      </c:layout>
      <c:scatterChart>
        <c:scatterStyle val="lineMarker"/>
        <c:varyColors val="0"/>
        <c:ser>
          <c:idx val="0"/>
          <c:order val="0"/>
          <c:tx>
            <c:v>Original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'1MB'!$A$4:$A$9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</c:numCache>
            </c:numRef>
          </c:xVal>
          <c:yVal>
            <c:numRef>
              <c:f>'1MB'!$B$4:$B$9</c:f>
              <c:numCache>
                <c:formatCode>General</c:formatCode>
                <c:ptCount val="6"/>
                <c:pt idx="0">
                  <c:v>99.0</c:v>
                </c:pt>
                <c:pt idx="1">
                  <c:v>87.0</c:v>
                </c:pt>
                <c:pt idx="2">
                  <c:v>46.0</c:v>
                </c:pt>
                <c:pt idx="3">
                  <c:v>21.0</c:v>
                </c:pt>
                <c:pt idx="4">
                  <c:v>10.0</c:v>
                </c:pt>
                <c:pt idx="5">
                  <c:v>6.209</c:v>
                </c:pt>
              </c:numCache>
            </c:numRef>
          </c:yVal>
          <c:smooth val="0"/>
        </c:ser>
        <c:ser>
          <c:idx val="1"/>
          <c:order val="1"/>
          <c:tx>
            <c:v>Modified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'1MB'!$A$4:$A$9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</c:numCache>
            </c:numRef>
          </c:xVal>
          <c:yVal>
            <c:numRef>
              <c:f>'1MB'!$C$4:$C$9</c:f>
              <c:numCache>
                <c:formatCode>General</c:formatCode>
                <c:ptCount val="6"/>
                <c:pt idx="0">
                  <c:v>100.0</c:v>
                </c:pt>
                <c:pt idx="1">
                  <c:v>90.0</c:v>
                </c:pt>
                <c:pt idx="2">
                  <c:v>57.0</c:v>
                </c:pt>
                <c:pt idx="3">
                  <c:v>31.0</c:v>
                </c:pt>
                <c:pt idx="4">
                  <c:v>13.0</c:v>
                </c:pt>
                <c:pt idx="5">
                  <c:v>8.53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'1MB'!$A$4:$A$9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</c:numCache>
            </c:numRef>
          </c:xVal>
          <c:yVal>
            <c:numRef>
              <c:f>'1MB'!$D$4:$D$9</c:f>
              <c:numCache>
                <c:formatCode>General</c:formatCode>
                <c:ptCount val="6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675056"/>
        <c:axId val="-2095666208"/>
      </c:scatterChart>
      <c:valAx>
        <c:axId val="-2095675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  <a:r>
                  <a:rPr lang="en-US" baseline="0"/>
                  <a:t> %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666208"/>
        <c:crosses val="autoZero"/>
        <c:crossBetween val="midCat"/>
      </c:valAx>
      <c:valAx>
        <c:axId val="-209566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Mbps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675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Object</a:t>
            </a:r>
            <a:r>
              <a:rPr lang="en-US" baseline="0"/>
              <a:t> Size &gt;10 KB and &lt; 100 KB</a:t>
            </a:r>
            <a:endParaRPr lang="en-US"/>
          </a:p>
        </c:rich>
      </c:tx>
      <c:layout>
        <c:manualLayout>
          <c:xMode val="edge"/>
          <c:yMode val="edge"/>
          <c:x val="0.220352890145232"/>
          <c:y val="0.03650005652239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4454111983763"/>
          <c:y val="0.151573909261434"/>
          <c:w val="0.811558067776388"/>
          <c:h val="0.575269272705304"/>
        </c:manualLayout>
      </c:layout>
      <c:scatterChart>
        <c:scatterStyle val="lineMarker"/>
        <c:varyColors val="0"/>
        <c:ser>
          <c:idx val="0"/>
          <c:order val="0"/>
          <c:tx>
            <c:v>Original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'100KB'!$A$4:$A$9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</c:numCache>
            </c:numRef>
          </c:xVal>
          <c:yVal>
            <c:numRef>
              <c:f>'100KB'!$B$4:$B$9</c:f>
              <c:numCache>
                <c:formatCode>General</c:formatCode>
                <c:ptCount val="6"/>
                <c:pt idx="0">
                  <c:v>95.0</c:v>
                </c:pt>
                <c:pt idx="1">
                  <c:v>93.0</c:v>
                </c:pt>
                <c:pt idx="2">
                  <c:v>36.0</c:v>
                </c:pt>
                <c:pt idx="3">
                  <c:v>20.0</c:v>
                </c:pt>
                <c:pt idx="4">
                  <c:v>9.521000000000001</c:v>
                </c:pt>
                <c:pt idx="5">
                  <c:v>7.402</c:v>
                </c:pt>
              </c:numCache>
            </c:numRef>
          </c:yVal>
          <c:smooth val="0"/>
        </c:ser>
        <c:ser>
          <c:idx val="1"/>
          <c:order val="1"/>
          <c:tx>
            <c:v>Modified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'100KB'!$A$4:$A$9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</c:numCache>
            </c:numRef>
          </c:xVal>
          <c:yVal>
            <c:numRef>
              <c:f>'100KB'!$C$4:$C$9</c:f>
              <c:numCache>
                <c:formatCode>General</c:formatCode>
                <c:ptCount val="6"/>
                <c:pt idx="0">
                  <c:v>95.0</c:v>
                </c:pt>
                <c:pt idx="1">
                  <c:v>94.0</c:v>
                </c:pt>
                <c:pt idx="2">
                  <c:v>51.0</c:v>
                </c:pt>
                <c:pt idx="3">
                  <c:v>24.0</c:v>
                </c:pt>
                <c:pt idx="4">
                  <c:v>13.0</c:v>
                </c:pt>
                <c:pt idx="5">
                  <c:v>8.507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'100KB'!$A$4:$A$9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</c:numCache>
            </c:numRef>
          </c:xVal>
          <c:yVal>
            <c:numRef>
              <c:f>'100KB'!$D$4:$D$9</c:f>
              <c:numCache>
                <c:formatCode>General</c:formatCode>
                <c:ptCount val="6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555872"/>
        <c:axId val="-2095547296"/>
      </c:scatterChart>
      <c:valAx>
        <c:axId val="-209555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547296"/>
        <c:crosses val="autoZero"/>
        <c:crossBetween val="midCat"/>
      </c:valAx>
      <c:valAx>
        <c:axId val="-209554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Avergae</a:t>
                </a:r>
                <a:r>
                  <a:rPr lang="en-US" baseline="0"/>
                  <a:t> Mbps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555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Object Size &gt; 1KB and &lt;</a:t>
            </a:r>
            <a:r>
              <a:rPr lang="en-US" baseline="0"/>
              <a:t> 10 KB</a:t>
            </a:r>
            <a:endParaRPr lang="en-US"/>
          </a:p>
        </c:rich>
      </c:tx>
      <c:layout>
        <c:manualLayout>
          <c:xMode val="edge"/>
          <c:yMode val="edge"/>
          <c:x val="0.306043700787402"/>
          <c:y val="0.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021596924113"/>
          <c:y val="0.163950150442814"/>
          <c:w val="0.80027805253298"/>
          <c:h val="0.541672046917674"/>
        </c:manualLayout>
      </c:layout>
      <c:scatterChart>
        <c:scatterStyle val="lineMarker"/>
        <c:varyColors val="0"/>
        <c:ser>
          <c:idx val="0"/>
          <c:order val="0"/>
          <c:tx>
            <c:v>Original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'10KB'!$A$5:$A$10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</c:numCache>
            </c:numRef>
          </c:xVal>
          <c:yVal>
            <c:numRef>
              <c:f>'10KB'!$B$5:$B$10</c:f>
              <c:numCache>
                <c:formatCode>General</c:formatCode>
                <c:ptCount val="6"/>
                <c:pt idx="0">
                  <c:v>26.0</c:v>
                </c:pt>
                <c:pt idx="1">
                  <c:v>31.0</c:v>
                </c:pt>
                <c:pt idx="2">
                  <c:v>23.5</c:v>
                </c:pt>
                <c:pt idx="3">
                  <c:v>21.0</c:v>
                </c:pt>
                <c:pt idx="4">
                  <c:v>20.0</c:v>
                </c:pt>
                <c:pt idx="5">
                  <c:v>8.0</c:v>
                </c:pt>
              </c:numCache>
            </c:numRef>
          </c:yVal>
          <c:smooth val="0"/>
        </c:ser>
        <c:ser>
          <c:idx val="1"/>
          <c:order val="1"/>
          <c:tx>
            <c:v>Modified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'10KB'!$A$5:$A$10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</c:numCache>
            </c:numRef>
          </c:xVal>
          <c:yVal>
            <c:numRef>
              <c:f>'10KB'!$C$5:$C$10</c:f>
              <c:numCache>
                <c:formatCode>General</c:formatCode>
                <c:ptCount val="6"/>
                <c:pt idx="0">
                  <c:v>30.0</c:v>
                </c:pt>
                <c:pt idx="1">
                  <c:v>32.0</c:v>
                </c:pt>
                <c:pt idx="2">
                  <c:v>28.0</c:v>
                </c:pt>
                <c:pt idx="3">
                  <c:v>28.0</c:v>
                </c:pt>
                <c:pt idx="4">
                  <c:v>27.0</c:v>
                </c:pt>
                <c:pt idx="5">
                  <c:v>15.0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'10KB'!$A$5:$A$10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</c:numCache>
            </c:numRef>
          </c:xVal>
          <c:yVal>
            <c:numRef>
              <c:f>'10KB'!$D$5:$D$10</c:f>
              <c:numCache>
                <c:formatCode>General</c:formatCode>
                <c:ptCount val="6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6445040"/>
        <c:axId val="-2094867808"/>
      </c:scatterChart>
      <c:valAx>
        <c:axId val="-2126445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</a:t>
                </a:r>
                <a:r>
                  <a:rPr lang="en-US" baseline="0"/>
                  <a:t>s %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867808"/>
        <c:crosses val="autoZero"/>
        <c:crossBetween val="midCat"/>
      </c:valAx>
      <c:valAx>
        <c:axId val="-209486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Mbps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445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Object size &gt; 10 KB and &lt; 100 KB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494544673587"/>
          <c:y val="0.184563281195067"/>
          <c:w val="0.849929283836099"/>
          <c:h val="0.590319349425584"/>
        </c:manualLayout>
      </c:layout>
      <c:lineChart>
        <c:grouping val="standard"/>
        <c:varyColors val="0"/>
        <c:ser>
          <c:idx val="0"/>
          <c:order val="0"/>
          <c:tx>
            <c:strRef>
              <c:f>'100KB'!$B$3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'100KB'!$A$4:$A$6</c:f>
              <c:numCache>
                <c:formatCode>General</c:formatCode>
                <c:ptCount val="3"/>
                <c:pt idx="0">
                  <c:v>20.0</c:v>
                </c:pt>
                <c:pt idx="1">
                  <c:v>100.0</c:v>
                </c:pt>
                <c:pt idx="2">
                  <c:v>200.0</c:v>
                </c:pt>
              </c:numCache>
            </c:numRef>
          </c:cat>
          <c:val>
            <c:numRef>
              <c:f>'100KB'!$B$4:$B$6</c:f>
              <c:numCache>
                <c:formatCode>General</c:formatCode>
                <c:ptCount val="3"/>
                <c:pt idx="0">
                  <c:v>40.0</c:v>
                </c:pt>
                <c:pt idx="1">
                  <c:v>29.88</c:v>
                </c:pt>
                <c:pt idx="2">
                  <c:v>15.0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'100KB'!$C$3</c:f>
              <c:strCache>
                <c:ptCount val="1"/>
                <c:pt idx="0">
                  <c:v>Beta Modified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'100KB'!$A$4:$A$6</c:f>
              <c:numCache>
                <c:formatCode>General</c:formatCode>
                <c:ptCount val="3"/>
                <c:pt idx="0">
                  <c:v>20.0</c:v>
                </c:pt>
                <c:pt idx="1">
                  <c:v>100.0</c:v>
                </c:pt>
                <c:pt idx="2">
                  <c:v>200.0</c:v>
                </c:pt>
              </c:numCache>
            </c:numRef>
          </c:cat>
          <c:val>
            <c:numRef>
              <c:f>'100KB'!$C$4:$C$6</c:f>
              <c:numCache>
                <c:formatCode>General</c:formatCode>
                <c:ptCount val="3"/>
                <c:pt idx="0">
                  <c:v>38.0</c:v>
                </c:pt>
                <c:pt idx="1">
                  <c:v>30.0</c:v>
                </c:pt>
                <c:pt idx="2">
                  <c:v>15.0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'100KB'!$D$3</c:f>
              <c:strCache>
                <c:ptCount val="1"/>
                <c:pt idx="0">
                  <c:v>K factor 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'100KB'!$A$4:$A$6</c:f>
              <c:numCache>
                <c:formatCode>General</c:formatCode>
                <c:ptCount val="3"/>
                <c:pt idx="0">
                  <c:v>20.0</c:v>
                </c:pt>
                <c:pt idx="1">
                  <c:v>100.0</c:v>
                </c:pt>
                <c:pt idx="2">
                  <c:v>200.0</c:v>
                </c:pt>
              </c:numCache>
            </c:numRef>
          </c:cat>
          <c:val>
            <c:numRef>
              <c:f>'100KB'!$D$4:$D$6</c:f>
              <c:numCache>
                <c:formatCode>General</c:formatCode>
                <c:ptCount val="3"/>
                <c:pt idx="0">
                  <c:v>39.0</c:v>
                </c:pt>
                <c:pt idx="1">
                  <c:v>29.0</c:v>
                </c:pt>
                <c:pt idx="2">
                  <c:v>15.0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7148048"/>
        <c:axId val="-2118664448"/>
      </c:lineChart>
      <c:catAx>
        <c:axId val="-2127148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664448"/>
        <c:crosses val="autoZero"/>
        <c:auto val="1"/>
        <c:lblAlgn val="ctr"/>
        <c:lblOffset val="100"/>
        <c:noMultiLvlLbl val="0"/>
      </c:catAx>
      <c:valAx>
        <c:axId val="-211866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Mbps 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14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Object</a:t>
            </a:r>
            <a:r>
              <a:rPr lang="en-US" baseline="0"/>
              <a:t> size &lt; 10 KB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24761694920479"/>
          <c:y val="0.120537033075614"/>
          <c:w val="0.897183549624126"/>
          <c:h val="0.65642550200964"/>
        </c:manualLayout>
      </c:layout>
      <c:lineChart>
        <c:grouping val="standard"/>
        <c:varyColors val="0"/>
        <c:ser>
          <c:idx val="0"/>
          <c:order val="0"/>
          <c:tx>
            <c:strRef>
              <c:f>'10KB'!$B$3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'10KB'!$A$4:$A$6</c:f>
              <c:numCache>
                <c:formatCode>General</c:formatCode>
                <c:ptCount val="3"/>
                <c:pt idx="0">
                  <c:v>20.0</c:v>
                </c:pt>
                <c:pt idx="1">
                  <c:v>100.0</c:v>
                </c:pt>
                <c:pt idx="2">
                  <c:v>200.0</c:v>
                </c:pt>
              </c:numCache>
            </c:numRef>
          </c:cat>
          <c:val>
            <c:numRef>
              <c:f>'10KB'!$B$4:$B$6</c:f>
              <c:numCache>
                <c:formatCode>General</c:formatCode>
                <c:ptCount val="3"/>
                <c:pt idx="0">
                  <c:v>9.709</c:v>
                </c:pt>
                <c:pt idx="1">
                  <c:v>7.92</c:v>
                </c:pt>
                <c:pt idx="2">
                  <c:v>4.11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'10KB'!$C$3</c:f>
              <c:strCache>
                <c:ptCount val="1"/>
                <c:pt idx="0">
                  <c:v>Beta Modified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'10KB'!$A$4:$A$6</c:f>
              <c:numCache>
                <c:formatCode>General</c:formatCode>
                <c:ptCount val="3"/>
                <c:pt idx="0">
                  <c:v>20.0</c:v>
                </c:pt>
                <c:pt idx="1">
                  <c:v>100.0</c:v>
                </c:pt>
                <c:pt idx="2">
                  <c:v>200.0</c:v>
                </c:pt>
              </c:numCache>
            </c:numRef>
          </c:cat>
          <c:val>
            <c:numRef>
              <c:f>'10KB'!$C$4:$C$6</c:f>
              <c:numCache>
                <c:formatCode>General</c:formatCode>
                <c:ptCount val="3"/>
                <c:pt idx="0">
                  <c:v>10.0</c:v>
                </c:pt>
                <c:pt idx="1">
                  <c:v>8.11</c:v>
                </c:pt>
                <c:pt idx="2">
                  <c:v>4.157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'10KB'!$D$3</c:f>
              <c:strCache>
                <c:ptCount val="1"/>
                <c:pt idx="0">
                  <c:v>K factor modified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'10KB'!$A$4:$A$6</c:f>
              <c:numCache>
                <c:formatCode>General</c:formatCode>
                <c:ptCount val="3"/>
                <c:pt idx="0">
                  <c:v>20.0</c:v>
                </c:pt>
                <c:pt idx="1">
                  <c:v>100.0</c:v>
                </c:pt>
                <c:pt idx="2">
                  <c:v>200.0</c:v>
                </c:pt>
              </c:numCache>
            </c:numRef>
          </c:cat>
          <c:val>
            <c:numRef>
              <c:f>'10KB'!$D$4:$D$6</c:f>
              <c:numCache>
                <c:formatCode>General</c:formatCode>
                <c:ptCount val="3"/>
                <c:pt idx="0">
                  <c:v>10.0</c:v>
                </c:pt>
                <c:pt idx="1">
                  <c:v>7.918</c:v>
                </c:pt>
                <c:pt idx="2">
                  <c:v>4.044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3978064"/>
        <c:axId val="-2107762704"/>
      </c:lineChart>
      <c:catAx>
        <c:axId val="-211397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 [ms]</a:t>
                </a:r>
              </a:p>
            </c:rich>
          </c:tx>
          <c:layout>
            <c:manualLayout>
              <c:xMode val="edge"/>
              <c:yMode val="edge"/>
              <c:x val="0.459605308755071"/>
              <c:y val="0.838244818576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762704"/>
        <c:crossesAt val="0.0"/>
        <c:auto val="1"/>
        <c:lblAlgn val="ctr"/>
        <c:lblOffset val="100"/>
        <c:noMultiLvlLbl val="0"/>
      </c:catAx>
      <c:valAx>
        <c:axId val="-210776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Averga</a:t>
                </a:r>
                <a:r>
                  <a:rPr lang="en-US" baseline="0"/>
                  <a:t> eMbps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97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Object size &gt; 1MB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Original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'1MB'!$A$4:$A$6</c:f>
              <c:numCache>
                <c:formatCode>General</c:formatCode>
                <c:ptCount val="3"/>
                <c:pt idx="0">
                  <c:v>20.0</c:v>
                </c:pt>
                <c:pt idx="1">
                  <c:v>100.0</c:v>
                </c:pt>
                <c:pt idx="2">
                  <c:v>200.0</c:v>
                </c:pt>
              </c:numCache>
            </c:numRef>
          </c:cat>
          <c:val>
            <c:numRef>
              <c:f>'1MB'!$B$4:$B$6</c:f>
              <c:numCache>
                <c:formatCode>General</c:formatCode>
                <c:ptCount val="3"/>
                <c:pt idx="0">
                  <c:v>100.0</c:v>
                </c:pt>
                <c:pt idx="1">
                  <c:v>80.0</c:v>
                </c:pt>
                <c:pt idx="2">
                  <c:v>42.0</c:v>
                </c:pt>
              </c:numCache>
            </c:numRef>
          </c:val>
          <c:smooth val="0"/>
        </c:ser>
        <c:ser>
          <c:idx val="1"/>
          <c:order val="1"/>
          <c:tx>
            <c:v>Beta Modified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'1MB'!$A$4:$A$6</c:f>
              <c:numCache>
                <c:formatCode>General</c:formatCode>
                <c:ptCount val="3"/>
                <c:pt idx="0">
                  <c:v>20.0</c:v>
                </c:pt>
                <c:pt idx="1">
                  <c:v>100.0</c:v>
                </c:pt>
                <c:pt idx="2">
                  <c:v>200.0</c:v>
                </c:pt>
              </c:numCache>
            </c:numRef>
          </c:cat>
          <c:val>
            <c:numRef>
              <c:f>'1MB'!$C$4:$C$6</c:f>
              <c:numCache>
                <c:formatCode>General</c:formatCode>
                <c:ptCount val="3"/>
                <c:pt idx="0">
                  <c:v>94.0</c:v>
                </c:pt>
                <c:pt idx="1">
                  <c:v>71.0</c:v>
                </c:pt>
                <c:pt idx="2">
                  <c:v>36.0</c:v>
                </c:pt>
              </c:numCache>
            </c:numRef>
          </c:val>
          <c:smooth val="0"/>
        </c:ser>
        <c:ser>
          <c:idx val="2"/>
          <c:order val="2"/>
          <c:tx>
            <c:v>K factor Modified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'1MB'!$A$4:$A$6</c:f>
              <c:numCache>
                <c:formatCode>General</c:formatCode>
                <c:ptCount val="3"/>
                <c:pt idx="0">
                  <c:v>20.0</c:v>
                </c:pt>
                <c:pt idx="1">
                  <c:v>100.0</c:v>
                </c:pt>
                <c:pt idx="2">
                  <c:v>200.0</c:v>
                </c:pt>
              </c:numCache>
            </c:numRef>
          </c:cat>
          <c:val>
            <c:numRef>
              <c:f>'1MB'!$D$4:$D$6</c:f>
              <c:numCache>
                <c:formatCode>General</c:formatCode>
                <c:ptCount val="3"/>
                <c:pt idx="0">
                  <c:v>95.0</c:v>
                </c:pt>
                <c:pt idx="1">
                  <c:v>71.0</c:v>
                </c:pt>
                <c:pt idx="2">
                  <c:v>31.0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9628368"/>
        <c:axId val="-2114230288"/>
      </c:lineChart>
      <c:catAx>
        <c:axId val="-2119628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</a:t>
                </a:r>
                <a:r>
                  <a:rPr lang="en-US" baseline="0"/>
                  <a:t> [ms]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230288"/>
        <c:crosses val="autoZero"/>
        <c:auto val="1"/>
        <c:lblAlgn val="ctr"/>
        <c:lblOffset val="100"/>
        <c:noMultiLvlLbl val="0"/>
      </c:catAx>
      <c:valAx>
        <c:axId val="-211423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Mbps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6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Object</a:t>
            </a:r>
            <a:r>
              <a:rPr lang="en-US" baseline="0"/>
              <a:t> size &lt; 1KB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Original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Bytes!$A$4:$A$6</c:f>
              <c:numCache>
                <c:formatCode>General</c:formatCode>
                <c:ptCount val="3"/>
                <c:pt idx="0">
                  <c:v>20.0</c:v>
                </c:pt>
                <c:pt idx="1">
                  <c:v>100.0</c:v>
                </c:pt>
                <c:pt idx="2">
                  <c:v>200.0</c:v>
                </c:pt>
              </c:numCache>
            </c:numRef>
          </c:cat>
          <c:val>
            <c:numRef>
              <c:f>Bytes!$B$4:$B$6</c:f>
              <c:numCache>
                <c:formatCode>General</c:formatCode>
                <c:ptCount val="3"/>
                <c:pt idx="0">
                  <c:v>3.956</c:v>
                </c:pt>
                <c:pt idx="1">
                  <c:v>1.258</c:v>
                </c:pt>
                <c:pt idx="2">
                  <c:v>0.634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3073184"/>
        <c:axId val="-2093067232"/>
      </c:lineChart>
      <c:scatterChart>
        <c:scatterStyle val="smoothMarker"/>
        <c:varyColors val="0"/>
        <c:ser>
          <c:idx val="1"/>
          <c:order val="1"/>
          <c:tx>
            <c:v>Modified Beta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Bytes!$C$4:$C$6</c:f>
              <c:numCache>
                <c:formatCode>General</c:formatCode>
                <c:ptCount val="3"/>
                <c:pt idx="0">
                  <c:v>3.8</c:v>
                </c:pt>
                <c:pt idx="1">
                  <c:v>1.225</c:v>
                </c:pt>
                <c:pt idx="2">
                  <c:v>0.633</c:v>
                </c:pt>
              </c:numCache>
            </c:numRef>
          </c:yVal>
          <c:smooth val="1"/>
        </c:ser>
        <c:ser>
          <c:idx val="2"/>
          <c:order val="2"/>
          <c:tx>
            <c:v>Modified K factor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Bytes!$D$4:$D$6</c:f>
              <c:numCache>
                <c:formatCode>General</c:formatCode>
                <c:ptCount val="3"/>
                <c:pt idx="0">
                  <c:v>3.588</c:v>
                </c:pt>
                <c:pt idx="1">
                  <c:v>1.223</c:v>
                </c:pt>
                <c:pt idx="2">
                  <c:v>0.11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073184"/>
        <c:axId val="-2093067232"/>
      </c:scatterChart>
      <c:catAx>
        <c:axId val="-2093073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</a:t>
                </a:r>
                <a:r>
                  <a:rPr lang="en-US" baseline="0"/>
                  <a:t> [ms]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067232"/>
        <c:crosses val="autoZero"/>
        <c:auto val="1"/>
        <c:lblAlgn val="ctr"/>
        <c:lblOffset val="100"/>
        <c:noMultiLvlLbl val="1"/>
      </c:catAx>
      <c:valAx>
        <c:axId val="-209306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Mbps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07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Object size &gt; 1 MB</a:t>
            </a:r>
          </a:p>
        </c:rich>
      </c:tx>
      <c:layout>
        <c:manualLayout>
          <c:xMode val="edge"/>
          <c:yMode val="edge"/>
          <c:x val="0.409493000874891"/>
          <c:y val="0.0462962962962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Cwnd Factor : 0.5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'1MB_plt'!$A$3:$A$8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</c:numCache>
            </c:numRef>
          </c:cat>
          <c:val>
            <c:numRef>
              <c:f>'1MB_plt'!$B$3:$B$8</c:f>
              <c:numCache>
                <c:formatCode>General</c:formatCode>
                <c:ptCount val="6"/>
                <c:pt idx="0">
                  <c:v>2.537</c:v>
                </c:pt>
                <c:pt idx="1">
                  <c:v>3.871999999999999</c:v>
                </c:pt>
                <c:pt idx="2">
                  <c:v>8.752</c:v>
                </c:pt>
                <c:pt idx="3">
                  <c:v>26.902</c:v>
                </c:pt>
                <c:pt idx="4">
                  <c:v>66.4288</c:v>
                </c:pt>
                <c:pt idx="5">
                  <c:v>135.59</c:v>
                </c:pt>
              </c:numCache>
            </c:numRef>
          </c:val>
          <c:smooth val="0"/>
        </c:ser>
        <c:ser>
          <c:idx val="2"/>
          <c:order val="1"/>
          <c:tx>
            <c:v>Cwnd Factor : 0.6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'1MB_plt'!$A$3:$A$8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</c:numCache>
            </c:numRef>
          </c:cat>
          <c:val>
            <c:numRef>
              <c:f>'1MB_plt'!$C$3:$C$8</c:f>
              <c:numCache>
                <c:formatCode>General</c:formatCode>
                <c:ptCount val="6"/>
                <c:pt idx="0">
                  <c:v>2.37709</c:v>
                </c:pt>
                <c:pt idx="1">
                  <c:v>2.927381</c:v>
                </c:pt>
                <c:pt idx="2">
                  <c:v>5.754873999999999</c:v>
                </c:pt>
                <c:pt idx="3">
                  <c:v>14.177319</c:v>
                </c:pt>
                <c:pt idx="4">
                  <c:v>39.487119</c:v>
                </c:pt>
                <c:pt idx="5">
                  <c:v>94.37636199999999</c:v>
                </c:pt>
              </c:numCache>
            </c:numRef>
          </c:val>
          <c:smooth val="0"/>
        </c:ser>
        <c:ser>
          <c:idx val="3"/>
          <c:order val="2"/>
          <c:tx>
            <c:v>Cwnd Factor : 0.8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'1MB_plt'!$A$3:$A$8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</c:numCache>
            </c:numRef>
          </c:cat>
          <c:val>
            <c:numRef>
              <c:f>'1MB_plt'!$D$3:$D$8</c:f>
              <c:numCache>
                <c:formatCode>General</c:formatCode>
                <c:ptCount val="6"/>
                <c:pt idx="0">
                  <c:v>2.2263</c:v>
                </c:pt>
                <c:pt idx="1">
                  <c:v>2.364446</c:v>
                </c:pt>
                <c:pt idx="2">
                  <c:v>3.239854999999999</c:v>
                </c:pt>
                <c:pt idx="3">
                  <c:v>4.379</c:v>
                </c:pt>
                <c:pt idx="4">
                  <c:v>6.450428</c:v>
                </c:pt>
                <c:pt idx="5">
                  <c:v>15.047455</c:v>
                </c:pt>
              </c:numCache>
            </c:numRef>
          </c:val>
          <c:smooth val="0"/>
        </c:ser>
        <c:ser>
          <c:idx val="4"/>
          <c:order val="3"/>
          <c:tx>
            <c:v>Cwnd Factor : 0.9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'1MB_plt'!$A$3:$A$8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</c:numCache>
            </c:numRef>
          </c:cat>
          <c:val>
            <c:numRef>
              <c:f>'1MB_plt'!$E$3:$E$8</c:f>
              <c:numCache>
                <c:formatCode>General</c:formatCode>
                <c:ptCount val="6"/>
                <c:pt idx="0">
                  <c:v>1.920682</c:v>
                </c:pt>
                <c:pt idx="1">
                  <c:v>2.156386</c:v>
                </c:pt>
                <c:pt idx="2">
                  <c:v>2.470708</c:v>
                </c:pt>
                <c:pt idx="3">
                  <c:v>2.907458</c:v>
                </c:pt>
                <c:pt idx="4">
                  <c:v>4.896052</c:v>
                </c:pt>
                <c:pt idx="5">
                  <c:v>5.779239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5363040"/>
        <c:axId val="-2095372400"/>
      </c:lineChart>
      <c:catAx>
        <c:axId val="-2095363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;\(#,##0\)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372400"/>
        <c:crosses val="autoZero"/>
        <c:auto val="1"/>
        <c:lblAlgn val="ctr"/>
        <c:lblOffset val="100"/>
        <c:tickLblSkip val="1"/>
        <c:noMultiLvlLbl val="0"/>
      </c:catAx>
      <c:valAx>
        <c:axId val="-209537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 Loaf Time [ms]</a:t>
                </a:r>
              </a:p>
            </c:rich>
          </c:tx>
          <c:layout>
            <c:manualLayout>
              <c:xMode val="edge"/>
              <c:yMode val="edge"/>
              <c:x val="0.0254953411649883"/>
              <c:y val="0.2553962628865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36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BB50D-708E-CE4D-8A7C-17EFC0D39F87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AB889-86BF-0C41-B0D4-D902F58B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AB889-86BF-0C41-B0D4-D902F58B95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9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AB889-86BF-0C41-B0D4-D902F58B95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4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AB889-86BF-0C41-B0D4-D902F58B95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AB889-86BF-0C41-B0D4-D902F58B95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A9F6-AAD6-2F43-A05D-4B028E7ABE3A}" type="datetime1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DB34-D45B-AE4E-956A-73B9A850CE3E}" type="datetime1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4C6B-5C77-C54C-B729-12A76E02BD3D}" type="datetime1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0CD6-0636-E949-A817-C0E956794D4C}" type="datetime1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496B-4E14-184E-A96B-968021CC00DC}" type="datetime1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D9CE-32A3-614A-B287-4C40BF43C689}" type="datetime1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3605-4E81-254E-9852-D06F43A266CB}" type="datetime1">
              <a:rPr lang="en-US" smtClean="0"/>
              <a:t>5/2/16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ED6F-D11B-714D-843C-B74921DFEE9B}" type="datetime1">
              <a:rPr lang="en-US" smtClean="0"/>
              <a:t>5/2/16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CA17-5467-E44F-9DD9-5E02EB1D30AB}" type="datetime1">
              <a:rPr lang="en-US" smtClean="0"/>
              <a:t>5/2/16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o-RO" smtClean="0"/>
              <a:t>SBU, CSE 534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A3492A-8150-9947-A446-065426C6F29C}" type="datetime1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SBU, CSE 534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7882-2EA7-DF46-AB40-D7CBC0A4E16E}" type="datetime1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A6030C-E7B2-6D4F-A315-1EEB233D293B}" type="datetime1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o-RO" smtClean="0"/>
              <a:t>SBU, CSE 534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6726892" TargetMode="External"/><Relationship Id="rId4" Type="http://schemas.openxmlformats.org/officeDocument/2006/relationships/hyperlink" Target="http://netsrv.csc.ncsu.edu/export/cubic_a_new_tcp_2008.pdf" TargetMode="External"/><Relationship Id="rId5" Type="http://schemas.openxmlformats.org/officeDocument/2006/relationships/hyperlink" Target="http://lxr.free-electrons.com/source/net/ipv4/tcp_cubic.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enix.org/system/files/conference/nsdi14/nsdi14-paper-wang_xiao_sophia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enix.org/system/files/conference/nsdi14/nsdi14-paper-wang_xiao_sophia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473202"/>
            <a:ext cx="10058400" cy="3566160"/>
          </a:xfrm>
        </p:spPr>
        <p:txBody>
          <a:bodyPr/>
          <a:lstStyle/>
          <a:p>
            <a:pPr algn="ctr"/>
            <a:r>
              <a:rPr lang="en-US" b="1" dirty="0"/>
              <a:t>Improved TCP congestion control algorithms for </a:t>
            </a:r>
            <a:r>
              <a:rPr lang="en-US" b="1" dirty="0" smtClean="0"/>
              <a:t>HTTP/2.0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60851" y="4944420"/>
            <a:ext cx="6587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Praveen Kumar Saminathan ( 110739913 )</a:t>
            </a:r>
          </a:p>
          <a:p>
            <a:r>
              <a:rPr lang="en-US" sz="2800" i="1" dirty="0" smtClean="0"/>
              <a:t>Vinothkumar Raja ( 110422174 )</a:t>
            </a:r>
          </a:p>
          <a:p>
            <a:r>
              <a:rPr lang="en-US" sz="2800" i="1" dirty="0" smtClean="0"/>
              <a:t>Aathira Prabhakar ( 110749512 )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944420"/>
            <a:ext cx="452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 Prof. </a:t>
            </a:r>
            <a:r>
              <a:rPr lang="en-US" sz="2800" dirty="0" err="1"/>
              <a:t>Aruna</a:t>
            </a:r>
            <a:r>
              <a:rPr lang="en-US" sz="2800" dirty="0"/>
              <a:t> </a:t>
            </a:r>
            <a:r>
              <a:rPr lang="en-US" sz="2800" dirty="0" err="1"/>
              <a:t>Balasubramanian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200878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Modified Cubic Algorithm Evaluation </a:t>
            </a:r>
            <a:r>
              <a:rPr lang="en-US" sz="7200" dirty="0" smtClean="0"/>
              <a:t>under </a:t>
            </a:r>
            <a:r>
              <a:rPr lang="en-US" sz="7200" dirty="0"/>
              <a:t>d</a:t>
            </a:r>
            <a:r>
              <a:rPr lang="en-US" sz="7200" dirty="0" smtClean="0"/>
              <a:t>elay</a:t>
            </a:r>
            <a:endParaRPr lang="en-US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614114"/>
              </p:ext>
            </p:extLst>
          </p:nvPr>
        </p:nvGraphicFramePr>
        <p:xfrm>
          <a:off x="1096964" y="1985963"/>
          <a:ext cx="3975099" cy="287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68960"/>
              </p:ext>
            </p:extLst>
          </p:nvPr>
        </p:nvGraphicFramePr>
        <p:xfrm>
          <a:off x="6530170" y="1900236"/>
          <a:ext cx="3957637" cy="3043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79700" y="5054600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6200" y="5054600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Fig 5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6963" y="5387860"/>
            <a:ext cx="99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performance of modified algorithms is similar to the original version under induced delay.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29772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Modified Cubic Algorithm Evaluation </a:t>
            </a:r>
            <a:r>
              <a:rPr lang="en-US" sz="7200" dirty="0" smtClean="0"/>
              <a:t>under d</a:t>
            </a:r>
            <a:r>
              <a:rPr lang="en-US" sz="7200" dirty="0" smtClean="0"/>
              <a:t>elay</a:t>
            </a:r>
            <a:endParaRPr lang="en-US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 smtClean="0"/>
              <a:t>SBU, CSE 534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37534"/>
              </p:ext>
            </p:extLst>
          </p:nvPr>
        </p:nvGraphicFramePr>
        <p:xfrm>
          <a:off x="1068388" y="1978026"/>
          <a:ext cx="4560887" cy="286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00400" y="472440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6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973427"/>
              </p:ext>
            </p:extLst>
          </p:nvPr>
        </p:nvGraphicFramePr>
        <p:xfrm>
          <a:off x="6311900" y="2039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47869" y="473126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8387" y="5232027"/>
            <a:ext cx="99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performance of modified algorithms is similar to the original version under induced delay.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Sensitivity Analysis -</a:t>
            </a:r>
            <a:r>
              <a:rPr lang="en-US" sz="7200" dirty="0" smtClean="0"/>
              <a:t> </a:t>
            </a:r>
            <a:r>
              <a:rPr lang="en-US" sz="7200" dirty="0" smtClean="0"/>
              <a:t>RENO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Wingdings" charset="2"/>
              <a:buChar char="q"/>
            </a:pPr>
            <a:r>
              <a:rPr lang="en-US" sz="3600" dirty="0" smtClean="0"/>
              <a:t> </a:t>
            </a:r>
            <a:r>
              <a:rPr lang="en-US" sz="3600" dirty="0"/>
              <a:t>We analyzed  the </a:t>
            </a:r>
            <a:r>
              <a:rPr lang="en-US" sz="3600" dirty="0" smtClean="0"/>
              <a:t>congestion </a:t>
            </a:r>
            <a:r>
              <a:rPr lang="en-US" sz="3600" dirty="0"/>
              <a:t>window reduction factor for </a:t>
            </a:r>
            <a:r>
              <a:rPr lang="en-US" sz="3600" dirty="0" smtClean="0"/>
              <a:t>RENO. By default, the window gets reduced by half :  </a:t>
            </a:r>
          </a:p>
          <a:p>
            <a:pPr marL="384048" lvl="2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dirty="0" err="1" smtClean="0"/>
              <a:t>cwnd</a:t>
            </a:r>
            <a:r>
              <a:rPr lang="en-US" sz="3600" dirty="0" smtClean="0"/>
              <a:t> = </a:t>
            </a:r>
            <a:r>
              <a:rPr lang="en-US" sz="3600" dirty="0" err="1" smtClean="0"/>
              <a:t>cwnd</a:t>
            </a:r>
            <a:r>
              <a:rPr lang="en-US" sz="3600" dirty="0" smtClean="0"/>
              <a:t>/2</a:t>
            </a:r>
            <a:r>
              <a:rPr lang="en-US" sz="3600" dirty="0"/>
              <a:t>	</a:t>
            </a:r>
            <a:endParaRPr lang="en-US" sz="3600" dirty="0" smtClean="0"/>
          </a:p>
          <a:p>
            <a:pPr lvl="2">
              <a:buFont typeface="Wingdings" charset="2"/>
              <a:buChar char="q"/>
            </a:pPr>
            <a:r>
              <a:rPr lang="en-US" sz="3600" dirty="0" smtClean="0"/>
              <a:t> We performed a sensitivity analyses of the algorithm by reducing </a:t>
            </a:r>
            <a:r>
              <a:rPr lang="en-US" sz="3600" dirty="0" err="1" smtClean="0"/>
              <a:t>cwnd</a:t>
            </a:r>
            <a:r>
              <a:rPr lang="en-US" sz="3600" dirty="0" smtClean="0"/>
              <a:t>  through a range of factors from 0.5 through 0.9.</a:t>
            </a:r>
            <a:endParaRPr lang="en-US" sz="3600" dirty="0"/>
          </a:p>
          <a:p>
            <a:pPr lvl="2">
              <a:buFont typeface="Wingdings" charset="2"/>
              <a:buChar char="q"/>
            </a:pPr>
            <a:endParaRPr lang="en-US" sz="3600" dirty="0"/>
          </a:p>
          <a:p>
            <a:pPr lvl="2">
              <a:buFont typeface="Wingdings" charset="2"/>
              <a:buChar char="q"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293628"/>
            <a:ext cx="10058400" cy="1450757"/>
          </a:xfrm>
        </p:spPr>
        <p:txBody>
          <a:bodyPr>
            <a:normAutofit/>
          </a:bodyPr>
          <a:lstStyle/>
          <a:p>
            <a:r>
              <a:rPr lang="en-US" sz="7200" dirty="0"/>
              <a:t>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451572"/>
              </p:ext>
            </p:extLst>
          </p:nvPr>
        </p:nvGraphicFramePr>
        <p:xfrm>
          <a:off x="1096963" y="2106692"/>
          <a:ext cx="4918075" cy="3265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43800" y="2257425"/>
            <a:ext cx="371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With varying </a:t>
            </a:r>
            <a:r>
              <a:rPr lang="en-US" dirty="0" err="1" smtClean="0"/>
              <a:t>cwnd</a:t>
            </a:r>
            <a:r>
              <a:rPr lang="en-US" dirty="0" smtClean="0"/>
              <a:t> factors, we see the performance of algorithm with </a:t>
            </a:r>
            <a:r>
              <a:rPr lang="en-US" dirty="0" err="1" smtClean="0"/>
              <a:t>cwnd</a:t>
            </a:r>
            <a:r>
              <a:rPr lang="en-US" dirty="0" smtClean="0"/>
              <a:t> factor = 0.9 performing better under high loss.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293628"/>
            <a:ext cx="10058400" cy="145075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Other works</a:t>
            </a:r>
            <a:endParaRPr lang="en-US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8387" y="1879530"/>
            <a:ext cx="10058400" cy="402336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Experiments were performed with different initial congestion window size. However, the performance of the modified algorithms were similar to that of original version.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Technical studies on other improved versions of TCP CUBIC algorithms such as different initial </a:t>
            </a:r>
            <a:r>
              <a:rPr lang="en-US" dirty="0" err="1" smtClean="0"/>
              <a:t>ssthresh</a:t>
            </a:r>
            <a:r>
              <a:rPr lang="en-US" dirty="0" smtClean="0"/>
              <a:t> value, for wireless networks, etc. However, only important factors like packet loss and recovery time were evaluated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We also computed the page load time for our experiments. However, average Mbps was taken into consideration to evaluate the performance.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HTML pages loaded with flags of various object sizes are as shown in the figure below :</a:t>
            </a:r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85" y="4681707"/>
            <a:ext cx="2955404" cy="1652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94" y="4681707"/>
            <a:ext cx="2861293" cy="15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References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[1]  How speedy is SPDY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www.usenix.org/system/files/conference/nsdi14/nsdi14-paper-wang_xiao_sophia.pdf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[2] Improving RTT fairness on CUBIC TCP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http://ieeexplore.ieee.org/stamp/stamp.jsp?tp=&amp;</a:t>
            </a:r>
            <a:r>
              <a:rPr lang="en-US" dirty="0" smtClean="0">
                <a:hlinkClick r:id="rId3"/>
              </a:rPr>
              <a:t>arnumber=6726892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[3] </a:t>
            </a:r>
            <a:r>
              <a:rPr lang="en-US" dirty="0"/>
              <a:t>CUBIC: A New TCP-Friendly High-Speed TCP Variant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netsrv.csc.ncsu.edu/export/cubic_a_new_tcp_2008.pdf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[4] Linux Cross Reference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lxr.free-electrons.com/source/net/ipv4/tcp_cubic.c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18" y="200878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Problem Statement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sz="4000" dirty="0" smtClean="0"/>
              <a:t>   Performance of HTTP/2.0 (SPDY) degrades under high </a:t>
            </a:r>
            <a:r>
              <a:rPr lang="en-US" sz="4000" dirty="0" smtClean="0"/>
              <a:t>packet </a:t>
            </a:r>
            <a:r>
              <a:rPr lang="en-US" sz="4000" dirty="0" smtClean="0"/>
              <a:t>loss.</a:t>
            </a:r>
          </a:p>
          <a:p>
            <a:pPr>
              <a:buFont typeface="Wingdings" charset="2"/>
              <a:buChar char="q"/>
            </a:pPr>
            <a:r>
              <a:rPr lang="en-US" sz="4000" dirty="0" smtClean="0"/>
              <a:t>   Need for an improved congestion control 	algorithm </a:t>
            </a:r>
            <a:r>
              <a:rPr lang="en-US" sz="4000" dirty="0"/>
              <a:t>	</a:t>
            </a:r>
            <a:endParaRPr lang="en-US" sz="4000" dirty="0" smtClean="0"/>
          </a:p>
          <a:p>
            <a:pPr lvl="6"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 	Window back off technique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Approach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q"/>
            </a:pPr>
            <a:r>
              <a:rPr lang="en-US" sz="4300" dirty="0"/>
              <a:t> </a:t>
            </a:r>
            <a:r>
              <a:rPr lang="en-US" sz="4000" dirty="0" smtClean="0"/>
              <a:t> Study and evaluate </a:t>
            </a:r>
            <a:r>
              <a:rPr lang="en-US" sz="4000" dirty="0"/>
              <a:t>existing TCP Congestion control algorithm for </a:t>
            </a:r>
            <a:r>
              <a:rPr lang="en-US" sz="4000" dirty="0" smtClean="0"/>
              <a:t>various network conditions( packet loss, delay, initial congestion window)</a:t>
            </a:r>
          </a:p>
          <a:p>
            <a:pPr>
              <a:buFont typeface="Wingdings" charset="2"/>
              <a:buChar char="q"/>
            </a:pPr>
            <a:r>
              <a:rPr lang="en-US" sz="4000" dirty="0" smtClean="0"/>
              <a:t> Identify key parameters and modify TCP congestion control algorithms </a:t>
            </a:r>
          </a:p>
          <a:p>
            <a:pPr lvl="1">
              <a:buFont typeface="Arial" charset="0"/>
              <a:buChar char="•"/>
            </a:pPr>
            <a:r>
              <a:rPr lang="en-US" sz="4000" dirty="0" smtClean="0"/>
              <a:t>TCP CUBIC</a:t>
            </a:r>
          </a:p>
          <a:p>
            <a:pPr lvl="1">
              <a:buFont typeface="Arial" charset="0"/>
              <a:buChar char="•"/>
            </a:pPr>
            <a:r>
              <a:rPr lang="en-US" sz="4000" dirty="0" smtClean="0"/>
              <a:t>TCP RENO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Setup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q"/>
            </a:pPr>
            <a:r>
              <a:rPr lang="en-US" sz="4300" dirty="0"/>
              <a:t> </a:t>
            </a:r>
            <a:r>
              <a:rPr lang="en-US" sz="4300" dirty="0" smtClean="0"/>
              <a:t> Server 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Apache </a:t>
            </a:r>
            <a:r>
              <a:rPr lang="en-US" sz="2400" dirty="0" smtClean="0"/>
              <a:t>Server 2.4 with protocol HTTP2.0 enabled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Ubuntu machine with </a:t>
            </a:r>
            <a:r>
              <a:rPr lang="en-US" sz="2400" dirty="0"/>
              <a:t>L</a:t>
            </a:r>
            <a:r>
              <a:rPr lang="en-US" sz="2400" dirty="0" smtClean="0"/>
              <a:t>inux kernel 4.2.0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Hosts HTML webpages of different object size ( &lt;1KB, &lt;10KB, &lt;100KB, &gt;1 MB)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buFont typeface="Wingdings" charset="2"/>
              <a:buChar char="q"/>
            </a:pPr>
            <a:r>
              <a:rPr lang="en-US" sz="4000" dirty="0"/>
              <a:t> </a:t>
            </a:r>
            <a:r>
              <a:rPr lang="en-US" sz="4000" dirty="0" smtClean="0"/>
              <a:t> Client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sz="2300" dirty="0"/>
              <a:t>Ubuntu machine with Linux kernel </a:t>
            </a:r>
            <a:r>
              <a:rPr lang="en-US" sz="2300" dirty="0" smtClean="0"/>
              <a:t>4.2.0</a:t>
            </a:r>
          </a:p>
          <a:p>
            <a:pPr lvl="1">
              <a:buFont typeface="Arial" charset="0"/>
              <a:buChar char="•"/>
            </a:pPr>
            <a:r>
              <a:rPr lang="en-US" sz="2300" dirty="0"/>
              <a:t> </a:t>
            </a:r>
            <a:r>
              <a:rPr lang="en-US" sz="2300" dirty="0" smtClean="0"/>
              <a:t>Firefox browser</a:t>
            </a:r>
          </a:p>
          <a:p>
            <a:pPr lvl="1">
              <a:buFont typeface="Arial" charset="0"/>
              <a:buChar char="•"/>
            </a:pPr>
            <a:r>
              <a:rPr lang="en-US" sz="2300" dirty="0"/>
              <a:t> </a:t>
            </a:r>
            <a:r>
              <a:rPr lang="en-US" sz="2300" dirty="0" smtClean="0"/>
              <a:t>Connected </a:t>
            </a:r>
            <a:r>
              <a:rPr lang="en-US" sz="2300" dirty="0" smtClean="0"/>
              <a:t>to server via Ethernet cable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sz="4300" dirty="0"/>
              <a:t> Tools</a:t>
            </a:r>
          </a:p>
          <a:p>
            <a:pPr lvl="1">
              <a:buFont typeface="Arial" charset="0"/>
              <a:buChar char="•"/>
            </a:pPr>
            <a:r>
              <a:rPr lang="en-US" sz="2300" dirty="0" err="1"/>
              <a:t>Netem</a:t>
            </a:r>
            <a:r>
              <a:rPr lang="en-US" sz="2300" dirty="0"/>
              <a:t> </a:t>
            </a:r>
            <a:r>
              <a:rPr lang="en-US" sz="2300" dirty="0" smtClean="0"/>
              <a:t>- </a:t>
            </a:r>
            <a:r>
              <a:rPr lang="en-US" sz="2300" dirty="0"/>
              <a:t>emulating poor network conditions</a:t>
            </a:r>
          </a:p>
          <a:p>
            <a:pPr lvl="1">
              <a:buFont typeface="Arial" charset="0"/>
              <a:buChar char="•"/>
            </a:pPr>
            <a:r>
              <a:rPr lang="en-US" sz="2300" dirty="0"/>
              <a:t>Wireshark </a:t>
            </a:r>
            <a:r>
              <a:rPr lang="en-US" sz="2300" dirty="0" smtClean="0"/>
              <a:t>- </a:t>
            </a:r>
            <a:r>
              <a:rPr lang="en-US" sz="2300" dirty="0"/>
              <a:t>to analyze packet trace</a:t>
            </a:r>
          </a:p>
          <a:p>
            <a:pPr lvl="1">
              <a:buFont typeface="Arial" charset="0"/>
              <a:buChar char="•"/>
            </a:pPr>
            <a:r>
              <a:rPr lang="en-US" sz="2300" dirty="0" err="1"/>
              <a:t>Tcpdump</a:t>
            </a:r>
            <a:r>
              <a:rPr lang="en-US" sz="2300" dirty="0"/>
              <a:t> </a:t>
            </a:r>
            <a:r>
              <a:rPr lang="en-US" sz="2300" dirty="0" smtClean="0"/>
              <a:t>- </a:t>
            </a:r>
            <a:r>
              <a:rPr lang="en-US" sz="2300" dirty="0"/>
              <a:t>to capture packets</a:t>
            </a:r>
            <a:endParaRPr lang="en-US" sz="2300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sz="4000" dirty="0"/>
          </a:p>
          <a:p>
            <a:pPr lvl="1">
              <a:buFont typeface="Arial" charset="0"/>
              <a:buChar char="•"/>
            </a:pPr>
            <a:endParaRPr lang="en-US" sz="3800" dirty="0"/>
          </a:p>
          <a:p>
            <a:pPr>
              <a:buFont typeface="Wingdings" charset="2"/>
              <a:buChar char="q"/>
            </a:pPr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Improvements to CUBIC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4400" dirty="0" smtClean="0"/>
              <a:t> Modifying window decrease constant,</a:t>
            </a:r>
            <a:r>
              <a:rPr lang="is-IS" sz="4400" dirty="0"/>
              <a:t> </a:t>
            </a:r>
            <a:r>
              <a:rPr lang="is-IS" sz="4400" dirty="0" smtClean="0"/>
              <a:t>β</a:t>
            </a:r>
            <a:r>
              <a:rPr lang="en-US" sz="4400" dirty="0"/>
              <a:t> </a:t>
            </a:r>
            <a:r>
              <a:rPr lang="en-US" sz="4400" dirty="0" smtClean="0"/>
              <a:t>on packet loss.</a:t>
            </a:r>
          </a:p>
          <a:p>
            <a:pPr>
              <a:buFont typeface="Wingdings" charset="2"/>
              <a:buChar char="q"/>
            </a:pPr>
            <a:r>
              <a:rPr lang="en-US" sz="4400" dirty="0" smtClean="0"/>
              <a:t>Modifying recovery time, K based on varying RTT.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/>
              <a:t>Improving window reduction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q"/>
            </a:pPr>
            <a:r>
              <a:rPr lang="en-US" sz="4000" dirty="0" smtClean="0"/>
              <a:t>   A new parameter, </a:t>
            </a:r>
            <a:r>
              <a:rPr lang="is-IS" sz="4000" dirty="0" smtClean="0"/>
              <a:t>β’ is introduced which is calculated as follows :</a:t>
            </a:r>
            <a:r>
              <a:rPr lang="is-IS" sz="4000" dirty="0"/>
              <a:t> </a:t>
            </a:r>
            <a:endParaRPr lang="is-IS" sz="4000" dirty="0" smtClean="0"/>
          </a:p>
          <a:p>
            <a:pPr marL="0" indent="0">
              <a:buNone/>
            </a:pPr>
            <a:r>
              <a:rPr lang="is-IS" sz="4000" dirty="0" smtClean="0"/>
              <a:t>	</a:t>
            </a:r>
            <a:r>
              <a:rPr lang="is-IS" sz="4800" dirty="0" smtClean="0"/>
              <a:t>β’=1-(1-β)/</a:t>
            </a:r>
            <a:r>
              <a:rPr lang="is-IS" sz="4800" dirty="0" smtClean="0"/>
              <a:t>n   </a:t>
            </a:r>
            <a:r>
              <a:rPr lang="is-IS" sz="4800" dirty="0" smtClean="0"/>
              <a:t>,</a:t>
            </a:r>
            <a:r>
              <a:rPr lang="is-IS" sz="4800" dirty="0"/>
              <a:t> </a:t>
            </a:r>
            <a:r>
              <a:rPr lang="is-IS" sz="2800" dirty="0"/>
              <a:t>where </a:t>
            </a:r>
            <a:r>
              <a:rPr lang="is-IS" sz="2800" dirty="0" smtClean="0"/>
              <a:t>n=6.</a:t>
            </a:r>
          </a:p>
          <a:p>
            <a:pPr marL="0" indent="0">
              <a:buNone/>
            </a:pPr>
            <a:endParaRPr lang="en-US" sz="5800" dirty="0"/>
          </a:p>
          <a:p>
            <a:pPr marL="0" indent="0">
              <a:buNone/>
            </a:pPr>
            <a:r>
              <a:rPr lang="en-US" sz="4000" dirty="0" smtClean="0"/>
              <a:t>The above improvement is based on the study from </a:t>
            </a:r>
            <a:r>
              <a:rPr lang="en-US" sz="4000" dirty="0" smtClean="0">
                <a:hlinkClick r:id="rId2"/>
              </a:rPr>
              <a:t>How Speedy is SPDY</a:t>
            </a:r>
            <a:r>
              <a:rPr lang="en-US" sz="4000" dirty="0" smtClean="0"/>
              <a:t> research paper.</a:t>
            </a:r>
            <a:r>
              <a:rPr lang="en-US" sz="3200" dirty="0" smtClean="0"/>
              <a:t>			</a:t>
            </a:r>
            <a:endParaRPr lang="en-US" sz="54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/>
              <a:t>Modified Cubic Algorithm Evaluation </a:t>
            </a:r>
            <a:r>
              <a:rPr lang="en-US" sz="7200" dirty="0" smtClean="0"/>
              <a:t>under </a:t>
            </a:r>
            <a:r>
              <a:rPr lang="en-US" sz="7200" dirty="0" smtClean="0"/>
              <a:t>packet </a:t>
            </a:r>
            <a:r>
              <a:rPr lang="en-US" sz="7200" dirty="0" smtClean="0"/>
              <a:t>loss </a:t>
            </a:r>
            <a:endParaRPr lang="en-US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217173"/>
              </p:ext>
            </p:extLst>
          </p:nvPr>
        </p:nvGraphicFramePr>
        <p:xfrm>
          <a:off x="103187" y="1929131"/>
          <a:ext cx="3892555" cy="2897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84199"/>
              </p:ext>
            </p:extLst>
          </p:nvPr>
        </p:nvGraphicFramePr>
        <p:xfrm>
          <a:off x="4142901" y="1842043"/>
          <a:ext cx="3967158" cy="3131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6280" y="5413086"/>
            <a:ext cx="861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modified algorithm performs well for large sized objects under high packet loss.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4826000"/>
            <a:ext cx="117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05780" y="482600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</a:t>
            </a:r>
            <a:endParaRPr lang="en-US" dirty="0"/>
          </a:p>
        </p:txBody>
      </p:sp>
      <p:graphicFrame>
        <p:nvGraphicFramePr>
          <p:cNvPr id="1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281272"/>
              </p:ext>
            </p:extLst>
          </p:nvPr>
        </p:nvGraphicFramePr>
        <p:xfrm>
          <a:off x="7957659" y="1802469"/>
          <a:ext cx="4064000" cy="3182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76859" y="482600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RTT fairness evaluation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charset="2"/>
              <a:buChar char="q"/>
            </a:pPr>
            <a:r>
              <a:rPr lang="en-US" sz="5800" dirty="0" smtClean="0"/>
              <a:t>   Current Recovery time, K calculation does not consider RTT : </a:t>
            </a:r>
            <a:endParaRPr lang="en-US" sz="5800" dirty="0"/>
          </a:p>
          <a:p>
            <a:pPr lvl="5">
              <a:buFont typeface="Arial" charset="0"/>
              <a:buChar char="•"/>
            </a:pPr>
            <a:r>
              <a:rPr lang="de-DE" sz="5800" i="1" dirty="0"/>
              <a:t>W(t)=C(t−K)</a:t>
            </a:r>
            <a:r>
              <a:rPr lang="de-DE" sz="5800" i="1" baseline="30000" dirty="0"/>
              <a:t>3</a:t>
            </a:r>
            <a:r>
              <a:rPr lang="de-DE" sz="5800" i="1" dirty="0"/>
              <a:t> +</a:t>
            </a:r>
            <a:r>
              <a:rPr lang="de-DE" sz="5800" i="1" dirty="0" err="1"/>
              <a:t>W</a:t>
            </a:r>
            <a:r>
              <a:rPr lang="de-DE" sz="5800" i="1" baseline="-25000" dirty="0" err="1"/>
              <a:t>max</a:t>
            </a:r>
            <a:r>
              <a:rPr lang="de-DE" sz="5800" i="1" dirty="0"/>
              <a:t> </a:t>
            </a:r>
          </a:p>
          <a:p>
            <a:pPr lvl="5">
              <a:buFont typeface="Arial" charset="0"/>
              <a:buChar char="•"/>
            </a:pPr>
            <a:r>
              <a:rPr lang="is-IS" sz="5800" i="1" dirty="0"/>
              <a:t>K = (W</a:t>
            </a:r>
            <a:r>
              <a:rPr lang="is-IS" sz="5800" i="1" baseline="-25000" dirty="0"/>
              <a:t>max</a:t>
            </a:r>
            <a:r>
              <a:rPr lang="is-IS" sz="5800" dirty="0"/>
              <a:t>β</a:t>
            </a:r>
            <a:r>
              <a:rPr lang="is-IS" sz="5800" i="1" dirty="0"/>
              <a:t>)</a:t>
            </a:r>
            <a:r>
              <a:rPr lang="is-IS" sz="5800" i="1" baseline="30000" dirty="0"/>
              <a:t>1/3</a:t>
            </a:r>
            <a:r>
              <a:rPr lang="is-IS" sz="5800" i="1" dirty="0"/>
              <a:t> </a:t>
            </a:r>
            <a:endParaRPr lang="en-US" sz="5800" dirty="0"/>
          </a:p>
          <a:p>
            <a:pPr>
              <a:buFont typeface="Wingdings" charset="2"/>
              <a:buChar char="q"/>
            </a:pPr>
            <a:r>
              <a:rPr lang="en-US" sz="5800" dirty="0"/>
              <a:t> </a:t>
            </a:r>
            <a:r>
              <a:rPr lang="en-US" sz="5800" dirty="0" smtClean="0"/>
              <a:t>  Improved Recovery time, K calculation involves a factor </a:t>
            </a:r>
            <a:r>
              <a:rPr lang="en-US" sz="5800" i="1" dirty="0" err="1" smtClean="0"/>
              <a:t>func</a:t>
            </a:r>
            <a:r>
              <a:rPr lang="en-US" sz="5800" dirty="0" smtClean="0"/>
              <a:t>(RTT) , where it monotonically decreases as RTT increases:</a:t>
            </a:r>
          </a:p>
          <a:p>
            <a:pPr lvl="5">
              <a:buFont typeface="Arial" charset="0"/>
              <a:buChar char="•"/>
            </a:pPr>
            <a:r>
              <a:rPr lang="is-IS" sz="5800" i="1" dirty="0" smtClean="0"/>
              <a:t>K </a:t>
            </a:r>
            <a:r>
              <a:rPr lang="is-IS" sz="5800" i="1" dirty="0"/>
              <a:t>= (W</a:t>
            </a:r>
            <a:r>
              <a:rPr lang="is-IS" sz="5800" i="1" baseline="-25000" dirty="0"/>
              <a:t>max</a:t>
            </a:r>
            <a:r>
              <a:rPr lang="is-IS" sz="5800" dirty="0"/>
              <a:t>β</a:t>
            </a:r>
            <a:r>
              <a:rPr lang="is-IS" sz="5800" i="1" dirty="0"/>
              <a:t>)</a:t>
            </a:r>
            <a:r>
              <a:rPr lang="is-IS" sz="5800" i="1" baseline="30000" dirty="0"/>
              <a:t>1/3</a:t>
            </a:r>
            <a:r>
              <a:rPr lang="is-IS" sz="5800" i="1" dirty="0"/>
              <a:t> *</a:t>
            </a:r>
            <a:r>
              <a:rPr lang="is-IS" sz="5800" i="1" dirty="0" smtClean="0"/>
              <a:t> func(RTT)</a:t>
            </a:r>
          </a:p>
          <a:p>
            <a:pPr marL="871400" lvl="5" indent="0">
              <a:buNone/>
            </a:pPr>
            <a:endParaRPr lang="is-IS" sz="5800" i="1" dirty="0"/>
          </a:p>
          <a:p>
            <a:pPr marL="0" indent="-137160">
              <a:buNone/>
            </a:pPr>
            <a:r>
              <a:rPr lang="en-US" sz="5800" dirty="0"/>
              <a:t>			</a:t>
            </a:r>
          </a:p>
          <a:p>
            <a:pPr lvl="5">
              <a:buFont typeface="Arial" charset="0"/>
              <a:buChar char="•"/>
            </a:pPr>
            <a:endParaRPr lang="en-US" sz="5800" i="1" dirty="0" smtClean="0"/>
          </a:p>
          <a:p>
            <a:pPr>
              <a:buFont typeface="Wingdings" charset="2"/>
              <a:buChar char="q"/>
            </a:pPr>
            <a:endParaRPr lang="en-US" sz="3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191000"/>
            <a:ext cx="288004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RTT fairness evaluation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endParaRPr lang="is-IS" sz="5800" i="1" dirty="0" smtClean="0"/>
          </a:p>
          <a:p>
            <a:pPr marL="871400" lvl="5" indent="0">
              <a:buNone/>
            </a:pPr>
            <a:endParaRPr lang="is-IS" sz="5800" i="1" dirty="0"/>
          </a:p>
          <a:p>
            <a:pPr marL="0" indent="-137160">
              <a:buNone/>
            </a:pPr>
            <a:r>
              <a:rPr lang="en-US" sz="5800" dirty="0"/>
              <a:t>			</a:t>
            </a:r>
          </a:p>
          <a:p>
            <a:pPr lvl="5">
              <a:buFont typeface="Arial" charset="0"/>
              <a:buChar char="•"/>
            </a:pPr>
            <a:endParaRPr lang="en-US" sz="5800" i="1" dirty="0" smtClean="0"/>
          </a:p>
          <a:p>
            <a:pPr>
              <a:buFont typeface="Wingdings" charset="2"/>
              <a:buChar char="q"/>
            </a:pPr>
            <a:endParaRPr lang="en-US" sz="3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SBU, CSE 534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639" y="2164926"/>
            <a:ext cx="5346700" cy="305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6" y="2164926"/>
            <a:ext cx="5585796" cy="316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661</Words>
  <Application>Microsoft Macintosh PowerPoint</Application>
  <PresentationFormat>Widescreen</PresentationFormat>
  <Paragraphs>129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Wingdings</vt:lpstr>
      <vt:lpstr>Arial</vt:lpstr>
      <vt:lpstr>Retrospect</vt:lpstr>
      <vt:lpstr>Improved TCP congestion control algorithms for HTTP/2.0</vt:lpstr>
      <vt:lpstr>Problem Statement</vt:lpstr>
      <vt:lpstr>Approach</vt:lpstr>
      <vt:lpstr>Setup</vt:lpstr>
      <vt:lpstr>Improvements to CUBIC</vt:lpstr>
      <vt:lpstr>Improving window reduction</vt:lpstr>
      <vt:lpstr>Modified Cubic Algorithm Evaluation under packet loss </vt:lpstr>
      <vt:lpstr>RTT fairness evaluation</vt:lpstr>
      <vt:lpstr>RTT fairness evaluation</vt:lpstr>
      <vt:lpstr>Modified Cubic Algorithm Evaluation under delay</vt:lpstr>
      <vt:lpstr>Modified Cubic Algorithm Evaluation under delay</vt:lpstr>
      <vt:lpstr>Sensitivity Analysis - RENO</vt:lpstr>
      <vt:lpstr>Evaluation</vt:lpstr>
      <vt:lpstr>Other works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TCP congestion control algorithms for HTTP/2.0</dc:title>
  <dc:creator>Aathira Prabhakar</dc:creator>
  <cp:lastModifiedBy>Aathira Prabhakar</cp:lastModifiedBy>
  <cp:revision>80</cp:revision>
  <dcterms:created xsi:type="dcterms:W3CDTF">2016-04-27T18:56:57Z</dcterms:created>
  <dcterms:modified xsi:type="dcterms:W3CDTF">2016-05-02T07:33:57Z</dcterms:modified>
</cp:coreProperties>
</file>