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  <p:sldId id="264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4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1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5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473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7" t="30902" r="6967"/>
          <a:stretch/>
        </p:blipFill>
        <p:spPr>
          <a:xfrm>
            <a:off x="4499992" y="898669"/>
            <a:ext cx="4644008" cy="4690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26" y="5914983"/>
            <a:ext cx="1427456" cy="610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r="77214" b="37809"/>
          <a:stretch/>
        </p:blipFill>
        <p:spPr>
          <a:xfrm>
            <a:off x="304800" y="3473"/>
            <a:ext cx="571500" cy="173007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2410906"/>
            <a:ext cx="3798000" cy="57708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1854243"/>
            <a:ext cx="3798000" cy="3262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date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74700" y="3141216"/>
            <a:ext cx="3797300" cy="4318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presenter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53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6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39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5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19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7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6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92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D907-C268-4BD0-B211-6D34CA6CFBC0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1CE1-6AA0-423B-AACE-044E8676F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8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vm-i1284007-centos:7990/projects/INSPIRE/repos/inspire/brow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5"/>
          <p:cNvSpPr txBox="1">
            <a:spLocks/>
          </p:cNvSpPr>
          <p:nvPr/>
        </p:nvSpPr>
        <p:spPr>
          <a:xfrm>
            <a:off x="539552" y="2314726"/>
            <a:ext cx="4158040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INSPIRE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539552" y="4941168"/>
            <a:ext cx="3797300" cy="43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Paul Newell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Subtitle 3"/>
          <p:cNvSpPr txBox="1">
            <a:spLocks/>
          </p:cNvSpPr>
          <p:nvPr/>
        </p:nvSpPr>
        <p:spPr>
          <a:xfrm>
            <a:off x="539552" y="1841932"/>
            <a:ext cx="3798000" cy="33855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</a:t>
            </a:r>
            <a:r>
              <a:rPr kumimoji="0" lang="en-GB" sz="1600" b="0" i="0" u="none" strike="noStrike" kern="1200" cap="none" spc="0" normalizeH="0" baseline="30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October 2014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5"/>
          <p:cNvSpPr txBox="1">
            <a:spLocks/>
          </p:cNvSpPr>
          <p:nvPr/>
        </p:nvSpPr>
        <p:spPr>
          <a:xfrm>
            <a:off x="539552" y="3356992"/>
            <a:ext cx="4302056" cy="57708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5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  <a:latin typeface="Calibri"/>
              </a:rPr>
              <a:t>Use of </a:t>
            </a:r>
            <a:r>
              <a:rPr lang="en-US" dirty="0" err="1" smtClean="0">
                <a:solidFill>
                  <a:prstClr val="white"/>
                </a:solidFill>
                <a:latin typeface="Calibri"/>
              </a:rPr>
              <a:t>Git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2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>
            <a:off x="3485872" y="908720"/>
            <a:ext cx="0" cy="554461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Git: Local and Remote</a:t>
            </a:r>
            <a:endParaRPr lang="en-GB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72684" y="1196751"/>
            <a:ext cx="1368152" cy="1017404"/>
            <a:chOff x="2872684" y="1196751"/>
            <a:chExt cx="1368152" cy="1017404"/>
          </a:xfrm>
        </p:grpSpPr>
        <p:sp>
          <p:nvSpPr>
            <p:cNvPr id="3" name="Right Arrow 2"/>
            <p:cNvSpPr/>
            <p:nvPr/>
          </p:nvSpPr>
          <p:spPr>
            <a:xfrm>
              <a:off x="2872684" y="1196751"/>
              <a:ext cx="1368152" cy="780947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owchart: Magnetic Disk 38"/>
            <p:cNvSpPr/>
            <p:nvPr/>
          </p:nvSpPr>
          <p:spPr>
            <a:xfrm>
              <a:off x="3203848" y="1323588"/>
              <a:ext cx="504056" cy="521235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86702" y="184482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Clone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44011" y="2744299"/>
            <a:ext cx="1368152" cy="972733"/>
            <a:chOff x="2844011" y="2744299"/>
            <a:chExt cx="1368152" cy="972733"/>
          </a:xfrm>
        </p:grpSpPr>
        <p:sp>
          <p:nvSpPr>
            <p:cNvPr id="36" name="Right Arrow 35"/>
            <p:cNvSpPr/>
            <p:nvPr/>
          </p:nvSpPr>
          <p:spPr>
            <a:xfrm>
              <a:off x="2844011" y="3021648"/>
              <a:ext cx="1368152" cy="28803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7" name="Picture 3" descr="C:\Users\paul.newell\AppData\Local\Microsoft\Windows\Temporary Internet Files\Content.IE5\MCW0N90X\MC900442164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9235" y="2744299"/>
              <a:ext cx="720700" cy="720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3203848" y="3347700"/>
              <a:ext cx="694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Fetch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56512" y="3800926"/>
            <a:ext cx="1397876" cy="1122341"/>
            <a:chOff x="2856512" y="3800926"/>
            <a:chExt cx="1397876" cy="1122341"/>
          </a:xfrm>
        </p:grpSpPr>
        <p:sp>
          <p:nvSpPr>
            <p:cNvPr id="37" name="Right Arrow 36"/>
            <p:cNvSpPr/>
            <p:nvPr/>
          </p:nvSpPr>
          <p:spPr>
            <a:xfrm>
              <a:off x="2856512" y="4057581"/>
              <a:ext cx="1368152" cy="28803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106819" y="3800926"/>
              <a:ext cx="867531" cy="803330"/>
              <a:chOff x="6610042" y="808340"/>
              <a:chExt cx="1950770" cy="1950770"/>
            </a:xfrm>
          </p:grpSpPr>
          <p:pic>
            <p:nvPicPr>
              <p:cNvPr id="1028" name="Picture 4" descr="C:\Users\paul.newell\AppData\Local\Microsoft\Windows\Temporary Internet Files\Content.IE5\8DROU4A5\MC900432599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0042" y="808340"/>
                <a:ext cx="1828572" cy="1828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C:\Users\paul.newell\AppData\Local\Microsoft\Windows\Temporary Internet Files\Content.IE5\8DROU4A5\MC900432599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2240" y="930538"/>
                <a:ext cx="1828572" cy="1828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2915816" y="4553935"/>
              <a:ext cx="1338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Pull / Merge</a:t>
              </a:r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56510" y="5013176"/>
            <a:ext cx="1368152" cy="1089412"/>
            <a:chOff x="2856510" y="5013176"/>
            <a:chExt cx="1368152" cy="1089412"/>
          </a:xfrm>
        </p:grpSpPr>
        <p:sp>
          <p:nvSpPr>
            <p:cNvPr id="38" name="Right Arrow 37"/>
            <p:cNvSpPr/>
            <p:nvPr/>
          </p:nvSpPr>
          <p:spPr>
            <a:xfrm rot="10800000">
              <a:off x="2856510" y="5203205"/>
              <a:ext cx="1368152" cy="28803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40906" y="5013176"/>
              <a:ext cx="867531" cy="803330"/>
              <a:chOff x="6610042" y="808340"/>
              <a:chExt cx="1950770" cy="1950770"/>
            </a:xfrm>
          </p:grpSpPr>
          <p:pic>
            <p:nvPicPr>
              <p:cNvPr id="44" name="Picture 4" descr="C:\Users\paul.newell\AppData\Local\Microsoft\Windows\Temporary Internet Files\Content.IE5\8DROU4A5\MC900432599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0042" y="808340"/>
                <a:ext cx="1828572" cy="1828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5" descr="C:\Users\paul.newell\AppData\Local\Microsoft\Windows\Temporary Internet Files\Content.IE5\8DROU4A5\MC900432599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2240" y="930538"/>
                <a:ext cx="1828572" cy="18285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3275856" y="5733256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Push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43608" y="2214155"/>
            <a:ext cx="1296144" cy="2797280"/>
            <a:chOff x="1043608" y="2214155"/>
            <a:chExt cx="1296144" cy="2797280"/>
          </a:xfrm>
        </p:grpSpPr>
        <p:sp>
          <p:nvSpPr>
            <p:cNvPr id="2" name="Flowchart: Magnetic Disk 1"/>
            <p:cNvSpPr/>
            <p:nvPr/>
          </p:nvSpPr>
          <p:spPr>
            <a:xfrm>
              <a:off x="1043608" y="2214155"/>
              <a:ext cx="1296144" cy="1934925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96897" y="4437112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REMOTE</a:t>
              </a:r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95962" y="4734436"/>
              <a:ext cx="583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Server</a:t>
              </a:r>
              <a:endParaRPr lang="en-GB" sz="1200" dirty="0"/>
            </a:p>
          </p:txBody>
        </p:sp>
      </p:grpSp>
      <p:sp>
        <p:nvSpPr>
          <p:cNvPr id="29" name="Flowchart: Magnetic Disk 28"/>
          <p:cNvSpPr/>
          <p:nvPr/>
        </p:nvSpPr>
        <p:spPr>
          <a:xfrm>
            <a:off x="4788024" y="2214155"/>
            <a:ext cx="1296144" cy="193492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4932040" y="4365104"/>
            <a:ext cx="1034001" cy="576064"/>
            <a:chOff x="4932040" y="4365104"/>
            <a:chExt cx="1034001" cy="576064"/>
          </a:xfrm>
        </p:grpSpPr>
        <p:sp>
          <p:nvSpPr>
            <p:cNvPr id="35" name="TextBox 34"/>
            <p:cNvSpPr txBox="1"/>
            <p:nvPr/>
          </p:nvSpPr>
          <p:spPr>
            <a:xfrm>
              <a:off x="5044130" y="4365104"/>
              <a:ext cx="78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LOCAL</a:t>
              </a:r>
              <a:endParaRPr lang="en-GB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32040" y="4664169"/>
              <a:ext cx="1034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Your machine</a:t>
              </a:r>
              <a:endParaRPr lang="en-GB" sz="1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351768" y="977697"/>
            <a:ext cx="2612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Clone</a:t>
            </a:r>
          </a:p>
          <a:p>
            <a:pPr marL="171450" indent="-1714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Takes a copy of the entire repository to your machine for day-to-day work</a:t>
            </a:r>
          </a:p>
          <a:p>
            <a:pPr marL="171450" indent="-1714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Typically only done once</a:t>
            </a:r>
          </a:p>
          <a:p>
            <a:pPr marL="171450" indent="-1714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Clone INSPIRE in the following way:</a:t>
            </a:r>
          </a:p>
          <a:p>
            <a:pPr marL="360000" lvl="1" indent="-1714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Navigate to the project 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in STASH</a:t>
            </a:r>
            <a:endParaRPr lang="en-GB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0000" lvl="1" indent="-1714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Select Clone from the ellipsis icon</a:t>
            </a:r>
          </a:p>
          <a:p>
            <a:pPr marL="360000" lvl="1" indent="-1714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Copy the link</a:t>
            </a:r>
          </a:p>
          <a:p>
            <a:pPr marL="360000" lvl="1" indent="-1714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In Eclipse, in the repositories pane of the Git perspective, paste the link</a:t>
            </a:r>
          </a:p>
          <a:p>
            <a:pPr indent="-2686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1000" dirty="0">
                <a:solidFill>
                  <a:schemeClr val="accent1">
                    <a:lumMod val="75000"/>
                  </a:schemeClr>
                </a:solidFill>
              </a:rPr>
              <a:t>Having cloned the repository the two will be kept in sync by passing deltas between them</a:t>
            </a:r>
          </a:p>
          <a:p>
            <a:pPr indent="-2686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GB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51768" y="3464999"/>
            <a:ext cx="246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Fetch</a:t>
            </a:r>
            <a:endParaRPr lang="en-GB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Retrieves information about new braches and commits. Makes no changes  to local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Pull/Merge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>
                <a:solidFill>
                  <a:schemeClr val="accent1">
                    <a:lumMod val="75000"/>
                  </a:schemeClr>
                </a:solidFill>
              </a:rPr>
              <a:t>Retrieves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 others’ changes from remote. </a:t>
            </a:r>
            <a:r>
              <a:rPr lang="en-GB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Changes</a:t>
            </a:r>
            <a:r>
              <a:rPr lang="en-GB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your local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Push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Puts your changes  on to remote repository</a:t>
            </a:r>
            <a:endParaRPr lang="en-GB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8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7" grpId="0" build="p"/>
      <p:bldP spid="5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3528" y="2449711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REMOTE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426344" y="5152837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</a:t>
            </a:r>
            <a:endParaRPr lang="en-GB" dirty="0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Branching Strategy - Overview</a:t>
            </a:r>
            <a:endParaRPr lang="en-GB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0724" y="2557353"/>
            <a:ext cx="2951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Used for integration testing of multiple sub-tasks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Team Lead 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creates a release branch from Release via Stash, with the following settings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Branch type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GB" sz="10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elease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Branch from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: Release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Branch name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: &lt;release name&gt;-&lt;team&gt;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0724" y="3637474"/>
            <a:ext cx="30237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Team member creates a </a:t>
            </a: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remote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 task branch from master via JIRA’s Create Branch option (which takes you to Stash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Use the following settings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ranch type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: Custom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Branch from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: &lt;Team Release&gt;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Branch name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: INSPIRE-xxx</a:t>
            </a:r>
            <a:endParaRPr lang="en-GB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724" y="5057889"/>
            <a:ext cx="2951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Team member creates a </a:t>
            </a: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 branch of same name as remote task branch via Eclipse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In Git perspective: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Right-click repository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Select to </a:t>
            </a: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Switch Branch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New Branch…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Select source (remote task branch above)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Branch name: INSPIRE-xxx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9526" y="1039715"/>
            <a:ext cx="5563860" cy="2692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12476" y="889941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36143" y="2691360"/>
            <a:ext cx="2925132" cy="2907753"/>
            <a:chOff x="2136143" y="2465463"/>
            <a:chExt cx="2925132" cy="2907753"/>
          </a:xfrm>
        </p:grpSpPr>
        <p:grpSp>
          <p:nvGrpSpPr>
            <p:cNvPr id="12" name="Group 11"/>
            <p:cNvGrpSpPr/>
            <p:nvPr/>
          </p:nvGrpSpPr>
          <p:grpSpPr>
            <a:xfrm>
              <a:off x="2165697" y="2465463"/>
              <a:ext cx="2895578" cy="2907753"/>
              <a:chOff x="2165697" y="2465463"/>
              <a:chExt cx="2895578" cy="2907753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165697" y="2465463"/>
                <a:ext cx="36031" cy="266567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183967" y="5111606"/>
                <a:ext cx="1713186" cy="2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019002" y="4849996"/>
                <a:ext cx="1042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</a:t>
                </a:r>
              </a:p>
              <a:p>
                <a:r>
                  <a:rPr lang="en-GB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e.g. INSPIRE-140</a:t>
                </a:r>
                <a:endParaRPr lang="en-GB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 flipV="1">
              <a:off x="3819988" y="5031482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 flipV="1">
              <a:off x="2136143" y="5031992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54592" y="1156682"/>
            <a:ext cx="2951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Stable production branch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Only issue free release branches will be merged in</a:t>
            </a:r>
            <a:endParaRPr lang="en-GB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4642" y="1573508"/>
            <a:ext cx="5708711" cy="523220"/>
            <a:chOff x="514642" y="1573508"/>
            <a:chExt cx="5708711" cy="52322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86650" y="1723282"/>
              <a:ext cx="4587461" cy="2692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4563" y="1573508"/>
              <a:ext cx="1158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  Release</a:t>
              </a:r>
            </a:p>
            <a:p>
              <a:pPr lvl="0"/>
              <a:r>
                <a:rPr lang="en-GB" sz="1000" dirty="0">
                  <a:solidFill>
                    <a:prstClr val="white">
                      <a:lumMod val="50000"/>
                    </a:prstClr>
                  </a:solidFill>
                </a:rPr>
                <a:t>e.g. </a:t>
              </a:r>
              <a:r>
                <a:rPr lang="en-GB" sz="1000" dirty="0" smtClean="0">
                  <a:solidFill>
                    <a:prstClr val="white">
                      <a:lumMod val="50000"/>
                    </a:prstClr>
                  </a:solidFill>
                </a:rPr>
                <a:t>Aardvark</a:t>
              </a:r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 flipV="1">
              <a:off x="514642" y="1640367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 flipV="1">
              <a:off x="5064563" y="1670255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90819" y="2468694"/>
            <a:ext cx="1693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Feature-Release</a:t>
            </a:r>
          </a:p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e.g. Aardvark-Modem</a:t>
            </a:r>
          </a:p>
        </p:txBody>
      </p:sp>
      <p:sp>
        <p:nvSpPr>
          <p:cNvPr id="17" name="Freeform 16"/>
          <p:cNvSpPr/>
          <p:nvPr/>
        </p:nvSpPr>
        <p:spPr>
          <a:xfrm flipV="1">
            <a:off x="1475656" y="1750380"/>
            <a:ext cx="797811" cy="897626"/>
          </a:xfrm>
          <a:custGeom>
            <a:avLst/>
            <a:gdLst>
              <a:gd name="connsiteX0" fmla="*/ 0 w 1078302"/>
              <a:gd name="connsiteY0" fmla="*/ 1190445 h 1190445"/>
              <a:gd name="connsiteX1" fmla="*/ 250166 w 1078302"/>
              <a:gd name="connsiteY1" fmla="*/ 543464 h 1190445"/>
              <a:gd name="connsiteX2" fmla="*/ 1078302 w 1078302"/>
              <a:gd name="connsiteY2" fmla="*/ 0 h 1190445"/>
              <a:gd name="connsiteX0" fmla="*/ 0 w 1078302"/>
              <a:gd name="connsiteY0" fmla="*/ 1190445 h 1190445"/>
              <a:gd name="connsiteX1" fmla="*/ 336430 w 1078302"/>
              <a:gd name="connsiteY1" fmla="*/ 439947 h 1190445"/>
              <a:gd name="connsiteX2" fmla="*/ 1078302 w 1078302"/>
              <a:gd name="connsiteY2" fmla="*/ 0 h 1190445"/>
              <a:gd name="connsiteX0" fmla="*/ 0 w 1138687"/>
              <a:gd name="connsiteY0" fmla="*/ 1095554 h 1095554"/>
              <a:gd name="connsiteX1" fmla="*/ 336430 w 1138687"/>
              <a:gd name="connsiteY1" fmla="*/ 345056 h 1095554"/>
              <a:gd name="connsiteX2" fmla="*/ 1138687 w 1138687"/>
              <a:gd name="connsiteY2" fmla="*/ 0 h 1095554"/>
              <a:gd name="connsiteX0" fmla="*/ 0 w 1138687"/>
              <a:gd name="connsiteY0" fmla="*/ 1095554 h 1095554"/>
              <a:gd name="connsiteX1" fmla="*/ 336430 w 1138687"/>
              <a:gd name="connsiteY1" fmla="*/ 345056 h 1095554"/>
              <a:gd name="connsiteX2" fmla="*/ 1138687 w 1138687"/>
              <a:gd name="connsiteY2" fmla="*/ 0 h 109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687" h="1095554">
                <a:moveTo>
                  <a:pt x="0" y="1095554"/>
                </a:moveTo>
                <a:cubicBezTo>
                  <a:pt x="35224" y="871267"/>
                  <a:pt x="146649" y="527648"/>
                  <a:pt x="336430" y="345056"/>
                </a:cubicBezTo>
                <a:cubicBezTo>
                  <a:pt x="526211" y="162464"/>
                  <a:pt x="564311" y="86264"/>
                  <a:pt x="1138687" y="0"/>
                </a:cubicBezTo>
              </a:path>
            </a:pathLst>
          </a:cu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>
            <a:stCxn id="17" idx="2"/>
          </p:cNvCxnSpPr>
          <p:nvPr/>
        </p:nvCxnSpPr>
        <p:spPr>
          <a:xfrm>
            <a:off x="2273467" y="2648006"/>
            <a:ext cx="215451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flipV="1">
            <a:off x="1403648" y="1643157"/>
            <a:ext cx="144016" cy="16024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 flipV="1">
            <a:off x="4283968" y="2554252"/>
            <a:ext cx="144016" cy="16024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2103333" y="2554579"/>
            <a:ext cx="3033238" cy="1276300"/>
            <a:chOff x="2103333" y="2328682"/>
            <a:chExt cx="3033238" cy="1276300"/>
          </a:xfrm>
        </p:grpSpPr>
        <p:sp>
          <p:nvSpPr>
            <p:cNvPr id="28" name="TextBox 27"/>
            <p:cNvSpPr txBox="1"/>
            <p:nvPr/>
          </p:nvSpPr>
          <p:spPr>
            <a:xfrm>
              <a:off x="4094298" y="3081762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Task</a:t>
              </a:r>
            </a:p>
            <a:p>
              <a:r>
                <a:rPr lang="en-GB" sz="1000" dirty="0" smtClean="0">
                  <a:solidFill>
                    <a:schemeClr val="accent1">
                      <a:lumMod val="75000"/>
                    </a:schemeClr>
                  </a:solidFill>
                </a:rPr>
                <a:t>e.g. INSPIRE-140</a:t>
              </a:r>
              <a:endParaRPr lang="en-GB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2175341" y="2408806"/>
              <a:ext cx="1138687" cy="934566"/>
            </a:xfrm>
            <a:custGeom>
              <a:avLst/>
              <a:gdLst>
                <a:gd name="connsiteX0" fmla="*/ 0 w 1078302"/>
                <a:gd name="connsiteY0" fmla="*/ 1190445 h 1190445"/>
                <a:gd name="connsiteX1" fmla="*/ 250166 w 1078302"/>
                <a:gd name="connsiteY1" fmla="*/ 543464 h 1190445"/>
                <a:gd name="connsiteX2" fmla="*/ 1078302 w 1078302"/>
                <a:gd name="connsiteY2" fmla="*/ 0 h 1190445"/>
                <a:gd name="connsiteX0" fmla="*/ 0 w 1078302"/>
                <a:gd name="connsiteY0" fmla="*/ 1190445 h 1190445"/>
                <a:gd name="connsiteX1" fmla="*/ 336430 w 1078302"/>
                <a:gd name="connsiteY1" fmla="*/ 439947 h 1190445"/>
                <a:gd name="connsiteX2" fmla="*/ 1078302 w 1078302"/>
                <a:gd name="connsiteY2" fmla="*/ 0 h 1190445"/>
                <a:gd name="connsiteX0" fmla="*/ 0 w 1138687"/>
                <a:gd name="connsiteY0" fmla="*/ 1095554 h 1095554"/>
                <a:gd name="connsiteX1" fmla="*/ 336430 w 1138687"/>
                <a:gd name="connsiteY1" fmla="*/ 345056 h 1095554"/>
                <a:gd name="connsiteX2" fmla="*/ 1138687 w 1138687"/>
                <a:gd name="connsiteY2" fmla="*/ 0 h 1095554"/>
                <a:gd name="connsiteX0" fmla="*/ 0 w 1138687"/>
                <a:gd name="connsiteY0" fmla="*/ 1095554 h 1095554"/>
                <a:gd name="connsiteX1" fmla="*/ 336430 w 1138687"/>
                <a:gd name="connsiteY1" fmla="*/ 345056 h 1095554"/>
                <a:gd name="connsiteX2" fmla="*/ 1138687 w 1138687"/>
                <a:gd name="connsiteY2" fmla="*/ 0 h 1095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8687" h="1095554">
                  <a:moveTo>
                    <a:pt x="0" y="1095554"/>
                  </a:moveTo>
                  <a:cubicBezTo>
                    <a:pt x="35224" y="871267"/>
                    <a:pt x="146649" y="527648"/>
                    <a:pt x="336430" y="345056"/>
                  </a:cubicBezTo>
                  <a:cubicBezTo>
                    <a:pt x="526211" y="162464"/>
                    <a:pt x="564311" y="86264"/>
                    <a:pt x="1138687" y="0"/>
                  </a:cubicBezTo>
                </a:path>
              </a:pathLst>
            </a:cu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3297849" y="3343372"/>
              <a:ext cx="68772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 flipV="1">
              <a:off x="2103333" y="2328682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 flipV="1">
              <a:off x="3874986" y="3270976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940724" y="1578858"/>
            <a:ext cx="2965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Build manager 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creates a release branch from master via Stash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Used to merge and share team changes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Branch type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: Release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Branch from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: master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Branch name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: &lt;release-name&gt;</a:t>
            </a:r>
            <a:endParaRPr lang="en-GB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 flipV="1">
            <a:off x="775258" y="1039715"/>
            <a:ext cx="412366" cy="683567"/>
          </a:xfrm>
          <a:custGeom>
            <a:avLst/>
            <a:gdLst>
              <a:gd name="connsiteX0" fmla="*/ 0 w 1078302"/>
              <a:gd name="connsiteY0" fmla="*/ 1190445 h 1190445"/>
              <a:gd name="connsiteX1" fmla="*/ 250166 w 1078302"/>
              <a:gd name="connsiteY1" fmla="*/ 543464 h 1190445"/>
              <a:gd name="connsiteX2" fmla="*/ 1078302 w 1078302"/>
              <a:gd name="connsiteY2" fmla="*/ 0 h 1190445"/>
              <a:gd name="connsiteX0" fmla="*/ 0 w 1078302"/>
              <a:gd name="connsiteY0" fmla="*/ 1190445 h 1190445"/>
              <a:gd name="connsiteX1" fmla="*/ 336430 w 1078302"/>
              <a:gd name="connsiteY1" fmla="*/ 439947 h 1190445"/>
              <a:gd name="connsiteX2" fmla="*/ 1078302 w 1078302"/>
              <a:gd name="connsiteY2" fmla="*/ 0 h 1190445"/>
              <a:gd name="connsiteX0" fmla="*/ 0 w 1138687"/>
              <a:gd name="connsiteY0" fmla="*/ 1095554 h 1095554"/>
              <a:gd name="connsiteX1" fmla="*/ 336430 w 1138687"/>
              <a:gd name="connsiteY1" fmla="*/ 345056 h 1095554"/>
              <a:gd name="connsiteX2" fmla="*/ 1138687 w 1138687"/>
              <a:gd name="connsiteY2" fmla="*/ 0 h 1095554"/>
              <a:gd name="connsiteX0" fmla="*/ 0 w 1138687"/>
              <a:gd name="connsiteY0" fmla="*/ 1095554 h 1095554"/>
              <a:gd name="connsiteX1" fmla="*/ 336430 w 1138687"/>
              <a:gd name="connsiteY1" fmla="*/ 345056 h 1095554"/>
              <a:gd name="connsiteX2" fmla="*/ 1138687 w 1138687"/>
              <a:gd name="connsiteY2" fmla="*/ 0 h 109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687" h="1095554">
                <a:moveTo>
                  <a:pt x="0" y="1095554"/>
                </a:moveTo>
                <a:cubicBezTo>
                  <a:pt x="35224" y="871267"/>
                  <a:pt x="146649" y="527648"/>
                  <a:pt x="336430" y="345056"/>
                </a:cubicBezTo>
                <a:cubicBezTo>
                  <a:pt x="526211" y="162464"/>
                  <a:pt x="564311" y="86264"/>
                  <a:pt x="1138687" y="0"/>
                </a:cubicBezTo>
              </a:path>
            </a:pathLst>
          </a:cu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 flipV="1">
            <a:off x="1115616" y="1641729"/>
            <a:ext cx="144016" cy="16024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 flipV="1">
            <a:off x="703250" y="940308"/>
            <a:ext cx="144016" cy="16024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3" grpId="0"/>
      <p:bldP spid="25" grpId="0" build="p"/>
      <p:bldP spid="29" grpId="0" build="p"/>
      <p:bldP spid="31" grpId="0" build="p"/>
      <p:bldP spid="35" grpId="0" build="p"/>
      <p:bldP spid="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9" name="Group 2078"/>
          <p:cNvGrpSpPr/>
          <p:nvPr/>
        </p:nvGrpSpPr>
        <p:grpSpPr>
          <a:xfrm>
            <a:off x="323528" y="1303264"/>
            <a:ext cx="8278856" cy="973609"/>
            <a:chOff x="323528" y="1303264"/>
            <a:chExt cx="8278856" cy="973609"/>
          </a:xfrm>
        </p:grpSpPr>
        <p:sp>
          <p:nvSpPr>
            <p:cNvPr id="26" name="TextBox 25"/>
            <p:cNvSpPr txBox="1"/>
            <p:nvPr/>
          </p:nvSpPr>
          <p:spPr>
            <a:xfrm>
              <a:off x="323528" y="1305598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REMOTE</a:t>
              </a:r>
              <a:endParaRPr lang="en-GB" dirty="0"/>
            </a:p>
          </p:txBody>
        </p:sp>
        <p:sp>
          <p:nvSpPr>
            <p:cNvPr id="43" name="Oval 42"/>
            <p:cNvSpPr/>
            <p:nvPr/>
          </p:nvSpPr>
          <p:spPr>
            <a:xfrm flipV="1">
              <a:off x="2677534" y="1413286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Straight Connector 55"/>
            <p:cNvCxnSpPr>
              <a:stCxn id="43" idx="6"/>
            </p:cNvCxnSpPr>
            <p:nvPr/>
          </p:nvCxnSpPr>
          <p:spPr>
            <a:xfrm flipV="1">
              <a:off x="2821550" y="1493409"/>
              <a:ext cx="998999" cy="1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/>
            <p:cNvCxnSpPr/>
            <p:nvPr/>
          </p:nvCxnSpPr>
          <p:spPr>
            <a:xfrm flipV="1">
              <a:off x="377323" y="2276872"/>
              <a:ext cx="8225061" cy="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369144" y="1303264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INSPIRE-140</a:t>
              </a:r>
            </a:p>
          </p:txBody>
        </p:sp>
        <p:sp>
          <p:nvSpPr>
            <p:cNvPr id="131" name="Oval 130"/>
            <p:cNvSpPr/>
            <p:nvPr/>
          </p:nvSpPr>
          <p:spPr>
            <a:xfrm flipV="1">
              <a:off x="3686310" y="1416812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Title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on a Task</a:t>
            </a:r>
            <a:endParaRPr lang="en-GB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114252" y="4761503"/>
            <a:ext cx="377114" cy="350990"/>
            <a:chOff x="4078608" y="5069379"/>
            <a:chExt cx="377114" cy="350990"/>
          </a:xfrm>
        </p:grpSpPr>
        <p:sp>
          <p:nvSpPr>
            <p:cNvPr id="64" name="Oval 63"/>
            <p:cNvSpPr/>
            <p:nvPr/>
          </p:nvSpPr>
          <p:spPr>
            <a:xfrm flipV="1">
              <a:off x="4078608" y="5069379"/>
              <a:ext cx="377114" cy="3509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 descr="C:\Users\paul.newell\AppData\Local\Microsoft\Windows\Temporary Internet Files\Content.IE5\MCW0N90X\MC90010505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599" y="5090748"/>
              <a:ext cx="127125" cy="29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5239723" y="4002049"/>
            <a:ext cx="377114" cy="350990"/>
            <a:chOff x="4078608" y="5069379"/>
            <a:chExt cx="377114" cy="350990"/>
          </a:xfrm>
        </p:grpSpPr>
        <p:sp>
          <p:nvSpPr>
            <p:cNvPr id="67" name="Oval 66"/>
            <p:cNvSpPr/>
            <p:nvPr/>
          </p:nvSpPr>
          <p:spPr>
            <a:xfrm flipV="1">
              <a:off x="4078608" y="5069379"/>
              <a:ext cx="377114" cy="3509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8" name="Picture 2" descr="C:\Users\paul.newell\AppData\Local\Microsoft\Windows\Temporary Internet Files\Content.IE5\MCW0N90X\MC90010505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599" y="5090748"/>
              <a:ext cx="127125" cy="29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71" name="Group 2070"/>
          <p:cNvGrpSpPr/>
          <p:nvPr/>
        </p:nvGrpSpPr>
        <p:grpSpPr>
          <a:xfrm>
            <a:off x="3387803" y="3196326"/>
            <a:ext cx="733385" cy="1624474"/>
            <a:chOff x="3387803" y="3196326"/>
            <a:chExt cx="733385" cy="1624474"/>
          </a:xfrm>
        </p:grpSpPr>
        <p:sp>
          <p:nvSpPr>
            <p:cNvPr id="11" name="Freeform 10"/>
            <p:cNvSpPr/>
            <p:nvPr/>
          </p:nvSpPr>
          <p:spPr>
            <a:xfrm>
              <a:off x="3627270" y="3196326"/>
              <a:ext cx="493918" cy="1624474"/>
            </a:xfrm>
            <a:custGeom>
              <a:avLst/>
              <a:gdLst>
                <a:gd name="connsiteX0" fmla="*/ 32373 w 368803"/>
                <a:gd name="connsiteY0" fmla="*/ 0 h 1449238"/>
                <a:gd name="connsiteX1" fmla="*/ 32373 w 368803"/>
                <a:gd name="connsiteY1" fmla="*/ 664234 h 1449238"/>
                <a:gd name="connsiteX2" fmla="*/ 368803 w 368803"/>
                <a:gd name="connsiteY2" fmla="*/ 1449238 h 14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803" h="1449238">
                  <a:moveTo>
                    <a:pt x="32373" y="0"/>
                  </a:moveTo>
                  <a:cubicBezTo>
                    <a:pt x="4337" y="211347"/>
                    <a:pt x="-23699" y="422694"/>
                    <a:pt x="32373" y="664234"/>
                  </a:cubicBezTo>
                  <a:cubicBezTo>
                    <a:pt x="88445" y="905774"/>
                    <a:pt x="228624" y="1177506"/>
                    <a:pt x="368803" y="1449238"/>
                  </a:cubicBez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87803" y="3762342"/>
              <a:ext cx="5970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>
                  <a:solidFill>
                    <a:schemeClr val="accent3">
                      <a:lumMod val="50000"/>
                    </a:schemeClr>
                  </a:solidFill>
                </a:rPr>
                <a:t>c</a:t>
              </a:r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hange</a:t>
              </a:r>
            </a:p>
          </p:txBody>
        </p:sp>
      </p:grpSp>
      <p:grpSp>
        <p:nvGrpSpPr>
          <p:cNvPr id="2072" name="Group 2071"/>
          <p:cNvGrpSpPr/>
          <p:nvPr/>
        </p:nvGrpSpPr>
        <p:grpSpPr>
          <a:xfrm>
            <a:off x="4563374" y="4430341"/>
            <a:ext cx="1497265" cy="724027"/>
            <a:chOff x="4563374" y="4430341"/>
            <a:chExt cx="1497265" cy="724027"/>
          </a:xfrm>
        </p:grpSpPr>
        <p:sp>
          <p:nvSpPr>
            <p:cNvPr id="2049" name="Freeform 2048"/>
            <p:cNvSpPr/>
            <p:nvPr/>
          </p:nvSpPr>
          <p:spPr>
            <a:xfrm>
              <a:off x="4563374" y="4430341"/>
              <a:ext cx="809340" cy="555041"/>
            </a:xfrm>
            <a:custGeom>
              <a:avLst/>
              <a:gdLst>
                <a:gd name="connsiteX0" fmla="*/ 0 w 560716"/>
                <a:gd name="connsiteY0" fmla="*/ 362309 h 362309"/>
                <a:gd name="connsiteX1" fmla="*/ 448573 w 560716"/>
                <a:gd name="connsiteY1" fmla="*/ 189781 h 362309"/>
                <a:gd name="connsiteX2" fmla="*/ 560716 w 560716"/>
                <a:gd name="connsiteY2" fmla="*/ 0 h 362309"/>
                <a:gd name="connsiteX0" fmla="*/ 0 w 560716"/>
                <a:gd name="connsiteY0" fmla="*/ 362309 h 362309"/>
                <a:gd name="connsiteX1" fmla="*/ 336430 w 560716"/>
                <a:gd name="connsiteY1" fmla="*/ 293298 h 362309"/>
                <a:gd name="connsiteX2" fmla="*/ 560716 w 560716"/>
                <a:gd name="connsiteY2" fmla="*/ 0 h 362309"/>
                <a:gd name="connsiteX0" fmla="*/ 0 w 560716"/>
                <a:gd name="connsiteY0" fmla="*/ 362309 h 372778"/>
                <a:gd name="connsiteX1" fmla="*/ 336430 w 560716"/>
                <a:gd name="connsiteY1" fmla="*/ 293298 h 372778"/>
                <a:gd name="connsiteX2" fmla="*/ 560716 w 560716"/>
                <a:gd name="connsiteY2" fmla="*/ 0 h 37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0716" h="372778">
                  <a:moveTo>
                    <a:pt x="0" y="362309"/>
                  </a:moveTo>
                  <a:cubicBezTo>
                    <a:pt x="186187" y="392501"/>
                    <a:pt x="242977" y="353683"/>
                    <a:pt x="336430" y="293298"/>
                  </a:cubicBezTo>
                  <a:cubicBezTo>
                    <a:pt x="429883" y="232913"/>
                    <a:pt x="551371" y="64698"/>
                    <a:pt x="560716" y="0"/>
                  </a:cubicBez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51406" y="4754258"/>
              <a:ext cx="120923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stage</a:t>
              </a:r>
            </a:p>
            <a:p>
              <a:r>
                <a:rPr lang="en-GB" sz="1200" dirty="0" smtClean="0">
                  <a:solidFill>
                    <a:schemeClr val="accent3">
                      <a:lumMod val="50000"/>
                    </a:schemeClr>
                  </a:solidFill>
                </a:rPr>
                <a:t>(aka Add to Index)</a:t>
              </a:r>
            </a:p>
          </p:txBody>
        </p:sp>
      </p:grpSp>
      <p:grpSp>
        <p:nvGrpSpPr>
          <p:cNvPr id="2074" name="Group 2073"/>
          <p:cNvGrpSpPr/>
          <p:nvPr/>
        </p:nvGrpSpPr>
        <p:grpSpPr>
          <a:xfrm>
            <a:off x="5167062" y="3027450"/>
            <a:ext cx="629074" cy="858002"/>
            <a:chOff x="5167062" y="3027450"/>
            <a:chExt cx="629074" cy="858002"/>
          </a:xfrm>
        </p:grpSpPr>
        <p:sp>
          <p:nvSpPr>
            <p:cNvPr id="46" name="Oval 45"/>
            <p:cNvSpPr/>
            <p:nvPr/>
          </p:nvSpPr>
          <p:spPr>
            <a:xfrm flipV="1">
              <a:off x="5447405" y="3027450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73" name="Group 2072"/>
            <p:cNvGrpSpPr/>
            <p:nvPr/>
          </p:nvGrpSpPr>
          <p:grpSpPr>
            <a:xfrm>
              <a:off x="5167062" y="3266882"/>
              <a:ext cx="629074" cy="618570"/>
              <a:chOff x="5167062" y="3266882"/>
              <a:chExt cx="629074" cy="618570"/>
            </a:xfrm>
          </p:grpSpPr>
          <p:sp>
            <p:nvSpPr>
              <p:cNvPr id="2051" name="Freeform 2050"/>
              <p:cNvSpPr/>
              <p:nvPr/>
            </p:nvSpPr>
            <p:spPr>
              <a:xfrm>
                <a:off x="5486757" y="3266882"/>
                <a:ext cx="55514" cy="618570"/>
              </a:xfrm>
              <a:custGeom>
                <a:avLst/>
                <a:gdLst>
                  <a:gd name="connsiteX0" fmla="*/ 0 w 111027"/>
                  <a:gd name="connsiteY0" fmla="*/ 862642 h 862642"/>
                  <a:gd name="connsiteX1" fmla="*/ 103517 w 111027"/>
                  <a:gd name="connsiteY1" fmla="*/ 310551 h 862642"/>
                  <a:gd name="connsiteX2" fmla="*/ 94891 w 111027"/>
                  <a:gd name="connsiteY2" fmla="*/ 0 h 86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027" h="862642">
                    <a:moveTo>
                      <a:pt x="0" y="862642"/>
                    </a:moveTo>
                    <a:cubicBezTo>
                      <a:pt x="43851" y="658483"/>
                      <a:pt x="87702" y="454325"/>
                      <a:pt x="103517" y="310551"/>
                    </a:cubicBezTo>
                    <a:cubicBezTo>
                      <a:pt x="119332" y="166777"/>
                      <a:pt x="107111" y="83388"/>
                      <a:pt x="94891" y="0"/>
                    </a:cubicBezTo>
                  </a:path>
                </a:pathLst>
              </a:custGeom>
              <a:noFill/>
              <a:ln>
                <a:headEnd type="none" w="med" len="me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167062" y="3573281"/>
                <a:ext cx="62907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GB" sz="1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commit</a:t>
                </a: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7083654" y="1672597"/>
            <a:ext cx="1272903" cy="1376220"/>
            <a:chOff x="7083654" y="1672597"/>
            <a:chExt cx="1272903" cy="1376220"/>
          </a:xfrm>
        </p:grpSpPr>
        <p:sp>
          <p:nvSpPr>
            <p:cNvPr id="23" name="Freeform 22"/>
            <p:cNvSpPr/>
            <p:nvPr/>
          </p:nvSpPr>
          <p:spPr>
            <a:xfrm>
              <a:off x="7083654" y="1672597"/>
              <a:ext cx="815731" cy="1376220"/>
            </a:xfrm>
            <a:custGeom>
              <a:avLst/>
              <a:gdLst>
                <a:gd name="connsiteX0" fmla="*/ 0 w 241540"/>
                <a:gd name="connsiteY0" fmla="*/ 845389 h 845389"/>
                <a:gd name="connsiteX1" fmla="*/ 172529 w 241540"/>
                <a:gd name="connsiteY1" fmla="*/ 431321 h 845389"/>
                <a:gd name="connsiteX2" fmla="*/ 241540 w 241540"/>
                <a:gd name="connsiteY2" fmla="*/ 0 h 84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845389">
                  <a:moveTo>
                    <a:pt x="0" y="845389"/>
                  </a:moveTo>
                  <a:cubicBezTo>
                    <a:pt x="66136" y="708804"/>
                    <a:pt x="132272" y="572219"/>
                    <a:pt x="172529" y="431321"/>
                  </a:cubicBezTo>
                  <a:cubicBezTo>
                    <a:pt x="212786" y="290423"/>
                    <a:pt x="227163" y="145211"/>
                    <a:pt x="241540" y="0"/>
                  </a:cubicBez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83654" y="2604747"/>
              <a:ext cx="127290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push (upstream)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866904" y="3189178"/>
            <a:ext cx="1280423" cy="1509622"/>
            <a:chOff x="3866904" y="3189178"/>
            <a:chExt cx="1280423" cy="1509622"/>
          </a:xfrm>
        </p:grpSpPr>
        <p:sp>
          <p:nvSpPr>
            <p:cNvPr id="2064" name="Freeform 2063"/>
            <p:cNvSpPr/>
            <p:nvPr/>
          </p:nvSpPr>
          <p:spPr>
            <a:xfrm>
              <a:off x="3866904" y="3189178"/>
              <a:ext cx="497778" cy="1509622"/>
            </a:xfrm>
            <a:custGeom>
              <a:avLst/>
              <a:gdLst>
                <a:gd name="connsiteX0" fmla="*/ 465826 w 497778"/>
                <a:gd name="connsiteY0" fmla="*/ 1509622 h 1509622"/>
                <a:gd name="connsiteX1" fmla="*/ 448573 w 497778"/>
                <a:gd name="connsiteY1" fmla="*/ 681487 h 1509622"/>
                <a:gd name="connsiteX2" fmla="*/ 0 w 497778"/>
                <a:gd name="connsiteY2" fmla="*/ 0 h 150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778" h="1509622">
                  <a:moveTo>
                    <a:pt x="465826" y="1509622"/>
                  </a:moveTo>
                  <a:cubicBezTo>
                    <a:pt x="496018" y="1221356"/>
                    <a:pt x="526211" y="933091"/>
                    <a:pt x="448573" y="681487"/>
                  </a:cubicBezTo>
                  <a:cubicBezTo>
                    <a:pt x="370935" y="429883"/>
                    <a:pt x="185467" y="214941"/>
                    <a:pt x="0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59318" y="3532253"/>
              <a:ext cx="10880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1200" dirty="0">
                  <a:solidFill>
                    <a:schemeClr val="accent3">
                      <a:lumMod val="50000"/>
                    </a:schemeClr>
                  </a:solidFill>
                </a:rPr>
                <a:t>r</a:t>
              </a:r>
              <a:r>
                <a:rPr lang="en-GB" sz="1200" dirty="0" smtClean="0">
                  <a:solidFill>
                    <a:schemeClr val="accent3">
                      <a:lumMod val="50000"/>
                    </a:schemeClr>
                  </a:solidFill>
                </a:rPr>
                <a:t>eplace with HEAD (discard)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178575" y="5106474"/>
            <a:ext cx="1964374" cy="833735"/>
            <a:chOff x="2178575" y="5106474"/>
            <a:chExt cx="1964374" cy="833735"/>
          </a:xfrm>
        </p:grpSpPr>
        <p:sp>
          <p:nvSpPr>
            <p:cNvPr id="2065" name="Freeform 2064"/>
            <p:cNvSpPr/>
            <p:nvPr/>
          </p:nvSpPr>
          <p:spPr>
            <a:xfrm>
              <a:off x="2555689" y="5106474"/>
              <a:ext cx="1587260" cy="586596"/>
            </a:xfrm>
            <a:custGeom>
              <a:avLst/>
              <a:gdLst>
                <a:gd name="connsiteX0" fmla="*/ 1587260 w 1587260"/>
                <a:gd name="connsiteY0" fmla="*/ 0 h 586596"/>
                <a:gd name="connsiteX1" fmla="*/ 854015 w 1587260"/>
                <a:gd name="connsiteY1" fmla="*/ 465827 h 586596"/>
                <a:gd name="connsiteX2" fmla="*/ 0 w 1587260"/>
                <a:gd name="connsiteY2" fmla="*/ 586596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260" h="586596">
                  <a:moveTo>
                    <a:pt x="1587260" y="0"/>
                  </a:moveTo>
                  <a:cubicBezTo>
                    <a:pt x="1352909" y="184030"/>
                    <a:pt x="1118558" y="368061"/>
                    <a:pt x="854015" y="465827"/>
                  </a:cubicBezTo>
                  <a:cubicBezTo>
                    <a:pt x="589472" y="563593"/>
                    <a:pt x="294736" y="575094"/>
                    <a:pt x="0" y="586596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178575" y="5517575"/>
              <a:ext cx="377114" cy="350990"/>
              <a:chOff x="4078608" y="5069379"/>
              <a:chExt cx="377114" cy="350990"/>
            </a:xfrm>
          </p:grpSpPr>
          <p:sp>
            <p:nvSpPr>
              <p:cNvPr id="102" name="Oval 101"/>
              <p:cNvSpPr/>
              <p:nvPr/>
            </p:nvSpPr>
            <p:spPr>
              <a:xfrm flipV="1">
                <a:off x="4078608" y="5069379"/>
                <a:ext cx="377114" cy="3509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3" name="Picture 2" descr="C:\Users\paul.newell\AppData\Local\Microsoft\Windows\Temporary Internet Files\Content.IE5\MCW0N90X\MC900105058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1599" y="5090748"/>
                <a:ext cx="127125" cy="297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4" name="TextBox 103"/>
            <p:cNvSpPr txBox="1"/>
            <p:nvPr/>
          </p:nvSpPr>
          <p:spPr>
            <a:xfrm>
              <a:off x="3211686" y="5481497"/>
              <a:ext cx="45165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stash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213977" y="5589219"/>
              <a:ext cx="377114" cy="350990"/>
              <a:chOff x="4078608" y="5069379"/>
              <a:chExt cx="377114" cy="350990"/>
            </a:xfrm>
          </p:grpSpPr>
          <p:sp>
            <p:nvSpPr>
              <p:cNvPr id="106" name="Oval 105"/>
              <p:cNvSpPr/>
              <p:nvPr/>
            </p:nvSpPr>
            <p:spPr>
              <a:xfrm flipV="1">
                <a:off x="4078608" y="5069379"/>
                <a:ext cx="377114" cy="3509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7" name="Picture 2" descr="C:\Users\paul.newell\AppData\Local\Microsoft\Windows\Temporary Internet Files\Content.IE5\MCW0N90X\MC900105058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1599" y="5090748"/>
                <a:ext cx="127125" cy="297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Group 69"/>
          <p:cNvGrpSpPr/>
          <p:nvPr/>
        </p:nvGrpSpPr>
        <p:grpSpPr>
          <a:xfrm>
            <a:off x="5414941" y="1647301"/>
            <a:ext cx="1272903" cy="1376220"/>
            <a:chOff x="5414941" y="1647301"/>
            <a:chExt cx="1272903" cy="1376220"/>
          </a:xfrm>
        </p:grpSpPr>
        <p:sp>
          <p:nvSpPr>
            <p:cNvPr id="110" name="Freeform 109"/>
            <p:cNvSpPr/>
            <p:nvPr/>
          </p:nvSpPr>
          <p:spPr>
            <a:xfrm>
              <a:off x="5583071" y="1647301"/>
              <a:ext cx="1104773" cy="1376220"/>
            </a:xfrm>
            <a:custGeom>
              <a:avLst/>
              <a:gdLst>
                <a:gd name="connsiteX0" fmla="*/ 0 w 241540"/>
                <a:gd name="connsiteY0" fmla="*/ 845389 h 845389"/>
                <a:gd name="connsiteX1" fmla="*/ 172529 w 241540"/>
                <a:gd name="connsiteY1" fmla="*/ 431321 h 845389"/>
                <a:gd name="connsiteX2" fmla="*/ 241540 w 241540"/>
                <a:gd name="connsiteY2" fmla="*/ 0 h 84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845389">
                  <a:moveTo>
                    <a:pt x="0" y="845389"/>
                  </a:moveTo>
                  <a:cubicBezTo>
                    <a:pt x="66136" y="708804"/>
                    <a:pt x="132272" y="572219"/>
                    <a:pt x="172529" y="431321"/>
                  </a:cubicBezTo>
                  <a:cubicBezTo>
                    <a:pt x="212786" y="290423"/>
                    <a:pt x="227163" y="145211"/>
                    <a:pt x="241540" y="0"/>
                  </a:cubicBez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414941" y="2604747"/>
              <a:ext cx="127290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push (upstream)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26344" y="2915652"/>
            <a:ext cx="3394205" cy="371853"/>
            <a:chOff x="426344" y="2915652"/>
            <a:chExt cx="3394205" cy="371853"/>
          </a:xfrm>
        </p:grpSpPr>
        <p:sp>
          <p:nvSpPr>
            <p:cNvPr id="38" name="Oval 37"/>
            <p:cNvSpPr/>
            <p:nvPr/>
          </p:nvSpPr>
          <p:spPr>
            <a:xfrm flipV="1">
              <a:off x="2692605" y="3023521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76" name="Group 2075"/>
            <p:cNvGrpSpPr/>
            <p:nvPr/>
          </p:nvGrpSpPr>
          <p:grpSpPr>
            <a:xfrm>
              <a:off x="426344" y="2915652"/>
              <a:ext cx="3394205" cy="371853"/>
              <a:chOff x="426344" y="2915652"/>
              <a:chExt cx="3394205" cy="371853"/>
            </a:xfrm>
          </p:grpSpPr>
          <p:grpSp>
            <p:nvGrpSpPr>
              <p:cNvPr id="2070" name="Group 2069"/>
              <p:cNvGrpSpPr/>
              <p:nvPr/>
            </p:nvGrpSpPr>
            <p:grpSpPr>
              <a:xfrm>
                <a:off x="426344" y="2915652"/>
                <a:ext cx="3250189" cy="371853"/>
                <a:chOff x="426344" y="2915652"/>
                <a:chExt cx="3250189" cy="371853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426344" y="2915652"/>
                  <a:ext cx="7839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LOCAL</a:t>
                  </a:r>
                  <a:endParaRPr lang="en-GB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396254" y="2918173"/>
                  <a:ext cx="13324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INSPIRE-140</a:t>
                  </a:r>
                </a:p>
              </p:txBody>
            </p:sp>
            <p:cxnSp>
              <p:nvCxnSpPr>
                <p:cNvPr id="45" name="Straight Connector 44"/>
                <p:cNvCxnSpPr>
                  <a:stCxn id="38" idx="6"/>
                  <a:endCxn id="37" idx="2"/>
                </p:cNvCxnSpPr>
                <p:nvPr/>
              </p:nvCxnSpPr>
              <p:spPr>
                <a:xfrm flipV="1">
                  <a:off x="2836621" y="3103135"/>
                  <a:ext cx="839912" cy="510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 flipV="1">
                <a:off x="3676533" y="3023011"/>
                <a:ext cx="144016" cy="1602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>
            <a:off x="6176118" y="4466857"/>
            <a:ext cx="2793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Make changes locally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Stage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 the ones you want to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Commit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 them, with a comment beginning INSPIRE-xxx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(Can also choose to </a:t>
            </a: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discard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stash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 them)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b="1" dirty="0" smtClean="0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 upstream (daily) to your remote branch of the same name:  this serves as backup and allows others to see your changes if they wish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Repeat process until task complete</a:t>
            </a:r>
            <a:endParaRPr lang="en-GB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8" name="Straight Connector 127"/>
          <p:cNvCxnSpPr>
            <a:stCxn id="37" idx="6"/>
            <a:endCxn id="46" idx="2"/>
          </p:cNvCxnSpPr>
          <p:nvPr/>
        </p:nvCxnSpPr>
        <p:spPr>
          <a:xfrm>
            <a:off x="3820549" y="3103135"/>
            <a:ext cx="1626856" cy="443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820549" y="1413285"/>
            <a:ext cx="2993962" cy="160249"/>
            <a:chOff x="3820549" y="1413285"/>
            <a:chExt cx="2993962" cy="160249"/>
          </a:xfrm>
        </p:grpSpPr>
        <p:sp>
          <p:nvSpPr>
            <p:cNvPr id="63" name="Oval 62"/>
            <p:cNvSpPr/>
            <p:nvPr/>
          </p:nvSpPr>
          <p:spPr>
            <a:xfrm flipV="1">
              <a:off x="6670495" y="1413285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Connector 132"/>
            <p:cNvCxnSpPr>
              <a:endCxn id="63" idx="2"/>
            </p:cNvCxnSpPr>
            <p:nvPr/>
          </p:nvCxnSpPr>
          <p:spPr>
            <a:xfrm flipV="1">
              <a:off x="3820549" y="1493409"/>
              <a:ext cx="2849946" cy="769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591421" y="3031565"/>
            <a:ext cx="1725497" cy="981545"/>
            <a:chOff x="5591421" y="3031565"/>
            <a:chExt cx="1725497" cy="981545"/>
          </a:xfrm>
        </p:grpSpPr>
        <p:grpSp>
          <p:nvGrpSpPr>
            <p:cNvPr id="86" name="Group 85"/>
            <p:cNvGrpSpPr/>
            <p:nvPr/>
          </p:nvGrpSpPr>
          <p:grpSpPr>
            <a:xfrm>
              <a:off x="5591421" y="3031565"/>
              <a:ext cx="1725497" cy="981545"/>
              <a:chOff x="5591421" y="3031565"/>
              <a:chExt cx="1725497" cy="981545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6216065" y="3243872"/>
                <a:ext cx="69012" cy="526211"/>
              </a:xfrm>
              <a:custGeom>
                <a:avLst/>
                <a:gdLst>
                  <a:gd name="connsiteX0" fmla="*/ 69012 w 69012"/>
                  <a:gd name="connsiteY0" fmla="*/ 526211 h 526211"/>
                  <a:gd name="connsiteX1" fmla="*/ 0 w 69012"/>
                  <a:gd name="connsiteY1" fmla="*/ 0 h 52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2" h="526211">
                    <a:moveTo>
                      <a:pt x="69012" y="526211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headEnd type="none" w="med" len="me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6942634" y="3258036"/>
                <a:ext cx="69012" cy="526211"/>
              </a:xfrm>
              <a:custGeom>
                <a:avLst/>
                <a:gdLst>
                  <a:gd name="connsiteX0" fmla="*/ 69012 w 69012"/>
                  <a:gd name="connsiteY0" fmla="*/ 526211 h 526211"/>
                  <a:gd name="connsiteX1" fmla="*/ 0 w 69012"/>
                  <a:gd name="connsiteY1" fmla="*/ 0 h 52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2" h="526211">
                    <a:moveTo>
                      <a:pt x="69012" y="526211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headEnd type="none" w="med" len="me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936034" y="3797666"/>
                <a:ext cx="62907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GB" sz="1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commit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687844" y="3797666"/>
                <a:ext cx="62907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GB" sz="1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commit</a:t>
                </a:r>
              </a:p>
            </p:txBody>
          </p:sp>
          <p:cxnSp>
            <p:nvCxnSpPr>
              <p:cNvPr id="139" name="Straight Connector 138"/>
              <p:cNvCxnSpPr>
                <a:stCxn id="46" idx="6"/>
                <a:endCxn id="48" idx="6"/>
              </p:cNvCxnSpPr>
              <p:nvPr/>
            </p:nvCxnSpPr>
            <p:spPr>
              <a:xfrm>
                <a:off x="5591421" y="3107574"/>
                <a:ext cx="1420225" cy="8025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 flipV="1">
                <a:off x="6144057" y="3031565"/>
                <a:ext cx="144016" cy="1602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Oval 47"/>
            <p:cNvSpPr/>
            <p:nvPr/>
          </p:nvSpPr>
          <p:spPr>
            <a:xfrm flipV="1">
              <a:off x="6867630" y="3035475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011646" y="3045604"/>
            <a:ext cx="1520794" cy="967506"/>
            <a:chOff x="7011646" y="3045604"/>
            <a:chExt cx="1520794" cy="967506"/>
          </a:xfrm>
        </p:grpSpPr>
        <p:grpSp>
          <p:nvGrpSpPr>
            <p:cNvPr id="112" name="Group 111"/>
            <p:cNvGrpSpPr/>
            <p:nvPr/>
          </p:nvGrpSpPr>
          <p:grpSpPr>
            <a:xfrm>
              <a:off x="7461330" y="3243872"/>
              <a:ext cx="629074" cy="769238"/>
              <a:chOff x="7461330" y="3243872"/>
              <a:chExt cx="629074" cy="769238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7741361" y="3243872"/>
                <a:ext cx="69012" cy="526211"/>
              </a:xfrm>
              <a:custGeom>
                <a:avLst/>
                <a:gdLst>
                  <a:gd name="connsiteX0" fmla="*/ 69012 w 69012"/>
                  <a:gd name="connsiteY0" fmla="*/ 526211 h 526211"/>
                  <a:gd name="connsiteX1" fmla="*/ 0 w 69012"/>
                  <a:gd name="connsiteY1" fmla="*/ 0 h 52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012" h="526211">
                    <a:moveTo>
                      <a:pt x="69012" y="526211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headEnd type="none" w="med" len="me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461330" y="3797666"/>
                <a:ext cx="62907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en-GB" sz="14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commit</a:t>
                </a:r>
              </a:p>
            </p:txBody>
          </p:sp>
        </p:grpSp>
        <p:sp>
          <p:nvSpPr>
            <p:cNvPr id="51" name="Oval 50"/>
            <p:cNvSpPr/>
            <p:nvPr/>
          </p:nvSpPr>
          <p:spPr>
            <a:xfrm flipV="1">
              <a:off x="7672014" y="3045604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/>
            <p:cNvCxnSpPr>
              <a:stCxn id="48" idx="6"/>
              <a:endCxn id="51" idx="2"/>
            </p:cNvCxnSpPr>
            <p:nvPr/>
          </p:nvCxnSpPr>
          <p:spPr>
            <a:xfrm>
              <a:off x="7011646" y="3115599"/>
              <a:ext cx="660368" cy="10129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51" idx="6"/>
            </p:cNvCxnSpPr>
            <p:nvPr/>
          </p:nvCxnSpPr>
          <p:spPr>
            <a:xfrm>
              <a:off x="7816030" y="3125728"/>
              <a:ext cx="716410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814511" y="1412776"/>
            <a:ext cx="1156882" cy="160759"/>
            <a:chOff x="6814511" y="1412776"/>
            <a:chExt cx="1156882" cy="160759"/>
          </a:xfrm>
        </p:grpSpPr>
        <p:grpSp>
          <p:nvGrpSpPr>
            <p:cNvPr id="100" name="Group 99"/>
            <p:cNvGrpSpPr/>
            <p:nvPr/>
          </p:nvGrpSpPr>
          <p:grpSpPr>
            <a:xfrm>
              <a:off x="6814511" y="1413286"/>
              <a:ext cx="1156882" cy="160249"/>
              <a:chOff x="6814511" y="1413286"/>
              <a:chExt cx="1156882" cy="160249"/>
            </a:xfrm>
          </p:grpSpPr>
          <p:sp>
            <p:nvSpPr>
              <p:cNvPr id="113" name="Oval 112"/>
              <p:cNvSpPr/>
              <p:nvPr/>
            </p:nvSpPr>
            <p:spPr>
              <a:xfrm flipV="1">
                <a:off x="7827377" y="1413286"/>
                <a:ext cx="144016" cy="1602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9" name="Straight Connector 148"/>
              <p:cNvCxnSpPr>
                <a:stCxn id="63" idx="6"/>
                <a:endCxn id="113" idx="2"/>
              </p:cNvCxnSpPr>
              <p:nvPr/>
            </p:nvCxnSpPr>
            <p:spPr>
              <a:xfrm>
                <a:off x="6814511" y="1493409"/>
                <a:ext cx="1012866" cy="1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Oval 76"/>
            <p:cNvSpPr/>
            <p:nvPr/>
          </p:nvSpPr>
          <p:spPr>
            <a:xfrm flipV="1">
              <a:off x="7244910" y="1412776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451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Completing a Task</a:t>
            </a:r>
            <a:endParaRPr lang="en-GB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652509" y="1944989"/>
            <a:ext cx="511751" cy="1652795"/>
          </a:xfrm>
          <a:custGeom>
            <a:avLst/>
            <a:gdLst>
              <a:gd name="connsiteX0" fmla="*/ 0 w 759125"/>
              <a:gd name="connsiteY0" fmla="*/ 0 h 974785"/>
              <a:gd name="connsiteX1" fmla="*/ 448574 w 759125"/>
              <a:gd name="connsiteY1" fmla="*/ 439948 h 974785"/>
              <a:gd name="connsiteX2" fmla="*/ 759125 w 759125"/>
              <a:gd name="connsiteY2" fmla="*/ 974785 h 9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125" h="974785">
                <a:moveTo>
                  <a:pt x="0" y="0"/>
                </a:moveTo>
                <a:cubicBezTo>
                  <a:pt x="161026" y="138742"/>
                  <a:pt x="322053" y="277484"/>
                  <a:pt x="448574" y="439948"/>
                </a:cubicBezTo>
                <a:cubicBezTo>
                  <a:pt x="575095" y="602412"/>
                  <a:pt x="667110" y="788598"/>
                  <a:pt x="759125" y="97478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" name="Group 71"/>
          <p:cNvGrpSpPr/>
          <p:nvPr/>
        </p:nvGrpSpPr>
        <p:grpSpPr>
          <a:xfrm>
            <a:off x="4967707" y="3676318"/>
            <a:ext cx="377114" cy="350990"/>
            <a:chOff x="4078608" y="5069379"/>
            <a:chExt cx="377114" cy="350990"/>
          </a:xfrm>
        </p:grpSpPr>
        <p:sp>
          <p:nvSpPr>
            <p:cNvPr id="73" name="Oval 72"/>
            <p:cNvSpPr/>
            <p:nvPr/>
          </p:nvSpPr>
          <p:spPr>
            <a:xfrm flipV="1">
              <a:off x="4078608" y="5069379"/>
              <a:ext cx="377114" cy="3509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Picture 2" descr="C:\Users\paul.newell\AppData\Local\Microsoft\Windows\Temporary Internet Files\Content.IE5\MCW0N90X\MC90010505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599" y="5090748"/>
              <a:ext cx="127125" cy="29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2" name="Freeform 2051"/>
          <p:cNvSpPr/>
          <p:nvPr/>
        </p:nvSpPr>
        <p:spPr>
          <a:xfrm>
            <a:off x="4313114" y="4090100"/>
            <a:ext cx="771592" cy="1197978"/>
          </a:xfrm>
          <a:custGeom>
            <a:avLst/>
            <a:gdLst>
              <a:gd name="connsiteX0" fmla="*/ 0 w 250166"/>
              <a:gd name="connsiteY0" fmla="*/ 862642 h 862642"/>
              <a:gd name="connsiteX1" fmla="*/ 60385 w 250166"/>
              <a:gd name="connsiteY1" fmla="*/ 457200 h 862642"/>
              <a:gd name="connsiteX2" fmla="*/ 250166 w 250166"/>
              <a:gd name="connsiteY2" fmla="*/ 0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66" h="862642">
                <a:moveTo>
                  <a:pt x="0" y="862642"/>
                </a:moveTo>
                <a:cubicBezTo>
                  <a:pt x="9345" y="731808"/>
                  <a:pt x="18691" y="600974"/>
                  <a:pt x="60385" y="457200"/>
                </a:cubicBezTo>
                <a:cubicBezTo>
                  <a:pt x="102079" y="313426"/>
                  <a:pt x="176122" y="156713"/>
                  <a:pt x="250166" y="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/>
          <p:cNvGrpSpPr/>
          <p:nvPr/>
        </p:nvGrpSpPr>
        <p:grpSpPr>
          <a:xfrm>
            <a:off x="5340676" y="4401535"/>
            <a:ext cx="377114" cy="350990"/>
            <a:chOff x="4078608" y="5069379"/>
            <a:chExt cx="377114" cy="350990"/>
          </a:xfrm>
        </p:grpSpPr>
        <p:sp>
          <p:nvSpPr>
            <p:cNvPr id="77" name="Oval 76"/>
            <p:cNvSpPr/>
            <p:nvPr/>
          </p:nvSpPr>
          <p:spPr>
            <a:xfrm flipV="1">
              <a:off x="4078608" y="5069379"/>
              <a:ext cx="377114" cy="3509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8" name="Picture 2" descr="C:\Users\paul.newell\AppData\Local\Microsoft\Windows\Temporary Internet Files\Content.IE5\MCW0N90X\MC90010505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599" y="5090748"/>
              <a:ext cx="127125" cy="29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TextBox 90"/>
          <p:cNvSpPr txBox="1"/>
          <p:nvPr/>
        </p:nvSpPr>
        <p:spPr>
          <a:xfrm>
            <a:off x="4383273" y="3676709"/>
            <a:ext cx="5384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</a:rPr>
              <a:t>merge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302907" y="4063269"/>
            <a:ext cx="606446" cy="294652"/>
            <a:chOff x="5302907" y="4063269"/>
            <a:chExt cx="606446" cy="294652"/>
          </a:xfrm>
        </p:grpSpPr>
        <p:sp>
          <p:nvSpPr>
            <p:cNvPr id="2054" name="Freeform 2053"/>
            <p:cNvSpPr/>
            <p:nvPr/>
          </p:nvSpPr>
          <p:spPr>
            <a:xfrm>
              <a:off x="5302907" y="4073249"/>
              <a:ext cx="146649" cy="284672"/>
            </a:xfrm>
            <a:custGeom>
              <a:avLst/>
              <a:gdLst>
                <a:gd name="connsiteX0" fmla="*/ 0 w 146649"/>
                <a:gd name="connsiteY0" fmla="*/ 0 h 284672"/>
                <a:gd name="connsiteX1" fmla="*/ 146649 w 146649"/>
                <a:gd name="connsiteY1" fmla="*/ 284672 h 2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649" h="284672">
                  <a:moveTo>
                    <a:pt x="0" y="0"/>
                  </a:moveTo>
                  <a:lnTo>
                    <a:pt x="146649" y="284672"/>
                  </a:ln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49556" y="4063269"/>
              <a:ext cx="45979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stage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67062" y="4832373"/>
            <a:ext cx="811200" cy="460900"/>
            <a:chOff x="5167062" y="4832373"/>
            <a:chExt cx="811200" cy="460900"/>
          </a:xfrm>
        </p:grpSpPr>
        <p:sp>
          <p:nvSpPr>
            <p:cNvPr id="2055" name="Freeform 2054"/>
            <p:cNvSpPr/>
            <p:nvPr/>
          </p:nvSpPr>
          <p:spPr>
            <a:xfrm>
              <a:off x="5679454" y="4832373"/>
              <a:ext cx="298808" cy="460900"/>
            </a:xfrm>
            <a:custGeom>
              <a:avLst/>
              <a:gdLst>
                <a:gd name="connsiteX0" fmla="*/ 0 w 69012"/>
                <a:gd name="connsiteY0" fmla="*/ 0 h 379563"/>
                <a:gd name="connsiteX1" fmla="*/ 69012 w 69012"/>
                <a:gd name="connsiteY1" fmla="*/ 379563 h 37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012" h="379563">
                  <a:moveTo>
                    <a:pt x="0" y="0"/>
                  </a:moveTo>
                  <a:lnTo>
                    <a:pt x="69012" y="379563"/>
                  </a:ln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67062" y="4914432"/>
              <a:ext cx="62907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commit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94612" y="2013906"/>
            <a:ext cx="2156992" cy="655608"/>
            <a:chOff x="5994612" y="2013906"/>
            <a:chExt cx="2156992" cy="655608"/>
          </a:xfrm>
        </p:grpSpPr>
        <p:sp>
          <p:nvSpPr>
            <p:cNvPr id="13" name="Freeform 12"/>
            <p:cNvSpPr/>
            <p:nvPr/>
          </p:nvSpPr>
          <p:spPr>
            <a:xfrm>
              <a:off x="6512943" y="2013906"/>
              <a:ext cx="265836" cy="655608"/>
            </a:xfrm>
            <a:custGeom>
              <a:avLst/>
              <a:gdLst>
                <a:gd name="connsiteX0" fmla="*/ 0 w 265836"/>
                <a:gd name="connsiteY0" fmla="*/ 655608 h 655608"/>
                <a:gd name="connsiteX1" fmla="*/ 232914 w 265836"/>
                <a:gd name="connsiteY1" fmla="*/ 155276 h 655608"/>
                <a:gd name="connsiteX2" fmla="*/ 258793 w 265836"/>
                <a:gd name="connsiteY2" fmla="*/ 0 h 6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36" h="655608">
                  <a:moveTo>
                    <a:pt x="0" y="655608"/>
                  </a:moveTo>
                  <a:cubicBezTo>
                    <a:pt x="94891" y="460076"/>
                    <a:pt x="189782" y="264544"/>
                    <a:pt x="232914" y="155276"/>
                  </a:cubicBezTo>
                  <a:cubicBezTo>
                    <a:pt x="276046" y="46008"/>
                    <a:pt x="267419" y="23004"/>
                    <a:pt x="258793" y="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94612" y="2277452"/>
              <a:ext cx="21569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pull request / review /merge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91016" y="4005064"/>
            <a:ext cx="22734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At end of task the remote and local task branches should be in sync, but the team release branch may have moved ahead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Merge from Team-Release branch to local task branch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Resolve and stage any conflicts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Commit changes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Push back to remote task branch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Create a pull request in Stash – this sends  a notification to reviewer.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Reviewer checks differences and either selects to merge or decline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On merge, select to delete (remote) task branch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Manually delete local branch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GB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6216" y="2483039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983282" y="5086925"/>
            <a:ext cx="635726" cy="954615"/>
            <a:chOff x="5983282" y="5086925"/>
            <a:chExt cx="635726" cy="954615"/>
          </a:xfrm>
        </p:grpSpPr>
        <p:sp>
          <p:nvSpPr>
            <p:cNvPr id="98" name="Rectangle 97"/>
            <p:cNvSpPr/>
            <p:nvPr/>
          </p:nvSpPr>
          <p:spPr>
            <a:xfrm>
              <a:off x="6084168" y="5086925"/>
              <a:ext cx="4395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36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83282" y="5610653"/>
              <a:ext cx="63572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delete branch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13113" y="2726081"/>
            <a:ext cx="2192849" cy="160249"/>
            <a:chOff x="4313113" y="2726081"/>
            <a:chExt cx="2192849" cy="160249"/>
          </a:xfrm>
        </p:grpSpPr>
        <p:sp>
          <p:nvSpPr>
            <p:cNvPr id="63" name="Oval 62"/>
            <p:cNvSpPr/>
            <p:nvPr/>
          </p:nvSpPr>
          <p:spPr>
            <a:xfrm flipV="1">
              <a:off x="6361946" y="2726081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Connector 99"/>
            <p:cNvCxnSpPr>
              <a:stCxn id="58" idx="6"/>
              <a:endCxn id="63" idx="2"/>
            </p:cNvCxnSpPr>
            <p:nvPr/>
          </p:nvCxnSpPr>
          <p:spPr>
            <a:xfrm flipV="1">
              <a:off x="4313113" y="2806205"/>
              <a:ext cx="2048833" cy="302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350521" y="5284647"/>
            <a:ext cx="1771758" cy="160249"/>
            <a:chOff x="4350521" y="5284647"/>
            <a:chExt cx="1771758" cy="160249"/>
          </a:xfrm>
        </p:grpSpPr>
        <p:sp>
          <p:nvSpPr>
            <p:cNvPr id="48" name="Oval 47"/>
            <p:cNvSpPr/>
            <p:nvPr/>
          </p:nvSpPr>
          <p:spPr>
            <a:xfrm flipV="1">
              <a:off x="5978263" y="5284647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Straight Connector 100"/>
            <p:cNvCxnSpPr>
              <a:stCxn id="51" idx="6"/>
              <a:endCxn id="48" idx="2"/>
            </p:cNvCxnSpPr>
            <p:nvPr/>
          </p:nvCxnSpPr>
          <p:spPr>
            <a:xfrm flipV="1">
              <a:off x="4350521" y="5364771"/>
              <a:ext cx="1627742" cy="343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644008" y="1784740"/>
            <a:ext cx="2232248" cy="160249"/>
            <a:chOff x="4644008" y="1784740"/>
            <a:chExt cx="2232248" cy="160249"/>
          </a:xfrm>
        </p:grpSpPr>
        <p:sp>
          <p:nvSpPr>
            <p:cNvPr id="85" name="Oval 84"/>
            <p:cNvSpPr/>
            <p:nvPr/>
          </p:nvSpPr>
          <p:spPr>
            <a:xfrm flipV="1">
              <a:off x="6732240" y="1784740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" name="Straight Connector 103"/>
            <p:cNvCxnSpPr>
              <a:stCxn id="82" idx="6"/>
              <a:endCxn id="85" idx="2"/>
            </p:cNvCxnSpPr>
            <p:nvPr/>
          </p:nvCxnSpPr>
          <p:spPr>
            <a:xfrm>
              <a:off x="4644008" y="1864538"/>
              <a:ext cx="2088232" cy="326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0215" y="836712"/>
            <a:ext cx="8297069" cy="4709870"/>
            <a:chOff x="360215" y="836712"/>
            <a:chExt cx="8297069" cy="4709870"/>
          </a:xfrm>
        </p:grpSpPr>
        <p:sp>
          <p:nvSpPr>
            <p:cNvPr id="82" name="Oval 81"/>
            <p:cNvSpPr/>
            <p:nvPr/>
          </p:nvSpPr>
          <p:spPr>
            <a:xfrm flipV="1">
              <a:off x="4499992" y="1784414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60215" y="836712"/>
              <a:ext cx="8297069" cy="4709870"/>
              <a:chOff x="360215" y="836712"/>
              <a:chExt cx="8297069" cy="470987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2828754" y="2799430"/>
                <a:ext cx="687722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360215" y="836712"/>
                <a:ext cx="8297069" cy="4709870"/>
                <a:chOff x="360215" y="836712"/>
                <a:chExt cx="8297069" cy="470987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60215" y="836712"/>
                  <a:ext cx="8297069" cy="4709870"/>
                  <a:chOff x="360215" y="836712"/>
                  <a:chExt cx="8297069" cy="4709870"/>
                </a:xfrm>
              </p:grpSpPr>
              <p:cxnSp>
                <p:nvCxnSpPr>
                  <p:cNvPr id="2059" name="Straight Connector 2058"/>
                  <p:cNvCxnSpPr/>
                  <p:nvPr/>
                </p:nvCxnSpPr>
                <p:spPr>
                  <a:xfrm flipV="1">
                    <a:off x="432223" y="3224434"/>
                    <a:ext cx="8225061" cy="1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0215" y="2639078"/>
                    <a:ext cx="989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REMOTE</a:t>
                    </a:r>
                    <a:endParaRPr lang="en-GB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463031" y="5147900"/>
                    <a:ext cx="7839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LOCAL</a:t>
                    </a:r>
                    <a:endParaRPr lang="en-GB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103457" y="5177250"/>
                    <a:ext cx="13324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INSPIRE-140</a:t>
                    </a:r>
                  </a:p>
                </p:txBody>
              </p:sp>
              <p:cxnSp>
                <p:nvCxnSpPr>
                  <p:cNvPr id="47" name="Straight Connector 46"/>
                  <p:cNvCxnSpPr>
                    <a:stCxn id="38" idx="6"/>
                    <a:endCxn id="51" idx="2"/>
                  </p:cNvCxnSpPr>
                  <p:nvPr/>
                </p:nvCxnSpPr>
                <p:spPr>
                  <a:xfrm>
                    <a:off x="3579889" y="5368202"/>
                    <a:ext cx="626616" cy="1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/>
                  <p:cNvSpPr/>
                  <p:nvPr/>
                </p:nvSpPr>
                <p:spPr>
                  <a:xfrm flipV="1">
                    <a:off x="4206505" y="5288079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6" name="Straight Connector 55"/>
                  <p:cNvCxnSpPr>
                    <a:stCxn id="81" idx="6"/>
                    <a:endCxn id="58" idx="2"/>
                  </p:cNvCxnSpPr>
                  <p:nvPr/>
                </p:nvCxnSpPr>
                <p:spPr>
                  <a:xfrm>
                    <a:off x="3549907" y="2807158"/>
                    <a:ext cx="619190" cy="206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Oval 57"/>
                  <p:cNvSpPr/>
                  <p:nvPr/>
                </p:nvSpPr>
                <p:spPr>
                  <a:xfrm flipV="1">
                    <a:off x="4169097" y="2729103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2217491" y="2332147"/>
                    <a:ext cx="13324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INSPIRE-140</a:t>
                    </a: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 flipV="1">
                    <a:off x="3435873" y="5288078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9" name="Freeform 68"/>
                  <p:cNvSpPr/>
                  <p:nvPr/>
                </p:nvSpPr>
                <p:spPr>
                  <a:xfrm flipV="1">
                    <a:off x="535929" y="930299"/>
                    <a:ext cx="1138687" cy="934566"/>
                  </a:xfrm>
                  <a:custGeom>
                    <a:avLst/>
                    <a:gdLst>
                      <a:gd name="connsiteX0" fmla="*/ 0 w 1078302"/>
                      <a:gd name="connsiteY0" fmla="*/ 1190445 h 1190445"/>
                      <a:gd name="connsiteX1" fmla="*/ 250166 w 1078302"/>
                      <a:gd name="connsiteY1" fmla="*/ 543464 h 1190445"/>
                      <a:gd name="connsiteX2" fmla="*/ 1078302 w 1078302"/>
                      <a:gd name="connsiteY2" fmla="*/ 0 h 1190445"/>
                      <a:gd name="connsiteX0" fmla="*/ 0 w 1078302"/>
                      <a:gd name="connsiteY0" fmla="*/ 1190445 h 1190445"/>
                      <a:gd name="connsiteX1" fmla="*/ 336430 w 1078302"/>
                      <a:gd name="connsiteY1" fmla="*/ 439947 h 1190445"/>
                      <a:gd name="connsiteX2" fmla="*/ 1078302 w 1078302"/>
                      <a:gd name="connsiteY2" fmla="*/ 0 h 1190445"/>
                      <a:gd name="connsiteX0" fmla="*/ 0 w 1138687"/>
                      <a:gd name="connsiteY0" fmla="*/ 1095554 h 1095554"/>
                      <a:gd name="connsiteX1" fmla="*/ 336430 w 1138687"/>
                      <a:gd name="connsiteY1" fmla="*/ 345056 h 1095554"/>
                      <a:gd name="connsiteX2" fmla="*/ 1138687 w 1138687"/>
                      <a:gd name="connsiteY2" fmla="*/ 0 h 1095554"/>
                      <a:gd name="connsiteX0" fmla="*/ 0 w 1138687"/>
                      <a:gd name="connsiteY0" fmla="*/ 1095554 h 1095554"/>
                      <a:gd name="connsiteX1" fmla="*/ 336430 w 1138687"/>
                      <a:gd name="connsiteY1" fmla="*/ 345056 h 1095554"/>
                      <a:gd name="connsiteX2" fmla="*/ 1138687 w 1138687"/>
                      <a:gd name="connsiteY2" fmla="*/ 0 h 1095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38687" h="1095554">
                        <a:moveTo>
                          <a:pt x="0" y="1095554"/>
                        </a:moveTo>
                        <a:cubicBezTo>
                          <a:pt x="35224" y="871267"/>
                          <a:pt x="146649" y="527648"/>
                          <a:pt x="336430" y="345056"/>
                        </a:cubicBezTo>
                        <a:cubicBezTo>
                          <a:pt x="526211" y="162464"/>
                          <a:pt x="564311" y="86264"/>
                          <a:pt x="1138687" y="0"/>
                        </a:cubicBezTo>
                      </a:path>
                    </a:pathLst>
                  </a:custGeom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0" name="Straight Connector 69"/>
                  <p:cNvCxnSpPr>
                    <a:stCxn id="69" idx="2"/>
                    <a:endCxn id="82" idx="2"/>
                  </p:cNvCxnSpPr>
                  <p:nvPr/>
                </p:nvCxnSpPr>
                <p:spPr>
                  <a:xfrm flipV="1">
                    <a:off x="1674616" y="1864538"/>
                    <a:ext cx="2825376" cy="327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Freeform 70"/>
                  <p:cNvSpPr/>
                  <p:nvPr/>
                </p:nvSpPr>
                <p:spPr>
                  <a:xfrm flipV="1">
                    <a:off x="1706246" y="1864864"/>
                    <a:ext cx="1138687" cy="934566"/>
                  </a:xfrm>
                  <a:custGeom>
                    <a:avLst/>
                    <a:gdLst>
                      <a:gd name="connsiteX0" fmla="*/ 0 w 1078302"/>
                      <a:gd name="connsiteY0" fmla="*/ 1190445 h 1190445"/>
                      <a:gd name="connsiteX1" fmla="*/ 250166 w 1078302"/>
                      <a:gd name="connsiteY1" fmla="*/ 543464 h 1190445"/>
                      <a:gd name="connsiteX2" fmla="*/ 1078302 w 1078302"/>
                      <a:gd name="connsiteY2" fmla="*/ 0 h 1190445"/>
                      <a:gd name="connsiteX0" fmla="*/ 0 w 1078302"/>
                      <a:gd name="connsiteY0" fmla="*/ 1190445 h 1190445"/>
                      <a:gd name="connsiteX1" fmla="*/ 336430 w 1078302"/>
                      <a:gd name="connsiteY1" fmla="*/ 439947 h 1190445"/>
                      <a:gd name="connsiteX2" fmla="*/ 1078302 w 1078302"/>
                      <a:gd name="connsiteY2" fmla="*/ 0 h 1190445"/>
                      <a:gd name="connsiteX0" fmla="*/ 0 w 1138687"/>
                      <a:gd name="connsiteY0" fmla="*/ 1095554 h 1095554"/>
                      <a:gd name="connsiteX1" fmla="*/ 336430 w 1138687"/>
                      <a:gd name="connsiteY1" fmla="*/ 345056 h 1095554"/>
                      <a:gd name="connsiteX2" fmla="*/ 1138687 w 1138687"/>
                      <a:gd name="connsiteY2" fmla="*/ 0 h 1095554"/>
                      <a:gd name="connsiteX0" fmla="*/ 0 w 1138687"/>
                      <a:gd name="connsiteY0" fmla="*/ 1095554 h 1095554"/>
                      <a:gd name="connsiteX1" fmla="*/ 336430 w 1138687"/>
                      <a:gd name="connsiteY1" fmla="*/ 345056 h 1095554"/>
                      <a:gd name="connsiteX2" fmla="*/ 1138687 w 1138687"/>
                      <a:gd name="connsiteY2" fmla="*/ 0 h 1095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38687" h="1095554">
                        <a:moveTo>
                          <a:pt x="0" y="1095554"/>
                        </a:moveTo>
                        <a:cubicBezTo>
                          <a:pt x="35224" y="871267"/>
                          <a:pt x="146649" y="527648"/>
                          <a:pt x="336430" y="345056"/>
                        </a:cubicBezTo>
                        <a:cubicBezTo>
                          <a:pt x="526211" y="162464"/>
                          <a:pt x="564311" y="86264"/>
                          <a:pt x="1138687" y="0"/>
                        </a:cubicBezTo>
                      </a:path>
                    </a:pathLst>
                  </a:cu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 flipV="1">
                    <a:off x="463921" y="836712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 flipV="1">
                    <a:off x="3405891" y="2727034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 flipV="1">
                    <a:off x="3563888" y="1784740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2195736" y="1419360"/>
                    <a:ext cx="16933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Feature-Release</a:t>
                    </a: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 flipV="1">
                    <a:off x="4069748" y="1784413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 flipV="1">
                    <a:off x="2883699" y="1784412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" name="Oval 79"/>
                <p:cNvSpPr/>
                <p:nvPr/>
              </p:nvSpPr>
              <p:spPr>
                <a:xfrm flipV="1">
                  <a:off x="1634238" y="1784740"/>
                  <a:ext cx="144016" cy="1602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9" name="Group 38"/>
          <p:cNvGrpSpPr/>
          <p:nvPr/>
        </p:nvGrpSpPr>
        <p:grpSpPr>
          <a:xfrm>
            <a:off x="6138432" y="3013605"/>
            <a:ext cx="513905" cy="2116272"/>
            <a:chOff x="6138432" y="3013605"/>
            <a:chExt cx="513905" cy="2116272"/>
          </a:xfrm>
        </p:grpSpPr>
        <p:sp>
          <p:nvSpPr>
            <p:cNvPr id="23" name="Freeform 22"/>
            <p:cNvSpPr/>
            <p:nvPr/>
          </p:nvSpPr>
          <p:spPr>
            <a:xfrm>
              <a:off x="6138432" y="3013605"/>
              <a:ext cx="331498" cy="2116272"/>
            </a:xfrm>
            <a:custGeom>
              <a:avLst/>
              <a:gdLst>
                <a:gd name="connsiteX0" fmla="*/ 0 w 241540"/>
                <a:gd name="connsiteY0" fmla="*/ 845389 h 845389"/>
                <a:gd name="connsiteX1" fmla="*/ 172529 w 241540"/>
                <a:gd name="connsiteY1" fmla="*/ 431321 h 845389"/>
                <a:gd name="connsiteX2" fmla="*/ 241540 w 241540"/>
                <a:gd name="connsiteY2" fmla="*/ 0 h 84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845389">
                  <a:moveTo>
                    <a:pt x="0" y="845389"/>
                  </a:moveTo>
                  <a:cubicBezTo>
                    <a:pt x="66136" y="708804"/>
                    <a:pt x="132272" y="572219"/>
                    <a:pt x="172529" y="431321"/>
                  </a:cubicBezTo>
                  <a:cubicBezTo>
                    <a:pt x="212786" y="290423"/>
                    <a:pt x="227163" y="145211"/>
                    <a:pt x="241540" y="0"/>
                  </a:cubicBez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25370" y="3843619"/>
              <a:ext cx="4269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24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52" grpId="0" animBg="1"/>
      <p:bldP spid="91" grpId="0" animBg="1"/>
      <p:bldP spid="97" grpId="0" uiExpand="1" build="p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Sharing Feature Changes</a:t>
            </a:r>
            <a:endParaRPr lang="en-GB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652509" y="1944989"/>
            <a:ext cx="511751" cy="1652795"/>
          </a:xfrm>
          <a:custGeom>
            <a:avLst/>
            <a:gdLst>
              <a:gd name="connsiteX0" fmla="*/ 0 w 759125"/>
              <a:gd name="connsiteY0" fmla="*/ 0 h 974785"/>
              <a:gd name="connsiteX1" fmla="*/ 448574 w 759125"/>
              <a:gd name="connsiteY1" fmla="*/ 439948 h 974785"/>
              <a:gd name="connsiteX2" fmla="*/ 759125 w 759125"/>
              <a:gd name="connsiteY2" fmla="*/ 974785 h 9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125" h="974785">
                <a:moveTo>
                  <a:pt x="0" y="0"/>
                </a:moveTo>
                <a:cubicBezTo>
                  <a:pt x="161026" y="138742"/>
                  <a:pt x="322053" y="277484"/>
                  <a:pt x="448574" y="439948"/>
                </a:cubicBezTo>
                <a:cubicBezTo>
                  <a:pt x="575095" y="602412"/>
                  <a:pt x="667110" y="788598"/>
                  <a:pt x="759125" y="974785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" name="Group 71"/>
          <p:cNvGrpSpPr/>
          <p:nvPr/>
        </p:nvGrpSpPr>
        <p:grpSpPr>
          <a:xfrm>
            <a:off x="4967707" y="3676318"/>
            <a:ext cx="377114" cy="350990"/>
            <a:chOff x="4078608" y="5069379"/>
            <a:chExt cx="377114" cy="350990"/>
          </a:xfrm>
        </p:grpSpPr>
        <p:sp>
          <p:nvSpPr>
            <p:cNvPr id="73" name="Oval 72"/>
            <p:cNvSpPr/>
            <p:nvPr/>
          </p:nvSpPr>
          <p:spPr>
            <a:xfrm flipV="1">
              <a:off x="4078608" y="5069379"/>
              <a:ext cx="377114" cy="3509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Picture 2" descr="C:\Users\paul.newell\AppData\Local\Microsoft\Windows\Temporary Internet Files\Content.IE5\MCW0N90X\MC90010505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599" y="5090748"/>
              <a:ext cx="127125" cy="29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2" name="Freeform 2051"/>
          <p:cNvSpPr/>
          <p:nvPr/>
        </p:nvSpPr>
        <p:spPr>
          <a:xfrm>
            <a:off x="4313114" y="4090100"/>
            <a:ext cx="771592" cy="1197978"/>
          </a:xfrm>
          <a:custGeom>
            <a:avLst/>
            <a:gdLst>
              <a:gd name="connsiteX0" fmla="*/ 0 w 250166"/>
              <a:gd name="connsiteY0" fmla="*/ 862642 h 862642"/>
              <a:gd name="connsiteX1" fmla="*/ 60385 w 250166"/>
              <a:gd name="connsiteY1" fmla="*/ 457200 h 862642"/>
              <a:gd name="connsiteX2" fmla="*/ 250166 w 250166"/>
              <a:gd name="connsiteY2" fmla="*/ 0 h 86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66" h="862642">
                <a:moveTo>
                  <a:pt x="0" y="862642"/>
                </a:moveTo>
                <a:cubicBezTo>
                  <a:pt x="9345" y="731808"/>
                  <a:pt x="18691" y="600974"/>
                  <a:pt x="60385" y="457200"/>
                </a:cubicBezTo>
                <a:cubicBezTo>
                  <a:pt x="102079" y="313426"/>
                  <a:pt x="176122" y="156713"/>
                  <a:pt x="250166" y="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/>
          <p:cNvGrpSpPr/>
          <p:nvPr/>
        </p:nvGrpSpPr>
        <p:grpSpPr>
          <a:xfrm>
            <a:off x="5340676" y="4401535"/>
            <a:ext cx="377114" cy="350990"/>
            <a:chOff x="4078608" y="5069379"/>
            <a:chExt cx="377114" cy="350990"/>
          </a:xfrm>
        </p:grpSpPr>
        <p:sp>
          <p:nvSpPr>
            <p:cNvPr id="77" name="Oval 76"/>
            <p:cNvSpPr/>
            <p:nvPr/>
          </p:nvSpPr>
          <p:spPr>
            <a:xfrm flipV="1">
              <a:off x="4078608" y="5069379"/>
              <a:ext cx="377114" cy="3509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8" name="Picture 2" descr="C:\Users\paul.newell\AppData\Local\Microsoft\Windows\Temporary Internet Files\Content.IE5\MCW0N90X\MC90010505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599" y="5090748"/>
              <a:ext cx="127125" cy="29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TextBox 90"/>
          <p:cNvSpPr txBox="1"/>
          <p:nvPr/>
        </p:nvSpPr>
        <p:spPr>
          <a:xfrm>
            <a:off x="4383273" y="3676709"/>
            <a:ext cx="5384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</a:rPr>
              <a:t>merge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302907" y="4063269"/>
            <a:ext cx="606446" cy="294652"/>
            <a:chOff x="5302907" y="4063269"/>
            <a:chExt cx="606446" cy="294652"/>
          </a:xfrm>
        </p:grpSpPr>
        <p:sp>
          <p:nvSpPr>
            <p:cNvPr id="2054" name="Freeform 2053"/>
            <p:cNvSpPr/>
            <p:nvPr/>
          </p:nvSpPr>
          <p:spPr>
            <a:xfrm>
              <a:off x="5302907" y="4073249"/>
              <a:ext cx="146649" cy="284672"/>
            </a:xfrm>
            <a:custGeom>
              <a:avLst/>
              <a:gdLst>
                <a:gd name="connsiteX0" fmla="*/ 0 w 146649"/>
                <a:gd name="connsiteY0" fmla="*/ 0 h 284672"/>
                <a:gd name="connsiteX1" fmla="*/ 146649 w 146649"/>
                <a:gd name="connsiteY1" fmla="*/ 284672 h 28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649" h="284672">
                  <a:moveTo>
                    <a:pt x="0" y="0"/>
                  </a:moveTo>
                  <a:lnTo>
                    <a:pt x="146649" y="284672"/>
                  </a:ln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49556" y="4063269"/>
              <a:ext cx="45979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stage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67062" y="4832373"/>
            <a:ext cx="811200" cy="460900"/>
            <a:chOff x="5167062" y="4832373"/>
            <a:chExt cx="811200" cy="460900"/>
          </a:xfrm>
        </p:grpSpPr>
        <p:sp>
          <p:nvSpPr>
            <p:cNvPr id="2055" name="Freeform 2054"/>
            <p:cNvSpPr/>
            <p:nvPr/>
          </p:nvSpPr>
          <p:spPr>
            <a:xfrm>
              <a:off x="5679454" y="4832373"/>
              <a:ext cx="298808" cy="460900"/>
            </a:xfrm>
            <a:custGeom>
              <a:avLst/>
              <a:gdLst>
                <a:gd name="connsiteX0" fmla="*/ 0 w 69012"/>
                <a:gd name="connsiteY0" fmla="*/ 0 h 379563"/>
                <a:gd name="connsiteX1" fmla="*/ 69012 w 69012"/>
                <a:gd name="connsiteY1" fmla="*/ 379563 h 37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012" h="379563">
                  <a:moveTo>
                    <a:pt x="0" y="0"/>
                  </a:moveTo>
                  <a:lnTo>
                    <a:pt x="69012" y="379563"/>
                  </a:ln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67062" y="4914432"/>
              <a:ext cx="62907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commit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94612" y="2013906"/>
            <a:ext cx="2156992" cy="655608"/>
            <a:chOff x="5994612" y="2013906"/>
            <a:chExt cx="2156992" cy="655608"/>
          </a:xfrm>
        </p:grpSpPr>
        <p:sp>
          <p:nvSpPr>
            <p:cNvPr id="13" name="Freeform 12"/>
            <p:cNvSpPr/>
            <p:nvPr/>
          </p:nvSpPr>
          <p:spPr>
            <a:xfrm>
              <a:off x="6512943" y="2013906"/>
              <a:ext cx="265836" cy="655608"/>
            </a:xfrm>
            <a:custGeom>
              <a:avLst/>
              <a:gdLst>
                <a:gd name="connsiteX0" fmla="*/ 0 w 265836"/>
                <a:gd name="connsiteY0" fmla="*/ 655608 h 655608"/>
                <a:gd name="connsiteX1" fmla="*/ 232914 w 265836"/>
                <a:gd name="connsiteY1" fmla="*/ 155276 h 655608"/>
                <a:gd name="connsiteX2" fmla="*/ 258793 w 265836"/>
                <a:gd name="connsiteY2" fmla="*/ 0 h 6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36" h="655608">
                  <a:moveTo>
                    <a:pt x="0" y="655608"/>
                  </a:moveTo>
                  <a:cubicBezTo>
                    <a:pt x="94891" y="460076"/>
                    <a:pt x="189782" y="264544"/>
                    <a:pt x="232914" y="155276"/>
                  </a:cubicBezTo>
                  <a:cubicBezTo>
                    <a:pt x="276046" y="46008"/>
                    <a:pt x="267419" y="23004"/>
                    <a:pt x="258793" y="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94612" y="2277452"/>
              <a:ext cx="21569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pull request / review /merge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660232" y="3429000"/>
            <a:ext cx="22734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Periodically (~weekly) changes should be shared between teams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The remote and local team release branches should be in sync, but the release branch may have moved ahead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Merge from Release branch to local Team-Release branch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Resolve and stage any conflicts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Commit changes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Push back to remote task branch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Create a pull request in Stash – this sends  a notification to reviewer.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The Build Master and a different Team Lead checks differences and either selects to merge or decline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000" dirty="0" smtClean="0">
                <a:solidFill>
                  <a:schemeClr val="accent1">
                    <a:lumMod val="75000"/>
                  </a:schemeClr>
                </a:solidFill>
              </a:rPr>
              <a:t>On merge, DO NOT select to delete (remote) team release branch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GB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13113" y="2726081"/>
            <a:ext cx="2192849" cy="160249"/>
            <a:chOff x="4313113" y="2726081"/>
            <a:chExt cx="2192849" cy="160249"/>
          </a:xfrm>
        </p:grpSpPr>
        <p:sp>
          <p:nvSpPr>
            <p:cNvPr id="63" name="Oval 62"/>
            <p:cNvSpPr/>
            <p:nvPr/>
          </p:nvSpPr>
          <p:spPr>
            <a:xfrm flipV="1">
              <a:off x="6361946" y="2726081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Connector 99"/>
            <p:cNvCxnSpPr>
              <a:stCxn id="58" idx="6"/>
              <a:endCxn id="63" idx="2"/>
            </p:cNvCxnSpPr>
            <p:nvPr/>
          </p:nvCxnSpPr>
          <p:spPr>
            <a:xfrm flipV="1">
              <a:off x="4313113" y="2806205"/>
              <a:ext cx="2048833" cy="302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350521" y="5284647"/>
            <a:ext cx="1771758" cy="160249"/>
            <a:chOff x="4350521" y="5284647"/>
            <a:chExt cx="1771758" cy="160249"/>
          </a:xfrm>
        </p:grpSpPr>
        <p:sp>
          <p:nvSpPr>
            <p:cNvPr id="48" name="Oval 47"/>
            <p:cNvSpPr/>
            <p:nvPr/>
          </p:nvSpPr>
          <p:spPr>
            <a:xfrm flipV="1">
              <a:off x="5978263" y="5284647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Straight Connector 100"/>
            <p:cNvCxnSpPr>
              <a:stCxn id="51" idx="6"/>
              <a:endCxn id="48" idx="2"/>
            </p:cNvCxnSpPr>
            <p:nvPr/>
          </p:nvCxnSpPr>
          <p:spPr>
            <a:xfrm flipV="1">
              <a:off x="4350521" y="5364771"/>
              <a:ext cx="1627742" cy="3432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644008" y="1784740"/>
            <a:ext cx="2232248" cy="160249"/>
            <a:chOff x="4644008" y="1784740"/>
            <a:chExt cx="2232248" cy="160249"/>
          </a:xfrm>
        </p:grpSpPr>
        <p:sp>
          <p:nvSpPr>
            <p:cNvPr id="85" name="Oval 84"/>
            <p:cNvSpPr/>
            <p:nvPr/>
          </p:nvSpPr>
          <p:spPr>
            <a:xfrm flipV="1">
              <a:off x="6732240" y="1784740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" name="Straight Connector 103"/>
            <p:cNvCxnSpPr>
              <a:stCxn id="82" idx="6"/>
              <a:endCxn id="85" idx="2"/>
            </p:cNvCxnSpPr>
            <p:nvPr/>
          </p:nvCxnSpPr>
          <p:spPr>
            <a:xfrm>
              <a:off x="4644008" y="1864538"/>
              <a:ext cx="2088232" cy="326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0215" y="836712"/>
            <a:ext cx="8297069" cy="4709870"/>
            <a:chOff x="360215" y="836712"/>
            <a:chExt cx="8297069" cy="4709870"/>
          </a:xfrm>
        </p:grpSpPr>
        <p:sp>
          <p:nvSpPr>
            <p:cNvPr id="82" name="Oval 81"/>
            <p:cNvSpPr/>
            <p:nvPr/>
          </p:nvSpPr>
          <p:spPr>
            <a:xfrm flipV="1">
              <a:off x="4499992" y="1784414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60215" y="836712"/>
              <a:ext cx="8297069" cy="4709870"/>
              <a:chOff x="360215" y="836712"/>
              <a:chExt cx="8297069" cy="4709870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V="1">
                <a:off x="2828754" y="2799430"/>
                <a:ext cx="687722" cy="0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360215" y="836712"/>
                <a:ext cx="8297069" cy="4709870"/>
                <a:chOff x="360215" y="836712"/>
                <a:chExt cx="8297069" cy="470987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60215" y="836712"/>
                  <a:ext cx="8297069" cy="4709870"/>
                  <a:chOff x="360215" y="836712"/>
                  <a:chExt cx="8297069" cy="4709870"/>
                </a:xfrm>
              </p:grpSpPr>
              <p:cxnSp>
                <p:nvCxnSpPr>
                  <p:cNvPr id="2059" name="Straight Connector 2058"/>
                  <p:cNvCxnSpPr/>
                  <p:nvPr/>
                </p:nvCxnSpPr>
                <p:spPr>
                  <a:xfrm flipV="1">
                    <a:off x="432223" y="3224434"/>
                    <a:ext cx="8225061" cy="1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0215" y="2639078"/>
                    <a:ext cx="9895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REMOTE</a:t>
                    </a:r>
                    <a:endParaRPr lang="en-GB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463031" y="5147900"/>
                    <a:ext cx="7839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LOCAL</a:t>
                    </a:r>
                    <a:endParaRPr lang="en-GB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763688" y="5177250"/>
                    <a:ext cx="16933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Feature-Release</a:t>
                    </a:r>
                  </a:p>
                </p:txBody>
              </p:sp>
              <p:cxnSp>
                <p:nvCxnSpPr>
                  <p:cNvPr id="47" name="Straight Connector 46"/>
                  <p:cNvCxnSpPr>
                    <a:stCxn id="38" idx="6"/>
                    <a:endCxn id="51" idx="2"/>
                  </p:cNvCxnSpPr>
                  <p:nvPr/>
                </p:nvCxnSpPr>
                <p:spPr>
                  <a:xfrm>
                    <a:off x="3579889" y="5368202"/>
                    <a:ext cx="626616" cy="1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/>
                  <p:cNvSpPr/>
                  <p:nvPr/>
                </p:nvSpPr>
                <p:spPr>
                  <a:xfrm flipV="1">
                    <a:off x="4206505" y="5288079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56" name="Straight Connector 55"/>
                  <p:cNvCxnSpPr>
                    <a:stCxn id="81" idx="6"/>
                    <a:endCxn id="58" idx="2"/>
                  </p:cNvCxnSpPr>
                  <p:nvPr/>
                </p:nvCxnSpPr>
                <p:spPr>
                  <a:xfrm>
                    <a:off x="3549907" y="2807158"/>
                    <a:ext cx="619190" cy="2069"/>
                  </a:xfrm>
                  <a:prstGeom prst="line">
                    <a:avLst/>
                  </a:pr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Oval 57"/>
                  <p:cNvSpPr/>
                  <p:nvPr/>
                </p:nvSpPr>
                <p:spPr>
                  <a:xfrm flipV="1">
                    <a:off x="4169097" y="2729103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2374595" y="2332147"/>
                    <a:ext cx="16933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Feature-Release</a:t>
                    </a: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 flipV="1">
                    <a:off x="3435873" y="5288078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9" name="Freeform 68"/>
                  <p:cNvSpPr/>
                  <p:nvPr/>
                </p:nvSpPr>
                <p:spPr>
                  <a:xfrm flipV="1">
                    <a:off x="535929" y="930299"/>
                    <a:ext cx="1138687" cy="934566"/>
                  </a:xfrm>
                  <a:custGeom>
                    <a:avLst/>
                    <a:gdLst>
                      <a:gd name="connsiteX0" fmla="*/ 0 w 1078302"/>
                      <a:gd name="connsiteY0" fmla="*/ 1190445 h 1190445"/>
                      <a:gd name="connsiteX1" fmla="*/ 250166 w 1078302"/>
                      <a:gd name="connsiteY1" fmla="*/ 543464 h 1190445"/>
                      <a:gd name="connsiteX2" fmla="*/ 1078302 w 1078302"/>
                      <a:gd name="connsiteY2" fmla="*/ 0 h 1190445"/>
                      <a:gd name="connsiteX0" fmla="*/ 0 w 1078302"/>
                      <a:gd name="connsiteY0" fmla="*/ 1190445 h 1190445"/>
                      <a:gd name="connsiteX1" fmla="*/ 336430 w 1078302"/>
                      <a:gd name="connsiteY1" fmla="*/ 439947 h 1190445"/>
                      <a:gd name="connsiteX2" fmla="*/ 1078302 w 1078302"/>
                      <a:gd name="connsiteY2" fmla="*/ 0 h 1190445"/>
                      <a:gd name="connsiteX0" fmla="*/ 0 w 1138687"/>
                      <a:gd name="connsiteY0" fmla="*/ 1095554 h 1095554"/>
                      <a:gd name="connsiteX1" fmla="*/ 336430 w 1138687"/>
                      <a:gd name="connsiteY1" fmla="*/ 345056 h 1095554"/>
                      <a:gd name="connsiteX2" fmla="*/ 1138687 w 1138687"/>
                      <a:gd name="connsiteY2" fmla="*/ 0 h 1095554"/>
                      <a:gd name="connsiteX0" fmla="*/ 0 w 1138687"/>
                      <a:gd name="connsiteY0" fmla="*/ 1095554 h 1095554"/>
                      <a:gd name="connsiteX1" fmla="*/ 336430 w 1138687"/>
                      <a:gd name="connsiteY1" fmla="*/ 345056 h 1095554"/>
                      <a:gd name="connsiteX2" fmla="*/ 1138687 w 1138687"/>
                      <a:gd name="connsiteY2" fmla="*/ 0 h 1095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38687" h="1095554">
                        <a:moveTo>
                          <a:pt x="0" y="1095554"/>
                        </a:moveTo>
                        <a:cubicBezTo>
                          <a:pt x="35224" y="871267"/>
                          <a:pt x="146649" y="527648"/>
                          <a:pt x="336430" y="345056"/>
                        </a:cubicBezTo>
                        <a:cubicBezTo>
                          <a:pt x="526211" y="162464"/>
                          <a:pt x="564311" y="86264"/>
                          <a:pt x="1138687" y="0"/>
                        </a:cubicBezTo>
                      </a:path>
                    </a:pathLst>
                  </a:custGeom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0" name="Straight Connector 69"/>
                  <p:cNvCxnSpPr>
                    <a:stCxn id="69" idx="2"/>
                    <a:endCxn id="82" idx="2"/>
                  </p:cNvCxnSpPr>
                  <p:nvPr/>
                </p:nvCxnSpPr>
                <p:spPr>
                  <a:xfrm flipV="1">
                    <a:off x="1674616" y="1864538"/>
                    <a:ext cx="2825376" cy="327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Freeform 70"/>
                  <p:cNvSpPr/>
                  <p:nvPr/>
                </p:nvSpPr>
                <p:spPr>
                  <a:xfrm flipV="1">
                    <a:off x="1706246" y="1864864"/>
                    <a:ext cx="1138687" cy="934566"/>
                  </a:xfrm>
                  <a:custGeom>
                    <a:avLst/>
                    <a:gdLst>
                      <a:gd name="connsiteX0" fmla="*/ 0 w 1078302"/>
                      <a:gd name="connsiteY0" fmla="*/ 1190445 h 1190445"/>
                      <a:gd name="connsiteX1" fmla="*/ 250166 w 1078302"/>
                      <a:gd name="connsiteY1" fmla="*/ 543464 h 1190445"/>
                      <a:gd name="connsiteX2" fmla="*/ 1078302 w 1078302"/>
                      <a:gd name="connsiteY2" fmla="*/ 0 h 1190445"/>
                      <a:gd name="connsiteX0" fmla="*/ 0 w 1078302"/>
                      <a:gd name="connsiteY0" fmla="*/ 1190445 h 1190445"/>
                      <a:gd name="connsiteX1" fmla="*/ 336430 w 1078302"/>
                      <a:gd name="connsiteY1" fmla="*/ 439947 h 1190445"/>
                      <a:gd name="connsiteX2" fmla="*/ 1078302 w 1078302"/>
                      <a:gd name="connsiteY2" fmla="*/ 0 h 1190445"/>
                      <a:gd name="connsiteX0" fmla="*/ 0 w 1138687"/>
                      <a:gd name="connsiteY0" fmla="*/ 1095554 h 1095554"/>
                      <a:gd name="connsiteX1" fmla="*/ 336430 w 1138687"/>
                      <a:gd name="connsiteY1" fmla="*/ 345056 h 1095554"/>
                      <a:gd name="connsiteX2" fmla="*/ 1138687 w 1138687"/>
                      <a:gd name="connsiteY2" fmla="*/ 0 h 1095554"/>
                      <a:gd name="connsiteX0" fmla="*/ 0 w 1138687"/>
                      <a:gd name="connsiteY0" fmla="*/ 1095554 h 1095554"/>
                      <a:gd name="connsiteX1" fmla="*/ 336430 w 1138687"/>
                      <a:gd name="connsiteY1" fmla="*/ 345056 h 1095554"/>
                      <a:gd name="connsiteX2" fmla="*/ 1138687 w 1138687"/>
                      <a:gd name="connsiteY2" fmla="*/ 0 h 10955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38687" h="1095554">
                        <a:moveTo>
                          <a:pt x="0" y="1095554"/>
                        </a:moveTo>
                        <a:cubicBezTo>
                          <a:pt x="35224" y="871267"/>
                          <a:pt x="146649" y="527648"/>
                          <a:pt x="336430" y="345056"/>
                        </a:cubicBezTo>
                        <a:cubicBezTo>
                          <a:pt x="526211" y="162464"/>
                          <a:pt x="564311" y="86264"/>
                          <a:pt x="1138687" y="0"/>
                        </a:cubicBezTo>
                      </a:path>
                    </a:pathLst>
                  </a:custGeom>
                  <a:ln w="571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 flipV="1">
                    <a:off x="463921" y="836712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 flipV="1">
                    <a:off x="3405891" y="2727034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 flipV="1">
                    <a:off x="3563888" y="1784740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2195736" y="1419360"/>
                    <a:ext cx="9051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Release</a:t>
                    </a: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 flipV="1">
                    <a:off x="4069748" y="1784413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 flipV="1">
                    <a:off x="2883699" y="1784412"/>
                    <a:ext cx="144016" cy="1602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0" name="Oval 79"/>
                <p:cNvSpPr/>
                <p:nvPr/>
              </p:nvSpPr>
              <p:spPr>
                <a:xfrm flipV="1">
                  <a:off x="1634238" y="1784740"/>
                  <a:ext cx="144016" cy="1602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9" name="Group 38"/>
          <p:cNvGrpSpPr/>
          <p:nvPr/>
        </p:nvGrpSpPr>
        <p:grpSpPr>
          <a:xfrm>
            <a:off x="6138432" y="3013605"/>
            <a:ext cx="513905" cy="2116272"/>
            <a:chOff x="6138432" y="3013605"/>
            <a:chExt cx="513905" cy="2116272"/>
          </a:xfrm>
        </p:grpSpPr>
        <p:sp>
          <p:nvSpPr>
            <p:cNvPr id="23" name="Freeform 22"/>
            <p:cNvSpPr/>
            <p:nvPr/>
          </p:nvSpPr>
          <p:spPr>
            <a:xfrm>
              <a:off x="6138432" y="3013605"/>
              <a:ext cx="331498" cy="2116272"/>
            </a:xfrm>
            <a:custGeom>
              <a:avLst/>
              <a:gdLst>
                <a:gd name="connsiteX0" fmla="*/ 0 w 241540"/>
                <a:gd name="connsiteY0" fmla="*/ 845389 h 845389"/>
                <a:gd name="connsiteX1" fmla="*/ 172529 w 241540"/>
                <a:gd name="connsiteY1" fmla="*/ 431321 h 845389"/>
                <a:gd name="connsiteX2" fmla="*/ 241540 w 241540"/>
                <a:gd name="connsiteY2" fmla="*/ 0 h 84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540" h="845389">
                  <a:moveTo>
                    <a:pt x="0" y="845389"/>
                  </a:moveTo>
                  <a:cubicBezTo>
                    <a:pt x="66136" y="708804"/>
                    <a:pt x="132272" y="572219"/>
                    <a:pt x="172529" y="431321"/>
                  </a:cubicBezTo>
                  <a:cubicBezTo>
                    <a:pt x="212786" y="290423"/>
                    <a:pt x="227163" y="145211"/>
                    <a:pt x="241540" y="0"/>
                  </a:cubicBez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25370" y="3843619"/>
              <a:ext cx="4269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90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52" grpId="0" animBg="1"/>
      <p:bldP spid="91" grpId="0" animBg="1"/>
      <p:bldP spid="9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Completing a Release</a:t>
            </a:r>
            <a:endParaRPr lang="en-GB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895183" y="2231648"/>
            <a:ext cx="929502" cy="687823"/>
            <a:chOff x="4895183" y="2953593"/>
            <a:chExt cx="929502" cy="687823"/>
          </a:xfrm>
        </p:grpSpPr>
        <p:sp>
          <p:nvSpPr>
            <p:cNvPr id="2" name="Freeform 1"/>
            <p:cNvSpPr/>
            <p:nvPr/>
          </p:nvSpPr>
          <p:spPr>
            <a:xfrm>
              <a:off x="5161138" y="2953593"/>
              <a:ext cx="663547" cy="687823"/>
            </a:xfrm>
            <a:custGeom>
              <a:avLst/>
              <a:gdLst>
                <a:gd name="connsiteX0" fmla="*/ 0 w 663547"/>
                <a:gd name="connsiteY0" fmla="*/ 0 h 687823"/>
                <a:gd name="connsiteX1" fmla="*/ 380325 w 663547"/>
                <a:gd name="connsiteY1" fmla="*/ 307497 h 687823"/>
                <a:gd name="connsiteX2" fmla="*/ 663547 w 663547"/>
                <a:gd name="connsiteY2" fmla="*/ 687823 h 6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3547" h="687823">
                  <a:moveTo>
                    <a:pt x="0" y="0"/>
                  </a:moveTo>
                  <a:cubicBezTo>
                    <a:pt x="134867" y="96430"/>
                    <a:pt x="269734" y="192860"/>
                    <a:pt x="380325" y="307497"/>
                  </a:cubicBezTo>
                  <a:cubicBezTo>
                    <a:pt x="490916" y="422134"/>
                    <a:pt x="577231" y="554978"/>
                    <a:pt x="663547" y="687823"/>
                  </a:cubicBez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95183" y="3189782"/>
              <a:ext cx="5384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merge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47601" y="2191188"/>
            <a:ext cx="2036767" cy="704007"/>
            <a:chOff x="5847601" y="2913133"/>
            <a:chExt cx="2036767" cy="704007"/>
          </a:xfrm>
        </p:grpSpPr>
        <p:sp>
          <p:nvSpPr>
            <p:cNvPr id="3" name="Freeform 2"/>
            <p:cNvSpPr/>
            <p:nvPr/>
          </p:nvSpPr>
          <p:spPr>
            <a:xfrm>
              <a:off x="5937973" y="2913133"/>
              <a:ext cx="550259" cy="704007"/>
            </a:xfrm>
            <a:custGeom>
              <a:avLst/>
              <a:gdLst>
                <a:gd name="connsiteX0" fmla="*/ 0 w 550259"/>
                <a:gd name="connsiteY0" fmla="*/ 704007 h 704007"/>
                <a:gd name="connsiteX1" fmla="*/ 169933 w 550259"/>
                <a:gd name="connsiteY1" fmla="*/ 347957 h 704007"/>
                <a:gd name="connsiteX2" fmla="*/ 550259 w 550259"/>
                <a:gd name="connsiteY2" fmla="*/ 0 h 70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259" h="704007">
                  <a:moveTo>
                    <a:pt x="0" y="704007"/>
                  </a:moveTo>
                  <a:cubicBezTo>
                    <a:pt x="39111" y="584649"/>
                    <a:pt x="78223" y="465291"/>
                    <a:pt x="169933" y="347957"/>
                  </a:cubicBezTo>
                  <a:cubicBezTo>
                    <a:pt x="261643" y="230623"/>
                    <a:pt x="405951" y="115311"/>
                    <a:pt x="550259" y="0"/>
                  </a:cubicBezTo>
                </a:path>
              </a:pathLst>
            </a:custGeom>
            <a:noFill/>
            <a:ln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47601" y="3199394"/>
              <a:ext cx="20367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1400" dirty="0" smtClean="0">
                  <a:solidFill>
                    <a:schemeClr val="accent3">
                      <a:lumMod val="50000"/>
                    </a:schemeClr>
                  </a:solidFill>
                </a:rPr>
                <a:t>pull request/review/merge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686279" y="3211691"/>
            <a:ext cx="35092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50000"/>
                  </a:schemeClr>
                </a:solidFill>
              </a:rPr>
              <a:t>test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8089" y="1916832"/>
            <a:ext cx="6952829" cy="1301873"/>
            <a:chOff x="658089" y="2638777"/>
            <a:chExt cx="6952829" cy="1301873"/>
          </a:xfrm>
        </p:grpSpPr>
        <p:sp>
          <p:nvSpPr>
            <p:cNvPr id="54" name="TextBox 53"/>
            <p:cNvSpPr txBox="1"/>
            <p:nvPr/>
          </p:nvSpPr>
          <p:spPr>
            <a:xfrm>
              <a:off x="6676587" y="2638777"/>
              <a:ext cx="849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Master</a:t>
              </a:r>
              <a:endParaRPr lang="en-GB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05734" y="3571318"/>
              <a:ext cx="905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</a:rPr>
                <a:t>Release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58089" y="2716393"/>
              <a:ext cx="4506330" cy="1113315"/>
              <a:chOff x="658089" y="2716393"/>
              <a:chExt cx="4506330" cy="111331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58089" y="3189782"/>
                <a:ext cx="989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REMOTE</a:t>
                </a:r>
                <a:endParaRPr lang="en-GB" dirty="0"/>
              </a:p>
            </p:txBody>
          </p:sp>
          <p:cxnSp>
            <p:nvCxnSpPr>
              <p:cNvPr id="5" name="Straight Connector 4"/>
              <p:cNvCxnSpPr>
                <a:endCxn id="34" idx="2"/>
              </p:cNvCxnSpPr>
              <p:nvPr/>
            </p:nvCxnSpPr>
            <p:spPr>
              <a:xfrm>
                <a:off x="1791671" y="2790542"/>
                <a:ext cx="3228732" cy="31176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 flipV="1">
                <a:off x="1647655" y="2716393"/>
                <a:ext cx="144016" cy="1602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reeform 16"/>
              <p:cNvSpPr/>
              <p:nvPr/>
            </p:nvSpPr>
            <p:spPr>
              <a:xfrm flipV="1">
                <a:off x="2179321" y="2823443"/>
                <a:ext cx="1138687" cy="934566"/>
              </a:xfrm>
              <a:custGeom>
                <a:avLst/>
                <a:gdLst>
                  <a:gd name="connsiteX0" fmla="*/ 0 w 1078302"/>
                  <a:gd name="connsiteY0" fmla="*/ 1190445 h 1190445"/>
                  <a:gd name="connsiteX1" fmla="*/ 250166 w 1078302"/>
                  <a:gd name="connsiteY1" fmla="*/ 543464 h 1190445"/>
                  <a:gd name="connsiteX2" fmla="*/ 1078302 w 1078302"/>
                  <a:gd name="connsiteY2" fmla="*/ 0 h 1190445"/>
                  <a:gd name="connsiteX0" fmla="*/ 0 w 1078302"/>
                  <a:gd name="connsiteY0" fmla="*/ 1190445 h 1190445"/>
                  <a:gd name="connsiteX1" fmla="*/ 336430 w 1078302"/>
                  <a:gd name="connsiteY1" fmla="*/ 439947 h 1190445"/>
                  <a:gd name="connsiteX2" fmla="*/ 1078302 w 1078302"/>
                  <a:gd name="connsiteY2" fmla="*/ 0 h 1190445"/>
                  <a:gd name="connsiteX0" fmla="*/ 0 w 1138687"/>
                  <a:gd name="connsiteY0" fmla="*/ 1095554 h 1095554"/>
                  <a:gd name="connsiteX1" fmla="*/ 336430 w 1138687"/>
                  <a:gd name="connsiteY1" fmla="*/ 345056 h 1095554"/>
                  <a:gd name="connsiteX2" fmla="*/ 1138687 w 1138687"/>
                  <a:gd name="connsiteY2" fmla="*/ 0 h 1095554"/>
                  <a:gd name="connsiteX0" fmla="*/ 0 w 1138687"/>
                  <a:gd name="connsiteY0" fmla="*/ 1095554 h 1095554"/>
                  <a:gd name="connsiteX1" fmla="*/ 336430 w 1138687"/>
                  <a:gd name="connsiteY1" fmla="*/ 345056 h 1095554"/>
                  <a:gd name="connsiteX2" fmla="*/ 1138687 w 1138687"/>
                  <a:gd name="connsiteY2" fmla="*/ 0 h 1095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8687" h="1095554">
                    <a:moveTo>
                      <a:pt x="0" y="1095554"/>
                    </a:moveTo>
                    <a:cubicBezTo>
                      <a:pt x="35224" y="871267"/>
                      <a:pt x="146649" y="527648"/>
                      <a:pt x="336430" y="345056"/>
                    </a:cubicBezTo>
                    <a:cubicBezTo>
                      <a:pt x="526211" y="162464"/>
                      <a:pt x="564311" y="86264"/>
                      <a:pt x="1138687" y="0"/>
                    </a:cubicBezTo>
                  </a:path>
                </a:pathLst>
              </a:cu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Connector 18"/>
              <p:cNvCxnSpPr>
                <a:stCxn id="17" idx="2"/>
                <a:endCxn id="36" idx="2"/>
              </p:cNvCxnSpPr>
              <p:nvPr/>
            </p:nvCxnSpPr>
            <p:spPr>
              <a:xfrm flipV="1">
                <a:off x="3318008" y="3749583"/>
                <a:ext cx="1702395" cy="8426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 flipV="1">
                <a:off x="2107313" y="2721230"/>
                <a:ext cx="144016" cy="1602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 flipV="1">
                <a:off x="5020403" y="2741594"/>
                <a:ext cx="144016" cy="1602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 flipV="1">
                <a:off x="5020403" y="3669459"/>
                <a:ext cx="144016" cy="1602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/>
              <p:cNvSpPr/>
              <p:nvPr/>
            </p:nvSpPr>
            <p:spPr>
              <a:xfrm flipV="1">
                <a:off x="4484720" y="2723879"/>
                <a:ext cx="144016" cy="1602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 flipV="1">
                <a:off x="4067943" y="2724235"/>
                <a:ext cx="144016" cy="1602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5164419" y="2015397"/>
            <a:ext cx="1467829" cy="160249"/>
            <a:chOff x="5164419" y="2737342"/>
            <a:chExt cx="1467829" cy="160249"/>
          </a:xfrm>
        </p:grpSpPr>
        <p:sp>
          <p:nvSpPr>
            <p:cNvPr id="33" name="Oval 32"/>
            <p:cNvSpPr/>
            <p:nvPr/>
          </p:nvSpPr>
          <p:spPr>
            <a:xfrm flipV="1">
              <a:off x="6488232" y="2737342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>
              <a:stCxn id="34" idx="6"/>
              <a:endCxn id="33" idx="2"/>
            </p:cNvCxnSpPr>
            <p:nvPr/>
          </p:nvCxnSpPr>
          <p:spPr>
            <a:xfrm flipV="1">
              <a:off x="5164419" y="2817466"/>
              <a:ext cx="1323813" cy="4252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164419" y="2955613"/>
            <a:ext cx="769329" cy="160249"/>
            <a:chOff x="5164419" y="3677558"/>
            <a:chExt cx="769329" cy="160249"/>
          </a:xfrm>
        </p:grpSpPr>
        <p:sp>
          <p:nvSpPr>
            <p:cNvPr id="32" name="Oval 31"/>
            <p:cNvSpPr/>
            <p:nvPr/>
          </p:nvSpPr>
          <p:spPr>
            <a:xfrm flipV="1">
              <a:off x="5789732" y="3677558"/>
              <a:ext cx="144016" cy="160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/>
            <p:cNvCxnSpPr>
              <a:stCxn id="36" idx="6"/>
              <a:endCxn id="32" idx="2"/>
            </p:cNvCxnSpPr>
            <p:nvPr/>
          </p:nvCxnSpPr>
          <p:spPr>
            <a:xfrm>
              <a:off x="5164419" y="3749583"/>
              <a:ext cx="625313" cy="8099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923928" y="3789040"/>
            <a:ext cx="4562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Build Manager’s 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responsibility to oversee changes going to Master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Merge from </a:t>
            </a:r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Master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Release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 branch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Resolve any conflicts (there should not be any)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Create a pull request from </a:t>
            </a:r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Release</a:t>
            </a: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Complete merge to </a:t>
            </a:r>
            <a:r>
              <a:rPr lang="en-GB" sz="1400" b="1" dirty="0" smtClean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53882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1026" name="Picture 2" descr="\\pinky\Image_Library\Image Asset Library and Photography\People\Men\Einste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1255713" cy="33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iplbath.com\files\APPS\IPL Tools\Marketing\IPL Logos\IPL logo with strapline\IPL - Logo (strapline)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887" y="5867753"/>
            <a:ext cx="1478119" cy="65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260648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prstClr val="white"/>
                </a:solidFill>
              </a:rPr>
              <a:t>INSPIRE </a:t>
            </a:r>
            <a:r>
              <a:rPr lang="en-US" sz="4400" dirty="0" smtClean="0">
                <a:solidFill>
                  <a:prstClr val="white"/>
                </a:solidFill>
              </a:rPr>
              <a:t>Use of </a:t>
            </a:r>
            <a:r>
              <a:rPr lang="en-US" sz="4400" dirty="0" err="1" smtClean="0">
                <a:solidFill>
                  <a:prstClr val="white"/>
                </a:solidFill>
              </a:rPr>
              <a:t>Git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2036167"/>
            <a:ext cx="6048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prstClr val="white"/>
                </a:solidFill>
              </a:rPr>
              <a:t>Thank you</a:t>
            </a:r>
          </a:p>
          <a:p>
            <a:r>
              <a:rPr lang="en-GB" sz="4400" dirty="0">
                <a:solidFill>
                  <a:prstClr val="white"/>
                </a:solidFill>
              </a:rPr>
              <a:t>Any questions?</a:t>
            </a:r>
          </a:p>
        </p:txBody>
      </p:sp>
      <p:sp>
        <p:nvSpPr>
          <p:cNvPr id="2" name="Rectangle 1"/>
          <p:cNvSpPr/>
          <p:nvPr/>
        </p:nvSpPr>
        <p:spPr>
          <a:xfrm>
            <a:off x="4139952" y="4149080"/>
            <a:ext cx="208823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Is this Joe?</a:t>
            </a:r>
            <a:endParaRPr lang="en-GB" dirty="0"/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>
          <a:xfrm flipH="1" flipV="1">
            <a:off x="2771800" y="4221088"/>
            <a:ext cx="1368152" cy="2520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897811" y="3864634"/>
            <a:ext cx="232914" cy="155275"/>
          </a:xfrm>
          <a:custGeom>
            <a:avLst/>
            <a:gdLst>
              <a:gd name="connsiteX0" fmla="*/ 0 w 232914"/>
              <a:gd name="connsiteY0" fmla="*/ 34506 h 155275"/>
              <a:gd name="connsiteX1" fmla="*/ 112144 w 232914"/>
              <a:gd name="connsiteY1" fmla="*/ 43132 h 155275"/>
              <a:gd name="connsiteX2" fmla="*/ 232914 w 232914"/>
              <a:gd name="connsiteY2" fmla="*/ 0 h 155275"/>
              <a:gd name="connsiteX3" fmla="*/ 215661 w 232914"/>
              <a:gd name="connsiteY3" fmla="*/ 112143 h 155275"/>
              <a:gd name="connsiteX4" fmla="*/ 120770 w 232914"/>
              <a:gd name="connsiteY4" fmla="*/ 155275 h 155275"/>
              <a:gd name="connsiteX5" fmla="*/ 34506 w 232914"/>
              <a:gd name="connsiteY5" fmla="*/ 120770 h 155275"/>
              <a:gd name="connsiteX6" fmla="*/ 0 w 232914"/>
              <a:gd name="connsiteY6" fmla="*/ 34506 h 15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14" h="155275">
                <a:moveTo>
                  <a:pt x="0" y="34506"/>
                </a:moveTo>
                <a:lnTo>
                  <a:pt x="112144" y="43132"/>
                </a:lnTo>
                <a:lnTo>
                  <a:pt x="232914" y="0"/>
                </a:lnTo>
                <a:lnTo>
                  <a:pt x="215661" y="112143"/>
                </a:lnTo>
                <a:lnTo>
                  <a:pt x="120770" y="155275"/>
                </a:lnTo>
                <a:lnTo>
                  <a:pt x="34506" y="120770"/>
                </a:lnTo>
                <a:lnTo>
                  <a:pt x="0" y="3450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0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headEnd type="none" w="med" len="med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701</Words>
  <Application>Microsoft Office PowerPoint</Application>
  <PresentationFormat>On-screen Show (4:3)</PresentationFormat>
  <Paragraphs>150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IPL Information Processing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Newell</dc:creator>
  <cp:lastModifiedBy>Bruce Mundin</cp:lastModifiedBy>
  <cp:revision>43</cp:revision>
  <dcterms:created xsi:type="dcterms:W3CDTF">2014-10-14T07:37:37Z</dcterms:created>
  <dcterms:modified xsi:type="dcterms:W3CDTF">2016-10-17T09:04:57Z</dcterms:modified>
</cp:coreProperties>
</file>