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  <p:sldMasterId id="2147483679" r:id="rId2"/>
    <p:sldMasterId id="2147483663" r:id="rId3"/>
    <p:sldMasterId id="2147483670" r:id="rId4"/>
    <p:sldMasterId id="2147483682" r:id="rId5"/>
  </p:sldMasterIdLst>
  <p:notesMasterIdLst>
    <p:notesMasterId r:id="rId37"/>
  </p:notesMasterIdLst>
  <p:handoutMasterIdLst>
    <p:handoutMasterId r:id="rId38"/>
  </p:handoutMasterIdLst>
  <p:sldIdLst>
    <p:sldId id="256" r:id="rId6"/>
    <p:sldId id="267" r:id="rId7"/>
    <p:sldId id="350" r:id="rId8"/>
    <p:sldId id="363" r:id="rId9"/>
    <p:sldId id="365" r:id="rId10"/>
    <p:sldId id="366" r:id="rId11"/>
    <p:sldId id="361" r:id="rId12"/>
    <p:sldId id="362" r:id="rId13"/>
    <p:sldId id="368" r:id="rId14"/>
    <p:sldId id="367" r:id="rId15"/>
    <p:sldId id="370" r:id="rId16"/>
    <p:sldId id="351" r:id="rId17"/>
    <p:sldId id="372" r:id="rId18"/>
    <p:sldId id="371" r:id="rId19"/>
    <p:sldId id="373" r:id="rId20"/>
    <p:sldId id="374" r:id="rId21"/>
    <p:sldId id="375" r:id="rId22"/>
    <p:sldId id="376" r:id="rId23"/>
    <p:sldId id="377" r:id="rId24"/>
    <p:sldId id="378" r:id="rId25"/>
    <p:sldId id="380" r:id="rId26"/>
    <p:sldId id="381" r:id="rId27"/>
    <p:sldId id="382" r:id="rId28"/>
    <p:sldId id="384" r:id="rId29"/>
    <p:sldId id="383" r:id="rId30"/>
    <p:sldId id="354" r:id="rId31"/>
    <p:sldId id="355" r:id="rId32"/>
    <p:sldId id="356" r:id="rId33"/>
    <p:sldId id="358" r:id="rId34"/>
    <p:sldId id="359" r:id="rId35"/>
    <p:sldId id="364" r:id="rId36"/>
  </p:sldIdLst>
  <p:sldSz cx="9144000" cy="6858000" type="screen4x3"/>
  <p:notesSz cx="9928225" cy="14357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92D400"/>
    <a:srgbClr val="E8E8E8"/>
    <a:srgbClr val="C8C8C8"/>
    <a:srgbClr val="D7D7D7"/>
    <a:srgbClr val="DCDCDC"/>
    <a:srgbClr val="CBCBCB"/>
    <a:srgbClr val="7B7D7F"/>
    <a:srgbClr val="28863F"/>
    <a:srgbClr val="8CC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12" autoAdjust="0"/>
    <p:restoredTop sz="99664" autoAdjust="0"/>
  </p:normalViewPr>
  <p:slideViewPr>
    <p:cSldViewPr snapToGrid="0" snapToObjects="1">
      <p:cViewPr varScale="1">
        <p:scale>
          <a:sx n="117" d="100"/>
          <a:sy n="117" d="100"/>
        </p:scale>
        <p:origin x="-1530" y="-96"/>
      </p:cViewPr>
      <p:guideLst>
        <p:guide orient="horz" pos="2160"/>
        <p:guide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FEEBC024-538E-084C-9F22-CF7D963583DA}" type="datetimeFigureOut">
              <a:rPr lang="en-US" smtClean="0"/>
              <a:pPr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3636992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3698" y="13636992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B237C559-A51C-0549-ABF2-52FB0F7B43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82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/>
          <a:lstStyle>
            <a:lvl1pPr algn="r">
              <a:defRPr sz="1700"/>
            </a:lvl1pPr>
          </a:lstStyle>
          <a:p>
            <a:fld id="{9872AF73-A38B-4523-A3CF-4EA253E3164A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076325"/>
            <a:ext cx="7178675" cy="5383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62" tIns="66381" rIns="132762" bIns="6638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6819742"/>
            <a:ext cx="7942580" cy="6460807"/>
          </a:xfrm>
          <a:prstGeom prst="rect">
            <a:avLst/>
          </a:prstGeom>
        </p:spPr>
        <p:txBody>
          <a:bodyPr vert="horz" lIns="132762" tIns="66381" rIns="132762" bIns="6638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3636992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l">
              <a:defRPr sz="17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13636992"/>
            <a:ext cx="4302231" cy="717867"/>
          </a:xfrm>
          <a:prstGeom prst="rect">
            <a:avLst/>
          </a:prstGeom>
        </p:spPr>
        <p:txBody>
          <a:bodyPr vert="horz" lIns="132762" tIns="66381" rIns="132762" bIns="66381" rtlCol="0" anchor="b"/>
          <a:lstStyle>
            <a:lvl1pPr algn="r">
              <a:defRPr sz="1700"/>
            </a:lvl1pPr>
          </a:lstStyle>
          <a:p>
            <a:fld id="{B36ED7A0-A179-4649-9BF9-1C6DDBB6D9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947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0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9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97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33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68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401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6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142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82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12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956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181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3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3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3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133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97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D7A0-A179-4649-9BF9-1C6DDBB6D9A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397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72283" y="2043961"/>
            <a:ext cx="6962037" cy="16136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0" i="0" baseline="0">
                <a:solidFill>
                  <a:schemeClr val="bg1"/>
                </a:solidFill>
                <a:latin typeface="Frutiger Next Pro Light"/>
                <a:cs typeface="Frutiger Next Pro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titles use sentence case with punctuation.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6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79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572283" y="2043961"/>
            <a:ext cx="6962037" cy="161363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4800" b="0" i="0" baseline="0">
                <a:solidFill>
                  <a:schemeClr val="bg1"/>
                </a:solidFill>
                <a:latin typeface="Frutiger Next Pro Light"/>
                <a:cs typeface="Frutiger Next Pro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titles use sentence case with punctuation.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5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26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60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2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2220" y="1565808"/>
            <a:ext cx="2624734" cy="363224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None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Large notes get the point across. Use this section for important information or side notes you want to call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4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7979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625259"/>
            <a:ext cx="7978775" cy="363224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None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Text goes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7979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82220" y="1565808"/>
            <a:ext cx="7979560" cy="4533847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8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7979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82613" y="1493428"/>
            <a:ext cx="3707673" cy="453384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30000"/>
              </a:lnSpc>
              <a:buNone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Text goes here.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419600" y="1493428"/>
            <a:ext cx="4142180" cy="4533847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12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82220" y="1493428"/>
            <a:ext cx="3761180" cy="4533847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lvl="0"/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800600" y="1493428"/>
            <a:ext cx="3761180" cy="4533847"/>
          </a:xfrm>
          <a:prstGeom prst="rect">
            <a:avLst/>
          </a:prstGeom>
        </p:spPr>
        <p:txBody>
          <a:bodyPr vert="horz"/>
          <a:lstStyle>
            <a:lvl1pPr marL="342900" marR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 sz="2000" b="0" i="0" baseline="0">
                <a:latin typeface="Frutiger Next Pro Light"/>
                <a:cs typeface="Frutiger Next Pro Light"/>
              </a:defRPr>
            </a:lvl1pPr>
            <a:lvl2pPr marL="457200" indent="0">
              <a:buNone/>
              <a:defRPr sz="2400" b="0" i="0">
                <a:latin typeface="FrutigerBQ-45Light"/>
                <a:cs typeface="FrutigerBQ-45Light"/>
              </a:defRPr>
            </a:lvl2pPr>
            <a:lvl3pPr marL="914400" indent="0">
              <a:buNone/>
              <a:defRPr sz="2400" b="0" i="0">
                <a:latin typeface="FrutigerBQ-45Light"/>
                <a:cs typeface="FrutigerBQ-45Light"/>
              </a:defRPr>
            </a:lvl3pPr>
            <a:lvl4pPr marL="1371600" indent="0">
              <a:buNone/>
              <a:defRPr sz="2400" b="0" i="0">
                <a:latin typeface="FrutigerBQ-45Light"/>
                <a:cs typeface="FrutigerBQ-45Light"/>
              </a:defRPr>
            </a:lvl4pPr>
            <a:lvl5pPr marL="1828800" indent="0">
              <a:buNone/>
              <a:defRPr sz="2400" b="0" i="0">
                <a:latin typeface="FrutigerBQ-45Light"/>
                <a:cs typeface="FrutigerBQ-45Light"/>
              </a:defRPr>
            </a:lvl5pPr>
          </a:lstStyle>
          <a:p>
            <a:pPr lvl="0"/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>
                <a:srgbClr val="8CC442"/>
              </a:buClr>
              <a:buSzTx/>
              <a:buFont typeface="Arial"/>
              <a:buChar char="•"/>
              <a:tabLst/>
              <a:defRPr/>
            </a:pPr>
            <a:r>
              <a:rPr lang="en-US" dirty="0" smtClean="0"/>
              <a:t>These are bulleted lists</a:t>
            </a:r>
          </a:p>
          <a:p>
            <a:pPr lvl="0"/>
            <a:endParaRPr lang="en-US" dirty="0"/>
          </a:p>
        </p:txBody>
      </p:sp>
      <p:sp>
        <p:nvSpPr>
          <p:cNvPr id="9" name="Title Placeholder 12"/>
          <p:cNvSpPr>
            <a:spLocks noGrp="1"/>
          </p:cNvSpPr>
          <p:nvPr>
            <p:ph type="title"/>
          </p:nvPr>
        </p:nvSpPr>
        <p:spPr>
          <a:xfrm>
            <a:off x="582220" y="293523"/>
            <a:ext cx="7979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>
                <a:latin typeface="Frutiger Next Pro Light"/>
                <a:cs typeface="Frutiger Next Pro Light"/>
              </a:defRPr>
            </a:lvl1pPr>
          </a:lstStyle>
          <a:p>
            <a:r>
              <a:rPr lang="en-US" dirty="0" smtClean="0"/>
              <a:t>Title of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572283" y="473580"/>
            <a:ext cx="6962037" cy="161363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buNone/>
              <a:defRPr sz="48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Frutiger Next Pro Light"/>
                <a:cs typeface="Frutiger Next Pro Ligh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Call out pages.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2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999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93721" y="6199064"/>
            <a:ext cx="2970217" cy="36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0" i="0" dirty="0" smtClean="0">
                <a:solidFill>
                  <a:schemeClr val="bg1"/>
                </a:solidFill>
                <a:latin typeface="Frutiger Next Pro Medium"/>
                <a:cs typeface="Frutiger Next Pro Medium"/>
              </a:rPr>
              <a:t>Project Gecko     </a:t>
            </a:r>
            <a:r>
              <a:rPr lang="en-US" sz="1100" b="0" i="0" dirty="0" smtClean="0">
                <a:solidFill>
                  <a:schemeClr val="bg1"/>
                </a:solidFill>
                <a:latin typeface="Frutiger Next Pro Light"/>
                <a:cs typeface="Frutiger Next Pro Light"/>
              </a:rPr>
              <a:t>Business user stories</a:t>
            </a:r>
            <a:endParaRPr lang="en-US" sz="1100" b="0" i="0" dirty="0">
              <a:solidFill>
                <a:schemeClr val="bg1"/>
              </a:solidFill>
              <a:latin typeface="Frutiger Next Pro Light"/>
              <a:cs typeface="Frutiger Nex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11903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131982" y="230957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l"/>
            <a:endParaRPr lang="en-US" sz="4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353177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1"/>
          </a:solidFill>
          <a:latin typeface="FrutigerBQ-45Light"/>
          <a:ea typeface="+mj-ea"/>
          <a:cs typeface="FrutigerBQ-45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loitte_Digital_Logo_whit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2459" y="2549363"/>
            <a:ext cx="3920116" cy="186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0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593721" y="6199064"/>
            <a:ext cx="2970217" cy="368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 smtClean="0">
                <a:solidFill>
                  <a:prstClr val="white"/>
                </a:solidFill>
                <a:latin typeface="Frutiger Next Pro Medium"/>
                <a:cs typeface="Frutiger Next Pro Medium"/>
              </a:rPr>
              <a:t>Project Gecko     </a:t>
            </a:r>
            <a:r>
              <a:rPr lang="en-US" sz="1100" dirty="0" smtClean="0">
                <a:solidFill>
                  <a:prstClr val="white"/>
                </a:solidFill>
                <a:latin typeface="Frutiger Next Pro Light"/>
                <a:cs typeface="Frutiger Next Pro Light"/>
              </a:rPr>
              <a:t>Business user stories</a:t>
            </a:r>
            <a:endParaRPr lang="en-US" sz="1100" dirty="0">
              <a:solidFill>
                <a:prstClr val="white"/>
              </a:solidFill>
              <a:latin typeface="Frutiger Next Pro Light"/>
              <a:cs typeface="Frutiger Nex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6032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ngaea.atlassian.net/wiki/display/DEV/Sharing+a+feature+branch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Development with Git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3797300"/>
            <a:ext cx="6962775" cy="149045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>
                <a:solidFill>
                  <a:schemeClr val="bg1"/>
                </a:solidFill>
                <a:latin typeface="Frutiger Next Pro Light"/>
                <a:cs typeface="Frutiger Next Pro Light"/>
              </a:rPr>
              <a:t>Generic Guidance for using Git and keeping your commits tidy.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Next Pro Light"/>
              <a:cs typeface="Frutiger Next Pr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16899" y="1273685"/>
            <a:ext cx="6679180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Work happens.</a:t>
            </a:r>
            <a:b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Add your files and commit as you go.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2:Save your work (locally)</a:t>
            </a:r>
            <a:endParaRPr lang="en-US" sz="3200" dirty="0">
              <a:solidFill>
                <a:srgbClr val="92D4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3790" y="2925785"/>
            <a:ext cx="5255285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add &lt;</a:t>
            </a:r>
            <a:r>
              <a:rPr lang="en-US" i="1" dirty="0" smtClean="0">
                <a:latin typeface="Consolas"/>
                <a:cs typeface="Consolas"/>
              </a:rPr>
              <a:t>files to add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rm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&lt;</a:t>
            </a:r>
            <a:r>
              <a:rPr lang="en-US" i="1" dirty="0" smtClean="0">
                <a:latin typeface="Consolas"/>
                <a:cs typeface="Consolas"/>
              </a:rPr>
              <a:t>files to delete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commit -</a:t>
            </a:r>
            <a:r>
              <a:rPr lang="en-US" dirty="0" err="1" smtClean="0">
                <a:latin typeface="Consolas"/>
                <a:cs typeface="Consolas"/>
              </a:rPr>
              <a:t>m"LAU</a:t>
            </a:r>
            <a:r>
              <a:rPr lang="en-US" dirty="0" smtClean="0">
                <a:latin typeface="Consolas"/>
                <a:cs typeface="Consolas"/>
              </a:rPr>
              <a:t>-XYZ: Enter </a:t>
            </a:r>
            <a:r>
              <a:rPr lang="en-US" dirty="0" smtClean="0">
                <a:latin typeface="Consolas"/>
                <a:cs typeface="Consolas"/>
              </a:rPr>
              <a:t>message"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75" y="2658613"/>
            <a:ext cx="270510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1703781" y="3932214"/>
            <a:ext cx="11186" cy="1481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628" y="5449969"/>
            <a:ext cx="2682678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Various commits as you finish a part of the work.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7" name="Straight Arrow Connector 16"/>
          <p:cNvCxnSpPr>
            <a:endCxn id="50" idx="2"/>
          </p:cNvCxnSpPr>
          <p:nvPr/>
        </p:nvCxnSpPr>
        <p:spPr>
          <a:xfrm flipH="1" flipV="1">
            <a:off x="3261433" y="3932214"/>
            <a:ext cx="1206244" cy="1365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7523" y="5334206"/>
            <a:ext cx="2682678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Add the JIRA ticket number for tracking.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138534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16899" y="1273685"/>
            <a:ext cx="6679180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Push all your changes to a branch on the central server.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3: Save </a:t>
            </a:r>
            <a:r>
              <a:rPr lang="en-US" sz="3200" dirty="0">
                <a:solidFill>
                  <a:srgbClr val="92D400"/>
                </a:solidFill>
              </a:rPr>
              <a:t>your work </a:t>
            </a:r>
            <a:r>
              <a:rPr lang="en-US" sz="3200" dirty="0" smtClean="0">
                <a:solidFill>
                  <a:srgbClr val="92D400"/>
                </a:solidFill>
              </a:rPr>
              <a:t>(centrally)</a:t>
            </a:r>
            <a:endParaRPr lang="en-US" sz="3200" dirty="0">
              <a:solidFill>
                <a:srgbClr val="92D4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33790" y="3238884"/>
            <a:ext cx="5255285" cy="380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push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75" y="2658613"/>
            <a:ext cx="2705100" cy="175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4467677" y="3552373"/>
            <a:ext cx="3085649" cy="17451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37523" y="5334206"/>
            <a:ext cx="2682678" cy="89255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Saved to main server.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- Note this should not cause an automatic build.</a:t>
            </a:r>
            <a:endParaRPr lang="en-GB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26" y="3389996"/>
            <a:ext cx="957262" cy="3247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100" b="1" dirty="0" smtClean="0"/>
              <a:t>origin/LAU-XYZ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13156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37" y="4012066"/>
            <a:ext cx="31718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4: Keep Up To Date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950" y="2192110"/>
            <a:ext cx="3048000" cy="1581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Every day there may be changes from other developers you need to include.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0306" y="3070470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checkout master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pull --rebase</a:t>
            </a: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03781" y="3714750"/>
            <a:ext cx="590383" cy="1698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628" y="5449969"/>
            <a:ext cx="2682678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Not needed in this case but a good habit.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36" y="3838572"/>
            <a:ext cx="1581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0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5: Prepare to get Changes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Save your work in case of conflicts.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2650514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checkout </a:t>
            </a:r>
            <a:r>
              <a:rPr lang="en-US" dirty="0" smtClean="0">
                <a:latin typeface="Consolas"/>
                <a:cs typeface="Consolas"/>
              </a:rPr>
              <a:t>LAU-XYZ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</a:t>
            </a:r>
            <a:r>
              <a:rPr lang="en-US" dirty="0" err="1" smtClean="0">
                <a:latin typeface="Consolas"/>
                <a:cs typeface="Consolas"/>
              </a:rPr>
              <a:t>it</a:t>
            </a:r>
            <a:r>
              <a:rPr lang="en-US" dirty="0" smtClean="0">
                <a:latin typeface="Consolas"/>
                <a:cs typeface="Consolas"/>
              </a:rPr>
              <a:t> checkout –b TMP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03781" y="3282043"/>
            <a:ext cx="957776" cy="21312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3627" y="5449969"/>
            <a:ext cx="3708515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Pushes your work on to a temporary branch.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98037" y="2124132"/>
            <a:ext cx="3171825" cy="1783219"/>
            <a:chOff x="4798037" y="3838572"/>
            <a:chExt cx="3171825" cy="178321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8037" y="4012066"/>
              <a:ext cx="3171825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636" y="3838572"/>
              <a:ext cx="1581150" cy="847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6416766" y="3004971"/>
            <a:ext cx="957262" cy="162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100" b="1" dirty="0" smtClean="0"/>
              <a:t>TMP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1529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06" y="4238876"/>
            <a:ext cx="1314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6: Try the changes with your work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Incorporate your work &amp; any changes on the TMP branch. Resolving any issues as you precede.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2991105"/>
            <a:ext cx="4572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master</a:t>
            </a: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8941" y="4469912"/>
            <a:ext cx="2990059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Your commits now look as if they happened after the changes on master.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73" y="2691942"/>
            <a:ext cx="3743325" cy="167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66359" y="3731629"/>
            <a:ext cx="957262" cy="162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100" b="1" dirty="0" smtClean="0"/>
              <a:t>TMP</a:t>
            </a:r>
            <a:endParaRPr lang="en-GB" sz="11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02" y="3530142"/>
            <a:ext cx="6735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stCxn id="14" idx="3"/>
          </p:cNvCxnSpPr>
          <p:nvPr/>
        </p:nvCxnSpPr>
        <p:spPr>
          <a:xfrm flipV="1">
            <a:off x="3429000" y="3894007"/>
            <a:ext cx="3608614" cy="1083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5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06" y="4238876"/>
            <a:ext cx="13144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7: Keep Up To Date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Rebuild/Test the changes … avoid the unexpected!</a:t>
            </a:r>
          </a:p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Did the changes break your work.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 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2991105"/>
            <a:ext cx="4572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mvn</a:t>
            </a:r>
            <a:r>
              <a:rPr lang="en-US" dirty="0" smtClean="0">
                <a:latin typeface="Consolas"/>
                <a:cs typeface="Consolas"/>
              </a:rPr>
              <a:t> clean test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73" y="2691942"/>
            <a:ext cx="3743325" cy="1676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66359" y="3731629"/>
            <a:ext cx="957262" cy="162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100" b="1" dirty="0" smtClean="0"/>
              <a:t>TMP</a:t>
            </a:r>
            <a:endParaRPr lang="en-GB" sz="11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02" y="3530142"/>
            <a:ext cx="6735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5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65" y="2893429"/>
            <a:ext cx="3743325" cy="16764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8: Keep Up To Date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Everything is ok so it is now fine to update your working branch to include the new code. 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2991105"/>
            <a:ext cx="4572000" cy="1615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checkout LAU-XYZ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rebase </a:t>
            </a:r>
            <a:r>
              <a:rPr lang="en-US" dirty="0" err="1" smtClean="0">
                <a:latin typeface="Consolas"/>
                <a:cs typeface="Consolas"/>
              </a:rPr>
              <a:t>tmp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66359" y="3731629"/>
            <a:ext cx="957262" cy="1623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100" b="1" dirty="0" smtClean="0"/>
              <a:t>TMP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41032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065" y="2893429"/>
            <a:ext cx="3743325" cy="16764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9: Tidy up!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Now your working branch is ok you can ditch the TMP branch.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 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2991105"/>
            <a:ext cx="4572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delete TMP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7631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10: Do More Work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Your commits run on to the end of the block of work.</a:t>
            </a:r>
          </a:p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Repeat steps #2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  <a:sym typeface="Wingdings" panose="05000000000000000000" pitchFamily="2" charset="2"/>
              </a:rPr>
              <a:t>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 #10 until you are done.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 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600325"/>
            <a:ext cx="44100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84466" y="4392935"/>
            <a:ext cx="957262" cy="383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100" b="1" dirty="0" smtClean="0"/>
              <a:t>Origin/LAU-XYZ</a:t>
            </a:r>
            <a:endParaRPr lang="en-GB" sz="1100" b="1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760" y="4207198"/>
            <a:ext cx="857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429000" y="5755356"/>
            <a:ext cx="299005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More work!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384221" y="4114801"/>
            <a:ext cx="1738993" cy="16405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34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11</a:t>
            </a:r>
            <a:r>
              <a:rPr lang="en-US" sz="3200" dirty="0" smtClean="0">
                <a:solidFill>
                  <a:srgbClr val="92D400"/>
                </a:solidFill>
              </a:rPr>
              <a:t>: Incorporate your work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13234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When your work is done it needs to go back to master. (According to project’s DoD)</a:t>
            </a:r>
          </a:p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Before proceeding ensure that you are up to date! 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2600325"/>
            <a:ext cx="44100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8941" y="4469912"/>
            <a:ext cx="2990059" cy="707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Your commits need to be in this state.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 flipV="1">
            <a:off x="3429000" y="3429000"/>
            <a:ext cx="1306286" cy="1394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6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Motivation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609850"/>
            <a:ext cx="44767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11</a:t>
            </a:r>
            <a:r>
              <a:rPr lang="en-US" sz="3200" dirty="0" smtClean="0">
                <a:solidFill>
                  <a:srgbClr val="92D400"/>
                </a:solidFill>
              </a:rPr>
              <a:t>: Incorporate your work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13234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When your work is done it needs to go back to master.</a:t>
            </a:r>
          </a:p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Before proceeding ensure that you are up to date! 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8941" y="4469912"/>
            <a:ext cx="299005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NOT in this state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!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628900" y="3429001"/>
            <a:ext cx="2106386" cy="1167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96" y="2719375"/>
            <a:ext cx="1162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4" y="2573309"/>
            <a:ext cx="10001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40" y="3062275"/>
            <a:ext cx="466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3"/>
          <p:cNvSpPr/>
          <p:nvPr/>
        </p:nvSpPr>
        <p:spPr>
          <a:xfrm rot="19867679">
            <a:off x="4405798" y="4347002"/>
            <a:ext cx="353494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WRONG!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2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11</a:t>
            </a:r>
            <a:r>
              <a:rPr lang="en-US" sz="3200" dirty="0" smtClean="0">
                <a:solidFill>
                  <a:srgbClr val="92D400"/>
                </a:solidFill>
              </a:rPr>
              <a:t>: Incorporate your work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Merge your feature into master.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2016096"/>
            <a:ext cx="44100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91" y="3863266"/>
            <a:ext cx="43910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74059" y="3230198"/>
            <a:ext cx="4572000" cy="7017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checkout master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merge </a:t>
            </a:r>
            <a:r>
              <a:rPr lang="en-US" dirty="0" smtClean="0">
                <a:latin typeface="Consolas"/>
                <a:cs typeface="Consolas"/>
              </a:rPr>
              <a:t>LAU-XYZ</a:t>
            </a:r>
            <a:endParaRPr lang="en-US" dirty="0" smtClean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363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12</a:t>
            </a:r>
            <a:r>
              <a:rPr lang="en-US" sz="3200" dirty="0" smtClean="0">
                <a:solidFill>
                  <a:srgbClr val="92D400"/>
                </a:solidFill>
              </a:rPr>
              <a:t>: Build &amp; Re-Test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You need to be sure that your changes have not broken any thing, before you incorporate them into origin/master.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4059" y="3948991"/>
            <a:ext cx="4572000" cy="3802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mvn</a:t>
            </a:r>
            <a:r>
              <a:rPr lang="en-US" dirty="0" smtClean="0">
                <a:latin typeface="Consolas"/>
                <a:cs typeface="Consolas"/>
              </a:rPr>
              <a:t> clean test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90" y="2663116"/>
            <a:ext cx="43910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67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13</a:t>
            </a:r>
            <a:r>
              <a:rPr lang="en-US" sz="3200" dirty="0" smtClean="0">
                <a:solidFill>
                  <a:srgbClr val="92D400"/>
                </a:solidFill>
              </a:rPr>
              <a:t>: Update the version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Your changes are different from the ones at origin/master.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So update the version number to show this. </a:t>
            </a:r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 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017" y="3982131"/>
            <a:ext cx="6275776" cy="1599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GB" dirty="0" err="1" smtClean="0">
                <a:latin typeface="Consolas"/>
                <a:cs typeface="Consolas"/>
              </a:rPr>
              <a:t>mvn</a:t>
            </a:r>
            <a:r>
              <a:rPr lang="en-GB" dirty="0" smtClean="0">
                <a:latin typeface="Consolas"/>
                <a:cs typeface="Consolas"/>
              </a:rPr>
              <a:t> </a:t>
            </a:r>
            <a:r>
              <a:rPr lang="en-GB" dirty="0" err="1">
                <a:latin typeface="Consolas"/>
                <a:cs typeface="Consolas"/>
              </a:rPr>
              <a:t>versions:set</a:t>
            </a:r>
            <a:r>
              <a:rPr lang="en-GB" dirty="0">
                <a:latin typeface="Consolas"/>
                <a:cs typeface="Consolas"/>
              </a:rPr>
              <a:t> -</a:t>
            </a:r>
            <a:r>
              <a:rPr lang="en-GB" dirty="0" err="1" smtClean="0">
                <a:latin typeface="Consolas"/>
                <a:cs typeface="Consolas"/>
              </a:rPr>
              <a:t>DnewVersion</a:t>
            </a:r>
            <a:r>
              <a:rPr lang="en-GB" dirty="0" smtClean="0">
                <a:latin typeface="Consolas"/>
                <a:cs typeface="Consolas"/>
              </a:rPr>
              <a:t>=1.0.3-SNAPSHOT</a:t>
            </a:r>
            <a:br>
              <a:rPr lang="en-GB" dirty="0" smtClean="0">
                <a:latin typeface="Consolas"/>
                <a:cs typeface="Consolas"/>
              </a:rPr>
            </a:br>
            <a:endParaRPr lang="en-GB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commit -</a:t>
            </a:r>
            <a:r>
              <a:rPr lang="en-US" dirty="0" err="1">
                <a:latin typeface="Consolas"/>
                <a:cs typeface="Consolas"/>
              </a:rPr>
              <a:t>m"LAU</a:t>
            </a:r>
            <a:r>
              <a:rPr lang="en-US" dirty="0">
                <a:latin typeface="Consolas"/>
                <a:cs typeface="Consolas"/>
              </a:rPr>
              <a:t>-XYZ </a:t>
            </a:r>
            <a:r>
              <a:rPr lang="en-US" dirty="0" smtClean="0">
                <a:latin typeface="Consolas"/>
                <a:cs typeface="Consolas"/>
              </a:rPr>
              <a:t>Complete, version updated to 1.0.3-SNAPSHOT"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490" y="2653420"/>
            <a:ext cx="47625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70835" y="5581158"/>
            <a:ext cx="2990059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FrutigerBQ-45Light"/>
              </a:rPr>
              <a:t>Unless you are the build-manager your version should be a SNAPSHOT.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FrutigerBQ-45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91740" y="4343401"/>
            <a:ext cx="933453" cy="1237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14</a:t>
            </a:r>
            <a:r>
              <a:rPr lang="en-US" sz="3200" dirty="0" smtClean="0">
                <a:solidFill>
                  <a:srgbClr val="92D400"/>
                </a:solidFill>
              </a:rPr>
              <a:t>: </a:t>
            </a:r>
            <a:r>
              <a:rPr lang="en-US" sz="3200" dirty="0">
                <a:solidFill>
                  <a:srgbClr val="92D400"/>
                </a:solidFill>
              </a:rPr>
              <a:t>Merge your feature into master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Push the changes to the main server.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017" y="3982131"/>
            <a:ext cx="627577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</a:t>
            </a:r>
            <a:r>
              <a:rPr lang="en-US" dirty="0" err="1" smtClean="0">
                <a:latin typeface="Consolas"/>
                <a:cs typeface="Consolas"/>
              </a:rPr>
              <a:t>it</a:t>
            </a:r>
            <a:r>
              <a:rPr lang="en-US" dirty="0" smtClean="0">
                <a:latin typeface="Consolas"/>
                <a:cs typeface="Consolas"/>
              </a:rPr>
              <a:t> pull --rebase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latin typeface="Consolas"/>
                <a:cs typeface="Consolas"/>
              </a:rPr>
              <a:t>… </a:t>
            </a:r>
            <a:r>
              <a:rPr lang="en-US" i="1" dirty="0" smtClean="0">
                <a:latin typeface="Consolas"/>
                <a:cs typeface="Consolas"/>
              </a:rPr>
              <a:t>No changes came down</a:t>
            </a: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push</a:t>
            </a: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096" y="2743882"/>
            <a:ext cx="47244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006734" y="5306585"/>
            <a:ext cx="2990059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If changes come down then you have to start again at step #4!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624943" y="4600541"/>
            <a:ext cx="840921" cy="7552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94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649408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15</a:t>
            </a:r>
            <a:r>
              <a:rPr lang="en-US" sz="3200" dirty="0" smtClean="0">
                <a:solidFill>
                  <a:srgbClr val="92D400"/>
                </a:solidFill>
              </a:rPr>
              <a:t>: </a:t>
            </a:r>
            <a:r>
              <a:rPr lang="en-US" sz="3200" dirty="0">
                <a:solidFill>
                  <a:srgbClr val="92D400"/>
                </a:solidFill>
              </a:rPr>
              <a:t>Finished… delete your feature branch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16899" y="1273685"/>
            <a:ext cx="6150279" cy="13234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Once your branch is accepted then it can be deleted.</a:t>
            </a:r>
          </a:p>
          <a:p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It is possible that this action is done by the build manager.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1017" y="3982131"/>
            <a:ext cx="6275776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branch -d LAU-XYZ</a:t>
            </a: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275" y="2671599"/>
            <a:ext cx="38195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8414" y="293523"/>
            <a:ext cx="6553366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X : Resolving </a:t>
            </a:r>
            <a:r>
              <a:rPr lang="en-US" sz="3200" dirty="0" smtClean="0">
                <a:solidFill>
                  <a:srgbClr val="92D400"/>
                </a:solidFill>
              </a:rPr>
              <a:t>conflicts</a:t>
            </a:r>
            <a:endParaRPr lang="en-US" sz="3200" dirty="0">
              <a:solidFill>
                <a:srgbClr val="92D4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836963" y="1474857"/>
            <a:ext cx="7016993" cy="4899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status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Conflicting files are listed as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both modified </a:t>
            </a:r>
            <a:r>
              <a:rPr lang="en-US" sz="2000" dirty="0" smtClean="0">
                <a:latin typeface="Frutiger Next Pro Light"/>
                <a:cs typeface="Frutiger Next Pro Light"/>
              </a:rPr>
              <a:t>and will contain markers: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Consolas"/>
                <a:cs typeface="Consolas"/>
              </a:rPr>
              <a:t>&lt;&lt;&lt;&lt;&lt;&lt;&lt; HEAD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onsolas"/>
                <a:cs typeface="Consolas"/>
              </a:rPr>
              <a:t>Some content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onsolas"/>
                <a:cs typeface="Consolas"/>
              </a:rPr>
              <a:t>=======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onsolas"/>
                <a:cs typeface="Consolas"/>
              </a:rPr>
              <a:t>Some conflicting content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onsolas"/>
                <a:cs typeface="Consolas"/>
              </a:rPr>
              <a:t>&gt;&gt;&gt;&gt;&gt;&gt;&gt; LAU-XYZ The message of the </a:t>
            </a:r>
            <a:r>
              <a:rPr lang="en-US" dirty="0" smtClean="0">
                <a:latin typeface="Consolas"/>
                <a:cs typeface="Consolas"/>
              </a:rPr>
              <a:t>conflicting commit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Edit these files and, once the conflicts are resolved:</a:t>
            </a: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endParaRPr lang="en-US" sz="2000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add &lt;</a:t>
            </a:r>
            <a:r>
              <a:rPr lang="en-US" i="1" dirty="0" smtClean="0">
                <a:latin typeface="Consolas"/>
                <a:cs typeface="Consolas"/>
              </a:rPr>
              <a:t>files that had conflicts</a:t>
            </a:r>
            <a:r>
              <a:rPr lang="en-US" dirty="0" smtClean="0">
                <a:latin typeface="Consolas"/>
                <a:cs typeface="Consolas"/>
              </a:rPr>
              <a:t>&gt;</a:t>
            </a:r>
            <a:endParaRPr lang="en-US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rebase --continue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0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2220" y="293523"/>
            <a:ext cx="797956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Pushing feature branches to the remote repo</a:t>
            </a:r>
            <a:endParaRPr lang="en-US" sz="3200" dirty="0">
              <a:solidFill>
                <a:srgbClr val="92D400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582220" y="1017423"/>
            <a:ext cx="79795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Frutiger Next Pro Light"/>
                <a:ea typeface="+mj-ea"/>
                <a:cs typeface="Frutiger Next Pro Light"/>
              </a:defRPr>
            </a:lvl1pPr>
          </a:lstStyle>
          <a:p>
            <a:r>
              <a:rPr lang="en-US" sz="2600" dirty="0" smtClean="0">
                <a:solidFill>
                  <a:srgbClr val="8C8C8C"/>
                </a:solidFill>
              </a:rPr>
              <a:t>(when it’s just one person working on it at once)</a:t>
            </a:r>
            <a:endParaRPr lang="en-US" sz="2600" dirty="0">
              <a:solidFill>
                <a:srgbClr val="8C8C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219" y="2006487"/>
            <a:ext cx="8271738" cy="4488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push -u origin LAU-XYZ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Until you rebase, you can push as usual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</a:t>
            </a:r>
            <a:r>
              <a:rPr lang="en-US" dirty="0" err="1" smtClean="0">
                <a:latin typeface="Consolas"/>
                <a:cs typeface="Consolas"/>
              </a:rPr>
              <a:t>it</a:t>
            </a:r>
            <a:r>
              <a:rPr lang="en-US" dirty="0" smtClean="0">
                <a:latin typeface="Consolas"/>
                <a:cs typeface="Consolas"/>
              </a:rPr>
              <a:t> push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After rebasing onto master, however, you will have to force push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push --force</a:t>
            </a:r>
          </a:p>
          <a:p>
            <a:pPr>
              <a:lnSpc>
                <a:spcPct val="110000"/>
              </a:lnSpc>
            </a:pPr>
            <a:endParaRPr lang="en-US" sz="2000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Be very careful with force push… it will overwrite your remote branch even if you are not up-to-date (so if you accidentally force push to master you will make everyone very unhappy)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482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578" y="293523"/>
            <a:ext cx="6545201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Sharing feature branches</a:t>
            </a:r>
            <a:endParaRPr lang="en-US" sz="3200" dirty="0">
              <a:solidFill>
                <a:srgbClr val="92D4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8313" y="1436523"/>
            <a:ext cx="7645643" cy="5823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Force push is not friendly!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Once you have rebased and force pushed, your collaborators cannot pull.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Long-lived shared feature branches are therefore slightly tricky.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The easiest approach is to</a:t>
            </a:r>
          </a:p>
          <a:p>
            <a:pPr marL="457200" indent="-457200">
              <a:lnSpc>
                <a:spcPct val="110000"/>
              </a:lnSpc>
              <a:buFont typeface="Wingdings" charset="2"/>
              <a:buAutoNum type="arabicPlain"/>
            </a:pPr>
            <a:r>
              <a:rPr lang="en-US" sz="2000" dirty="0" smtClean="0">
                <a:latin typeface="Frutiger Next Pro Light"/>
                <a:cs typeface="Frutiger Next Pro Light"/>
              </a:rPr>
              <a:t>get everyone up-to-date,</a:t>
            </a:r>
          </a:p>
          <a:p>
            <a:pPr marL="457200" indent="-457200">
              <a:lnSpc>
                <a:spcPct val="110000"/>
              </a:lnSpc>
              <a:buFont typeface="Wingdings" charset="2"/>
              <a:buAutoNum type="arabicPlain"/>
            </a:pPr>
            <a:r>
              <a:rPr lang="en-US" sz="2000" dirty="0" smtClean="0">
                <a:latin typeface="Frutiger Next Pro Light"/>
                <a:cs typeface="Frutiger Next Pro Light"/>
              </a:rPr>
              <a:t>rebase against master,</a:t>
            </a:r>
          </a:p>
          <a:p>
            <a:pPr marL="457200" indent="-457200">
              <a:lnSpc>
                <a:spcPct val="110000"/>
              </a:lnSpc>
              <a:buFont typeface="Wingdings" charset="2"/>
              <a:buAutoNum type="arabicPlain"/>
            </a:pPr>
            <a:r>
              <a:rPr lang="en-US" sz="2000" dirty="0" smtClean="0">
                <a:latin typeface="Frutiger Next Pro Light"/>
                <a:cs typeface="Frutiger Next Pro Light"/>
              </a:rPr>
              <a:t>force push,</a:t>
            </a:r>
          </a:p>
          <a:p>
            <a:pPr marL="457200" indent="-457200">
              <a:lnSpc>
                <a:spcPct val="110000"/>
              </a:lnSpc>
              <a:buFont typeface="Wingdings" charset="2"/>
              <a:buAutoNum type="arabicPlain"/>
            </a:pPr>
            <a:r>
              <a:rPr lang="en-US" sz="2000" dirty="0" smtClean="0">
                <a:latin typeface="Frutiger Next Pro Light"/>
                <a:cs typeface="Frutiger Next Pro Light"/>
              </a:rPr>
              <a:t>discard local branches and check out a fresh copy of the shared branch.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See the wiki for the full workflow, and how to handle the case where everyone cannot get up-to-date before you rebase.</a:t>
            </a:r>
          </a:p>
          <a:p>
            <a:pPr>
              <a:lnSpc>
                <a:spcPct val="110000"/>
              </a:lnSpc>
              <a:spcBef>
                <a:spcPts val="750"/>
              </a:spcBef>
            </a:pPr>
            <a:r>
              <a:rPr lang="en-US" sz="1250" dirty="0">
                <a:solidFill>
                  <a:srgbClr val="92D400"/>
                </a:solidFill>
                <a:latin typeface="Frutiger Next Pro Light"/>
                <a:cs typeface="Frutiger Next Pro Light"/>
                <a:hlinkClick r:id="rId3"/>
              </a:rPr>
              <a:t>https://pangaea.atlassian.net/wiki/display/DEV/Sharing+a+feature+</a:t>
            </a:r>
            <a:r>
              <a:rPr lang="en-US" sz="1250" dirty="0" smtClean="0">
                <a:solidFill>
                  <a:srgbClr val="92D400"/>
                </a:solidFill>
                <a:latin typeface="Frutiger Next Pro Light"/>
                <a:cs typeface="Frutiger Next Pro Light"/>
                <a:hlinkClick r:id="rId3"/>
              </a:rPr>
              <a:t>branch</a:t>
            </a:r>
            <a:endParaRPr lang="en-US" sz="1250" dirty="0" smtClean="0">
              <a:solidFill>
                <a:srgbClr val="92D400"/>
              </a:solidFill>
              <a:latin typeface="Frutiger Next Pro Light"/>
              <a:cs typeface="Frutiger Next Pr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21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0250" y="293523"/>
            <a:ext cx="656153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Best Practices</a:t>
            </a:r>
            <a:endParaRPr lang="en-US" sz="3200" dirty="0">
              <a:solidFill>
                <a:srgbClr val="92D400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2065564" y="1017423"/>
            <a:ext cx="649621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Frutiger Next Pro Light"/>
                <a:ea typeface="+mj-ea"/>
                <a:cs typeface="Frutiger Next Pro Light"/>
              </a:defRPr>
            </a:lvl1pPr>
          </a:lstStyle>
          <a:p>
            <a:r>
              <a:rPr lang="en-US" sz="2600" dirty="0" smtClean="0">
                <a:solidFill>
                  <a:srgbClr val="8C8C8C"/>
                </a:solidFill>
              </a:rPr>
              <a:t>Rewriting history</a:t>
            </a:r>
            <a:endParaRPr lang="en-US" sz="2600" dirty="0">
              <a:solidFill>
                <a:srgbClr val="8C8C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219" y="2006487"/>
            <a:ext cx="7684959" cy="175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smtClean="0">
                <a:latin typeface="Frutiger Next Pro Light"/>
                <a:cs typeface="Frutiger Next Pro Light"/>
              </a:rPr>
              <a:t>Group commits into logical chunks to make it:</a:t>
            </a: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latin typeface="Frutiger Next Pro Light"/>
                <a:cs typeface="Frutiger Next Pro Light"/>
              </a:rPr>
              <a:t>easier for other people to follow what you did, and</a:t>
            </a: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latin typeface="Frutiger Next Pro Light"/>
                <a:cs typeface="Frutiger Next Pro Light"/>
              </a:rPr>
              <a:t>easier to resolve conflicts when rebasing onto master.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Frutiger Next Pro Light"/>
              <a:cs typeface="Frutiger Next Pro Light"/>
            </a:endParaRPr>
          </a:p>
          <a:p>
            <a:pPr>
              <a:lnSpc>
                <a:spcPct val="110000"/>
              </a:lnSpc>
            </a:pPr>
            <a:r>
              <a:rPr lang="en-US" dirty="0" err="1" smtClean="0">
                <a:latin typeface="Consolas"/>
                <a:cs typeface="Consolas"/>
              </a:rPr>
              <a:t>git</a:t>
            </a:r>
            <a:r>
              <a:rPr lang="en-US" dirty="0" smtClean="0">
                <a:latin typeface="Consolas"/>
                <a:cs typeface="Consolas"/>
              </a:rPr>
              <a:t> rebase -</a:t>
            </a:r>
            <a:r>
              <a:rPr lang="en-US" dirty="0" err="1" smtClean="0">
                <a:latin typeface="Consolas"/>
                <a:cs typeface="Consolas"/>
              </a:rPr>
              <a:t>i</a:t>
            </a:r>
            <a:r>
              <a:rPr lang="en-US" dirty="0" smtClean="0">
                <a:latin typeface="Consolas"/>
                <a:cs typeface="Consolas"/>
              </a:rPr>
              <a:t> HEAD~8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05274"/>
              </p:ext>
            </p:extLst>
          </p:nvPr>
        </p:nvGraphicFramePr>
        <p:xfrm>
          <a:off x="672023" y="3771633"/>
          <a:ext cx="8271737" cy="208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6539">
                  <a:extLst>
                    <a:ext uri="{9D8B030D-6E8A-4147-A177-3AD203B41FA5}">
                      <a16:colId xmlns:a16="http://schemas.microsoft.com/office/drawing/2014/main" xmlns="" val="3976770592"/>
                    </a:ext>
                  </a:extLst>
                </a:gridCol>
                <a:gridCol w="7545198">
                  <a:extLst>
                    <a:ext uri="{9D8B030D-6E8A-4147-A177-3AD203B41FA5}">
                      <a16:colId xmlns:a16="http://schemas.microsoft.com/office/drawing/2014/main" xmlns="" val="3262969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1600" dirty="0" smtClean="0">
                          <a:solidFill>
                            <a:srgbClr val="92D400"/>
                          </a:solidFill>
                          <a:latin typeface="Frutiger Next Pro Light"/>
                          <a:cs typeface="Frutiger Next Pro Light"/>
                        </a:rPr>
                        <a:t>pick</a:t>
                      </a:r>
                      <a:endParaRPr lang="en-US" sz="1600" dirty="0">
                        <a:solidFill>
                          <a:srgbClr val="92D40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Frutiger Next Pro Light"/>
                          <a:cs typeface="Frutiger Next Pro Light"/>
                        </a:rPr>
                        <a:t>use this commit as-is (the default </a:t>
                      </a:r>
                      <a:r>
                        <a:rPr lang="en-US" sz="1600" dirty="0" err="1" smtClean="0">
                          <a:latin typeface="Frutiger Next Pro Light"/>
                          <a:cs typeface="Frutiger Next Pro Light"/>
                        </a:rPr>
                        <a:t>behaviour</a:t>
                      </a:r>
                      <a:r>
                        <a:rPr lang="en-US" sz="1600" dirty="0" smtClean="0">
                          <a:latin typeface="Frutiger Next Pro Light"/>
                          <a:cs typeface="Frutiger Next Pro Light"/>
                        </a:rPr>
                        <a:t>)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23432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92D400"/>
                          </a:solidFill>
                          <a:latin typeface="Frutiger Next Pro Light"/>
                          <a:cs typeface="Frutiger Next Pro Light"/>
                        </a:rPr>
                        <a:t>reword</a:t>
                      </a:r>
                      <a:endParaRPr lang="en-US" sz="1600" dirty="0">
                        <a:solidFill>
                          <a:srgbClr val="92D40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Frutiger Next Pro Light"/>
                          <a:cs typeface="Frutiger Next Pro Light"/>
                        </a:rPr>
                        <a:t>use this commit, but edit the commit message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1395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92D400"/>
                          </a:solidFill>
                          <a:latin typeface="Frutiger Next Pro Light"/>
                          <a:cs typeface="Frutiger Next Pro Light"/>
                        </a:rPr>
                        <a:t>squash</a:t>
                      </a:r>
                      <a:endParaRPr lang="en-US" sz="1600" dirty="0">
                        <a:solidFill>
                          <a:srgbClr val="92D40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Frutiger Next Pro Light"/>
                          <a:cs typeface="Frutiger Next Pro Light"/>
                        </a:rPr>
                        <a:t>use this commit, but combine it with the previous one and edit the resulting message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7431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92D400"/>
                          </a:solidFill>
                          <a:latin typeface="Frutiger Next Pro Light"/>
                          <a:cs typeface="Frutiger Next Pro Light"/>
                        </a:rPr>
                        <a:t>fixup</a:t>
                      </a:r>
                      <a:endParaRPr lang="en-US" sz="1600" dirty="0">
                        <a:solidFill>
                          <a:srgbClr val="92D40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Frutiger Next Pro Light"/>
                          <a:cs typeface="Frutiger Next Pro Light"/>
                        </a:rPr>
                        <a:t>squash, but discard this commit’s message and use the previous commit’s message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508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92D400"/>
                          </a:solidFill>
                          <a:latin typeface="Frutiger Next Pro Light"/>
                          <a:cs typeface="Frutiger Next Pro Light"/>
                        </a:rPr>
                        <a:t>edit</a:t>
                      </a:r>
                      <a:endParaRPr lang="en-US" sz="1600" dirty="0">
                        <a:solidFill>
                          <a:srgbClr val="92D400"/>
                        </a:solidFill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Frutiger Next Pro Light"/>
                          <a:cs typeface="Frutiger Next Pro Light"/>
                        </a:rPr>
                        <a:t>amend this commit –</a:t>
                      </a:r>
                      <a:r>
                        <a:rPr lang="en-US" sz="1600" baseline="0" dirty="0" smtClean="0">
                          <a:latin typeface="Frutiger Next Pro Light"/>
                          <a:cs typeface="Frutiger Next Pro Light"/>
                        </a:rPr>
                        <a:t> </a:t>
                      </a:r>
                      <a:r>
                        <a:rPr lang="en-US" sz="1600" dirty="0" smtClean="0">
                          <a:latin typeface="Frutiger Next Pro Light"/>
                          <a:cs typeface="Frutiger Next Pro Light"/>
                        </a:rPr>
                        <a:t>for splitting commits, or removing</a:t>
                      </a:r>
                      <a:r>
                        <a:rPr lang="en-US" sz="1600" baseline="0" dirty="0" smtClean="0">
                          <a:latin typeface="Frutiger Next Pro Light"/>
                          <a:cs typeface="Frutiger Next Pro Light"/>
                        </a:rPr>
                        <a:t> </a:t>
                      </a:r>
                      <a:r>
                        <a:rPr lang="en-US" sz="1600" dirty="0" smtClean="0">
                          <a:latin typeface="Frutiger Next Pro Light"/>
                          <a:cs typeface="Frutiger Next Pro Light"/>
                        </a:rPr>
                        <a:t>files you didn’t mean</a:t>
                      </a:r>
                      <a:r>
                        <a:rPr lang="en-US" sz="1600" baseline="0" dirty="0" smtClean="0">
                          <a:latin typeface="Frutiger Next Pro Light"/>
                          <a:cs typeface="Frutiger Next Pro Light"/>
                        </a:rPr>
                        <a:t> to add</a:t>
                      </a:r>
                      <a:endParaRPr lang="en-US" sz="16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5986151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6905" y="5803944"/>
            <a:ext cx="68146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Frutiger Next Pro Light"/>
                <a:cs typeface="Frutiger Next Pro Light"/>
              </a:rPr>
              <a:t>But never ever do this if you have already pushed your commits!</a:t>
            </a:r>
            <a:endParaRPr lang="en-US" b="1" dirty="0" smtClean="0">
              <a:solidFill>
                <a:srgbClr val="FF0000"/>
              </a:solidFill>
              <a:latin typeface="Consolas"/>
              <a:cs typeface="Consola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A nonlinear history is hard to debug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10" name="Picture 9" descr="history-thi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8572" y="2417522"/>
            <a:ext cx="6660715" cy="33378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8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16578" y="293523"/>
            <a:ext cx="6545201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Best </a:t>
            </a:r>
            <a:r>
              <a:rPr lang="en-US" sz="3200" dirty="0" smtClean="0">
                <a:solidFill>
                  <a:srgbClr val="92D400"/>
                </a:solidFill>
              </a:rPr>
              <a:t>Practices</a:t>
            </a:r>
            <a:endParaRPr lang="en-US" sz="3200" dirty="0">
              <a:solidFill>
                <a:srgbClr val="92D400"/>
              </a:solidFill>
            </a:endParaRPr>
          </a:p>
        </p:txBody>
      </p:sp>
      <p:sp>
        <p:nvSpPr>
          <p:cNvPr id="4" name="Title 5"/>
          <p:cNvSpPr txBox="1">
            <a:spLocks/>
          </p:cNvSpPr>
          <p:nvPr/>
        </p:nvSpPr>
        <p:spPr>
          <a:xfrm>
            <a:off x="2139042" y="1017423"/>
            <a:ext cx="64227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tx1"/>
                </a:solidFill>
                <a:latin typeface="Frutiger Next Pro Light"/>
                <a:ea typeface="+mj-ea"/>
                <a:cs typeface="Frutiger Next Pro Light"/>
              </a:defRPr>
            </a:lvl1pPr>
          </a:lstStyle>
          <a:p>
            <a:r>
              <a:rPr lang="en-US" sz="2600" dirty="0" smtClean="0">
                <a:solidFill>
                  <a:srgbClr val="8C8C8C"/>
                </a:solidFill>
              </a:rPr>
              <a:t>Commit messages</a:t>
            </a:r>
            <a:endParaRPr lang="en-US" sz="2600" dirty="0">
              <a:solidFill>
                <a:srgbClr val="8C8C8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219" y="2006487"/>
            <a:ext cx="8271738" cy="3811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Frutiger Next Pro Light"/>
                <a:cs typeface="Frutiger Next Pro Light"/>
              </a:rPr>
              <a:t>S</a:t>
            </a:r>
            <a:r>
              <a:rPr lang="en-US" sz="2000" dirty="0" smtClean="0">
                <a:latin typeface="Frutiger Next Pro Light"/>
                <a:cs typeface="Frutiger Next Pro Light"/>
              </a:rPr>
              <a:t>hort </a:t>
            </a:r>
            <a:r>
              <a:rPr lang="en-US" sz="2000" dirty="0">
                <a:latin typeface="Frutiger Next Pro Light"/>
                <a:cs typeface="Frutiger Next Pro Light"/>
              </a:rPr>
              <a:t>but </a:t>
            </a:r>
            <a:r>
              <a:rPr lang="en-US" sz="2000" dirty="0" smtClean="0">
                <a:latin typeface="Frutiger Next Pro Light"/>
                <a:cs typeface="Frutiger Next Pro Light"/>
              </a:rPr>
              <a:t>descriptive</a:t>
            </a:r>
          </a:p>
          <a:p>
            <a:pPr marL="800100" lvl="1" indent="-342900">
              <a:lnSpc>
                <a:spcPct val="110000"/>
              </a:lnSpc>
              <a:buFont typeface="Lucida Grande"/>
              <a:buChar char="–"/>
            </a:pPr>
            <a:r>
              <a:rPr lang="en-US" sz="2000" dirty="0" smtClean="0">
                <a:latin typeface="Frutiger Next Pro Light"/>
                <a:cs typeface="Frutiger Next Pro Light"/>
              </a:rPr>
              <a:t>if you’re writing “and” a lot, think about splitting up your commits</a:t>
            </a: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endParaRPr lang="en-US" sz="2000" dirty="0" smtClean="0">
              <a:latin typeface="Frutiger Next Pro Light"/>
              <a:cs typeface="Frutiger Next Pro Light"/>
            </a:endParaRP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 smtClean="0">
                <a:latin typeface="Frutiger Next Pro Light"/>
                <a:cs typeface="Frutiger Next Pro Light"/>
              </a:rPr>
              <a:t>Prefix </a:t>
            </a:r>
            <a:r>
              <a:rPr lang="en-US" sz="2000" dirty="0">
                <a:latin typeface="Frutiger Next Pro Light"/>
                <a:cs typeface="Frutiger Next Pro Light"/>
              </a:rPr>
              <a:t>with the ticket </a:t>
            </a:r>
            <a:r>
              <a:rPr lang="en-US" sz="2000" dirty="0" smtClean="0">
                <a:latin typeface="Frutiger Next Pro Light"/>
                <a:cs typeface="Frutiger Next Pro Light"/>
              </a:rPr>
              <a:t>number</a:t>
            </a:r>
          </a:p>
          <a:p>
            <a:pPr marL="800100" lvl="1" indent="-342900">
              <a:lnSpc>
                <a:spcPct val="110000"/>
              </a:lnSpc>
              <a:buFont typeface="Lucida Grande"/>
              <a:buChar char="–"/>
            </a:pPr>
            <a:r>
              <a:rPr lang="en-US" sz="2000" dirty="0" smtClean="0">
                <a:latin typeface="Frutiger Next Pro Light"/>
                <a:cs typeface="Frutiger Next Pro Light"/>
              </a:rPr>
              <a:t>if </a:t>
            </a:r>
            <a:r>
              <a:rPr lang="en-US" sz="2000" dirty="0">
                <a:latin typeface="Frutiger Next Pro Light"/>
                <a:cs typeface="Frutiger Next Pro Light"/>
              </a:rPr>
              <a:t>the commit doesn't relate to a ticket, </a:t>
            </a:r>
            <a:r>
              <a:rPr lang="en-US" sz="2000" dirty="0" smtClean="0">
                <a:latin typeface="Frutiger Next Pro Light"/>
                <a:cs typeface="Frutiger Next Pro Light"/>
              </a:rPr>
              <a:t>then no prefix</a:t>
            </a: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endParaRPr lang="en-US" sz="2000" dirty="0" smtClean="0">
              <a:latin typeface="Frutiger Next Pro Light"/>
              <a:cs typeface="Frutiger Next Pro Light"/>
            </a:endParaRPr>
          </a:p>
          <a:p>
            <a:pPr marL="342900" indent="-342900">
              <a:lnSpc>
                <a:spcPct val="110000"/>
              </a:lnSpc>
              <a:buFont typeface="Arial"/>
              <a:buChar char="•"/>
            </a:pPr>
            <a:r>
              <a:rPr lang="en-US" sz="2000" dirty="0">
                <a:latin typeface="Frutiger Next Pro Light"/>
                <a:cs typeface="Frutiger Next Pro Light"/>
              </a:rPr>
              <a:t>I</a:t>
            </a:r>
            <a:r>
              <a:rPr lang="en-US" sz="2000" dirty="0" smtClean="0">
                <a:latin typeface="Frutiger Next Pro Light"/>
                <a:cs typeface="Frutiger Next Pro Light"/>
              </a:rPr>
              <a:t>n </a:t>
            </a:r>
            <a:r>
              <a:rPr lang="en-US" sz="2000" dirty="0">
                <a:latin typeface="Frutiger Next Pro Light"/>
                <a:cs typeface="Frutiger Next Pro Light"/>
              </a:rPr>
              <a:t>the imperative present </a:t>
            </a:r>
            <a:r>
              <a:rPr lang="en-US" sz="2000" dirty="0" smtClean="0">
                <a:latin typeface="Frutiger Next Pro Light"/>
                <a:cs typeface="Frutiger Next Pro Light"/>
              </a:rPr>
              <a:t>tense</a:t>
            </a:r>
          </a:p>
          <a:p>
            <a:pPr marL="800100" lvl="1" indent="-342900">
              <a:lnSpc>
                <a:spcPct val="110000"/>
              </a:lnSpc>
              <a:buClr>
                <a:srgbClr val="92D400"/>
              </a:buClr>
              <a:buFont typeface="Lucida Grande"/>
              <a:buChar char="✔"/>
            </a:pPr>
            <a:r>
              <a:rPr lang="en-US" sz="2000" dirty="0" smtClean="0">
                <a:latin typeface="Frutiger Next Pro Light"/>
                <a:cs typeface="Frutiger Next Pro Light"/>
              </a:rPr>
              <a:t>“Change something”</a:t>
            </a:r>
          </a:p>
          <a:p>
            <a:pPr marL="800100" lvl="1" indent="-342900">
              <a:lnSpc>
                <a:spcPct val="110000"/>
              </a:lnSpc>
              <a:buClr>
                <a:srgbClr val="8C8C8C"/>
              </a:buClr>
              <a:buFont typeface="Lucida Grande"/>
              <a:buChar char="✘"/>
            </a:pPr>
            <a:r>
              <a:rPr lang="en-US" sz="2000" dirty="0" smtClean="0">
                <a:latin typeface="Frutiger Next Pro Light"/>
                <a:cs typeface="Frutiger Next Pro Light"/>
              </a:rPr>
              <a:t>“Changed something”</a:t>
            </a:r>
          </a:p>
          <a:p>
            <a:pPr marL="800100" lvl="1" indent="-342900">
              <a:lnSpc>
                <a:spcPct val="110000"/>
              </a:lnSpc>
              <a:buClr>
                <a:srgbClr val="8C8C8C"/>
              </a:buClr>
              <a:buFont typeface="Lucida Grande"/>
              <a:buChar char="✘"/>
            </a:pPr>
            <a:r>
              <a:rPr lang="en-US" sz="2000" dirty="0" smtClean="0">
                <a:latin typeface="Frutiger Next Pro Light"/>
                <a:cs typeface="Frutiger Next Pro Light"/>
              </a:rPr>
              <a:t>“Changes something”</a:t>
            </a:r>
          </a:p>
          <a:p>
            <a:pPr marL="800100" lvl="1" indent="-342900">
              <a:lnSpc>
                <a:spcPct val="110000"/>
              </a:lnSpc>
              <a:buClr>
                <a:srgbClr val="8C8C8C"/>
              </a:buClr>
              <a:buFont typeface="Lucida Grande"/>
              <a:buChar char="✘"/>
            </a:pPr>
            <a:r>
              <a:rPr lang="en-US" sz="2000" dirty="0" smtClean="0">
                <a:latin typeface="Frutiger Next Pro Light"/>
                <a:cs typeface="Frutiger Next Pro Light"/>
              </a:rPr>
              <a:t>“Changing something”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tx1">
                <a:lumMod val="85000"/>
                <a:lumOff val="15000"/>
              </a:schemeClr>
            </a:gs>
            <a:gs pos="100000">
              <a:schemeClr val="tx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Development with Git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3797300"/>
            <a:ext cx="6962775" cy="1490455"/>
          </a:xfrm>
          <a:prstGeom prst="rect">
            <a:avLst/>
          </a:prstGeom>
        </p:spPr>
        <p:txBody>
          <a:bodyPr vert="horz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i="1" dirty="0">
                <a:solidFill>
                  <a:schemeClr val="bg1"/>
                </a:solidFill>
                <a:latin typeface="Frutiger Next Pro Light"/>
                <a:cs typeface="Frutiger Next Pro Light"/>
              </a:rPr>
              <a:t>And that's it!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Next Pro Light"/>
              <a:cs typeface="Frutiger Next Pro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5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A nonlinear history is hard to debug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9" name="Picture 8" descr="history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04724" y="1625525"/>
            <a:ext cx="10065638" cy="44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849656" y="3532339"/>
            <a:ext cx="663878" cy="864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3534" y="3338187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???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58433" y="2037772"/>
            <a:ext cx="1943623" cy="1118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2056" y="1824830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???.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12372" y="4659683"/>
            <a:ext cx="580307" cy="637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3000" y="5297568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????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42784" y="4484318"/>
            <a:ext cx="137787" cy="137787"/>
          </a:xfrm>
          <a:prstGeom prst="ellipse">
            <a:avLst/>
          </a:prstGeom>
          <a:solidFill>
            <a:srgbClr val="FFC000"/>
          </a:solidFill>
          <a:ln w="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1912372" y="1223581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What is happening here?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185451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A nonlinear history is hard to debug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9" name="Picture 8" descr="history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04724" y="1625525"/>
            <a:ext cx="10065638" cy="44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849656" y="3532339"/>
            <a:ext cx="663878" cy="864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3534" y="2931090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If this commit caused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a conflict which piece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of work caused it?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58433" y="2037772"/>
            <a:ext cx="1943623" cy="1118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2056" y="1436523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This is a long running 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branch dragged into a 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new piece of work.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12372" y="4659683"/>
            <a:ext cx="580307" cy="637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628" y="5334206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Why take a branch 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from here???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42784" y="4484318"/>
            <a:ext cx="137787" cy="137787"/>
          </a:xfrm>
          <a:prstGeom prst="ellipse">
            <a:avLst/>
          </a:prstGeom>
          <a:solidFill>
            <a:srgbClr val="FFC000"/>
          </a:solidFill>
          <a:ln w="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912372" y="1223581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What is happening here?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287781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6939764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A nonlinear history is hard to debug</a:t>
            </a:r>
            <a:endParaRPr lang="en-US" sz="3200" dirty="0">
              <a:solidFill>
                <a:srgbClr val="92D400"/>
              </a:solidFill>
            </a:endParaRPr>
          </a:p>
        </p:txBody>
      </p:sp>
      <p:pic>
        <p:nvPicPr>
          <p:cNvPr id="9" name="Picture 8" descr="history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04724" y="1625525"/>
            <a:ext cx="10065638" cy="44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>
            <a:off x="5849656" y="3532339"/>
            <a:ext cx="663878" cy="864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13534" y="2931090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If this commit caused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a conflict which piece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of work caused it?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058433" y="2037772"/>
            <a:ext cx="1943623" cy="11187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02056" y="1436523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This is a long running 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branch dragged into a 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new piece of work.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912372" y="4659683"/>
            <a:ext cx="580307" cy="637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628" y="5334206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Why take a branch </a:t>
            </a:r>
            <a:b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</a:b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from here???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542784" y="4484318"/>
            <a:ext cx="137787" cy="137787"/>
          </a:xfrm>
          <a:prstGeom prst="ellipse">
            <a:avLst/>
          </a:prstGeom>
          <a:solidFill>
            <a:srgbClr val="FFC000"/>
          </a:solidFill>
          <a:ln w="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912372" y="1223581"/>
            <a:ext cx="1878904" cy="120249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 algn="just"/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What is happening here?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2" name="Rectangle 1"/>
          <p:cNvSpPr/>
          <p:nvPr/>
        </p:nvSpPr>
        <p:spPr>
          <a:xfrm rot="632268">
            <a:off x="1026867" y="2151728"/>
            <a:ext cx="7090274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THIS IS A REAL </a:t>
            </a:r>
            <a:b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Impact" panose="020B0806030902050204" pitchFamily="34" charset="0"/>
              </a:rPr>
              <a:t>WORLD EXAMPLE!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 smtClean="0"/>
              <a:t>A Git workflow with</a:t>
            </a:r>
            <a:br>
              <a:rPr lang="en-GB" dirty="0" smtClean="0"/>
            </a:br>
            <a:r>
              <a:rPr lang="en-GB" dirty="0" smtClean="0"/>
              <a:t>linear history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04164" y="293523"/>
            <a:ext cx="6557616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92D400"/>
                </a:solidFill>
              </a:rPr>
              <a:t>Step </a:t>
            </a:r>
            <a:r>
              <a:rPr lang="en-US" sz="3200" dirty="0" smtClean="0">
                <a:solidFill>
                  <a:srgbClr val="92D400"/>
                </a:solidFill>
              </a:rPr>
              <a:t>0: </a:t>
            </a:r>
            <a:r>
              <a:rPr lang="en-US" sz="3200" dirty="0" smtClean="0">
                <a:solidFill>
                  <a:srgbClr val="92D400"/>
                </a:solidFill>
              </a:rPr>
              <a:t>Get up-to-date</a:t>
            </a:r>
            <a:endParaRPr lang="en-US" sz="3200" dirty="0">
              <a:solidFill>
                <a:srgbClr val="92D4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3000" y="3080443"/>
            <a:ext cx="4572000" cy="6971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checkout master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pull --rebase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947987"/>
            <a:ext cx="1905000" cy="962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16899" y="1223581"/>
            <a:ext cx="6679180" cy="13234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just"/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Don’t start any work with out getting the latest &amp; best code.</a:t>
            </a:r>
          </a:p>
          <a:p>
            <a:pPr algn="just"/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The ‘master’ branch may not be the name of the current one for your project.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6168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116899" y="1223581"/>
            <a:ext cx="6679180" cy="132343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just"/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Don’t start any work with out getting the latest &amp; best code.</a:t>
            </a:r>
          </a:p>
          <a:p>
            <a:pPr algn="just"/>
            <a:r>
              <a:rPr lang="en-GB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The ‘master’ branch may not be the name of the current one for your project.</a:t>
            </a:r>
            <a:endParaRPr lang="en-GB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2372" y="293523"/>
            <a:ext cx="713142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2D400"/>
                </a:solidFill>
              </a:rPr>
              <a:t>Step 1: Check out feature branch and do work</a:t>
            </a:r>
            <a:endParaRPr lang="en-US" sz="3200" dirty="0">
              <a:solidFill>
                <a:srgbClr val="92D4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2219" y="3352800"/>
            <a:ext cx="525528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 err="1">
                <a:latin typeface="Consolas"/>
                <a:cs typeface="Consolas"/>
              </a:rPr>
              <a:t>git</a:t>
            </a:r>
            <a:r>
              <a:rPr lang="en-US" dirty="0">
                <a:latin typeface="Consolas"/>
                <a:cs typeface="Consolas"/>
              </a:rPr>
              <a:t> checkout </a:t>
            </a:r>
            <a:r>
              <a:rPr lang="en-US" dirty="0" smtClean="0">
                <a:latin typeface="Consolas"/>
                <a:cs typeface="Consolas"/>
              </a:rPr>
              <a:t>-b </a:t>
            </a:r>
            <a:r>
              <a:rPr lang="en-US" dirty="0" smtClean="0">
                <a:latin typeface="Consolas"/>
                <a:cs typeface="Consolas"/>
              </a:rPr>
              <a:t>LAU-XYZ</a:t>
            </a: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 smtClean="0">
              <a:latin typeface="Consolas"/>
              <a:cs typeface="Consolas"/>
            </a:endParaRPr>
          </a:p>
          <a:p>
            <a:pPr>
              <a:lnSpc>
                <a:spcPct val="110000"/>
              </a:lnSpc>
            </a:pPr>
            <a:endParaRPr lang="en-US" dirty="0">
              <a:latin typeface="Consolas"/>
              <a:cs typeface="Consolas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16" y="3290675"/>
            <a:ext cx="1885950" cy="1295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356" y="5755356"/>
            <a:ext cx="1753644" cy="948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8" y="415283"/>
            <a:ext cx="1538744" cy="1538744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209861" y="3732756"/>
            <a:ext cx="1257815" cy="1564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7523" y="5334206"/>
            <a:ext cx="2682678" cy="1015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The branch name will be named to match the JIRA ticket.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03781" y="3732756"/>
            <a:ext cx="763846" cy="16805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3628" y="5449969"/>
            <a:ext cx="2682678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Create 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a branch</a:t>
            </a:r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FrutigerBQ-45Light"/>
                <a:cs typeface="FrutigerBQ-45Light"/>
              </a:rPr>
              <a:t>.</a:t>
            </a:r>
            <a:endParaRPr lang="en-GB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FrutigerBQ-45Light"/>
              <a:cs typeface="FrutigerBQ-45Light"/>
            </a:endParaRPr>
          </a:p>
        </p:txBody>
      </p:sp>
    </p:spTree>
    <p:extLst>
      <p:ext uri="{BB962C8B-B14F-4D97-AF65-F5344CB8AC3E}">
        <p14:creationId xmlns:p14="http://schemas.microsoft.com/office/powerpoint/2010/main" val="34608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1DE"/>
      </a:hlink>
      <a:folHlink>
        <a:srgbClr val="00A1D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 algn="l">
          <a:defRPr sz="4000" dirty="0" smtClean="0">
            <a:solidFill>
              <a:schemeClr val="tx1">
                <a:lumMod val="85000"/>
                <a:lumOff val="15000"/>
              </a:schemeClr>
            </a:solidFill>
            <a:latin typeface="FrutigerBQ-45Light"/>
            <a:cs typeface="FrutigerBQ-45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10823</TotalTime>
  <Words>1211</Words>
  <Application>Microsoft Office PowerPoint</Application>
  <PresentationFormat>On-screen Show (4:3)</PresentationFormat>
  <Paragraphs>224</Paragraphs>
  <Slides>31</Slides>
  <Notes>31</Notes>
  <HiddenSlides>2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Custom Design</vt:lpstr>
      <vt:lpstr>3_Custom Design</vt:lpstr>
      <vt:lpstr>1_Custom Design</vt:lpstr>
      <vt:lpstr>2_Custom Design</vt:lpstr>
      <vt:lpstr>4_Custom Design</vt:lpstr>
      <vt:lpstr>PowerPoint Presentation</vt:lpstr>
      <vt:lpstr>PowerPoint Presentation</vt:lpstr>
      <vt:lpstr>A nonlinear history is hard to debug</vt:lpstr>
      <vt:lpstr>A nonlinear history is hard to debug</vt:lpstr>
      <vt:lpstr>A nonlinear history is hard to debug</vt:lpstr>
      <vt:lpstr>A nonlinear history is hard to debug</vt:lpstr>
      <vt:lpstr>PowerPoint Presentation</vt:lpstr>
      <vt:lpstr>Step 0: Get up-to-date</vt:lpstr>
      <vt:lpstr>Step 1: Check out feature branch and do work</vt:lpstr>
      <vt:lpstr>Step 2:Save your work (locally)</vt:lpstr>
      <vt:lpstr>Step 3: Save your work (centrally)</vt:lpstr>
      <vt:lpstr>Step 4: Keep Up To Date</vt:lpstr>
      <vt:lpstr>Step 5: Prepare to get Changes</vt:lpstr>
      <vt:lpstr>Step 6: Try the changes with your work</vt:lpstr>
      <vt:lpstr>Step 7: Keep Up To Date</vt:lpstr>
      <vt:lpstr>Step 8: Keep Up To Date</vt:lpstr>
      <vt:lpstr>Step 9: Tidy up!</vt:lpstr>
      <vt:lpstr>Step 10: Do More Work</vt:lpstr>
      <vt:lpstr>Step 11: Incorporate your work</vt:lpstr>
      <vt:lpstr>Step 11: Incorporate your work</vt:lpstr>
      <vt:lpstr>Step 11: Incorporate your work</vt:lpstr>
      <vt:lpstr>Step 12: Build &amp; Re-Test</vt:lpstr>
      <vt:lpstr>Step 13: Update the version</vt:lpstr>
      <vt:lpstr>Step 14: Merge your feature into master</vt:lpstr>
      <vt:lpstr>Step 15: Finished… delete your feature branch</vt:lpstr>
      <vt:lpstr>Step X : Resolving conflicts</vt:lpstr>
      <vt:lpstr>Pushing feature branches to the remote repo</vt:lpstr>
      <vt:lpstr>Sharing feature branches</vt:lpstr>
      <vt:lpstr>Best Practices</vt:lpstr>
      <vt:lpstr>Best Practices</vt:lpstr>
      <vt:lpstr>PowerPoint Presentation</vt:lpstr>
    </vt:vector>
  </TitlesOfParts>
  <Company>Deloitte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de Asis</dc:creator>
  <cp:lastModifiedBy>Bruce Mundin</cp:lastModifiedBy>
  <cp:revision>182</cp:revision>
  <cp:lastPrinted>2013-03-22T15:34:00Z</cp:lastPrinted>
  <dcterms:created xsi:type="dcterms:W3CDTF">2012-04-13T17:59:27Z</dcterms:created>
  <dcterms:modified xsi:type="dcterms:W3CDTF">2016-12-06T13:40:19Z</dcterms:modified>
</cp:coreProperties>
</file>