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  <p:sldMasterId id="2147483679" r:id="rId2"/>
    <p:sldMasterId id="2147483663" r:id="rId3"/>
    <p:sldMasterId id="2147483670" r:id="rId4"/>
    <p:sldMasterId id="2147483682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7" r:id="rId7"/>
    <p:sldId id="350" r:id="rId8"/>
    <p:sldId id="371" r:id="rId9"/>
    <p:sldId id="372" r:id="rId10"/>
    <p:sldId id="374" r:id="rId11"/>
    <p:sldId id="375" r:id="rId12"/>
    <p:sldId id="361" r:id="rId13"/>
    <p:sldId id="373" r:id="rId14"/>
    <p:sldId id="364" r:id="rId15"/>
  </p:sldIdLst>
  <p:sldSz cx="9144000" cy="6858000" type="screen4x3"/>
  <p:notesSz cx="9928225" cy="14357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92D400"/>
    <a:srgbClr val="E8E8E8"/>
    <a:srgbClr val="C8C8C8"/>
    <a:srgbClr val="D7D7D7"/>
    <a:srgbClr val="DCDCDC"/>
    <a:srgbClr val="CBCBCB"/>
    <a:srgbClr val="7B7D7F"/>
    <a:srgbClr val="28863F"/>
    <a:srgbClr val="8CC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99664" autoAdjust="0"/>
  </p:normalViewPr>
  <p:slideViewPr>
    <p:cSldViewPr snapToGrid="0" snapToObjects="1">
      <p:cViewPr varScale="1">
        <p:scale>
          <a:sx n="115" d="100"/>
          <a:sy n="115" d="100"/>
        </p:scale>
        <p:origin x="1590" y="102"/>
      </p:cViewPr>
      <p:guideLst>
        <p:guide orient="horz" pos="2160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FEEBC024-538E-084C-9F22-CF7D963583D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B237C559-A51C-0549-ABF2-52FB0F7B43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9872AF73-A38B-4523-A3CF-4EA253E3164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076325"/>
            <a:ext cx="7178675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6819742"/>
            <a:ext cx="7942580" cy="6460807"/>
          </a:xfrm>
          <a:prstGeom prst="rect">
            <a:avLst/>
          </a:prstGeom>
        </p:spPr>
        <p:txBody>
          <a:bodyPr vert="horz" lIns="132762" tIns="66381" rIns="132762" bIns="663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B36ED7A0-A179-4649-9BF9-1C6DDBB6D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4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0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3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1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1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1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1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3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1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72283" y="2043961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0" i="0" baseline="0">
                <a:solidFill>
                  <a:schemeClr val="bg1"/>
                </a:solidFill>
                <a:latin typeface="Frutiger Next Pro Light"/>
                <a:cs typeface="Frutiger Next Pro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titles use sentence case with punctuation.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79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72283" y="2043961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0" i="0" baseline="0">
                <a:solidFill>
                  <a:schemeClr val="bg1"/>
                </a:solidFill>
                <a:latin typeface="Frutiger Next Pro Light"/>
                <a:cs typeface="Frutiger Next Pro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titles use sentence case with punctuation.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26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60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2220" y="1565808"/>
            <a:ext cx="2624734" cy="36322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Large notes get the point across. Use this section for important information or side notes you want to call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625259"/>
            <a:ext cx="7978775" cy="36322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Text goes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2220" y="1565808"/>
            <a:ext cx="797956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1493428"/>
            <a:ext cx="3707673" cy="453384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Text goes here.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419600" y="1493428"/>
            <a:ext cx="414218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2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2220" y="1493428"/>
            <a:ext cx="376118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1493428"/>
            <a:ext cx="376118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  <p:sp>
        <p:nvSpPr>
          <p:cNvPr id="9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572283" y="473580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48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Frutiger Next Pro Light"/>
                <a:cs typeface="Frutiger Next Pro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Call out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2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9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93721" y="6199064"/>
            <a:ext cx="2970217" cy="36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i="0" dirty="0" smtClean="0">
                <a:solidFill>
                  <a:schemeClr val="bg1"/>
                </a:solidFill>
                <a:latin typeface="Frutiger Next Pro Medium"/>
                <a:cs typeface="Frutiger Next Pro Medium"/>
              </a:rPr>
              <a:t>Project Gecko     </a:t>
            </a:r>
            <a:r>
              <a:rPr lang="en-US" sz="1100" b="0" i="0" dirty="0" smtClean="0">
                <a:solidFill>
                  <a:schemeClr val="bg1"/>
                </a:solidFill>
                <a:latin typeface="Frutiger Next Pro Light"/>
                <a:cs typeface="Frutiger Next Pro Light"/>
              </a:rPr>
              <a:t>Business user stories</a:t>
            </a:r>
            <a:endParaRPr lang="en-US" sz="1100" b="0" i="0" dirty="0">
              <a:solidFill>
                <a:schemeClr val="bg1"/>
              </a:solidFill>
              <a:latin typeface="Frutiger Next Pro Light"/>
              <a:cs typeface="Frutiger Nex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11903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31982" y="230957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35317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FrutigerBQ-45Light"/>
          <a:ea typeface="+mj-ea"/>
          <a:cs typeface="FrutigerBQ-45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loitte_Digital_Logo_whit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459" y="2549363"/>
            <a:ext cx="3920116" cy="18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93721" y="6199064"/>
            <a:ext cx="2970217" cy="36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prstClr val="white"/>
                </a:solidFill>
                <a:latin typeface="Frutiger Next Pro Medium"/>
                <a:cs typeface="Frutiger Next Pro Medium"/>
              </a:rPr>
              <a:t>Project Gecko     </a:t>
            </a:r>
            <a:r>
              <a:rPr lang="en-US" sz="1100" dirty="0" smtClean="0">
                <a:solidFill>
                  <a:prstClr val="white"/>
                </a:solidFill>
                <a:latin typeface="Frutiger Next Pro Light"/>
                <a:cs typeface="Frutiger Next Pro Light"/>
              </a:rPr>
              <a:t>Business user stories</a:t>
            </a:r>
            <a:endParaRPr lang="en-US" sz="1100" dirty="0">
              <a:solidFill>
                <a:prstClr val="white"/>
              </a:solidFill>
              <a:latin typeface="Frutiger Next Pro Light"/>
              <a:cs typeface="Frutiger Nex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03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Agile Behavioural Testing (in Java)</a:t>
            </a:r>
            <a:endParaRPr lang="en-GB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3797300"/>
            <a:ext cx="6962775" cy="149045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Frutiger Next Pro Light"/>
                <a:cs typeface="Frutiger Next Pro Light"/>
              </a:rPr>
              <a:t>Generic Guidance </a:t>
            </a:r>
            <a:r>
              <a:rPr lang="en-US" sz="3200" dirty="0" smtClean="0">
                <a:solidFill>
                  <a:schemeClr val="bg1"/>
                </a:solidFill>
                <a:latin typeface="Frutiger Next Pro Light"/>
                <a:cs typeface="Frutiger Next Pro Light"/>
              </a:rPr>
              <a:t>for efficiently creating tests during an agile project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Next Pro Light"/>
              <a:cs typeface="Frutiger Next Pro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3797300"/>
            <a:ext cx="6962775" cy="149045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i="1" dirty="0">
                <a:solidFill>
                  <a:schemeClr val="bg1"/>
                </a:solidFill>
                <a:latin typeface="Frutiger Next Pro Light"/>
                <a:cs typeface="Frutiger Next Pro Light"/>
              </a:rPr>
              <a:t>And that's it!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Next Pro Light"/>
              <a:cs typeface="Frutiger Next Pr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Commonly ask questions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899" y="1223581"/>
            <a:ext cx="6679180" cy="230832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Why even test in Agile (and other methodologies)?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Why expend the effort, the code will change.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Why expend the effort when the Product Owner may not accept the story?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How do you know what to test?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What is too much testing?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What is too little testing? </a:t>
            </a:r>
          </a:p>
        </p:txBody>
      </p:sp>
    </p:spTree>
    <p:extLst>
      <p:ext uri="{BB962C8B-B14F-4D97-AF65-F5344CB8AC3E}">
        <p14:creationId xmlns:p14="http://schemas.microsoft.com/office/powerpoint/2010/main" val="419938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First some benefits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899" y="1223581"/>
            <a:ext cx="6679180" cy="36625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1) Developer efficiency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Tests can be used to allow developers to prove features work in isolation;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Test cases can be used to speed up repetitive processes that would have to be performed manually;</a:t>
            </a:r>
          </a:p>
          <a:p>
            <a:pPr algn="just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2) Proving nothing has been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broken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As the code base is built the existing tests can be run to prove new code has not had an adverse effect;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  <a:p>
            <a:pPr algn="just"/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3) Test can be used to demonstrate features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If the test is written well it can be used in a demo to the Product Owner to prove functionality is </a:t>
            </a:r>
            <a:r>
              <a:rPr lang="en-GB" sz="2000" dirty="0" smtClean="0"/>
              <a:t>delivered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.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14586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Some challenges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899" y="1223581"/>
            <a:ext cx="6679180" cy="36625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1) Tests are not reproducible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With out test data it is not possible to run a test more than once;</a:t>
            </a:r>
          </a:p>
          <a:p>
            <a:pPr algn="just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2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)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Tests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can be fragile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When code libraries are changed or refactored the tests may break/not compile;</a:t>
            </a:r>
          </a:p>
          <a:p>
            <a:pPr algn="just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3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)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Tests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can become redundant/irrelevant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Without a sensible context how do developers know that a test must be maintained sooner than removed;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9519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16899" y="1101121"/>
            <a:ext cx="6679180" cy="769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There are plenty of different types of testing: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This is nothing new 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63" y="1477677"/>
            <a:ext cx="5176158" cy="5018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2372" y="656408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https://www.qualitestgroup.com/blog/testing-tools/elements-software-testing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/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1203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So what are you on about?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899" y="1223581"/>
            <a:ext cx="6679180" cy="33547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1) Test Driven Development (TDD)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xxcxcxcx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  <a:p>
            <a:pPr algn="just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2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)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Tests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can be fragile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When code libraries are changed or refactored the tests may break/not compile;</a:t>
            </a:r>
          </a:p>
          <a:p>
            <a:pPr algn="just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3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)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Tests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can become redundant/irrelevant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Without a sensible context how do developers know that a test must be maintained sooner than removed;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365317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Tests  that are always relevant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The Source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" y="515638"/>
            <a:ext cx="1338034" cy="1338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899" y="1223581"/>
            <a:ext cx="6679180" cy="36625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1) Start from the User Stories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Each user story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MUST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 have acceptance criteria;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The criteria must be testable (a basic tenet of Agile).</a:t>
            </a:r>
          </a:p>
          <a:p>
            <a:pPr algn="just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2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) Create a minimum of one test per criteria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When code libraries are changed or refactored the tests may break/not compile;</a:t>
            </a:r>
          </a:p>
          <a:p>
            <a:pPr algn="just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3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)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Tests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can become redundant/irrelevant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FrutigerBQ-45Light"/>
              </a:rPr>
              <a:t>Without a sensible context how do developers know that a test must be maintained sooner than removed;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cs typeface="FrutigerBQ-45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980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1DE"/>
      </a:hlink>
      <a:folHlink>
        <a:srgbClr val="00A1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 algn="l">
          <a:defRPr sz="4000" dirty="0" smtClean="0">
            <a:solidFill>
              <a:schemeClr val="tx1">
                <a:lumMod val="85000"/>
                <a:lumOff val="15000"/>
              </a:schemeClr>
            </a:solidFill>
            <a:latin typeface="FrutigerBQ-45Light"/>
            <a:cs typeface="FrutigerBQ-45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12501</TotalTime>
  <Words>414</Words>
  <Application>Microsoft Office PowerPoint</Application>
  <PresentationFormat>On-screen Show (4:3)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Frutiger Next Pro Light</vt:lpstr>
      <vt:lpstr>Frutiger Next Pro Medium</vt:lpstr>
      <vt:lpstr>FrutigerBQ-45Light</vt:lpstr>
      <vt:lpstr>Custom Design</vt:lpstr>
      <vt:lpstr>3_Custom Design</vt:lpstr>
      <vt:lpstr>1_Custom Design</vt:lpstr>
      <vt:lpstr>2_Custom Design</vt:lpstr>
      <vt:lpstr>4_Custom Design</vt:lpstr>
      <vt:lpstr>PowerPoint Presentation</vt:lpstr>
      <vt:lpstr>PowerPoint Presentation</vt:lpstr>
      <vt:lpstr>Commonly ask questions</vt:lpstr>
      <vt:lpstr>First some benefits</vt:lpstr>
      <vt:lpstr>Some challenges</vt:lpstr>
      <vt:lpstr>This is nothing new </vt:lpstr>
      <vt:lpstr>So what are you on about?</vt:lpstr>
      <vt:lpstr>PowerPoint Presentation</vt:lpstr>
      <vt:lpstr>The Source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de Asis</dc:creator>
  <cp:lastModifiedBy> </cp:lastModifiedBy>
  <cp:revision>191</cp:revision>
  <cp:lastPrinted>2013-03-22T15:34:00Z</cp:lastPrinted>
  <dcterms:created xsi:type="dcterms:W3CDTF">2012-04-13T17:59:27Z</dcterms:created>
  <dcterms:modified xsi:type="dcterms:W3CDTF">2018-06-11T11:10:46Z</dcterms:modified>
</cp:coreProperties>
</file>