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321" r:id="rId3"/>
    <p:sldId id="323" r:id="rId4"/>
    <p:sldId id="324" r:id="rId5"/>
    <p:sldId id="325" r:id="rId6"/>
    <p:sldId id="371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69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2" r:id="rId24"/>
    <p:sldId id="343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918" autoAdjust="0"/>
  </p:normalViewPr>
  <p:slideViewPr>
    <p:cSldViewPr snapToGrid="0">
      <p:cViewPr varScale="1">
        <p:scale>
          <a:sx n="60" d="100"/>
          <a:sy n="60" d="100"/>
        </p:scale>
        <p:origin x="114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11C4-B391-42C3-B535-F20034CD082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12BC-3A8F-4786-B815-3E8E0F07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F12BC-3A8F-4786-B815-3E8E0F070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8FA4-CF2E-4F89-9923-8FFB14A12898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1984-D56E-4A54-9F84-D1688B817E1B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828F-02C2-4EF0-BE04-C1EB24308BC1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379E-D6EC-4B72-92FB-F3F881A28F58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6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14D-BC0A-492F-83EC-E1DDD9FA5167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1C70-8BC0-4325-B892-F4A9D768B63C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EE6-4DDF-401D-8A04-C909944C2395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606-E641-45C4-99EF-93F18D333354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CBF4-1053-495A-A316-3CB049802AB3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1E85-622D-4E14-98E2-15D096C0C029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562D-7163-4C25-91F2-07EB88DF8301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3CB3-B12D-430E-8A83-C4C8B68786C9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6A10D-1AB8-4231-9C67-FBA04117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gi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7290"/>
            <a:ext cx="9144000" cy="882672"/>
          </a:xfr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en-US" b="1" i="1" dirty="0">
                <a:solidFill>
                  <a:srgbClr val="FF0000"/>
                </a:solidFill>
                <a:latin typeface="Gill Sans MT" panose="020B0502020104020203" pitchFamily="34" charset="0"/>
                <a:cs typeface="Times New Roman" pitchFamily="18" charset="0"/>
              </a:rPr>
            </a:b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Chapter 5</a:t>
            </a:r>
            <a:endParaRPr lang="en-US" sz="48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1021"/>
            <a:ext cx="9416716" cy="1109948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lnSpcReduction="10000"/>
          </a:bodyPr>
          <a:lstStyle/>
          <a:p>
            <a:r>
              <a:rPr lang="en-US" altLang="en-US" sz="8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Stack</a:t>
            </a:r>
            <a:endParaRPr lang="en-US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09947F55-B757-4CA3-8244-120AB8ABA673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756744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Implementation – push 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890" y="851338"/>
            <a:ext cx="11698013" cy="5754414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 err="1">
                <a:latin typeface="Garamond" panose="02020404030301010803" pitchFamily="18" charset="0"/>
              </a:rPr>
              <a:t>int</a:t>
            </a:r>
            <a:r>
              <a:rPr lang="en-GB" altLang="en-US" sz="2500" b="1" dirty="0">
                <a:latin typeface="Garamond" panose="02020404030301010803" pitchFamily="18" charset="0"/>
              </a:rPr>
              <a:t> </a:t>
            </a:r>
            <a:r>
              <a:rPr lang="en-GB" altLang="en-US" sz="2500" b="1" dirty="0" err="1">
                <a:latin typeface="Garamond" panose="02020404030301010803" pitchFamily="18" charset="0"/>
              </a:rPr>
              <a:t>num</a:t>
            </a:r>
            <a:r>
              <a:rPr lang="en-GB" altLang="en-US" sz="2500" b="1" dirty="0">
                <a:latin typeface="Garamond" panose="02020404030301010803" pitchFamily="18" charset="0"/>
              </a:rPr>
              <a:t>[</a:t>
            </a:r>
            <a:r>
              <a:rPr lang="en-GB" altLang="en-US" sz="2500" b="1" dirty="0" err="1">
                <a:latin typeface="Garamond" panose="02020404030301010803" pitchFamily="18" charset="0"/>
              </a:rPr>
              <a:t>max_size</a:t>
            </a:r>
            <a:r>
              <a:rPr lang="en-GB" altLang="en-US" sz="2500" b="1" dirty="0">
                <a:latin typeface="Garamond" panose="02020404030301010803" pitchFamily="18" charset="0"/>
              </a:rPr>
              <a:t>];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 err="1">
                <a:latin typeface="Garamond" panose="02020404030301010803" pitchFamily="18" charset="0"/>
              </a:rPr>
              <a:t>int</a:t>
            </a:r>
            <a:r>
              <a:rPr lang="en-GB" altLang="en-US" sz="2500" b="1" dirty="0">
                <a:latin typeface="Garamond" panose="02020404030301010803" pitchFamily="18" charset="0"/>
              </a:rPr>
              <a:t> top=-1;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void push(</a:t>
            </a:r>
            <a:r>
              <a:rPr lang="en-GB" altLang="en-US" sz="2500" b="1" dirty="0" err="1">
                <a:latin typeface="Garamond" panose="02020404030301010803" pitchFamily="18" charset="0"/>
              </a:rPr>
              <a:t>int</a:t>
            </a:r>
            <a:r>
              <a:rPr lang="en-GB" altLang="en-US" sz="2500" b="1" dirty="0">
                <a:latin typeface="Garamond" panose="02020404030301010803" pitchFamily="18" charset="0"/>
              </a:rPr>
              <a:t> x)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      if (top&lt;max_size-1)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      top++;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      </a:t>
            </a:r>
            <a:r>
              <a:rPr lang="en-GB" altLang="en-US" sz="2500" b="1" dirty="0" err="1">
                <a:latin typeface="Garamond" panose="02020404030301010803" pitchFamily="18" charset="0"/>
              </a:rPr>
              <a:t>num</a:t>
            </a:r>
            <a:r>
              <a:rPr lang="en-GB" altLang="en-US" sz="2500" b="1" dirty="0">
                <a:latin typeface="Garamond" panose="02020404030301010803" pitchFamily="18" charset="0"/>
              </a:rPr>
              <a:t>[top]=x;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else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    </a:t>
            </a:r>
            <a:r>
              <a:rPr lang="en-GB" altLang="en-US" sz="2500" b="1" dirty="0" err="1">
                <a:latin typeface="Garamond" panose="02020404030301010803" pitchFamily="18" charset="0"/>
              </a:rPr>
              <a:t>cout</a:t>
            </a:r>
            <a:r>
              <a:rPr lang="en-GB" altLang="en-US" sz="2500" b="1" dirty="0">
                <a:latin typeface="Garamond" panose="02020404030301010803" pitchFamily="18" charset="0"/>
              </a:rPr>
              <a:t>&lt;&lt;“stack overflow”;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}</a:t>
            </a:r>
            <a:endParaRPr lang="en-US" altLang="en-US" sz="25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3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A9AB073C-B5F0-44FB-BD10-48759BFAB909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884129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Implementation - pop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123" y="945932"/>
            <a:ext cx="11918731" cy="5796182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 err="1">
                <a:latin typeface="Garamond" panose="02020404030301010803" pitchFamily="18" charset="0"/>
              </a:rPr>
              <a:t>int</a:t>
            </a:r>
            <a:r>
              <a:rPr lang="en-GB" altLang="en-US" sz="2600" b="1" dirty="0">
                <a:latin typeface="Garamond" panose="02020404030301010803" pitchFamily="18" charset="0"/>
              </a:rPr>
              <a:t> pop()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    </a:t>
            </a:r>
            <a:r>
              <a:rPr lang="en-GB" altLang="en-US" sz="2600" b="1" dirty="0" err="1">
                <a:latin typeface="Garamond" panose="02020404030301010803" pitchFamily="18" charset="0"/>
              </a:rPr>
              <a:t>int</a:t>
            </a:r>
            <a:r>
              <a:rPr lang="en-GB" altLang="en-US" sz="2600" b="1" dirty="0">
                <a:latin typeface="Garamond" panose="02020404030301010803" pitchFamily="18" charset="0"/>
              </a:rPr>
              <a:t> x;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    if(top&gt;=0)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     x=</a:t>
            </a:r>
            <a:r>
              <a:rPr lang="en-GB" altLang="en-US" sz="2600" b="1" dirty="0" err="1">
                <a:latin typeface="Garamond" panose="02020404030301010803" pitchFamily="18" charset="0"/>
              </a:rPr>
              <a:t>num</a:t>
            </a:r>
            <a:r>
              <a:rPr lang="en-GB" altLang="en-US" sz="2600" b="1" dirty="0">
                <a:latin typeface="Garamond" panose="02020404030301010803" pitchFamily="18" charset="0"/>
              </a:rPr>
              <a:t>[top];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     top --;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else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 err="1">
                <a:latin typeface="Garamond" panose="02020404030301010803" pitchFamily="18" charset="0"/>
              </a:rPr>
              <a:t>Cout</a:t>
            </a:r>
            <a:r>
              <a:rPr lang="en-GB" altLang="en-US" sz="2600" b="1" dirty="0">
                <a:latin typeface="Garamond" panose="02020404030301010803" pitchFamily="18" charset="0"/>
              </a:rPr>
              <a:t>&lt;&lt;“stack underflow”’;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return x;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2600" b="1" dirty="0">
                <a:latin typeface="Garamond" panose="02020404030301010803" pitchFamily="18" charset="0"/>
              </a:rPr>
              <a:t>}</a:t>
            </a:r>
            <a:endParaRPr lang="en-US" altLang="en-US" sz="2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4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67CBBC42-33EE-4028-8077-F09A1DF9825D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69215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Implementation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59" y="772510"/>
            <a:ext cx="11934496" cy="6014053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Size of stack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 err="1">
                <a:latin typeface="Garamond" panose="02020404030301010803" pitchFamily="18" charset="0"/>
              </a:rPr>
              <a:t>int</a:t>
            </a:r>
            <a:r>
              <a:rPr lang="en-GB" altLang="en-US" b="1" dirty="0">
                <a:latin typeface="Garamond" panose="02020404030301010803" pitchFamily="18" charset="0"/>
              </a:rPr>
              <a:t> </a:t>
            </a:r>
            <a:r>
              <a:rPr lang="en-GB" altLang="en-US" b="1" dirty="0" err="1">
                <a:latin typeface="Garamond" panose="02020404030301010803" pitchFamily="18" charset="0"/>
              </a:rPr>
              <a:t>sizeofstack</a:t>
            </a:r>
            <a:r>
              <a:rPr lang="en-GB" altLang="en-US" b="1" dirty="0">
                <a:latin typeface="Garamond" panose="02020404030301010803" pitchFamily="18" charset="0"/>
              </a:rPr>
              <a:t>()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{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return(top+1)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}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Is empty?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Bool </a:t>
            </a:r>
            <a:r>
              <a:rPr lang="en-GB" altLang="en-US" b="1" dirty="0" err="1">
                <a:latin typeface="Garamond" panose="02020404030301010803" pitchFamily="18" charset="0"/>
              </a:rPr>
              <a:t>isempty</a:t>
            </a:r>
            <a:r>
              <a:rPr lang="en-GB" altLang="en-US" b="1" dirty="0">
                <a:latin typeface="Garamond" panose="02020404030301010803" pitchFamily="18" charset="0"/>
              </a:rPr>
              <a:t>()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{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return (top==-1)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}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Is full?</a:t>
            </a:r>
          </a:p>
          <a:p>
            <a:pPr marL="457200" lvl="1" indent="0" eaLnBrk="1" hangingPunct="1"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Bool </a:t>
            </a:r>
            <a:r>
              <a:rPr lang="en-GB" altLang="en-US" b="1" dirty="0" err="1">
                <a:latin typeface="Garamond" panose="02020404030301010803" pitchFamily="18" charset="0"/>
              </a:rPr>
              <a:t>isFull</a:t>
            </a:r>
            <a:r>
              <a:rPr lang="en-GB" altLang="en-US" b="1" dirty="0">
                <a:latin typeface="Garamond" panose="02020404030301010803" pitchFamily="18" charset="0"/>
              </a:rPr>
              <a:t>()</a:t>
            </a:r>
          </a:p>
          <a:p>
            <a:pPr marL="457200" lvl="1" indent="0" eaLnBrk="1" hangingPunct="1"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{</a:t>
            </a:r>
          </a:p>
          <a:p>
            <a:pPr marL="914400" lvl="2" indent="0" eaLnBrk="1" hangingPunct="1"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Return(top==</a:t>
            </a:r>
            <a:r>
              <a:rPr lang="en-GB" altLang="en-US" b="1" dirty="0" err="1">
                <a:latin typeface="Garamond" panose="02020404030301010803" pitchFamily="18" charset="0"/>
              </a:rPr>
              <a:t>max_size</a:t>
            </a:r>
            <a:r>
              <a:rPr lang="en-GB" altLang="en-US" b="1" dirty="0">
                <a:latin typeface="Garamond" panose="02020404030301010803" pitchFamily="18" charset="0"/>
              </a:rPr>
              <a:t> – 1)</a:t>
            </a:r>
          </a:p>
          <a:p>
            <a:pPr marL="457200" lvl="1" indent="0" eaLnBrk="1" hangingPunct="1"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}</a:t>
            </a:r>
            <a:endParaRPr lang="en-US" altLang="en-US" b="1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235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F2950B41-9946-400E-B395-66169E0A006A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788276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eaLnBrk="1" hangingPunct="1"/>
            <a:r>
              <a:rPr lang="en-GB" alt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Linked List Implementation of Push and Pop operations</a:t>
            </a:r>
            <a:endParaRPr lang="en-US" altLang="en-US" sz="36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421" y="882868"/>
            <a:ext cx="11666482" cy="5707117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b="1" dirty="0">
                <a:latin typeface="Garamond" panose="02020404030301010803" pitchFamily="18" charset="0"/>
              </a:rPr>
              <a:t>When we implement stack using array :</a:t>
            </a:r>
          </a:p>
          <a:p>
            <a:pPr lvl="1" algn="just">
              <a:buBlip>
                <a:blip r:embed="rId5"/>
              </a:buBlip>
            </a:pPr>
            <a:r>
              <a:rPr lang="en-US" sz="2500" b="1" dirty="0">
                <a:latin typeface="Garamond" panose="02020404030301010803" pitchFamily="18" charset="0"/>
              </a:rPr>
              <a:t>We create an array of predefined size &amp; we cannot increase the size of the array if we have more elements to insert.</a:t>
            </a:r>
          </a:p>
          <a:p>
            <a:pPr lvl="1" algn="just">
              <a:buBlip>
                <a:blip r:embed="rId5"/>
              </a:buBlip>
            </a:pPr>
            <a:r>
              <a:rPr lang="en-US" sz="2500" b="1" dirty="0">
                <a:latin typeface="Garamond" panose="02020404030301010803" pitchFamily="18" charset="0"/>
              </a:rPr>
              <a:t>If we create a very large array, we will be wasting a lot of memory space.</a:t>
            </a:r>
          </a:p>
          <a:p>
            <a:pPr lvl="1" algn="just">
              <a:buBlip>
                <a:blip r:embed="rId5"/>
              </a:buBlip>
            </a:pPr>
            <a:r>
              <a:rPr lang="en-US" sz="2500" b="1" dirty="0">
                <a:latin typeface="Garamond" panose="02020404030301010803" pitchFamily="18" charset="0"/>
              </a:rPr>
              <a:t>So to solve this lets try to implement Stack using Linked list where we will dynamically increase the size of the stack as per the requirement.</a:t>
            </a:r>
          </a:p>
          <a:p>
            <a:pPr lvl="1" algn="just">
              <a:buBlip>
                <a:blip r:embed="rId5"/>
              </a:buBlip>
            </a:pPr>
            <a:r>
              <a:rPr lang="en-US" sz="2500" b="1" dirty="0">
                <a:latin typeface="Garamond" panose="02020404030301010803" pitchFamily="18" charset="0"/>
              </a:rPr>
              <a:t>Taking this as the basic structure of our Node:</a:t>
            </a:r>
          </a:p>
        </p:txBody>
      </p:sp>
      <p:sp>
        <p:nvSpPr>
          <p:cNvPr id="2" name="AutoShape 2" descr="data:image/png;base64,iVBORw0KGgoAAAANSUhEUgAAAWoAAAHGCAMAAABq2DFEAAABIFBMVEX////9+ff8/f3HWgAAAAD29vZwodDNaRniqoGHsNgtd7ry9vrDw8Pz2sjy18XKZAzf6vTqwaQFBQUzervdnGzl7vbI3O13pdIWFhaxzOVlmcxYkshjY2PRdS/68OnD2OvWhEfo6Ojw8PD89vLx077U1NRISEghISHJXwL36d64uLhra2u+1erbk17TfDtTU1OUlJSdnZ1bW1vnt5XKysrpvZ3YilLlsYztybBzc3O+vr6ampqhoaGrq6uysrLb29v249U5OTnX19d8fHyDg4OLi4ukpKQpdLievt7X5fKXutwODg6Rttvs8/j3+vxelclRjcVBQUH+/v6Aq9WLstjP4O8sLCw9f76tyeM3fb1KiMNCg8Bqnc640eejw+Dg4OCsdfUgAAAS4UlEQVR4XuzQOQ4CMRREQd/u27Oz73D/WyDIHJBZSKCqsDt76ecAAAAAAAAAAAAAAAAAAEBZTpdN+gKOEXH48LHrunyb6m3M26E0Tk2Jl/NYjfeImBunZoi3azXmf0+9XvX9/pFae5Jrhj2p81AAPmmGyQU/kBEFYAlhiSMBEvGGL6hgRHXCLhOHTgEZ//9fvJxW244Ox1XDbl6fT23PVuOzk66n4+NpH21G5UepTmkr9nc6rVA9JjtQ/fNVP6Prlx2o/vmqJzM05O5A9c9XXbRXDP/Xql3T286JWyWwPV7q71TnCaZ1bhSn2h0RiIZgRKhWg4liXlk1XdN9g1m4NgwDnVgGcgOUjmWdAUDX1zTdOqLeGpbVIcBZ/rasFkgsW8alozl+p71xWlU1LOwVkw9Uk8pklluNTkvBCNao5Oe2nZ4NRxGq3eLeM952fzeCZPBIy9F0jfFgAlS1ELr7no8+EIONdXDoCFtL4JysugXgmA2dz2Eto6aNVg1ldD3YqPrg3uZMiyBDJu+B3IuiejATtzUhGRqaRPdD1b81RiNeddXXJJz+lqr3AA6lOkZVvZjaMvkMcEb3UmCypjpI2xKPJImk7uH/7bfqp2cNR9NOAODBcRzqh3IMXHWLOtK3yeoUM107bjwU8KaOOu0m1fCKMg6jVf+ykXR58qvM3M34I3NZ2uZe92jjOaR6QofyQSWYPLMVKgFqmKUeIG6r1lbeX2LA0VfueinSvm7Hqm5Q0X1seri+N5RpN6vOosSxF6X6iYp+Idh2Fzns3cmnJfb8EGNNlI1uQ/eVMoCMStjJwq7xTHToAmezasQ3gRKn+gJjl1VguB29ta1qnoLFKNW4REwPucApdplAIHPsvBnMlLhqfl+eAIOU6R/aOacoELZUXVhCrGqR1EfAWZK/UT3CdJ27quom+lsAp4L9P0Apho5PyKusuhneQB4mk9ZtXEnNLVXXYTvVHq7PD6CwpWoY0pVBVT3GR0CA49FMFrEZcNyypLrMn4i4tgi7JqXj5m071QZsqbqPoe7nVbtznoay6oy9IgCGeCb0Oi+NOtVqkccOQbBHK9Kd86CtOF5uo3p/W9UnNPQ51WI1mKyrHrAdt8CjI0/YHPGWqvqAPxBpH5OHndOnlYZutL9R9RWG3C+oJmPcaWTDqlkhmQEBE1zke4yDaNWHONkvCVxQyrB7uo5G8c/d71LdYM3Pq0Y72JFVs/YUZAheNuSPgUSq9rCpMIYE6F9qjFrvm1RjVel/STWU6IIQVj3hbz7Os7zQTEFRzSdWeIREqFu84v4W1QY+t6+pHtjMcbCmeg4h0myrwlSnvWjVQ76ACIIMJMTFlaMhrW9RfY2r/+dVi1K6wlULncpaveAv0oyqmscI/DOYHfSgV+NVyxVhP1L1LYaqn1fN65ixJ6teiJ2EsifhZYmiWn1lJs8Zr1LiVIuhdqTqNg19XrXYMy9k1QO5IBT56mIrS69WVSsbwaQRNd41IC61HiMJl5xzbCjbjqqm1kVi2njVoo4ZB+slzB5IlPnq7a7HJkI15NbKm+SxULWkMUa1j7UP77U0VC0dFzqmpC2lTBunGvMSNa8X5ukRhA/6ArFlybny1xuh+p4dSyWM6YXPU+tCYyNGtSW/F880pCD3rsSZVq2jTBuvGusYRKiu0NQl8EYGFc6IdBQ1kU9URWG+sP+FtL6sdT05L02hsVD9WHUPx/wqDXe0kGpSw57BLFRXwWNl2njVUFlXDSXp3BmyM3l9JnOR4u7E5qpFLC9yfvB4l8iXgdpN24RU29DFguBR7X7rtGv43ibVno+Dtave6Q09ydOFajjXEL9zW28ZDs6rThuvGkpcNT/zQOb5YPAU5KfYLntiyaD94VNl+IyNqfxpII2x2bCZJZls5c84kWLR1yjO2tF/CuUxzE2qoatJWClZNTG0ECfqtFuozqaFasZLzt70bZFM5MB9Zs5Vq58kE1F9q2sC/4KPn7+P62Sjaug5/NaOC0I1citimnMeNW28ahgqv03Nlm1BrqhezXh0IaTaG73aMukX2D39RuFddNcDwZHPlFwBQgqrZl+9+YEJtfbZWuTLMetNq39tRk2rEEScTAxz7AuXgAxnNmOaz0KY4lvoFTfR5bXUXYz5E8JfkCRDv9u6uW1XIYQH1f2zs7r51iPLixREQPq3N90lIO5ySUDGrJ/ctHrLDdOqZLKjiEH1B0kHzZe7YPFEQGWwCILmASDk4GDtilGleHdXbA7If+zcsWoCURAF0GHZdFZb2yisQhphSRNNLIKkWRB8RVr//y+iz0+QN4Wc029zq+XNzI0XVZ74FgAAAAAAAAAA4G1xOIzRHN001EX01uh2/d0QrbGvQW+nIKOUbHcOcqqyxmiP7pb0XKI5yqp2SiTgem9qiwT81P6wBIyiFrWoEfUT8so6N5GA91vUUyTgqxaiJGBZW9/a4zzXYqDmKMuUHxDWv5tH3Xpr1FHX5SNIaQrfraM9aqv3fIj2uJ6Gvh8WQVLt7DYy8Jc0xaWcau1sAr6z3kDYZ73sMT79Xo0pjKhFjahFjUUy65FkLf1SXnSV3YGGs6PNKpI4puuHS7RGN/VVNEf5nNOmXlyPx1VkAgAAAAAAAPhn3+x1I4WhKGy4hd2AheQWC8kUUECDAEqewe//MIudbC7shfVoNYsU4q+IbHHiaD4f8TdKVkqu2B9EdL207M0UAMDZkcjaAMDC3oo9Ux2ZYaO7odURARvTDa2OOCsgwjlbyabUb2s1XfP5WFFVwoRzCWzkb201XfP5WPtmLVF1gNjqW4mtvh/zL1pSbS9bnZiwaow+EjFNyvweV9PoPmpRSZCVqNkns1IKNiblGNgpdccBoBSatDpZVC8BZN8Jw67WpNFHnhgyHJeM1Rw+USlzaDiSMEqi4BM5HlUbwQHwYMou16RRZFVTlz1N9QxIZV5UrStA1LhTrTkc6K5V0+gX1h2S37ro9kM1jksBG2VXNYAPN5WU0s0a6egYwZTgkFPnB3ynevg4IIZB9YB/jKx5HcWdyZ7Uak9fO/HeuUxCl0X0yfN0Gy5O9lF1vyTMuiXHxq1OL4vhaAuYfUarPV3yMZ3dZHxFdeJrvDKPmQ6q165mnq/t00R1OGrAsT6s1Z1lHxjpZgHV+CLlS1M6oWp8GEVjGVEdjjKFb8Ue0+opPXy86hXVPQCUOE36y0cYV/+CqA5EPW3WPuZmj3702RsMa7ENAIjA0yJuykxUB6LIs1qdHY01L2jR+HuhdyAVbkpANUaf+QhzVFa7eRrWkuEV7LLVVq/1sixlUDWNPr/Vr6teMHfe6kxxQKjqcDS2Gs/pkl22uijBE1ZNo7HVVDXYq1aP4JFltSFPVYejsdVYYjC01XiQzzp0WaTR2GpKDhvteatNAwClCdyBBKKx1YcXFMV5qwvchmvVJBpbXf9luzqGKFQtcEhV45oYjffVTGJzCRMANMnxMsnReonJHv2RNUn0h7aalQCg2DkL7A8OsFM97nfBCkB/+zXDUa36an58q7G5XLNTUu6SA37zhaqznTHTAc4Oa4aj3vz6+FZjV8sxX1Rpz++soRd5PXM3kE41vsoGpbdRUQL6I2sGol59/fxWozOPoTumYEdlOF7gcvBI7n/O6I+sSaJEdfYzWs2KBj6xjCLQtEjYTjUbGtyDdkV/ZE0SJaoN+86kHKBpydizNgDc4rQERyMYQl9fTDmzrN/fS7QdeLhImW78d2h0zVB0wq8avys2bdvkOEaStk33c52PY31ZrXUZhkX7od3/orUmK+Yi95tmWpcga4aiev/PDRFr2X9D3PPVYsSXWuro4QYEPlb+VyJG3nT6iMw3nT4iCb/p9BFJxrn+xb4c2gAAwgAQJHVMwUaYmu4/CZ4aPHfyk28RAAAAAAAAAAAAAAAAAAAAAAAAAAAAAAAAAAAAAADWzLpb7JezTz847JpRbqs6EEBH/kAK/CAhQMAHG8g+BlAABEEJENj/Ml7tpB4D5OXm6hZo1fNRmdok+OAM9pi4aLoK/ooCUS/HzgrEzoY3oJN+PldEvMBfcUPsYESGH9TwIA2PLw3SSfukTpKoz2BEGp1P8VqqGeN/K8RAHs2slaaFiP33Vh0jp01BZUDEfCXVzO8cAEgQNQAwg0s6tyaqEd3vrfqEghuoRKuoptt6YvzUA4BnIVYTa3SZ2vdWfcY74VaqA/wgsEPEyHB52WIL1jx+cPoZqgu2kWonxw+aBPHQ8lLrLVljie+fje+v+oIfXFdWTcSujp/4YfnC2vdWXbVcUba2aiI9NVyRXsVA/EzVIhIm26k2hk5EkZP901W7rEVEK32hOksZLMNSNlM9q3yKfbbwge7G71kzvptq6PGD6rlqFlYt99H4QwoTQrdD1NskXVCdedqFn5ZHKTwh1oTjA2LFm2IeLlo73fzq0+vZ96/iw3MLG/8cPlXtuL5/yHal+jHlip+ptnOUNB6osAofWNeZ6ril047/N9krYgcxSv3FyR4dULkAcDp8ULFl1Uedf9xDdVzd3Hpz1RqAQ+uYueq+QRXXAEmaI1FNVA86KpzZ0yVMlYGHeIAy0mlN+EJ1goRvLKmuLUTUjyBgHSI2xg5Uww0/cBZVH5CjB9UhuLtrM9mzFjnWTROFy0h1Jf7lDuFQXWSAmpG1TU8L87ht7D9SfRIXouUWcpK56tJs+FX3cCdFWbO1apNbLMoF1bUQfWWiJ73oWqQOSewcXnfkslXVtTLe7qHBhCUMQ003ZSm8Vn2ncACACedNNmtnd6ppMJHjbK5ajkFvQXXOu+JIgQ0/NNRf5cOg4UvV8jyXwR0W8O95I4n6WrWWKZmo67Rd2o5Mg4EccxeqUwsRu2ym+ojj9GWoZCO8UfaE3VTVx/H80Zn3dL418I5q97O1YeE8wGcBmaZwpsHmqml0RKSaHGDHQFKKkUx1rSInUFQH8o5QWw+e0rta9M6o9tlIYj5ux3xpWmLXJuxEddaJcUiq6Yc3wB26JaJZqZNOdQkj6xwgNHp6vea16nq8tm1H7UqXTO8DUk3hoCLVtHUQA1HGsqepLM1V2/KGKPMY9x+rpuu2Ru3OZHqfqlnBr9AcqxbrSAOIu2BPzjHsZdWOWAIqBIgY/GvV9PRgSp1Gj5f9qSY9qI1Ui2IDKkxOZHvZx5nqkhdnFF+i2pmq7ujJvVfV4ItOjFRXMhBKLmqcaWCqmj53xnkd1cdO/N216hjvjoex6g5G6IgYfarWy2XViQwgxGCso7qu+SU29k5Vk1gMSTXpJFIZCT2K4zPVHvVfYSXVogNYZHtVLdcxRamo7kczCZqT0LJkrpoemVupBo2SLjtUTZPmXlEdqwtCGq+ZzCv0c9U0EdxMtdHygrdT1bSOKRTVxuwFjEBG72xaV5FqsBDxtJlqiPn3W/E+VdPAxHyyMNdTkNTK8tGXqXcZ1/GiZqmMbVTLjrTGjlWzAu/k6gJBY/DA4ApbRikliogDKqpLEeRP26kGF8ePITfIo12phnCiGnx1n8Ns1fjMOhriWYVSNdW5NObjc7Sq6qwYpdZPu0miEj6pppwHdu4Q14Pb8HJQjkIGBkkdJhdeaEg1iMkttsnRZIYZngrEYlXVYIoNLweABrmzL9WmTqoFVwvne4u0iUvkRkeqZ1uSq6qmieolVVTX+1INyfTdVDNAwvImjSXnDEaqy/SGKvp1RdW0K+orqg3YkGEhNZFYYouLYEmLdxrXhDHeo+rGOxhMhm5fyDvkDym8Bbsg6ub0gMqSWEfsyqU6sUPQMJkvD2BTDHNBgTF7I8k+XqOhrxnMifthONrAYbY9aZGGXhR5x5jB2zDbzmYHVCYy+a2zutR8VKX6ShmoX84UE7+UX1JrpVTfLyd6geFL+cVoEH1YgV+ilcLHL+yC6P3Xvh2ztg2EYQAGoWydNGXwIkNtsAbZxktCYpE6LgWBwR0yNv//X/TOldPsyX1DeJ7tm154EcfpdIoIovrz60Ov5AAAAAAAAMCwWd/PI4JY1skioGzGOnsq3zXd8lL2JiCKqstLSEQS81R1cxORxEvq+jUiiEWqehcRRJ+qvo8KU/UqIojt51SNqlWt6u+zxTZiP6LqapmmcV4kiFkqd38d2jSU2mZzl7p9vA5DGkpts3lO3R7/n4hkP4oEscon1m9Tl6a+TBDVbWr34W183Q2lktg3+Ul+aKfxd7kk9i91cg5IosobvmX5HHb5qW664jnc5Ka7oXwQz4H7O/dumjYgh+HyChOATar6EBVmqV5HhTnZ+xkb6bw6a2dP52NErA9eh6hDVFVvQz8NqHoXla3qeUCsi2R92RcaVX+7fhZom8t+pAjO7xfnu4L/ELB8d5W9Het6TEMJtKnpsZqGQ7l/kGjzUr2dhvlYavmgb+rscRqPhZcPv4j2p3/T6TZfCCnG313jrJqm0/pY6pWcdrUfvsIVGwAAAAAAAAAAAAAAAAAAAACAv/PI+9D/nU5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WoAAAHGCAMAAABq2DFEAAABIFBMVEX////9+ff8/f3HWgAAAAD29vZwodDNaRniqoGHsNgtd7ry9vrDw8Pz2sjy18XKZAzf6vTqwaQFBQUzervdnGzl7vbI3O13pdIWFhaxzOVlmcxYkshjY2PRdS/68OnD2OvWhEfo6Ojw8PD89vLx077U1NRISEghISHJXwL36d64uLhra2u+1erbk17TfDtTU1OUlJSdnZ1bW1vnt5XKysrpvZ3YilLlsYztybBzc3O+vr6ampqhoaGrq6uysrLb29v249U5OTnX19d8fHyDg4OLi4ukpKQpdLievt7X5fKXutwODg6Rttvs8/j3+vxelclRjcVBQUH+/v6Aq9WLstjP4O8sLCw9f76tyeM3fb1KiMNCg8Bqnc640eejw+Dg4OCsdfUgAAAS4UlEQVR4XuzQOQ4CMRREQd/u27Oz73D/WyDIHJBZSKCqsDt76ecAAAAAAAAAAAAAAAAAAEBZTpdN+gKOEXH48LHrunyb6m3M26E0Tk2Jl/NYjfeImBunZoi3azXmf0+9XvX9/pFae5Jrhj2p81AAPmmGyQU/kBEFYAlhiSMBEvGGL6hgRHXCLhOHTgEZ//9fvJxW244Ox1XDbl6fT23PVuOzk66n4+NpH21G5UepTmkr9nc6rVA9JjtQ/fNVP6Prlx2o/vmqJzM05O5A9c9XXbRXDP/Xql3T286JWyWwPV7q71TnCaZ1bhSn2h0RiIZgRKhWg4liXlk1XdN9g1m4NgwDnVgGcgOUjmWdAUDX1zTdOqLeGpbVIcBZ/rasFkgsW8alozl+p71xWlU1LOwVkw9Uk8pklluNTkvBCNao5Oe2nZ4NRxGq3eLeM952fzeCZPBIy9F0jfFgAlS1ELr7no8+EIONdXDoCFtL4JysugXgmA2dz2Eto6aNVg1ldD3YqPrg3uZMiyBDJu+B3IuiejATtzUhGRqaRPdD1b81RiNeddXXJJz+lqr3AA6lOkZVvZjaMvkMcEb3UmCypjpI2xKPJImk7uH/7bfqp2cNR9NOAODBcRzqh3IMXHWLOtK3yeoUM107bjwU8KaOOu0m1fCKMg6jVf+ykXR58qvM3M34I3NZ2uZe92jjOaR6QofyQSWYPLMVKgFqmKUeIG6r1lbeX2LA0VfueinSvm7Hqm5Q0X1seri+N5RpN6vOosSxF6X6iYp+Idh2Fzns3cmnJfb8EGNNlI1uQ/eVMoCMStjJwq7xTHToAmezasQ3gRKn+gJjl1VguB29ta1qnoLFKNW4REwPucApdplAIHPsvBnMlLhqfl+eAIOU6R/aOacoELZUXVhCrGqR1EfAWZK/UT3CdJ27quom+lsAp4L9P0Apho5PyKusuhneQB4mk9ZtXEnNLVXXYTvVHq7PD6CwpWoY0pVBVT3GR0CA49FMFrEZcNyypLrMn4i4tgi7JqXj5m071QZsqbqPoe7nVbtznoay6oy9IgCGeCb0Oi+NOtVqkccOQbBHK9Kd86CtOF5uo3p/W9UnNPQ51WI1mKyrHrAdt8CjI0/YHPGWqvqAPxBpH5OHndOnlYZutL9R9RWG3C+oJmPcaWTDqlkhmQEBE1zke4yDaNWHONkvCVxQyrB7uo5G8c/d71LdYM3Pq0Y72JFVs/YUZAheNuSPgUSq9rCpMIYE6F9qjFrvm1RjVel/STWU6IIQVj3hbz7Os7zQTEFRzSdWeIREqFu84v4W1QY+t6+pHtjMcbCmeg4h0myrwlSnvWjVQ76ACIIMJMTFlaMhrW9RfY2r/+dVi1K6wlULncpaveAv0oyqmscI/DOYHfSgV+NVyxVhP1L1LYaqn1fN65ixJ6teiJ2EsifhZYmiWn1lJs8Zr1LiVIuhdqTqNg19XrXYMy9k1QO5IBT56mIrS69WVSsbwaQRNd41IC61HiMJl5xzbCjbjqqm1kVi2njVoo4ZB+slzB5IlPnq7a7HJkI15NbKm+SxULWkMUa1j7UP77U0VC0dFzqmpC2lTBunGvMSNa8X5ukRhA/6ArFlybny1xuh+p4dSyWM6YXPU+tCYyNGtSW/F880pCD3rsSZVq2jTBuvGusYRKiu0NQl8EYGFc6IdBQ1kU9URWG+sP+FtL6sdT05L02hsVD9WHUPx/wqDXe0kGpSw57BLFRXwWNl2njVUFlXDSXp3BmyM3l9JnOR4u7E5qpFLC9yfvB4l8iXgdpN24RU29DFguBR7X7rtGv43ibVno+Dtave6Q09ydOFajjXEL9zW28ZDs6rThuvGkpcNT/zQOb5YPAU5KfYLntiyaD94VNl+IyNqfxpII2x2bCZJZls5c84kWLR1yjO2tF/CuUxzE2qoatJWClZNTG0ECfqtFuozqaFasZLzt70bZFM5MB9Zs5Vq58kE1F9q2sC/4KPn7+P62Sjaug5/NaOC0I1citimnMeNW28ahgqv03Nlm1BrqhezXh0IaTaG73aMukX2D39RuFddNcDwZHPlFwBQgqrZl+9+YEJtfbZWuTLMetNq39tRk2rEEScTAxz7AuXgAxnNmOaz0KY4lvoFTfR5bXUXYz5E8JfkCRDv9u6uW1XIYQH1f2zs7r51iPLixREQPq3N90lIO5ySUDGrJ/ctHrLDdOqZLKjiEH1B0kHzZe7YPFEQGWwCILmASDk4GDtilGleHdXbA7If+zcsWoCURAF0GHZdFZb2yisQhphSRNNLIKkWRB8RVr//y+iz0+QN4Wc029zq+XNzI0XVZ74FgAAAAAAAAAA4G1xOIzRHN001EX01uh2/d0QrbGvQW+nIKOUbHcOcqqyxmiP7pb0XKI5yqp2SiTgem9qiwT81P6wBIyiFrWoEfUT8so6N5GA91vUUyTgqxaiJGBZW9/a4zzXYqDmKMuUHxDWv5tH3Xpr1FHX5SNIaQrfraM9aqv3fIj2uJ6Gvh8WQVLt7DYy8Jc0xaWcau1sAr6z3kDYZ73sMT79Xo0pjKhFjahFjUUy65FkLf1SXnSV3YGGs6PNKpI4puuHS7RGN/VVNEf5nNOmXlyPx1VkAgAAAAAAAPhn3+x1I4WhKGy4hd2AheQWC8kUUECDAEqewe//MIudbC7shfVoNYsU4q+IbHHiaD4f8TdKVkqu2B9EdL207M0UAMDZkcjaAMDC3oo9Ux2ZYaO7odURARvTDa2OOCsgwjlbyabUb2s1XfP5WFFVwoRzCWzkb201XfP5WPtmLVF1gNjqW4mtvh/zL1pSbS9bnZiwaow+EjFNyvweV9PoPmpRSZCVqNkns1IKNiblGNgpdccBoBSatDpZVC8BZN8Jw67WpNFHnhgyHJeM1Rw+USlzaDiSMEqi4BM5HlUbwQHwYMou16RRZFVTlz1N9QxIZV5UrStA1LhTrTkc6K5V0+gX1h2S37ro9kM1jksBG2VXNYAPN5WU0s0a6egYwZTgkFPnB3ynevg4IIZB9YB/jKx5HcWdyZ7Uak9fO/HeuUxCl0X0yfN0Gy5O9lF1vyTMuiXHxq1OL4vhaAuYfUarPV3yMZ3dZHxFdeJrvDKPmQ6q165mnq/t00R1OGrAsT6s1Z1lHxjpZgHV+CLlS1M6oWp8GEVjGVEdjjKFb8Ue0+opPXy86hXVPQCUOE36y0cYV/+CqA5EPW3WPuZmj3702RsMa7ENAIjA0yJuykxUB6LIs1qdHY01L2jR+HuhdyAVbkpANUaf+QhzVFa7eRrWkuEV7LLVVq/1sixlUDWNPr/Vr6teMHfe6kxxQKjqcDS2Gs/pkl22uijBE1ZNo7HVVDXYq1aP4JFltSFPVYejsdVYYjC01XiQzzp0WaTR2GpKDhvteatNAwClCdyBBKKx1YcXFMV5qwvchmvVJBpbXf9luzqGKFQtcEhV45oYjffVTGJzCRMANMnxMsnReonJHv2RNUn0h7aalQCg2DkL7A8OsFM97nfBCkB/+zXDUa36an58q7G5XLNTUu6SA37zhaqznTHTAc4Oa4aj3vz6+FZjV8sxX1Rpz++soRd5PXM3kE41vsoGpbdRUQL6I2sGol59/fxWozOPoTumYEdlOF7gcvBI7n/O6I+sSaJEdfYzWs2KBj6xjCLQtEjYTjUbGtyDdkV/ZE0SJaoN+86kHKBpydizNgDc4rQERyMYQl9fTDmzrN/fS7QdeLhImW78d2h0zVB0wq8avys2bdvkOEaStk33c52PY31ZrXUZhkX7od3/orUmK+Yi95tmWpcga4aiev/PDRFr2X9D3PPVYsSXWuro4QYEPlb+VyJG3nT6iMw3nT4iCb/p9BFJxrn+xb4c2gAAwgAQJHVMwUaYmu4/CZ4aPHfyk28RAAAAAAAAAAAAAAAAAAAAAAAAAAAAAAAAAAAAAADWzLpb7JezTz847JpRbqs6EEBH/kAK/CAhQMAHG8g+BlAABEEJENj/Ml7tpB4D5OXm6hZo1fNRmdok+OAM9pi4aLoK/ooCUS/HzgrEzoY3oJN+PldEvMBfcUPsYESGH9TwIA2PLw3SSfukTpKoz2BEGp1P8VqqGeN/K8RAHs2slaaFiP33Vh0jp01BZUDEfCXVzO8cAEgQNQAwg0s6tyaqEd3vrfqEghuoRKuoptt6YvzUA4BnIVYTa3SZ2vdWfcY74VaqA/wgsEPEyHB52WIL1jx+cPoZqgu2kWonxw+aBPHQ8lLrLVljie+fje+v+oIfXFdWTcSujp/4YfnC2vdWXbVcUba2aiI9NVyRXsVA/EzVIhIm26k2hk5EkZP901W7rEVEK32hOksZLMNSNlM9q3yKfbbwge7G71kzvptq6PGD6rlqFlYt99H4QwoTQrdD1NskXVCdedqFn5ZHKTwh1oTjA2LFm2IeLlo73fzq0+vZ96/iw3MLG/8cPlXtuL5/yHal+jHlip+ptnOUNB6osAofWNeZ6ril047/N9krYgcxSv3FyR4dULkAcDp8ULFl1Uedf9xDdVzd3Hpz1RqAQ+uYueq+QRXXAEmaI1FNVA86KpzZ0yVMlYGHeIAy0mlN+EJ1goRvLKmuLUTUjyBgHSI2xg5Uww0/cBZVH5CjB9UhuLtrM9mzFjnWTROFy0h1Jf7lDuFQXWSAmpG1TU8L87ht7D9SfRIXouUWcpK56tJs+FX3cCdFWbO1apNbLMoF1bUQfWWiJ73oWqQOSewcXnfkslXVtTLe7qHBhCUMQ003ZSm8Vn2ncACACedNNmtnd6ppMJHjbK5ajkFvQXXOu+JIgQ0/NNRf5cOg4UvV8jyXwR0W8O95I4n6WrWWKZmo67Rd2o5Mg4EccxeqUwsRu2ym+ojj9GWoZCO8UfaE3VTVx/H80Zn3dL418I5q97O1YeE8wGcBmaZwpsHmqml0RKSaHGDHQFKKkUx1rSInUFQH8o5QWw+e0rta9M6o9tlIYj5ux3xpWmLXJuxEddaJcUiq6Yc3wB26JaJZqZNOdQkj6xwgNHp6vea16nq8tm1H7UqXTO8DUk3hoCLVtHUQA1HGsqepLM1V2/KGKPMY9x+rpuu2Ru3OZHqfqlnBr9AcqxbrSAOIu2BPzjHsZdWOWAIqBIgY/GvV9PRgSp1Gj5f9qSY9qI1Ui2IDKkxOZHvZx5nqkhdnFF+i2pmq7ujJvVfV4ItOjFRXMhBKLmqcaWCqmj53xnkd1cdO/N216hjvjoex6g5G6IgYfarWy2XViQwgxGCso7qu+SU29k5Vk1gMSTXpJFIZCT2K4zPVHvVfYSXVogNYZHtVLdcxRamo7kczCZqT0LJkrpoemVupBo2SLjtUTZPmXlEdqwtCGq+ZzCv0c9U0EdxMtdHygrdT1bSOKRTVxuwFjEBG72xaV5FqsBDxtJlqiPn3W/E+VdPAxHyyMNdTkNTK8tGXqXcZ1/GiZqmMbVTLjrTGjlWzAu/k6gJBY/DA4ApbRikliogDKqpLEeRP26kGF8ePITfIo12phnCiGnx1n8Ns1fjMOhriWYVSNdW5NObjc7Sq6qwYpdZPu0miEj6pppwHdu4Q14Pb8HJQjkIGBkkdJhdeaEg1iMkttsnRZIYZngrEYlXVYIoNLweABrmzL9WmTqoFVwvne4u0iUvkRkeqZ1uSq6qmieolVVTX+1INyfTdVDNAwvImjSXnDEaqy/SGKvp1RdW0K+orqg3YkGEhNZFYYouLYEmLdxrXhDHeo+rGOxhMhm5fyDvkDym8Bbsg6ub0gMqSWEfsyqU6sUPQMJkvD2BTDHNBgTF7I8k+XqOhrxnMifthONrAYbY9aZGGXhR5x5jB2zDbzmYHVCYy+a2zutR8VKX6ShmoX84UE7+UX1JrpVTfLyd6geFL+cVoEH1YgV+ilcLHL+yC6P3Xvh2ztg2EYQAGoWydNGXwIkNtsAbZxktCYpE6LgWBwR0yNv//X/TOldPsyX1DeJ7tm154EcfpdIoIovrz60Ov5AAAAAAAAMCwWd/PI4JY1skioGzGOnsq3zXd8lL2JiCKqstLSEQS81R1cxORxEvq+jUiiEWqehcRRJ+qvo8KU/UqIojt51SNqlWt6u+zxTZiP6LqapmmcV4kiFkqd38d2jSU2mZzl7p9vA5DGkpts3lO3R7/n4hkP4oEscon1m9Tl6a+TBDVbWr34W183Q2lktg3+Ul+aKfxd7kk9i91cg5IosobvmX5HHb5qW664jnc5Ka7oXwQz4H7O/dumjYgh+HyChOATar6EBVmqV5HhTnZ+xkb6bw6a2dP52NErA9eh6hDVFVvQz8NqHoXla3qeUCsi2R92RcaVX+7fhZom8t+pAjO7xfnu4L/ELB8d5W9Het6TEMJtKnpsZqGQ7l/kGjzUr2dhvlYavmgb+rscRqPhZcPv4j2p3/T6TZfCCnG313jrJqm0/pY6pWcdrUfvsIVGwAAAAAAAAAAAAAAAAAAAACAv/PI+9D/nU5F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01614" y="3654055"/>
            <a:ext cx="6096000" cy="243143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altLang="en-US" sz="3200" b="1" dirty="0" err="1">
                <a:latin typeface="Garamond" panose="02020404030301010803" pitchFamily="18" charset="0"/>
              </a:rPr>
              <a:t>struct</a:t>
            </a:r>
            <a:r>
              <a:rPr lang="en-GB" altLang="en-US" sz="3200" b="1" dirty="0">
                <a:latin typeface="Garamond" panose="02020404030301010803" pitchFamily="18" charset="0"/>
              </a:rPr>
              <a:t> number</a:t>
            </a:r>
          </a:p>
          <a:p>
            <a:r>
              <a:rPr lang="en-GB" altLang="en-US" sz="3200" b="1" dirty="0">
                <a:latin typeface="Garamond" panose="02020404030301010803" pitchFamily="18" charset="0"/>
              </a:rPr>
              <a:t>{</a:t>
            </a:r>
          </a:p>
          <a:p>
            <a:pPr lvl="1"/>
            <a:r>
              <a:rPr lang="en-GB" altLang="en-US" sz="2800" b="1" dirty="0">
                <a:latin typeface="Garamond" panose="02020404030301010803" pitchFamily="18" charset="0"/>
              </a:rPr>
              <a:t>	</a:t>
            </a:r>
            <a:r>
              <a:rPr lang="en-GB" altLang="en-US" sz="2800" b="1" dirty="0" err="1">
                <a:latin typeface="Garamond" panose="02020404030301010803" pitchFamily="18" charset="0"/>
              </a:rPr>
              <a:t>int</a:t>
            </a:r>
            <a:r>
              <a:rPr lang="en-GB" altLang="en-US" sz="2800" b="1" dirty="0">
                <a:latin typeface="Garamond" panose="02020404030301010803" pitchFamily="18" charset="0"/>
              </a:rPr>
              <a:t> </a:t>
            </a:r>
            <a:r>
              <a:rPr lang="en-GB" altLang="en-US" sz="2800" b="1" dirty="0" err="1">
                <a:latin typeface="Garamond" panose="02020404030301010803" pitchFamily="18" charset="0"/>
              </a:rPr>
              <a:t>num</a:t>
            </a:r>
            <a:r>
              <a:rPr lang="en-GB" altLang="en-US" sz="2800" b="1" dirty="0">
                <a:latin typeface="Garamond" panose="02020404030301010803" pitchFamily="18" charset="0"/>
              </a:rPr>
              <a:t>;</a:t>
            </a:r>
          </a:p>
          <a:p>
            <a:pPr lvl="1"/>
            <a:r>
              <a:rPr lang="en-GB" altLang="en-US" sz="2800" b="1" dirty="0">
                <a:latin typeface="Garamond" panose="02020404030301010803" pitchFamily="18" charset="0"/>
              </a:rPr>
              <a:t>	number *next;</a:t>
            </a:r>
          </a:p>
          <a:p>
            <a:r>
              <a:rPr lang="en-GB" altLang="en-US" sz="3200" b="1" dirty="0">
                <a:latin typeface="Garamond" panose="02020404030301010803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012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F2950B41-9946-400E-B395-66169E0A006A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788276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eaLnBrk="1" hangingPunct="1"/>
            <a:r>
              <a:rPr lang="en-GB" alt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Linked List Implementation of Push and Pop operations</a:t>
            </a:r>
            <a:endParaRPr lang="en-US" altLang="en-US" sz="36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421" y="804042"/>
            <a:ext cx="11666482" cy="5785944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Blip>
                <a:blip r:embed="rId5"/>
              </a:buBlip>
            </a:pPr>
            <a:r>
              <a:rPr lang="en-GB" altLang="en-US" sz="3200" b="1" dirty="0">
                <a:latin typeface="Garamond" panose="02020404030301010803" pitchFamily="18" charset="0"/>
              </a:rPr>
              <a:t>Definition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sz="3200" b="1" dirty="0" err="1">
                <a:latin typeface="Garamond" panose="02020404030301010803" pitchFamily="18" charset="0"/>
              </a:rPr>
              <a:t>struct</a:t>
            </a:r>
            <a:r>
              <a:rPr lang="en-GB" altLang="en-US" sz="3200" b="1" dirty="0">
                <a:latin typeface="Garamond" panose="02020404030301010803" pitchFamily="18" charset="0"/>
              </a:rPr>
              <a:t> number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sz="3200" b="1" dirty="0">
                <a:latin typeface="Garamond" panose="02020404030301010803" pitchFamily="18" charset="0"/>
              </a:rPr>
              <a:t>{</a:t>
            </a:r>
          </a:p>
          <a:p>
            <a:pPr lvl="1" eaLnBrk="1" hangingPunct="1">
              <a:buBlip>
                <a:blip r:embed="rId5"/>
              </a:buBlip>
            </a:pPr>
            <a:r>
              <a:rPr lang="en-GB" altLang="en-US" sz="2800" b="1" dirty="0">
                <a:latin typeface="Garamond" panose="02020404030301010803" pitchFamily="18" charset="0"/>
              </a:rPr>
              <a:t>	</a:t>
            </a:r>
            <a:r>
              <a:rPr lang="en-GB" altLang="en-US" sz="2800" b="1" dirty="0" err="1">
                <a:latin typeface="Garamond" panose="02020404030301010803" pitchFamily="18" charset="0"/>
              </a:rPr>
              <a:t>int</a:t>
            </a:r>
            <a:r>
              <a:rPr lang="en-GB" altLang="en-US" sz="2800" b="1" dirty="0">
                <a:latin typeface="Garamond" panose="02020404030301010803" pitchFamily="18" charset="0"/>
              </a:rPr>
              <a:t> </a:t>
            </a:r>
            <a:r>
              <a:rPr lang="en-GB" altLang="en-US" sz="2800" b="1" dirty="0" err="1">
                <a:latin typeface="Garamond" panose="02020404030301010803" pitchFamily="18" charset="0"/>
              </a:rPr>
              <a:t>num</a:t>
            </a:r>
            <a:r>
              <a:rPr lang="en-GB" altLang="en-US" sz="2800" b="1" dirty="0">
                <a:latin typeface="Garamond" panose="02020404030301010803" pitchFamily="18" charset="0"/>
              </a:rPr>
              <a:t>;</a:t>
            </a:r>
          </a:p>
          <a:p>
            <a:pPr lvl="1" eaLnBrk="1" hangingPunct="1">
              <a:buBlip>
                <a:blip r:embed="rId5"/>
              </a:buBlip>
            </a:pPr>
            <a:r>
              <a:rPr lang="en-GB" altLang="en-US" sz="2800" b="1" dirty="0">
                <a:latin typeface="Garamond" panose="02020404030301010803" pitchFamily="18" charset="0"/>
              </a:rPr>
              <a:t>	number *next;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sz="3200" b="1" dirty="0">
                <a:latin typeface="Garamond" panose="02020404030301010803" pitchFamily="18" charset="0"/>
              </a:rPr>
              <a:t>};</a:t>
            </a:r>
          </a:p>
          <a:p>
            <a:pPr eaLnBrk="1" hangingPunct="1">
              <a:buBlip>
                <a:blip r:embed="rId5"/>
              </a:buBlip>
            </a:pPr>
            <a:endParaRPr lang="en-US" altLang="en-US" sz="3200" b="1" dirty="0">
              <a:latin typeface="Garamond" panose="02020404030301010803" pitchFamily="18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944533" y="1844675"/>
            <a:ext cx="863600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383867" y="2636838"/>
            <a:ext cx="863600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7823200" y="3573463"/>
            <a:ext cx="863600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9264651" y="4508500"/>
            <a:ext cx="863600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4847167" y="2781300"/>
            <a:ext cx="14414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2"/>
                </a:solidFill>
                <a:latin typeface="Times New Roman" pitchFamily="18" charset="0"/>
              </a:rPr>
              <a:t>Botptr</a:t>
            </a:r>
            <a:endParaRPr kumimoji="1" lang="en-US" altLang="en-US" sz="24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5808134" y="2349500"/>
            <a:ext cx="480484" cy="2159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7247467" y="3213100"/>
            <a:ext cx="480484" cy="2159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8688917" y="4149725"/>
            <a:ext cx="480483" cy="2159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Freeform 12"/>
          <p:cNvSpPr>
            <a:spLocks/>
          </p:cNvSpPr>
          <p:nvPr/>
        </p:nvSpPr>
        <p:spPr bwMode="auto">
          <a:xfrm>
            <a:off x="10128251" y="5013325"/>
            <a:ext cx="575733" cy="215900"/>
          </a:xfrm>
          <a:custGeom>
            <a:avLst/>
            <a:gdLst>
              <a:gd name="T0" fmla="*/ 0 w 272"/>
              <a:gd name="T1" fmla="*/ 0 h 136"/>
              <a:gd name="T2" fmla="*/ 2147483647 w 272"/>
              <a:gd name="T3" fmla="*/ 2147483647 h 136"/>
              <a:gd name="T4" fmla="*/ 2147483647 w 272"/>
              <a:gd name="T5" fmla="*/ 0 h 136"/>
              <a:gd name="T6" fmla="*/ 2147483647 w 272"/>
              <a:gd name="T7" fmla="*/ 2147483647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136"/>
              <a:gd name="T14" fmla="*/ 272 w 27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136">
                <a:moveTo>
                  <a:pt x="0" y="0"/>
                </a:moveTo>
                <a:lnTo>
                  <a:pt x="136" y="91"/>
                </a:lnTo>
                <a:lnTo>
                  <a:pt x="227" y="0"/>
                </a:lnTo>
                <a:lnTo>
                  <a:pt x="272" y="136"/>
                </a:lnTo>
              </a:path>
            </a:pathLst>
          </a:custGeom>
          <a:noFill/>
          <a:ln w="8572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9072033" y="5445125"/>
            <a:ext cx="14414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2"/>
                </a:solidFill>
                <a:latin typeface="Times New Roman" pitchFamily="18" charset="0"/>
              </a:rPr>
              <a:t>Topptr</a:t>
            </a:r>
            <a:endParaRPr kumimoji="1" lang="en-US" altLang="en-US" sz="24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 flipH="1" flipV="1">
            <a:off x="9552517" y="5157788"/>
            <a:ext cx="0" cy="431800"/>
          </a:xfrm>
          <a:prstGeom prst="line">
            <a:avLst/>
          </a:prstGeom>
          <a:noFill/>
          <a:ln w="76200" cap="sq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 flipH="1" flipV="1">
            <a:off x="5232400" y="2349500"/>
            <a:ext cx="0" cy="503238"/>
          </a:xfrm>
          <a:prstGeom prst="line">
            <a:avLst/>
          </a:prstGeom>
          <a:noFill/>
          <a:ln w="76200" cap="sq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CFB6E315-3468-4E8A-B888-BDC4FC31C6EC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67104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 eaLnBrk="1" hangingPunct="1"/>
            <a:r>
              <a:rPr lang="en-GB" alt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Analysis:</a:t>
            </a:r>
            <a:endParaRPr lang="en-US" altLang="en-US" sz="6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890" y="1008994"/>
            <a:ext cx="11918731" cy="5675585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500" b="1" dirty="0">
                <a:latin typeface="Garamond" panose="02020404030301010803" pitchFamily="18" charset="0"/>
              </a:rPr>
              <a:t>We need two pointers (</a:t>
            </a:r>
            <a:r>
              <a:rPr lang="en-GB" altLang="en-US" sz="2500" b="1" dirty="0" err="1">
                <a:latin typeface="Garamond" panose="02020404030301010803" pitchFamily="18" charset="0"/>
              </a:rPr>
              <a:t>Botptr</a:t>
            </a:r>
            <a:r>
              <a:rPr lang="en-GB" altLang="en-US" sz="2500" b="1" dirty="0">
                <a:latin typeface="Garamond" panose="02020404030301010803" pitchFamily="18" charset="0"/>
              </a:rPr>
              <a:t> and </a:t>
            </a:r>
            <a:r>
              <a:rPr lang="en-GB" altLang="en-US" sz="2500" b="1" dirty="0" err="1">
                <a:latin typeface="Garamond" panose="02020404030301010803" pitchFamily="18" charset="0"/>
              </a:rPr>
              <a:t>topptr</a:t>
            </a:r>
            <a:r>
              <a:rPr lang="en-GB" altLang="en-US" sz="2500" b="1" dirty="0">
                <a:latin typeface="Garamond" panose="02020404030301010803" pitchFamily="18" charset="0"/>
              </a:rPr>
              <a:t>) that points to first and last node of the stack</a:t>
            </a:r>
          </a:p>
          <a:p>
            <a:pPr lvl="1" eaLnBrk="1" hangingPunct="1">
              <a:buBlip>
                <a:blip r:embed="rId5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number *</a:t>
            </a:r>
            <a:r>
              <a:rPr lang="en-GB" altLang="en-US" sz="2500" b="1" dirty="0" err="1">
                <a:latin typeface="Garamond" panose="02020404030301010803" pitchFamily="18" charset="0"/>
              </a:rPr>
              <a:t>botptr</a:t>
            </a:r>
            <a:r>
              <a:rPr lang="en-GB" altLang="en-US" sz="2500" b="1" dirty="0">
                <a:latin typeface="Garamond" panose="02020404030301010803" pitchFamily="18" charset="0"/>
              </a:rPr>
              <a:t>=NULL, *</a:t>
            </a:r>
            <a:r>
              <a:rPr lang="en-GB" altLang="en-US" sz="2500" b="1" dirty="0" err="1">
                <a:latin typeface="Garamond" panose="02020404030301010803" pitchFamily="18" charset="0"/>
              </a:rPr>
              <a:t>topptr</a:t>
            </a:r>
            <a:r>
              <a:rPr lang="en-GB" altLang="en-US" sz="2500" b="1" dirty="0">
                <a:latin typeface="Garamond" panose="02020404030301010803" pitchFamily="18" charset="0"/>
              </a:rPr>
              <a:t>=NULL;</a:t>
            </a:r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500" b="1" dirty="0">
                <a:latin typeface="Garamond" panose="02020404030301010803" pitchFamily="18" charset="0"/>
              </a:rPr>
              <a:t>To push data to the stack</a:t>
            </a:r>
          </a:p>
          <a:p>
            <a:pPr lvl="1" eaLnBrk="1" hangingPunct="1">
              <a:buBlip>
                <a:blip r:embed="rId6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Check if there is enough space in the stack – </a:t>
            </a:r>
            <a:r>
              <a:rPr lang="en-GB" altLang="en-US" sz="2500" b="1" dirty="0" err="1">
                <a:latin typeface="Garamond" panose="02020404030301010803" pitchFamily="18" charset="0"/>
              </a:rPr>
              <a:t>i.e</a:t>
            </a:r>
            <a:r>
              <a:rPr lang="en-GB" altLang="en-US" sz="2500" b="1" dirty="0">
                <a:latin typeface="Garamond" panose="02020404030301010803" pitchFamily="18" charset="0"/>
              </a:rPr>
              <a:t> free memory space. We need a pointer that points to the newly created  -</a:t>
            </a:r>
          </a:p>
          <a:p>
            <a:pPr lvl="2" eaLnBrk="1" hangingPunct="1">
              <a:buBlip>
                <a:blip r:embed="rId6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 </a:t>
            </a:r>
            <a:r>
              <a:rPr lang="en-GB" altLang="en-US" sz="2500" b="1" dirty="0" err="1">
                <a:latin typeface="Garamond" panose="02020404030301010803" pitchFamily="18" charset="0"/>
              </a:rPr>
              <a:t>newnumptr</a:t>
            </a:r>
            <a:r>
              <a:rPr lang="en-GB" altLang="en-US" sz="2500" b="1" dirty="0">
                <a:latin typeface="Garamond" panose="02020404030301010803" pitchFamily="18" charset="0"/>
              </a:rPr>
              <a:t> = new number;</a:t>
            </a:r>
          </a:p>
          <a:p>
            <a:pPr lvl="2" eaLnBrk="1" hangingPunct="1">
              <a:buBlip>
                <a:blip r:embed="rId6"/>
              </a:buBlip>
            </a:pPr>
            <a:r>
              <a:rPr lang="en-GB" altLang="en-US" sz="2500" b="1" dirty="0" err="1">
                <a:latin typeface="Garamond" panose="02020404030301010803" pitchFamily="18" charset="0"/>
              </a:rPr>
              <a:t>newnumptr</a:t>
            </a:r>
            <a:r>
              <a:rPr lang="en-GB" altLang="en-US" sz="2500" b="1" dirty="0">
                <a:latin typeface="Garamond" panose="02020404030301010803" pitchFamily="18" charset="0"/>
              </a:rPr>
              <a:t> !=NULL</a:t>
            </a:r>
            <a:r>
              <a:rPr lang="en-GB" altLang="en-US" sz="2500" b="1" dirty="0">
                <a:latin typeface="Garamond" panose="02020404030301010803" pitchFamily="18" charset="0"/>
                <a:sym typeface="Wingdings" pitchFamily="2" charset="2"/>
              </a:rPr>
              <a:t> there is free Memory space pointed by </a:t>
            </a:r>
            <a:r>
              <a:rPr lang="en-GB" altLang="en-US" sz="2500" b="1" dirty="0" err="1">
                <a:latin typeface="Garamond" panose="02020404030301010803" pitchFamily="18" charset="0"/>
                <a:sym typeface="Wingdings" pitchFamily="2" charset="2"/>
              </a:rPr>
              <a:t>newnumptr</a:t>
            </a:r>
            <a:endParaRPr lang="en-GB" altLang="en-US" sz="2500" b="1" dirty="0">
              <a:latin typeface="Garamond" panose="02020404030301010803" pitchFamily="18" charset="0"/>
              <a:sym typeface="Wingdings" pitchFamily="2" charset="2"/>
            </a:endParaRPr>
          </a:p>
          <a:p>
            <a:pPr lvl="1" eaLnBrk="1" hangingPunct="1">
              <a:buBlip>
                <a:blip r:embed="rId6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Yes: - copy/store the pushed value to newly created node</a:t>
            </a:r>
          </a:p>
          <a:p>
            <a:pPr lvl="1" eaLnBrk="1" hangingPunct="1">
              <a:buBlip>
                <a:blip r:embed="rId6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Create the link between the last node and the new node….</a:t>
            </a:r>
          </a:p>
          <a:p>
            <a:pPr marL="2286000" lvl="5" indent="0">
              <a:buNone/>
            </a:pPr>
            <a:r>
              <a:rPr lang="en-US" altLang="en-US" sz="2600" b="1" dirty="0">
                <a:latin typeface="Garamond" panose="02020404030301010803" pitchFamily="18" charset="0"/>
              </a:rPr>
              <a:t>void push(</a:t>
            </a:r>
            <a:r>
              <a:rPr lang="en-US" altLang="en-US" sz="2600" b="1" dirty="0" err="1">
                <a:latin typeface="Garamond" panose="02020404030301010803" pitchFamily="18" charset="0"/>
              </a:rPr>
              <a:t>int</a:t>
            </a:r>
            <a:r>
              <a:rPr lang="en-US" altLang="en-US" sz="2600" b="1" dirty="0">
                <a:latin typeface="Garamond" panose="02020404030301010803" pitchFamily="18" charset="0"/>
              </a:rPr>
              <a:t> value)</a:t>
            </a:r>
          </a:p>
          <a:p>
            <a:pPr marL="2286000" lvl="5" indent="0">
              <a:buNone/>
            </a:pPr>
            <a:r>
              <a:rPr lang="en-US" altLang="en-US" sz="2600" b="1" dirty="0">
                <a:latin typeface="Garamond" panose="02020404030301010803" pitchFamily="18" charset="0"/>
              </a:rPr>
              <a:t>{</a:t>
            </a:r>
          </a:p>
          <a:p>
            <a:pPr marL="2286000" lvl="5" indent="0">
              <a:buNone/>
            </a:pPr>
            <a:r>
              <a:rPr lang="en-US" altLang="en-US" sz="2600" b="1" dirty="0">
                <a:latin typeface="Garamond" panose="02020404030301010803" pitchFamily="18" charset="0"/>
              </a:rPr>
              <a:t>  number*</a:t>
            </a:r>
            <a:r>
              <a:rPr lang="en-US" altLang="en-US" sz="2600" b="1" dirty="0" err="1">
                <a:latin typeface="Garamond" panose="02020404030301010803" pitchFamily="18" charset="0"/>
              </a:rPr>
              <a:t>ptr</a:t>
            </a:r>
            <a:r>
              <a:rPr lang="en-US" altLang="en-US" sz="2600" b="1" dirty="0">
                <a:latin typeface="Garamond" panose="02020404030301010803" pitchFamily="18" charset="0"/>
              </a:rPr>
              <a:t> = new number();</a:t>
            </a:r>
          </a:p>
          <a:p>
            <a:pPr marL="2286000" lvl="5" indent="0">
              <a:buNone/>
            </a:pPr>
            <a:r>
              <a:rPr lang="en-US" altLang="en-US" sz="2600" b="1" dirty="0">
                <a:latin typeface="Garamond" panose="02020404030301010803" pitchFamily="18" charset="0"/>
              </a:rPr>
              <a:t>  </a:t>
            </a:r>
            <a:r>
              <a:rPr lang="en-US" altLang="en-US" sz="2600" b="1" dirty="0" err="1">
                <a:latin typeface="Garamond" panose="02020404030301010803" pitchFamily="18" charset="0"/>
              </a:rPr>
              <a:t>ptr</a:t>
            </a:r>
            <a:r>
              <a:rPr lang="en-US" altLang="en-US" sz="2600" b="1" dirty="0">
                <a:latin typeface="Garamond" panose="02020404030301010803" pitchFamily="18" charset="0"/>
              </a:rPr>
              <a:t>-&gt;data = value;</a:t>
            </a:r>
          </a:p>
          <a:p>
            <a:pPr marL="2286000" lvl="5" indent="0">
              <a:buNone/>
            </a:pPr>
            <a:r>
              <a:rPr lang="en-US" altLang="en-US" sz="2600" b="1" dirty="0">
                <a:latin typeface="Garamond" panose="02020404030301010803" pitchFamily="18" charset="0"/>
              </a:rPr>
              <a:t>  </a:t>
            </a:r>
            <a:r>
              <a:rPr lang="en-US" altLang="en-US" sz="2600" b="1" dirty="0" err="1">
                <a:latin typeface="Garamond" panose="02020404030301010803" pitchFamily="18" charset="0"/>
              </a:rPr>
              <a:t>ptr</a:t>
            </a:r>
            <a:r>
              <a:rPr lang="en-US" altLang="en-US" sz="2600" b="1" dirty="0">
                <a:latin typeface="Garamond" panose="02020404030301010803" pitchFamily="18" charset="0"/>
              </a:rPr>
              <a:t>-&gt;next = top;</a:t>
            </a:r>
          </a:p>
          <a:p>
            <a:pPr marL="2286000" lvl="5" indent="0">
              <a:buNone/>
            </a:pPr>
            <a:r>
              <a:rPr lang="en-US" altLang="en-US" sz="2600" b="1" dirty="0">
                <a:latin typeface="Garamond" panose="02020404030301010803" pitchFamily="18" charset="0"/>
              </a:rPr>
              <a:t>  top = </a:t>
            </a:r>
            <a:r>
              <a:rPr lang="en-US" altLang="en-US" sz="2600" b="1" dirty="0" err="1">
                <a:latin typeface="Garamond" panose="02020404030301010803" pitchFamily="18" charset="0"/>
              </a:rPr>
              <a:t>ptr</a:t>
            </a:r>
            <a:r>
              <a:rPr lang="en-US" altLang="en-US" sz="2600" b="1" dirty="0">
                <a:latin typeface="Garamond" panose="02020404030301010803" pitchFamily="18" charset="0"/>
              </a:rPr>
              <a:t>;</a:t>
            </a:r>
          </a:p>
          <a:p>
            <a:pPr marL="2286000" lvl="5" indent="0">
              <a:buNone/>
            </a:pPr>
            <a:r>
              <a:rPr lang="en-US" altLang="en-US" sz="2600" b="1" dirty="0">
                <a:latin typeface="Garamond" panose="02020404030301010803" pitchFamily="18" charset="0"/>
              </a:rPr>
              <a:t>}</a:t>
            </a:r>
            <a:endParaRPr lang="en-GB" altLang="en-US" sz="2600" b="1" dirty="0">
              <a:latin typeface="Garamond" panose="02020404030301010803" pitchFamily="18" charset="0"/>
            </a:endParaRPr>
          </a:p>
          <a:p>
            <a:pPr lvl="1" eaLnBrk="1" hangingPunct="1"/>
            <a:endParaRPr lang="en-US" altLang="en-US" sz="2400" dirty="0"/>
          </a:p>
        </p:txBody>
      </p:sp>
      <p:sp>
        <p:nvSpPr>
          <p:cNvPr id="2" name="Right Brace 1"/>
          <p:cNvSpPr/>
          <p:nvPr/>
        </p:nvSpPr>
        <p:spPr>
          <a:xfrm>
            <a:off x="5722883" y="4162097"/>
            <a:ext cx="2301765" cy="22387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812924" y="4162097"/>
            <a:ext cx="2790497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Inserting first</a:t>
            </a:r>
          </a:p>
        </p:txBody>
      </p:sp>
    </p:spTree>
    <p:extLst>
      <p:ext uri="{BB962C8B-B14F-4D97-AF65-F5344CB8AC3E}">
        <p14:creationId xmlns:p14="http://schemas.microsoft.com/office/powerpoint/2010/main" val="409509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09411A5E-436F-4212-A2B1-2341D01459BE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743" y="0"/>
            <a:ext cx="12192000" cy="81280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(Continued)…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124" y="926390"/>
            <a:ext cx="12065875" cy="5761037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00000"/>
              </a:buClr>
              <a:buBlip>
                <a:blip r:embed="rId5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Make </a:t>
            </a:r>
            <a:r>
              <a:rPr lang="en-GB" altLang="en-US" sz="2500" b="1" dirty="0" err="1">
                <a:latin typeface="Garamond" panose="02020404030301010803" pitchFamily="18" charset="0"/>
              </a:rPr>
              <a:t>topptr</a:t>
            </a:r>
            <a:r>
              <a:rPr lang="en-GB" altLang="en-US" sz="2500" b="1" dirty="0">
                <a:latin typeface="Garamond" panose="02020404030301010803" pitchFamily="18" charset="0"/>
              </a:rPr>
              <a:t> to point to the last node (newly created node) </a:t>
            </a:r>
            <a:r>
              <a:rPr lang="en-GB" altLang="en-US" sz="2500" b="1" dirty="0">
                <a:latin typeface="Garamond" panose="02020404030301010803" pitchFamily="18" charset="0"/>
                <a:sym typeface="Wingdings" pitchFamily="2" charset="2"/>
              </a:rPr>
              <a:t> </a:t>
            </a:r>
            <a:r>
              <a:rPr lang="en-GB" altLang="en-US" sz="2500" b="1" dirty="0" err="1">
                <a:latin typeface="Garamond" panose="02020404030301010803" pitchFamily="18" charset="0"/>
                <a:sym typeface="Wingdings" pitchFamily="2" charset="2"/>
              </a:rPr>
              <a:t>cin</a:t>
            </a:r>
            <a:r>
              <a:rPr lang="en-GB" altLang="en-US" sz="2500" b="1" dirty="0">
                <a:latin typeface="Garamond" panose="02020404030301010803" pitchFamily="18" charset="0"/>
                <a:sym typeface="Wingdings" pitchFamily="2" charset="2"/>
              </a:rPr>
              <a:t>&gt;&gt;</a:t>
            </a:r>
            <a:r>
              <a:rPr lang="en-GB" altLang="en-US" sz="2500" b="1" dirty="0" err="1">
                <a:latin typeface="Garamond" panose="02020404030301010803" pitchFamily="18" charset="0"/>
                <a:sym typeface="Wingdings" pitchFamily="2" charset="2"/>
              </a:rPr>
              <a:t>newnumptr</a:t>
            </a:r>
            <a:r>
              <a:rPr lang="en-GB" altLang="en-US" sz="2500" b="1" dirty="0">
                <a:latin typeface="Garamond" panose="02020404030301010803" pitchFamily="18" charset="0"/>
                <a:sym typeface="Wingdings" pitchFamily="2" charset="2"/>
              </a:rPr>
              <a:t>-&gt;</a:t>
            </a:r>
            <a:r>
              <a:rPr lang="en-GB" altLang="en-US" sz="2500" b="1" dirty="0" err="1">
                <a:latin typeface="Garamond" panose="02020404030301010803" pitchFamily="18" charset="0"/>
                <a:sym typeface="Wingdings" pitchFamily="2" charset="2"/>
              </a:rPr>
              <a:t>num</a:t>
            </a:r>
            <a:r>
              <a:rPr lang="en-GB" altLang="en-US" sz="2500" b="1" dirty="0">
                <a:latin typeface="Garamond" panose="02020404030301010803" pitchFamily="18" charset="0"/>
                <a:sym typeface="Wingdings" pitchFamily="2" charset="2"/>
              </a:rPr>
              <a:t>; </a:t>
            </a:r>
            <a:r>
              <a:rPr lang="en-GB" altLang="en-US" sz="2500" b="1" dirty="0" err="1">
                <a:latin typeface="Garamond" panose="02020404030301010803" pitchFamily="18" charset="0"/>
                <a:sym typeface="Wingdings" pitchFamily="2" charset="2"/>
              </a:rPr>
              <a:t>newnumptr</a:t>
            </a:r>
            <a:r>
              <a:rPr lang="en-GB" altLang="en-US" sz="2500" b="1" dirty="0">
                <a:latin typeface="Garamond" panose="02020404030301010803" pitchFamily="18" charset="0"/>
                <a:sym typeface="Wingdings" pitchFamily="2" charset="2"/>
              </a:rPr>
              <a:t>-&gt;next=NULL;</a:t>
            </a:r>
          </a:p>
          <a:p>
            <a:pPr>
              <a:buClr>
                <a:srgbClr val="C00000"/>
              </a:buClr>
              <a:buBlip>
                <a:blip r:embed="rId5"/>
              </a:buBlip>
            </a:pPr>
            <a:r>
              <a:rPr lang="en-GB" altLang="en-US" sz="2500" b="1" dirty="0">
                <a:latin typeface="Garamond" panose="02020404030301010803" pitchFamily="18" charset="0"/>
                <a:sym typeface="Wingdings" pitchFamily="2" charset="2"/>
              </a:rPr>
              <a:t>NO: stack overflow</a:t>
            </a:r>
          </a:p>
          <a:p>
            <a:pPr lvl="1" eaLnBrk="1" hangingPunct="1">
              <a:buFontTx/>
              <a:buNone/>
            </a:pPr>
            <a:endParaRPr lang="en-GB" altLang="en-US" dirty="0">
              <a:sym typeface="Wingdings" pitchFamily="2" charset="2"/>
            </a:endParaRPr>
          </a:p>
          <a:p>
            <a:pPr lvl="1" eaLnBrk="1" hangingPunct="1"/>
            <a:endParaRPr lang="en-US" altLang="en-US" dirty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041900" y="1963738"/>
            <a:ext cx="863600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81233" y="2755900"/>
            <a:ext cx="863600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820065" y="3591443"/>
            <a:ext cx="863600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9362017" y="4627563"/>
            <a:ext cx="863600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944533" y="2900363"/>
            <a:ext cx="14414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2"/>
                </a:solidFill>
                <a:latin typeface="Times New Roman" pitchFamily="18" charset="0"/>
              </a:rPr>
              <a:t>Botptr</a:t>
            </a:r>
            <a:endParaRPr kumimoji="1" lang="en-US" altLang="en-US" sz="24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905501" y="2468563"/>
            <a:ext cx="480484" cy="2159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7344834" y="3332163"/>
            <a:ext cx="480484" cy="2159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8683665" y="4053107"/>
            <a:ext cx="678351" cy="57445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Freeform 13"/>
          <p:cNvSpPr>
            <a:spLocks/>
          </p:cNvSpPr>
          <p:nvPr/>
        </p:nvSpPr>
        <p:spPr bwMode="auto">
          <a:xfrm>
            <a:off x="10225618" y="5132388"/>
            <a:ext cx="575733" cy="215900"/>
          </a:xfrm>
          <a:custGeom>
            <a:avLst/>
            <a:gdLst>
              <a:gd name="T0" fmla="*/ 0 w 272"/>
              <a:gd name="T1" fmla="*/ 0 h 136"/>
              <a:gd name="T2" fmla="*/ 2147483647 w 272"/>
              <a:gd name="T3" fmla="*/ 2147483647 h 136"/>
              <a:gd name="T4" fmla="*/ 2147483647 w 272"/>
              <a:gd name="T5" fmla="*/ 0 h 136"/>
              <a:gd name="T6" fmla="*/ 2147483647 w 272"/>
              <a:gd name="T7" fmla="*/ 2147483647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136"/>
              <a:gd name="T14" fmla="*/ 272 w 27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136">
                <a:moveTo>
                  <a:pt x="0" y="0"/>
                </a:moveTo>
                <a:lnTo>
                  <a:pt x="136" y="91"/>
                </a:lnTo>
                <a:lnTo>
                  <a:pt x="227" y="0"/>
                </a:lnTo>
                <a:lnTo>
                  <a:pt x="272" y="136"/>
                </a:lnTo>
              </a:path>
            </a:pathLst>
          </a:custGeom>
          <a:noFill/>
          <a:ln w="8572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9169400" y="5564188"/>
            <a:ext cx="14414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2"/>
                </a:solidFill>
                <a:latin typeface="Times New Roman" pitchFamily="18" charset="0"/>
              </a:rPr>
              <a:t>Topptr</a:t>
            </a:r>
            <a:endParaRPr kumimoji="1" lang="en-US" altLang="en-US" sz="24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 flipV="1">
            <a:off x="9649884" y="5276850"/>
            <a:ext cx="0" cy="431800"/>
          </a:xfrm>
          <a:prstGeom prst="line">
            <a:avLst/>
          </a:prstGeom>
          <a:noFill/>
          <a:ln w="76200" cap="sq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 flipV="1">
            <a:off x="5329767" y="2468564"/>
            <a:ext cx="0" cy="503237"/>
          </a:xfrm>
          <a:prstGeom prst="line">
            <a:avLst/>
          </a:prstGeom>
          <a:noFill/>
          <a:ln w="76200" cap="sq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288618" y="5373688"/>
            <a:ext cx="21124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2"/>
                </a:solidFill>
                <a:latin typeface="Times New Roman" pitchFamily="18" charset="0"/>
              </a:rPr>
              <a:t>newnumptr</a:t>
            </a:r>
            <a:endParaRPr kumimoji="1" lang="en-US" altLang="en-US" sz="24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479117" y="4292600"/>
            <a:ext cx="863600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V="1">
            <a:off x="6864351" y="4868864"/>
            <a:ext cx="0" cy="720725"/>
          </a:xfrm>
          <a:prstGeom prst="line">
            <a:avLst/>
          </a:prstGeom>
          <a:noFill/>
          <a:ln w="76200" cap="sq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Freeform 20"/>
          <p:cNvSpPr>
            <a:spLocks/>
          </p:cNvSpPr>
          <p:nvPr/>
        </p:nvSpPr>
        <p:spPr bwMode="auto">
          <a:xfrm>
            <a:off x="7056967" y="4868864"/>
            <a:ext cx="3456517" cy="1368425"/>
          </a:xfrm>
          <a:custGeom>
            <a:avLst/>
            <a:gdLst>
              <a:gd name="T0" fmla="*/ 2147483647 w 1633"/>
              <a:gd name="T1" fmla="*/ 2147483647 h 862"/>
              <a:gd name="T2" fmla="*/ 2147483647 w 1633"/>
              <a:gd name="T3" fmla="*/ 2147483647 h 862"/>
              <a:gd name="T4" fmla="*/ 2147483647 w 1633"/>
              <a:gd name="T5" fmla="*/ 2147483647 h 862"/>
              <a:gd name="T6" fmla="*/ 2147483647 w 1633"/>
              <a:gd name="T7" fmla="*/ 2147483647 h 862"/>
              <a:gd name="T8" fmla="*/ 0 w 1633"/>
              <a:gd name="T9" fmla="*/ 2147483647 h 862"/>
              <a:gd name="T10" fmla="*/ 0 w 1633"/>
              <a:gd name="T11" fmla="*/ 0 h 8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33"/>
              <a:gd name="T19" fmla="*/ 0 h 862"/>
              <a:gd name="T20" fmla="*/ 1633 w 1633"/>
              <a:gd name="T21" fmla="*/ 862 h 8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33" h="862">
                <a:moveTo>
                  <a:pt x="1633" y="318"/>
                </a:moveTo>
                <a:lnTo>
                  <a:pt x="1633" y="862"/>
                </a:lnTo>
                <a:lnTo>
                  <a:pt x="725" y="862"/>
                </a:lnTo>
                <a:lnTo>
                  <a:pt x="725" y="318"/>
                </a:lnTo>
                <a:lnTo>
                  <a:pt x="0" y="318"/>
                </a:ln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rgbClr val="00FFFF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801748" y="5912563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E27D75FB-D615-44C4-889D-4C02C474AC15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1999" cy="709448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dirty="0">
                <a:solidFill>
                  <a:schemeClr val="bg1"/>
                </a:solidFill>
                <a:latin typeface="Garamond" panose="02020404030301010803" pitchFamily="18" charset="0"/>
              </a:rPr>
              <a:t>POP</a:t>
            </a:r>
            <a:endParaRPr lang="en-US" alt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124" y="804041"/>
            <a:ext cx="11776841" cy="5722883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500" b="1" dirty="0">
                <a:latin typeface="Garamond" panose="02020404030301010803" pitchFamily="18" charset="0"/>
              </a:rPr>
              <a:t>Check if there is data in the stack</a:t>
            </a:r>
          </a:p>
          <a:p>
            <a:pPr lvl="1" eaLnBrk="1" hangingPunct="1">
              <a:buBlip>
                <a:blip r:embed="rId5"/>
              </a:buBlip>
            </a:pPr>
            <a:r>
              <a:rPr lang="en-GB" altLang="en-US" sz="2500" b="1" dirty="0" err="1">
                <a:latin typeface="Garamond" panose="02020404030301010803" pitchFamily="18" charset="0"/>
              </a:rPr>
              <a:t>bottomptr</a:t>
            </a:r>
            <a:r>
              <a:rPr lang="en-GB" altLang="en-US" sz="2500" b="1" dirty="0">
                <a:latin typeface="Garamond" panose="02020404030301010803" pitchFamily="18" charset="0"/>
              </a:rPr>
              <a:t>!=NULL???</a:t>
            </a:r>
          </a:p>
          <a:p>
            <a:pPr lvl="1" eaLnBrk="1" hangingPunct="1">
              <a:buBlip>
                <a:blip r:embed="rId5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Yes: - </a:t>
            </a:r>
            <a:r>
              <a:rPr lang="en-GB" altLang="en-US" sz="2500" b="1" dirty="0" err="1">
                <a:latin typeface="Garamond" panose="02020404030301010803" pitchFamily="18" charset="0"/>
              </a:rPr>
              <a:t>topptr</a:t>
            </a:r>
            <a:r>
              <a:rPr lang="en-GB" altLang="en-US" sz="2500" b="1" dirty="0">
                <a:latin typeface="Garamond" panose="02020404030301010803" pitchFamily="18" charset="0"/>
              </a:rPr>
              <a:t> should point to the previous node. When we have only one node  </a:t>
            </a:r>
            <a:r>
              <a:rPr lang="en-GB" altLang="en-US" sz="2500" b="1" dirty="0" err="1">
                <a:latin typeface="Garamond" panose="02020404030301010803" pitchFamily="18" charset="0"/>
              </a:rPr>
              <a:t>botptr</a:t>
            </a:r>
            <a:r>
              <a:rPr lang="en-GB" altLang="en-US" sz="2500" b="1" dirty="0">
                <a:latin typeface="Garamond" panose="02020404030301010803" pitchFamily="18" charset="0"/>
              </a:rPr>
              <a:t> and </a:t>
            </a:r>
            <a:r>
              <a:rPr lang="en-GB" altLang="en-US" sz="2500" b="1" dirty="0" err="1">
                <a:latin typeface="Garamond" panose="02020404030301010803" pitchFamily="18" charset="0"/>
              </a:rPr>
              <a:t>topptr</a:t>
            </a:r>
            <a:r>
              <a:rPr lang="en-GB" altLang="en-US" sz="2500" b="1" dirty="0">
                <a:latin typeface="Garamond" panose="02020404030301010803" pitchFamily="18" charset="0"/>
              </a:rPr>
              <a:t> should point to NULL</a:t>
            </a:r>
          </a:p>
          <a:p>
            <a:pPr lvl="1" eaLnBrk="1" hangingPunct="1">
              <a:buBlip>
                <a:blip r:embed="rId5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Deleting the last node</a:t>
            </a:r>
          </a:p>
          <a:p>
            <a:pPr lvl="1" eaLnBrk="1" hangingPunct="1">
              <a:buBlip>
                <a:blip r:embed="rId5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No: -  stack underflow</a:t>
            </a:r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 rot="-365891">
            <a:off x="6096000" y="4077642"/>
            <a:ext cx="956733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 rot="-365891">
            <a:off x="7823200" y="3933180"/>
            <a:ext cx="956733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 rot="-365891">
            <a:off x="9647767" y="3861742"/>
            <a:ext cx="956733" cy="46166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V="1">
            <a:off x="7152218" y="4257676"/>
            <a:ext cx="577849" cy="730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8879417" y="4221163"/>
            <a:ext cx="863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Freeform 11"/>
          <p:cNvSpPr>
            <a:spLocks/>
          </p:cNvSpPr>
          <p:nvPr/>
        </p:nvSpPr>
        <p:spPr bwMode="auto">
          <a:xfrm>
            <a:off x="10627784" y="3994151"/>
            <a:ext cx="651933" cy="334963"/>
          </a:xfrm>
          <a:custGeom>
            <a:avLst/>
            <a:gdLst>
              <a:gd name="T0" fmla="*/ 0 w 308"/>
              <a:gd name="T1" fmla="*/ 0 h 211"/>
              <a:gd name="T2" fmla="*/ 2147483647 w 308"/>
              <a:gd name="T3" fmla="*/ 2147483647 h 211"/>
              <a:gd name="T4" fmla="*/ 2147483647 w 308"/>
              <a:gd name="T5" fmla="*/ 2147483647 h 211"/>
              <a:gd name="T6" fmla="*/ 2147483647 w 308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308"/>
              <a:gd name="T13" fmla="*/ 0 h 211"/>
              <a:gd name="T14" fmla="*/ 308 w 308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" h="211">
                <a:moveTo>
                  <a:pt x="0" y="0"/>
                </a:moveTo>
                <a:cubicBezTo>
                  <a:pt x="88" y="17"/>
                  <a:pt x="30" y="9"/>
                  <a:pt x="174" y="9"/>
                </a:cubicBezTo>
                <a:lnTo>
                  <a:pt x="172" y="211"/>
                </a:lnTo>
                <a:lnTo>
                  <a:pt x="308" y="211"/>
                </a:lnTo>
              </a:path>
            </a:pathLst>
          </a:custGeom>
          <a:noFill/>
          <a:ln w="920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5903384" y="5275263"/>
            <a:ext cx="13440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botptr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7823200" y="4978400"/>
            <a:ext cx="14393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 dirty="0" err="1">
                <a:solidFill>
                  <a:schemeClr val="tx1"/>
                </a:solidFill>
                <a:latin typeface="Times New Roman" pitchFamily="18" charset="0"/>
              </a:rPr>
              <a:t>prevptr</a:t>
            </a:r>
            <a:endParaRPr kumimoji="1" lang="en-US" alt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9743018" y="5203825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lastptr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 flipV="1">
            <a:off x="6479117" y="4618039"/>
            <a:ext cx="0" cy="719137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 flipV="1">
            <a:off x="8496300" y="4402139"/>
            <a:ext cx="0" cy="719137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 flipV="1">
            <a:off x="10318751" y="4473575"/>
            <a:ext cx="0" cy="719138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Freeform 18"/>
          <p:cNvSpPr>
            <a:spLocks/>
          </p:cNvSpPr>
          <p:nvPr/>
        </p:nvSpPr>
        <p:spPr bwMode="auto">
          <a:xfrm>
            <a:off x="8591551" y="4186238"/>
            <a:ext cx="2400300" cy="781050"/>
          </a:xfrm>
          <a:custGeom>
            <a:avLst/>
            <a:gdLst>
              <a:gd name="T0" fmla="*/ 2147483647 w 1134"/>
              <a:gd name="T1" fmla="*/ 0 h 492"/>
              <a:gd name="T2" fmla="*/ 2147483647 w 1134"/>
              <a:gd name="T3" fmla="*/ 0 h 492"/>
              <a:gd name="T4" fmla="*/ 2147483647 w 1134"/>
              <a:gd name="T5" fmla="*/ 2147483647 h 492"/>
              <a:gd name="T6" fmla="*/ 2147483647 w 1134"/>
              <a:gd name="T7" fmla="*/ 2147483647 h 492"/>
              <a:gd name="T8" fmla="*/ 2147483647 w 1134"/>
              <a:gd name="T9" fmla="*/ 2147483647 h 492"/>
              <a:gd name="T10" fmla="*/ 2147483647 w 1134"/>
              <a:gd name="T11" fmla="*/ 2147483647 h 492"/>
              <a:gd name="T12" fmla="*/ 0 w 1134"/>
              <a:gd name="T13" fmla="*/ 2147483647 h 492"/>
              <a:gd name="T14" fmla="*/ 2147483647 w 1134"/>
              <a:gd name="T15" fmla="*/ 2147483647 h 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4"/>
              <a:gd name="T25" fmla="*/ 0 h 492"/>
              <a:gd name="T26" fmla="*/ 1134 w 1134"/>
              <a:gd name="T27" fmla="*/ 492 h 4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4" h="492">
                <a:moveTo>
                  <a:pt x="998" y="0"/>
                </a:moveTo>
                <a:lnTo>
                  <a:pt x="1134" y="0"/>
                </a:lnTo>
                <a:cubicBezTo>
                  <a:pt x="1119" y="124"/>
                  <a:pt x="1124" y="253"/>
                  <a:pt x="1090" y="373"/>
                </a:cubicBezTo>
                <a:cubicBezTo>
                  <a:pt x="1083" y="399"/>
                  <a:pt x="1042" y="399"/>
                  <a:pt x="1017" y="409"/>
                </a:cubicBezTo>
                <a:cubicBezTo>
                  <a:pt x="895" y="458"/>
                  <a:pt x="799" y="476"/>
                  <a:pt x="670" y="492"/>
                </a:cubicBezTo>
                <a:cubicBezTo>
                  <a:pt x="579" y="489"/>
                  <a:pt x="412" y="473"/>
                  <a:pt x="295" y="473"/>
                </a:cubicBezTo>
                <a:lnTo>
                  <a:pt x="0" y="363"/>
                </a:lnTo>
                <a:lnTo>
                  <a:pt x="45" y="136"/>
                </a:lnTo>
              </a:path>
            </a:pathLst>
          </a:custGeom>
          <a:noFill/>
          <a:ln w="79375" cap="flat" cmpd="sng">
            <a:solidFill>
              <a:srgbClr val="FFFF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9FDC1C2A-E7B1-41E8-9750-8D7DCACE7086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67558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Exercise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951" y="646386"/>
            <a:ext cx="11855670" cy="5530577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altLang="en-US" b="1" dirty="0">
                <a:latin typeface="Garamond" panose="02020404030301010803" pitchFamily="18" charset="0"/>
              </a:rPr>
              <a:t>Write the complete code of stack implementation using single linked list and array.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1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8C7A48AC-BA51-49EA-B8D0-D171A8F1B64C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46386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Application of Stack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43" y="768735"/>
            <a:ext cx="11735091" cy="5900079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Garamond" panose="02020404030301010803" pitchFamily="18" charset="0"/>
              </a:rPr>
              <a:t>1</a:t>
            </a:r>
            <a:r>
              <a:rPr lang="en-GB" altLang="en-US" sz="2400" b="1" dirty="0">
                <a:latin typeface="Garamond" panose="02020404030301010803" pitchFamily="18" charset="0"/>
              </a:rPr>
              <a:t>. Variable declaration</a:t>
            </a:r>
          </a:p>
          <a:p>
            <a:pPr lvl="1" eaLnBrk="1" hangingPunct="1"/>
            <a:r>
              <a:rPr lang="en-GB" altLang="en-US" b="1" dirty="0">
                <a:latin typeface="Garamond" panose="02020404030301010803" pitchFamily="18" charset="0"/>
              </a:rPr>
              <a:t>Void main()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altLang="en-US" sz="2400" b="1" dirty="0">
                <a:latin typeface="Garamond" panose="02020404030301010803" pitchFamily="18" charset="0"/>
              </a:rPr>
              <a:t>{</a:t>
            </a:r>
            <a:r>
              <a:rPr lang="en-GB" altLang="en-US" sz="2400" b="1" dirty="0" err="1">
                <a:latin typeface="Garamond" panose="02020404030301010803" pitchFamily="18" charset="0"/>
              </a:rPr>
              <a:t>int</a:t>
            </a:r>
            <a:r>
              <a:rPr lang="en-GB" altLang="en-US" sz="2400" b="1" dirty="0">
                <a:latin typeface="Garamond" panose="02020404030301010803" pitchFamily="18" charset="0"/>
              </a:rPr>
              <a:t> </a:t>
            </a:r>
            <a:r>
              <a:rPr lang="en-GB" altLang="en-US" sz="2400" b="1" dirty="0" err="1">
                <a:latin typeface="Garamond" panose="02020404030301010803" pitchFamily="18" charset="0"/>
              </a:rPr>
              <a:t>i</a:t>
            </a:r>
            <a:r>
              <a:rPr lang="en-GB" altLang="en-US" sz="2400" b="1" dirty="0">
                <a:latin typeface="Garamond" panose="02020404030301010803" pitchFamily="18" charset="0"/>
              </a:rPr>
              <a:t>, n;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altLang="en-US" sz="2400" b="1" dirty="0">
                <a:latin typeface="Garamond" panose="02020404030301010803" pitchFamily="18" charset="0"/>
              </a:rPr>
              <a:t>	for (</a:t>
            </a:r>
            <a:r>
              <a:rPr lang="en-GB" altLang="en-US" sz="2400" b="1" dirty="0" err="1">
                <a:latin typeface="Garamond" panose="02020404030301010803" pitchFamily="18" charset="0"/>
              </a:rPr>
              <a:t>i</a:t>
            </a:r>
            <a:r>
              <a:rPr lang="en-GB" altLang="en-US" sz="2400" b="1" dirty="0">
                <a:latin typeface="Garamond" panose="02020404030301010803" pitchFamily="18" charset="0"/>
              </a:rPr>
              <a:t>=0;i&lt;=10;i++)</a:t>
            </a:r>
          </a:p>
          <a:p>
            <a:pPr lvl="3" eaLnBrk="1" hangingPunct="1">
              <a:buFontTx/>
              <a:buNone/>
            </a:pPr>
            <a:r>
              <a:rPr lang="en-GB" altLang="en-US" sz="2800" b="1" dirty="0">
                <a:latin typeface="Garamond" panose="02020404030301010803" pitchFamily="18" charset="0"/>
              </a:rPr>
              <a:t>	{</a:t>
            </a:r>
            <a:r>
              <a:rPr lang="en-GB" altLang="en-US" sz="2800" b="1" dirty="0" err="1">
                <a:latin typeface="Garamond" panose="02020404030301010803" pitchFamily="18" charset="0"/>
              </a:rPr>
              <a:t>int</a:t>
            </a:r>
            <a:r>
              <a:rPr lang="en-GB" altLang="en-US" sz="2800" b="1" dirty="0">
                <a:latin typeface="Garamond" panose="02020404030301010803" pitchFamily="18" charset="0"/>
              </a:rPr>
              <a:t> m;</a:t>
            </a:r>
          </a:p>
          <a:p>
            <a:pPr lvl="3" eaLnBrk="1" hangingPunct="1">
              <a:buFontTx/>
              <a:buNone/>
            </a:pPr>
            <a:r>
              <a:rPr lang="en-GB" altLang="en-US" sz="2800" b="1" dirty="0">
                <a:latin typeface="Garamond" panose="02020404030301010803" pitchFamily="18" charset="0"/>
              </a:rPr>
              <a:t>	</a:t>
            </a:r>
            <a:r>
              <a:rPr lang="en-GB" altLang="en-US" sz="2800" b="1" dirty="0" err="1">
                <a:latin typeface="Garamond" panose="02020404030301010803" pitchFamily="18" charset="0"/>
              </a:rPr>
              <a:t>cin</a:t>
            </a:r>
            <a:r>
              <a:rPr lang="en-GB" altLang="en-US" sz="2800" b="1" dirty="0">
                <a:latin typeface="Garamond" panose="02020404030301010803" pitchFamily="18" charset="0"/>
              </a:rPr>
              <a:t>&gt;&gt;n;</a:t>
            </a:r>
          </a:p>
          <a:p>
            <a:pPr lvl="3" eaLnBrk="1" hangingPunct="1">
              <a:buFontTx/>
              <a:buNone/>
            </a:pPr>
            <a:r>
              <a:rPr lang="en-GB" altLang="en-US" sz="2800" b="1" dirty="0">
                <a:latin typeface="Garamond" panose="02020404030301010803" pitchFamily="18" charset="0"/>
              </a:rPr>
              <a:t>	</a:t>
            </a:r>
            <a:r>
              <a:rPr lang="en-GB" altLang="en-US" sz="2800" b="1" dirty="0" err="1">
                <a:latin typeface="Garamond" panose="02020404030301010803" pitchFamily="18" charset="0"/>
              </a:rPr>
              <a:t>cin</a:t>
            </a:r>
            <a:r>
              <a:rPr lang="en-GB" altLang="en-US" sz="2800" b="1" dirty="0">
                <a:latin typeface="Garamond" panose="02020404030301010803" pitchFamily="18" charset="0"/>
              </a:rPr>
              <a:t>&gt;&gt;m;</a:t>
            </a:r>
          </a:p>
          <a:p>
            <a:pPr lvl="3" eaLnBrk="1" hangingPunct="1">
              <a:buFontTx/>
              <a:buNone/>
            </a:pPr>
            <a:r>
              <a:rPr lang="en-GB" altLang="en-US" sz="2800" b="1" dirty="0">
                <a:latin typeface="Garamond" panose="02020404030301010803" pitchFamily="18" charset="0"/>
              </a:rPr>
              <a:t>	</a:t>
            </a:r>
            <a:r>
              <a:rPr lang="en-GB" altLang="en-US" sz="2800" b="1" dirty="0" err="1">
                <a:latin typeface="Garamond" panose="02020404030301010803" pitchFamily="18" charset="0"/>
              </a:rPr>
              <a:t>cout</a:t>
            </a:r>
            <a:r>
              <a:rPr lang="en-GB" altLang="en-US" sz="2800" b="1" dirty="0">
                <a:latin typeface="Garamond" panose="02020404030301010803" pitchFamily="18" charset="0"/>
              </a:rPr>
              <a:t>&lt;&lt;m*n;</a:t>
            </a:r>
          </a:p>
          <a:p>
            <a:pPr lvl="3" eaLnBrk="1" hangingPunct="1">
              <a:buFontTx/>
              <a:buNone/>
            </a:pPr>
            <a:r>
              <a:rPr lang="en-GB" altLang="en-US" sz="2800" b="1" dirty="0">
                <a:latin typeface="Garamond" panose="02020404030301010803" pitchFamily="18" charset="0"/>
              </a:rPr>
              <a:t>	}</a:t>
            </a:r>
          </a:p>
          <a:p>
            <a:pPr lvl="3" eaLnBrk="1" hangingPunct="1">
              <a:buFontTx/>
              <a:buNone/>
            </a:pPr>
            <a:r>
              <a:rPr lang="en-GB" altLang="en-US" sz="2800" b="1" dirty="0" err="1">
                <a:latin typeface="Garamond" panose="02020404030301010803" pitchFamily="18" charset="0"/>
              </a:rPr>
              <a:t>cout</a:t>
            </a:r>
            <a:r>
              <a:rPr lang="en-GB" altLang="en-US" sz="2800" b="1" dirty="0">
                <a:latin typeface="Garamond" panose="02020404030301010803" pitchFamily="18" charset="0"/>
              </a:rPr>
              <a:t>&lt;&lt;n;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altLang="en-US" sz="2400" b="1" dirty="0">
                <a:latin typeface="Garamond" panose="02020404030301010803" pitchFamily="18" charset="0"/>
              </a:rPr>
              <a:t>	}</a:t>
            </a:r>
            <a:endParaRPr lang="en-US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576484" y="3213100"/>
            <a:ext cx="988483" cy="2724150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m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n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i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6576485" y="5516563"/>
            <a:ext cx="958849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6576485" y="5157788"/>
            <a:ext cx="958849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6576485" y="4797425"/>
            <a:ext cx="958849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8208434" y="4329113"/>
            <a:ext cx="30712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Used to hold variables when declared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1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3683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/>
            <a:br>
              <a:rPr lang="en-US" alt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alt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Stack </a:t>
            </a:r>
            <a:br>
              <a:rPr lang="en-US" alt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3" y="693683"/>
            <a:ext cx="11761077" cy="5431220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en-US" altLang="en-US" b="1" dirty="0">
              <a:latin typeface="Garamond" panose="02020404030301010803" pitchFamily="18" charset="0"/>
            </a:endParaRPr>
          </a:p>
          <a:p>
            <a:pPr>
              <a:buBlip>
                <a:blip r:embed="rId2"/>
              </a:buBlip>
            </a:pPr>
            <a:r>
              <a:rPr lang="en-US" altLang="en-US" b="1" dirty="0">
                <a:latin typeface="Garamond" panose="02020404030301010803" pitchFamily="18" charset="0"/>
              </a:rPr>
              <a:t>Stack</a:t>
            </a:r>
          </a:p>
          <a:p>
            <a:pPr marL="0" indent="0">
              <a:buNone/>
            </a:pPr>
            <a:endParaRPr lang="en-US" altLang="en-US" b="1" dirty="0">
              <a:latin typeface="Garamond" panose="02020404030301010803" pitchFamily="18" charset="0"/>
            </a:endParaRPr>
          </a:p>
          <a:p>
            <a:pPr lvl="1">
              <a:buBlip>
                <a:blip r:embed="rId2"/>
              </a:buBlip>
            </a:pPr>
            <a:endParaRPr lang="en-US" altLang="en-US" b="1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US" altLang="en-US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2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556084" y="1135117"/>
            <a:ext cx="461903" cy="6295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17987" y="1048406"/>
            <a:ext cx="9254359" cy="1182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GB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Stacks are data structures that have restricted data access, which can be accessed from end or start of the list.</a:t>
            </a:r>
          </a:p>
          <a:p>
            <a:pPr algn="ctr"/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1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299576" y="6526923"/>
            <a:ext cx="2844800" cy="1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00BBD03C-A46E-4E00-97CD-5AADA4A958B0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18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04043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Application of Stack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835572"/>
            <a:ext cx="11952816" cy="6022428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400" b="1" dirty="0">
                <a:latin typeface="Garamond" panose="02020404030301010803" pitchFamily="18" charset="0"/>
              </a:rPr>
              <a:t>2. function calling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Void main(){</a:t>
            </a:r>
          </a:p>
          <a:p>
            <a:pPr lvl="2">
              <a:lnSpc>
                <a:spcPct val="80000"/>
              </a:lnSpc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Func1();</a:t>
            </a:r>
          </a:p>
          <a:p>
            <a:pPr lvl="2">
              <a:lnSpc>
                <a:spcPct val="80000"/>
              </a:lnSpc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Func2();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Void func1(){</a:t>
            </a:r>
          </a:p>
          <a:p>
            <a:pPr lvl="2">
              <a:lnSpc>
                <a:spcPct val="80000"/>
              </a:lnSpc>
              <a:buBlip>
                <a:blip r:embed="rId5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Cout</a:t>
            </a:r>
            <a:r>
              <a:rPr lang="en-GB" altLang="en-US" b="1" dirty="0">
                <a:latin typeface="Garamond" panose="02020404030301010803" pitchFamily="18" charset="0"/>
              </a:rPr>
              <a:t>&lt;&lt;“</a:t>
            </a:r>
            <a:r>
              <a:rPr lang="en-GB" altLang="en-US" b="1" dirty="0" err="1">
                <a:latin typeface="Garamond" panose="02020404030301010803" pitchFamily="18" charset="0"/>
              </a:rPr>
              <a:t>selam</a:t>
            </a:r>
            <a:r>
              <a:rPr lang="en-GB" altLang="en-US" b="1" dirty="0">
                <a:latin typeface="Garamond" panose="02020404030301010803" pitchFamily="18" charset="0"/>
              </a:rPr>
              <a:t>”;</a:t>
            </a:r>
          </a:p>
          <a:p>
            <a:pPr lvl="2">
              <a:lnSpc>
                <a:spcPct val="80000"/>
              </a:lnSpc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Func3();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Void func2()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{</a:t>
            </a:r>
          </a:p>
          <a:p>
            <a:pPr lvl="2">
              <a:lnSpc>
                <a:spcPct val="80000"/>
              </a:lnSpc>
              <a:buBlip>
                <a:blip r:embed="rId5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Cout</a:t>
            </a:r>
            <a:r>
              <a:rPr lang="en-GB" altLang="en-US" b="1" dirty="0">
                <a:latin typeface="Garamond" panose="02020404030301010803" pitchFamily="18" charset="0"/>
              </a:rPr>
              <a:t>&lt;&lt;“Hi”;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Void func3(){</a:t>
            </a:r>
          </a:p>
          <a:p>
            <a:pPr lvl="2">
              <a:lnSpc>
                <a:spcPct val="80000"/>
              </a:lnSpc>
              <a:buBlip>
                <a:blip r:embed="rId5"/>
              </a:buBlip>
            </a:pPr>
            <a:r>
              <a:rPr lang="en-GB" altLang="en-US" b="1" dirty="0" err="1">
                <a:latin typeface="Garamond" panose="02020404030301010803" pitchFamily="18" charset="0"/>
              </a:rPr>
              <a:t>Cout</a:t>
            </a:r>
            <a:r>
              <a:rPr lang="en-GB" altLang="en-US" b="1" dirty="0">
                <a:latin typeface="Garamond" panose="02020404030301010803" pitchFamily="18" charset="0"/>
              </a:rPr>
              <a:t>&lt;&lt;“Hello”;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Blip>
                <a:blip r:embed="rId5"/>
              </a:buBlip>
            </a:pPr>
            <a:r>
              <a:rPr lang="en-GB" altLang="en-US" sz="2000" b="1" dirty="0">
                <a:latin typeface="Garamond" panose="02020404030301010803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000" b="1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GB" altLang="en-US" sz="2000" b="1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altLang="en-US" sz="2000" b="1" dirty="0">
                <a:latin typeface="Garamond" panose="02020404030301010803" pitchFamily="18" charset="0"/>
              </a:rPr>
              <a:t>Note : The one that is found on the top of the stack is currently executed. When empty stack remain, the program will halt</a:t>
            </a:r>
            <a:endParaRPr lang="en-US" altLang="en-US" sz="2000" b="1" dirty="0">
              <a:latin typeface="Garamond" panose="02020404030301010803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00751" y="1916113"/>
            <a:ext cx="1754716" cy="1200329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Main()</a:t>
            </a:r>
            <a:endParaRPr kumimoji="1" lang="en-US" alt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8113185" y="1916113"/>
            <a:ext cx="1729316" cy="1200329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Func1()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Main()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auto">
          <a:xfrm>
            <a:off x="8115300" y="2708275"/>
            <a:ext cx="1534584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10033000" y="1557339"/>
            <a:ext cx="1754717" cy="162877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Func3()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Func1()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Main()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41" name="Line 13"/>
          <p:cNvSpPr>
            <a:spLocks noChangeShapeType="1"/>
          </p:cNvSpPr>
          <p:nvPr/>
        </p:nvSpPr>
        <p:spPr bwMode="auto">
          <a:xfrm>
            <a:off x="10225618" y="3068638"/>
            <a:ext cx="1534583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4"/>
          <p:cNvSpPr>
            <a:spLocks noChangeShapeType="1"/>
          </p:cNvSpPr>
          <p:nvPr/>
        </p:nvSpPr>
        <p:spPr bwMode="auto">
          <a:xfrm>
            <a:off x="10225618" y="2708275"/>
            <a:ext cx="1534583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4656667" y="3429000"/>
            <a:ext cx="6709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44" name="Text Box 16"/>
          <p:cNvSpPr txBox="1">
            <a:spLocks noChangeArrowheads="1"/>
          </p:cNvSpPr>
          <p:nvPr/>
        </p:nvSpPr>
        <p:spPr bwMode="auto">
          <a:xfrm>
            <a:off x="8401051" y="3357563"/>
            <a:ext cx="6709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6479118" y="3357563"/>
            <a:ext cx="6709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46" name="Text Box 18"/>
          <p:cNvSpPr txBox="1">
            <a:spLocks noChangeArrowheads="1"/>
          </p:cNvSpPr>
          <p:nvPr/>
        </p:nvSpPr>
        <p:spPr bwMode="auto">
          <a:xfrm>
            <a:off x="4514596" y="4149724"/>
            <a:ext cx="1729317" cy="1200329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Func1()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Main()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47" name="Text Box 19"/>
          <p:cNvSpPr txBox="1">
            <a:spLocks noChangeArrowheads="1"/>
          </p:cNvSpPr>
          <p:nvPr/>
        </p:nvSpPr>
        <p:spPr bwMode="auto">
          <a:xfrm>
            <a:off x="6878109" y="4184649"/>
            <a:ext cx="1729316" cy="1200329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Func2()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Main()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48" name="Text Box 20"/>
          <p:cNvSpPr txBox="1">
            <a:spLocks noChangeArrowheads="1"/>
          </p:cNvSpPr>
          <p:nvPr/>
        </p:nvSpPr>
        <p:spPr bwMode="auto">
          <a:xfrm>
            <a:off x="8833909" y="4192510"/>
            <a:ext cx="1631949" cy="1200329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Main()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49" name="Text Box 21"/>
          <p:cNvSpPr txBox="1">
            <a:spLocks noChangeArrowheads="1"/>
          </p:cNvSpPr>
          <p:nvPr/>
        </p:nvSpPr>
        <p:spPr bwMode="auto">
          <a:xfrm>
            <a:off x="10848976" y="4149723"/>
            <a:ext cx="1295400" cy="1200329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50" name="Text Box 22"/>
          <p:cNvSpPr txBox="1">
            <a:spLocks noChangeArrowheads="1"/>
          </p:cNvSpPr>
          <p:nvPr/>
        </p:nvSpPr>
        <p:spPr bwMode="auto">
          <a:xfrm>
            <a:off x="5520267" y="5516563"/>
            <a:ext cx="6709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5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51" name="Text Box 23"/>
          <p:cNvSpPr txBox="1">
            <a:spLocks noChangeArrowheads="1"/>
          </p:cNvSpPr>
          <p:nvPr/>
        </p:nvSpPr>
        <p:spPr bwMode="auto">
          <a:xfrm>
            <a:off x="10513485" y="3429000"/>
            <a:ext cx="6709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>
                <a:solidFill>
                  <a:schemeClr val="tx1"/>
                </a:solidFill>
                <a:latin typeface="Times New Roman" pitchFamily="18" charset="0"/>
              </a:rPr>
              <a:t>4</a:t>
            </a:r>
            <a:endParaRPr kumimoji="1"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52" name="Text Box 24"/>
          <p:cNvSpPr txBox="1">
            <a:spLocks noChangeArrowheads="1"/>
          </p:cNvSpPr>
          <p:nvPr/>
        </p:nvSpPr>
        <p:spPr bwMode="auto">
          <a:xfrm>
            <a:off x="9457267" y="5516563"/>
            <a:ext cx="6709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7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53" name="Text Box 25"/>
          <p:cNvSpPr txBox="1">
            <a:spLocks noChangeArrowheads="1"/>
          </p:cNvSpPr>
          <p:nvPr/>
        </p:nvSpPr>
        <p:spPr bwMode="auto">
          <a:xfrm>
            <a:off x="7823200" y="5516563"/>
            <a:ext cx="6709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6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54" name="Text Box 26"/>
          <p:cNvSpPr txBox="1">
            <a:spLocks noChangeArrowheads="1"/>
          </p:cNvSpPr>
          <p:nvPr/>
        </p:nvSpPr>
        <p:spPr bwMode="auto">
          <a:xfrm>
            <a:off x="4271433" y="1989138"/>
            <a:ext cx="1295400" cy="1200329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55" name="Line 27"/>
          <p:cNvSpPr>
            <a:spLocks noChangeShapeType="1"/>
          </p:cNvSpPr>
          <p:nvPr/>
        </p:nvSpPr>
        <p:spPr bwMode="auto">
          <a:xfrm>
            <a:off x="10223500" y="2420938"/>
            <a:ext cx="1534584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28"/>
          <p:cNvSpPr>
            <a:spLocks noChangeShapeType="1"/>
          </p:cNvSpPr>
          <p:nvPr/>
        </p:nvSpPr>
        <p:spPr bwMode="auto">
          <a:xfrm>
            <a:off x="4611962" y="4941888"/>
            <a:ext cx="1534583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29"/>
          <p:cNvSpPr>
            <a:spLocks noChangeShapeType="1"/>
          </p:cNvSpPr>
          <p:nvPr/>
        </p:nvSpPr>
        <p:spPr bwMode="auto">
          <a:xfrm>
            <a:off x="6975475" y="4941888"/>
            <a:ext cx="1534584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6D3A2D4C-C932-45AE-A1AA-F0F0C3709773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93682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Application of Stack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125" y="867103"/>
            <a:ext cx="11918730" cy="5880538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altLang="en-US" b="1" dirty="0">
                <a:latin typeface="Garamond" panose="02020404030301010803" pitchFamily="18" charset="0"/>
              </a:rPr>
              <a:t>3. recursive programming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 err="1">
                <a:latin typeface="Garamond" panose="02020404030301010803" pitchFamily="18" charset="0"/>
              </a:rPr>
              <a:t>int</a:t>
            </a:r>
            <a:r>
              <a:rPr lang="en-GB" altLang="en-US" b="1" dirty="0">
                <a:latin typeface="Garamond" panose="02020404030301010803" pitchFamily="18" charset="0"/>
              </a:rPr>
              <a:t> factorial (</a:t>
            </a:r>
            <a:r>
              <a:rPr lang="en-GB" altLang="en-US" b="1" dirty="0" err="1">
                <a:latin typeface="Garamond" panose="02020404030301010803" pitchFamily="18" charset="0"/>
              </a:rPr>
              <a:t>int</a:t>
            </a:r>
            <a:r>
              <a:rPr lang="en-GB" altLang="en-US" b="1" dirty="0">
                <a:latin typeface="Garamond" panose="02020404030301010803" pitchFamily="18" charset="0"/>
              </a:rPr>
              <a:t> n)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    if(n==0 || n==1)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       return (1);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   else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    return(factorial(n-1)*n)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}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303684" y="1482725"/>
            <a:ext cx="3071283" cy="4914900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Factorial(0) = 1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Factorial(1) = 1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Factorial(2)=  2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Factorial(n-2)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Factorial(n-1)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Factorial(n)</a:t>
            </a:r>
            <a:endParaRPr kumimoji="1" lang="en-US" alt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1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B351ECA6-4936-4ACD-9D7D-B9494DEBD66D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55116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Application of Stack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867" y="914400"/>
            <a:ext cx="11693926" cy="5423338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C00000"/>
              </a:buClr>
              <a:buSzPct val="99000"/>
              <a:buBlip>
                <a:blip r:embed="rId5"/>
              </a:buBlip>
            </a:pPr>
            <a:r>
              <a:rPr lang="en-GB" altLang="en-US" sz="2500" b="1" dirty="0">
                <a:latin typeface="Garamond" panose="02020404030301010803" pitchFamily="18" charset="0"/>
              </a:rPr>
              <a:t>Infix to postfix conversion</a:t>
            </a: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GB" altLang="en-US" sz="2500" b="1" dirty="0">
                <a:latin typeface="Garamond" panose="02020404030301010803" pitchFamily="18" charset="0"/>
              </a:rPr>
              <a:t>Infix Notation	  Postfix Notation     prefix Notation</a:t>
            </a: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GB" altLang="en-US" sz="2500" b="1" dirty="0">
                <a:latin typeface="Garamond" panose="02020404030301010803" pitchFamily="18" charset="0"/>
              </a:rPr>
              <a:t>A+B			    AB+			+AB</a:t>
            </a: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GB" altLang="en-US" sz="2500" b="1" dirty="0" err="1">
                <a:latin typeface="Garamond" panose="02020404030301010803" pitchFamily="18" charset="0"/>
              </a:rPr>
              <a:t>Eg</a:t>
            </a:r>
            <a:r>
              <a:rPr lang="en-GB" altLang="en-US" sz="2500" b="1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GB" altLang="en-US" sz="2500" b="1" dirty="0">
                <a:latin typeface="Garamond" panose="02020404030301010803" pitchFamily="18" charset="0"/>
              </a:rPr>
              <a:t>(A+B)*C		       AB+C*			*+ABC</a:t>
            </a: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GB" altLang="en-US" sz="2500" b="1" dirty="0">
                <a:latin typeface="Garamond" panose="02020404030301010803" pitchFamily="18" charset="0"/>
              </a:rPr>
              <a:t>(A+B)*(C-D)	       AB+CD-*		*(A+B)(C-D)</a:t>
            </a:r>
          </a:p>
          <a:p>
            <a:pPr marL="0" indent="0" eaLnBrk="1" hangingPunct="1">
              <a:lnSpc>
                <a:spcPct val="90000"/>
              </a:lnSpc>
              <a:buClr>
                <a:srgbClr val="C00000"/>
              </a:buClr>
              <a:buSzPct val="99000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								*+AB-CD</a:t>
            </a:r>
          </a:p>
          <a:p>
            <a:pPr marL="0" indent="0" eaLnBrk="1" hangingPunct="1">
              <a:lnSpc>
                <a:spcPct val="90000"/>
              </a:lnSpc>
              <a:buClr>
                <a:srgbClr val="C00000"/>
              </a:buClr>
              <a:buSzPct val="99000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								*+-EF, </a:t>
            </a:r>
          </a:p>
          <a:p>
            <a:pPr marL="0" indent="0" eaLnBrk="1" hangingPunct="1">
              <a:lnSpc>
                <a:spcPct val="90000"/>
              </a:lnSpc>
              <a:buClr>
                <a:srgbClr val="C00000"/>
              </a:buClr>
              <a:buSzPct val="99000"/>
              <a:buNone/>
            </a:pPr>
            <a:r>
              <a:rPr lang="en-GB" altLang="en-US" sz="2500" b="1" dirty="0">
                <a:latin typeface="Garamond" panose="02020404030301010803" pitchFamily="18" charset="0"/>
              </a:rPr>
              <a:t>								E=AB, F=CD</a:t>
            </a:r>
            <a:endParaRPr lang="en-US" altLang="en-US" sz="25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6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0242B22F-339B-40B8-BAB7-A7C9C1BC2C59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56745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Application of Stack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58" y="851338"/>
            <a:ext cx="11902965" cy="5849007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Blip>
                <a:blip r:embed="rId5"/>
              </a:buBlip>
            </a:pPr>
            <a:r>
              <a:rPr lang="en-GB" altLang="en-US" sz="2400" b="1" dirty="0">
                <a:latin typeface="Garamond" panose="02020404030301010803" pitchFamily="18" charset="0"/>
              </a:rPr>
              <a:t>5. Computing Postfix Notation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sz="2400" b="1" dirty="0">
                <a:latin typeface="Garamond" panose="02020404030301010803" pitchFamily="18" charset="0"/>
              </a:rPr>
              <a:t>AB+</a:t>
            </a:r>
            <a:endParaRPr lang="en-US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695700" y="2709864"/>
            <a:ext cx="863600" cy="1628775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B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A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039784" y="2709863"/>
            <a:ext cx="24955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</a:rPr>
              <a:t>Op=pop</a:t>
            </a:r>
            <a:r>
              <a:rPr kumimoji="1" lang="en-GB" altLang="en-US" sz="2400" dirty="0">
                <a:solidFill>
                  <a:schemeClr val="tx1"/>
                </a:solidFill>
                <a:latin typeface="Times New Roman" pitchFamily="18" charset="0"/>
              </a:rPr>
              <a:t>()</a:t>
            </a:r>
            <a:endParaRPr kumimoji="1" lang="en-US" alt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039785" y="3357563"/>
            <a:ext cx="29760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</a:rPr>
              <a:t>Op1=pop</a:t>
            </a: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()</a:t>
            </a:r>
            <a:endParaRPr kumimoji="1" lang="en-US" alt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4946069" y="3860800"/>
            <a:ext cx="26881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</a:rPr>
              <a:t>Op2=pop()</a:t>
            </a:r>
            <a:endParaRPr kumimoji="1"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3407834" y="4797425"/>
            <a:ext cx="4127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</a:rPr>
              <a:t>Op2 op op1 = result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dirty="0">
                <a:solidFill>
                  <a:schemeClr val="tx1"/>
                </a:solidFill>
              </a:rPr>
              <a:t>Push (result)</a:t>
            </a:r>
            <a:endParaRPr kumimoji="1"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8688918" y="2708275"/>
            <a:ext cx="1631949" cy="2176463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Result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6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3A2CDDC5-3E02-4D92-B1A7-E868FADA3F79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77916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 eaLnBrk="1" hangingPunct="1"/>
            <a:r>
              <a:rPr lang="en-GB" alt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…</a:t>
            </a:r>
            <a:endParaRPr lang="en-US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421" y="819807"/>
            <a:ext cx="11745310" cy="5880538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example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b="1" dirty="0">
                <a:latin typeface="Garamond" panose="02020404030301010803" pitchFamily="18" charset="0"/>
              </a:rPr>
              <a:t>AB+C*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695700" y="1628776"/>
            <a:ext cx="863600" cy="2176463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B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A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135034" y="1628776"/>
            <a:ext cx="1629833" cy="2176463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Result1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7056967" y="1628776"/>
            <a:ext cx="1727200" cy="2176463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*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C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Result1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9072034" y="1628776"/>
            <a:ext cx="1629833" cy="2176463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Result2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1488017" y="4797425"/>
            <a:ext cx="278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Eg. 4   5 +2*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4656667" y="4221163"/>
            <a:ext cx="863600" cy="2176462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4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5903385" y="4221163"/>
            <a:ext cx="960967" cy="2176462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*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7247467" y="4221163"/>
            <a:ext cx="960967" cy="2176462"/>
          </a:xfrm>
          <a:prstGeom prst="rect">
            <a:avLst/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4747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8899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8898"/>
            <a:ext cx="12192000" cy="595910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marL="0" indent="0">
              <a:buNone/>
            </a:pPr>
            <a:endParaRPr lang="en-US" sz="96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					???</a:t>
            </a:r>
          </a:p>
          <a:p>
            <a:pPr marL="0" indent="0">
              <a:buNone/>
            </a:pPr>
            <a:r>
              <a:rPr lang="en-US"/>
              <a:t>					End!!!!!!!!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A10D-1AB8-4231-9C67-FBA041170F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385032"/>
            <a:ext cx="2844800" cy="31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1820E938-C644-435D-9DDF-532D72F69518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04041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sz="67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Stack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421" y="914400"/>
            <a:ext cx="6684579" cy="5675586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 eaLnBrk="1" hangingPunct="1"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It is a data structure that has access to its data only at the end or top of the list. </a:t>
            </a:r>
          </a:p>
          <a:p>
            <a:pPr algn="just" eaLnBrk="1" hangingPunct="1"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It operates on LIFO (last in first out) basis.</a:t>
            </a:r>
          </a:p>
          <a:p>
            <a:pPr algn="just" eaLnBrk="1" hangingPunct="1"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Stack uses a single pointer or (index) to keep track of the information or data on the stack.</a:t>
            </a:r>
          </a:p>
          <a:p>
            <a:pPr algn="just" eaLnBrk="1" hangingPunct="1">
              <a:buBlip>
                <a:blip r:embed="rId5"/>
              </a:buBlip>
            </a:pPr>
            <a:r>
              <a:rPr lang="en-GB" altLang="en-US" sz="2600" b="1" dirty="0">
                <a:latin typeface="Garamond" panose="02020404030301010803" pitchFamily="18" charset="0"/>
              </a:rPr>
              <a:t>It has two basic operations:</a:t>
            </a:r>
          </a:p>
          <a:p>
            <a:pPr lvl="1"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600" b="1" dirty="0">
                <a:latin typeface="Garamond" panose="02020404030301010803" pitchFamily="18" charset="0"/>
              </a:rPr>
              <a:t>Push: inserting or adding data at the top of the stack,</a:t>
            </a:r>
          </a:p>
          <a:p>
            <a:pPr lvl="1"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600" b="1" dirty="0">
                <a:latin typeface="Garamond" panose="02020404030301010803" pitchFamily="18" charset="0"/>
              </a:rPr>
              <a:t>Pop: removing data from the top of the stack.</a:t>
            </a:r>
            <a:endParaRPr lang="en-US" altLang="en-US" sz="2600" b="1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C:\Users\Melkamu\Desktop\sta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39" y="914400"/>
            <a:ext cx="4860761" cy="567558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96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3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4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89B6D33C-BEBC-4345-B6AE-BDC2A3AB2E27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14854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 eaLnBrk="1" hangingPunct="1"/>
            <a:r>
              <a:rPr lang="en-GB" altLang="en-US" sz="4800" b="1" dirty="0">
                <a:solidFill>
                  <a:schemeClr val="bg1"/>
                </a:solidFill>
                <a:latin typeface="Garamond" panose="02020404030301010803" pitchFamily="18" charset="0"/>
              </a:rPr>
              <a:t>…</a:t>
            </a:r>
            <a:endParaRPr lang="en-US" altLang="en-US" sz="48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6" y="772510"/>
            <a:ext cx="11687505" cy="574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3984879" y="4973095"/>
            <a:ext cx="1911423" cy="95410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3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4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800" dirty="0">
                <a:solidFill>
                  <a:schemeClr val="bg2"/>
                </a:solidFill>
              </a:rPr>
              <a:t>A stack of coins</a:t>
            </a:r>
            <a:endParaRPr kumimoji="1" lang="en-US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3C6B0B63-13C9-4E01-8B40-432276834D97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59909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1026" name="Picture 2" descr="Stack Data Structure">
            <a:extLst>
              <a:ext uri="{FF2B5EF4-FFF2-40B4-BE49-F238E27FC236}">
                <a16:creationId xmlns:a16="http://schemas.microsoft.com/office/drawing/2014/main" id="{A89297D6-9EA1-DBDA-7F99-843A96E3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5" y="1033635"/>
            <a:ext cx="8185735" cy="47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0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3C6B0B63-13C9-4E01-8B40-432276834D97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599090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545" y="725214"/>
            <a:ext cx="11713779" cy="5833241"/>
          </a:xfr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Blip>
                <a:blip r:embed="rId5"/>
              </a:buBlip>
            </a:pPr>
            <a:r>
              <a:rPr lang="en-GB" altLang="en-US" dirty="0"/>
              <a:t>      		</a:t>
            </a:r>
            <a:r>
              <a:rPr lang="en-GB" altLang="en-US" b="1" dirty="0">
                <a:latin typeface="Garamond" panose="02020404030301010803" pitchFamily="18" charset="0"/>
              </a:rPr>
              <a:t>Push                     Pop</a:t>
            </a:r>
          </a:p>
          <a:p>
            <a:pPr eaLnBrk="1" hangingPunct="1"/>
            <a:endParaRPr lang="en-GB" altLang="en-US" dirty="0"/>
          </a:p>
          <a:p>
            <a:pPr marL="0" indent="0" eaLnBrk="1" hangingPunct="1">
              <a:buNone/>
            </a:pPr>
            <a:r>
              <a:rPr lang="en-GB" altLang="en-US" dirty="0"/>
              <a:t>                             </a:t>
            </a:r>
            <a:endParaRPr lang="en-US" altLang="en-US" dirty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639484" y="2278063"/>
            <a:ext cx="3382944" cy="2673350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………………..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……………….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US" alt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6" name="Freeform 5"/>
          <p:cNvSpPr>
            <a:spLocks/>
          </p:cNvSpPr>
          <p:nvPr/>
        </p:nvSpPr>
        <p:spPr bwMode="auto">
          <a:xfrm>
            <a:off x="3119967" y="2565400"/>
            <a:ext cx="3071284" cy="431800"/>
          </a:xfrm>
          <a:custGeom>
            <a:avLst/>
            <a:gdLst>
              <a:gd name="T0" fmla="*/ 0 w 1451"/>
              <a:gd name="T1" fmla="*/ 0 h 582"/>
              <a:gd name="T2" fmla="*/ 2147483647 w 1451"/>
              <a:gd name="T3" fmla="*/ 2147483647 h 582"/>
              <a:gd name="T4" fmla="*/ 2147483647 w 1451"/>
              <a:gd name="T5" fmla="*/ 2147483647 h 582"/>
              <a:gd name="T6" fmla="*/ 2147483647 w 1451"/>
              <a:gd name="T7" fmla="*/ 2147483647 h 582"/>
              <a:gd name="T8" fmla="*/ 0 60000 65536"/>
              <a:gd name="T9" fmla="*/ 0 60000 65536"/>
              <a:gd name="T10" fmla="*/ 0 60000 65536"/>
              <a:gd name="T11" fmla="*/ 0 60000 65536"/>
              <a:gd name="T12" fmla="*/ 0 w 1451"/>
              <a:gd name="T13" fmla="*/ 0 h 582"/>
              <a:gd name="T14" fmla="*/ 1451 w 1451"/>
              <a:gd name="T15" fmla="*/ 582 h 5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1" h="582">
                <a:moveTo>
                  <a:pt x="0" y="0"/>
                </a:moveTo>
                <a:cubicBezTo>
                  <a:pt x="79" y="90"/>
                  <a:pt x="159" y="181"/>
                  <a:pt x="272" y="272"/>
                </a:cubicBezTo>
                <a:cubicBezTo>
                  <a:pt x="385" y="363"/>
                  <a:pt x="484" y="582"/>
                  <a:pt x="680" y="544"/>
                </a:cubicBezTo>
                <a:cubicBezTo>
                  <a:pt x="876" y="506"/>
                  <a:pt x="1323" y="128"/>
                  <a:pt x="1451" y="45"/>
                </a:cubicBezTo>
              </a:path>
            </a:pathLst>
          </a:custGeom>
          <a:noFill/>
          <a:ln w="47625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Freeform 6"/>
          <p:cNvSpPr>
            <a:spLocks/>
          </p:cNvSpPr>
          <p:nvPr/>
        </p:nvSpPr>
        <p:spPr bwMode="auto">
          <a:xfrm>
            <a:off x="2446867" y="1773238"/>
            <a:ext cx="1024467" cy="1008062"/>
          </a:xfrm>
          <a:custGeom>
            <a:avLst/>
            <a:gdLst>
              <a:gd name="T0" fmla="*/ 0 w 484"/>
              <a:gd name="T1" fmla="*/ 0 h 635"/>
              <a:gd name="T2" fmla="*/ 2147483647 w 484"/>
              <a:gd name="T3" fmla="*/ 2147483647 h 635"/>
              <a:gd name="T4" fmla="*/ 2147483647 w 484"/>
              <a:gd name="T5" fmla="*/ 2147483647 h 635"/>
              <a:gd name="T6" fmla="*/ 0 60000 65536"/>
              <a:gd name="T7" fmla="*/ 0 60000 65536"/>
              <a:gd name="T8" fmla="*/ 0 60000 65536"/>
              <a:gd name="T9" fmla="*/ 0 w 484"/>
              <a:gd name="T10" fmla="*/ 0 h 635"/>
              <a:gd name="T11" fmla="*/ 484 w 484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4" h="635">
                <a:moveTo>
                  <a:pt x="0" y="0"/>
                </a:moveTo>
                <a:cubicBezTo>
                  <a:pt x="166" y="38"/>
                  <a:pt x="332" y="76"/>
                  <a:pt x="408" y="182"/>
                </a:cubicBezTo>
                <a:cubicBezTo>
                  <a:pt x="484" y="288"/>
                  <a:pt x="469" y="461"/>
                  <a:pt x="454" y="635"/>
                </a:cubicBezTo>
              </a:path>
            </a:pathLst>
          </a:custGeom>
          <a:noFill/>
          <a:ln w="53975" cap="sq" cmpd="sng">
            <a:solidFill>
              <a:srgbClr val="00FFFF"/>
            </a:solidFill>
            <a:prstDash val="solid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Freeform 7"/>
          <p:cNvSpPr>
            <a:spLocks/>
          </p:cNvSpPr>
          <p:nvPr/>
        </p:nvSpPr>
        <p:spPr bwMode="auto">
          <a:xfrm>
            <a:off x="4654551" y="1846264"/>
            <a:ext cx="865716" cy="790575"/>
          </a:xfrm>
          <a:custGeom>
            <a:avLst/>
            <a:gdLst>
              <a:gd name="T0" fmla="*/ 0 w 409"/>
              <a:gd name="T1" fmla="*/ 2147483647 h 498"/>
              <a:gd name="T2" fmla="*/ 2147483647 w 409"/>
              <a:gd name="T3" fmla="*/ 2147483647 h 498"/>
              <a:gd name="T4" fmla="*/ 2147483647 w 409"/>
              <a:gd name="T5" fmla="*/ 0 h 498"/>
              <a:gd name="T6" fmla="*/ 0 60000 65536"/>
              <a:gd name="T7" fmla="*/ 0 60000 65536"/>
              <a:gd name="T8" fmla="*/ 0 60000 65536"/>
              <a:gd name="T9" fmla="*/ 0 w 409"/>
              <a:gd name="T10" fmla="*/ 0 h 498"/>
              <a:gd name="T11" fmla="*/ 409 w 409"/>
              <a:gd name="T12" fmla="*/ 498 h 4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" h="498">
                <a:moveTo>
                  <a:pt x="0" y="498"/>
                </a:moveTo>
                <a:cubicBezTo>
                  <a:pt x="34" y="335"/>
                  <a:pt x="68" y="173"/>
                  <a:pt x="136" y="90"/>
                </a:cubicBezTo>
                <a:cubicBezTo>
                  <a:pt x="204" y="7"/>
                  <a:pt x="306" y="3"/>
                  <a:pt x="409" y="0"/>
                </a:cubicBezTo>
              </a:path>
            </a:pathLst>
          </a:custGeom>
          <a:noFill/>
          <a:ln w="63500" cap="sq" cmpd="sng">
            <a:solidFill>
              <a:srgbClr val="FF00FF"/>
            </a:solidFill>
            <a:prstDash val="solid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>
            <a:off x="3119967" y="4868863"/>
            <a:ext cx="307128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3119967" y="4365625"/>
            <a:ext cx="307128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3119967" y="3933825"/>
            <a:ext cx="307128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3119967" y="3573463"/>
            <a:ext cx="307128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7823200" y="1844675"/>
            <a:ext cx="577851" cy="2147888"/>
          </a:xfrm>
          <a:prstGeom prst="rect">
            <a:avLst/>
          </a:prstGeom>
          <a:noFill/>
          <a:ln w="47625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5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6288618" y="1844676"/>
            <a:ext cx="18245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Push(5)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Push (6)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Push (9)</a:t>
            </a:r>
            <a:endParaRPr kumimoji="1" lang="en-US" alt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9658351" y="2241551"/>
            <a:ext cx="863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8688918" y="1925638"/>
            <a:ext cx="1729316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Pop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Push(7)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Push(12)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Push(15)</a:t>
            </a: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endParaRPr kumimoji="1" lang="en-GB" altLang="en-US" sz="2400" b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pop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10608734" y="2060576"/>
            <a:ext cx="492443" cy="1938992"/>
          </a:xfrm>
          <a:prstGeom prst="rect">
            <a:avLst/>
          </a:prstGeom>
          <a:noFill/>
          <a:ln w="79375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 dirty="0">
                <a:solidFill>
                  <a:schemeClr val="tx1"/>
                </a:solidFill>
                <a:latin typeface="Times New Roman" pitchFamily="18" charset="0"/>
              </a:rPr>
              <a:t>5</a:t>
            </a:r>
            <a:endParaRPr kumimoji="1" lang="en-US" alt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9616566" y="4879373"/>
            <a:ext cx="383116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0521951" y="4318000"/>
            <a:ext cx="492443" cy="1569660"/>
          </a:xfrm>
          <a:prstGeom prst="rect">
            <a:avLst/>
          </a:prstGeom>
          <a:noFill/>
          <a:ln w="79375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kumimoji="1" lang="en-GB" altLang="en-US" sz="2400" b="0">
                <a:solidFill>
                  <a:schemeClr val="tx1"/>
                </a:solidFill>
                <a:latin typeface="Times New Roman" pitchFamily="18" charset="0"/>
              </a:rPr>
              <a:t>5</a:t>
            </a:r>
            <a:endParaRPr kumimoji="1"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1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12308AB5-DA9B-4680-BDCE-1E17CF9BF4C2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1438"/>
            <a:ext cx="12191999" cy="828183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Array implementation of push and pop operation</a:t>
            </a:r>
            <a:endParaRPr lang="en-US" altLang="en-US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55" y="898634"/>
            <a:ext cx="11855669" cy="5785945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800" b="1" dirty="0">
                <a:latin typeface="Garamond" panose="02020404030301010803" pitchFamily="18" charset="0"/>
              </a:rPr>
              <a:t>Analysis:</a:t>
            </a:r>
          </a:p>
          <a:p>
            <a:pPr lvl="1" algn="just" eaLnBrk="1" hangingPunct="1">
              <a:buBlip>
                <a:blip r:embed="rId5"/>
              </a:buBlip>
            </a:pPr>
            <a:r>
              <a:rPr lang="en-GB" altLang="en-US" sz="2800" b="1" dirty="0">
                <a:latin typeface="Garamond" panose="02020404030301010803" pitchFamily="18" charset="0"/>
              </a:rPr>
              <a:t>suppose the stack has the following structure.</a:t>
            </a:r>
          </a:p>
          <a:p>
            <a:pPr lvl="1" algn="just" eaLnBrk="1" hangingPunct="1">
              <a:buFont typeface="Wingdings 2" pitchFamily="18" charset="2"/>
              <a:buNone/>
            </a:pPr>
            <a:r>
              <a:rPr lang="en-GB" altLang="en-US" sz="2800" b="1" dirty="0">
                <a:latin typeface="Garamond" panose="02020404030301010803" pitchFamily="18" charset="0"/>
              </a:rPr>
              <a:t>      </a:t>
            </a:r>
            <a:r>
              <a:rPr lang="en-GB" altLang="en-US" sz="2800" b="1" dirty="0" err="1">
                <a:latin typeface="Garamond" panose="02020404030301010803" pitchFamily="18" charset="0"/>
              </a:rPr>
              <a:t>int</a:t>
            </a:r>
            <a:r>
              <a:rPr lang="en-GB" altLang="en-US" sz="2800" b="1" dirty="0">
                <a:latin typeface="Garamond" panose="02020404030301010803" pitchFamily="18" charset="0"/>
              </a:rPr>
              <a:t> </a:t>
            </a:r>
            <a:r>
              <a:rPr lang="en-GB" altLang="en-US" sz="2800" b="1" dirty="0" err="1">
                <a:latin typeface="Garamond" panose="02020404030301010803" pitchFamily="18" charset="0"/>
              </a:rPr>
              <a:t>num</a:t>
            </a:r>
            <a:r>
              <a:rPr lang="en-GB" altLang="en-US" sz="2800" b="1" dirty="0">
                <a:latin typeface="Garamond" panose="02020404030301010803" pitchFamily="18" charset="0"/>
              </a:rPr>
              <a:t>[max-size];</a:t>
            </a:r>
          </a:p>
          <a:p>
            <a:pPr lvl="1" algn="just" eaLnBrk="1" hangingPunct="1">
              <a:buBlip>
                <a:blip r:embed="rId5"/>
              </a:buBlip>
            </a:pPr>
            <a:r>
              <a:rPr lang="en-GB" altLang="en-US" sz="2800" b="1" dirty="0">
                <a:latin typeface="Garamond" panose="02020404030301010803" pitchFamily="18" charset="0"/>
              </a:rPr>
              <a:t>We need to have an integer variable that stores an index value that tells us:</a:t>
            </a:r>
          </a:p>
          <a:p>
            <a:pPr lvl="2"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600" b="1" dirty="0">
                <a:latin typeface="Garamond" panose="02020404030301010803" pitchFamily="18" charset="0"/>
              </a:rPr>
              <a:t>The position where to store a new value</a:t>
            </a:r>
          </a:p>
          <a:p>
            <a:pPr lvl="2"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800" b="1" dirty="0">
                <a:latin typeface="Garamond" panose="02020404030301010803" pitchFamily="18" charset="0"/>
              </a:rPr>
              <a:t>The total number of elements stored in the stack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GB" altLang="en-US" sz="2800" b="1" dirty="0">
                <a:latin typeface="Garamond" panose="02020404030301010803" pitchFamily="18" charset="0"/>
              </a:rPr>
              <a:t>             </a:t>
            </a:r>
            <a:r>
              <a:rPr lang="en-GB" altLang="en-US" sz="2800" b="1" dirty="0" err="1">
                <a:latin typeface="Garamond" panose="02020404030301010803" pitchFamily="18" charset="0"/>
              </a:rPr>
              <a:t>int</a:t>
            </a:r>
            <a:r>
              <a:rPr lang="en-GB" altLang="en-US" sz="2800" b="1" dirty="0">
                <a:latin typeface="Garamond" panose="02020404030301010803" pitchFamily="18" charset="0"/>
              </a:rPr>
              <a:t> top =-1;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442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475CA5AD-7F8A-47DB-AD85-F9B745FAE3C3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14855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To push/add an element to the stack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420" y="614855"/>
            <a:ext cx="12018579" cy="6069724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Blip>
                <a:blip r:embed="rId5"/>
              </a:buBlip>
            </a:pPr>
            <a:r>
              <a:rPr lang="en-GB" altLang="en-US" sz="3200" b="1" dirty="0">
                <a:latin typeface="Garamond" panose="02020404030301010803" pitchFamily="18" charset="0"/>
              </a:rPr>
              <a:t>Check if there is enough space in the stack</a:t>
            </a: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800" b="1" dirty="0">
                <a:latin typeface="Garamond" panose="02020404030301010803" pitchFamily="18" charset="0"/>
              </a:rPr>
              <a:t>To add new value we should have to check the space left</a:t>
            </a: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800" b="1" dirty="0">
                <a:latin typeface="Garamond" panose="02020404030301010803" pitchFamily="18" charset="0"/>
              </a:rPr>
              <a:t>top&lt;max_size-1?</a:t>
            </a:r>
          </a:p>
          <a:p>
            <a:pPr lvl="2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GB" altLang="en-US" sz="2400" b="1" dirty="0">
                <a:latin typeface="Garamond" panose="02020404030301010803" pitchFamily="18" charset="0"/>
              </a:rPr>
              <a:t>Yes – increment top , store the element in </a:t>
            </a:r>
            <a:r>
              <a:rPr lang="en-GB" altLang="en-US" sz="2400" b="1" dirty="0" err="1">
                <a:latin typeface="Garamond" panose="02020404030301010803" pitchFamily="18" charset="0"/>
              </a:rPr>
              <a:t>num</a:t>
            </a:r>
            <a:r>
              <a:rPr lang="en-GB" altLang="en-US" sz="2400" b="1" dirty="0">
                <a:latin typeface="Garamond" panose="02020404030301010803" pitchFamily="18" charset="0"/>
              </a:rPr>
              <a:t>[top]</a:t>
            </a:r>
          </a:p>
          <a:p>
            <a:pPr lvl="2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GB" altLang="en-US" sz="2400" b="1" dirty="0">
                <a:latin typeface="Garamond" panose="02020404030301010803" pitchFamily="18" charset="0"/>
              </a:rPr>
              <a:t>No – stack overflow</a:t>
            </a:r>
            <a:endParaRPr lang="en-US" altLang="en-U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8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eaLnBrk="0" hangingPunct="0">
              <a:spcBef>
                <a:spcPct val="20000"/>
              </a:spcBef>
              <a:buSzPct val="150000"/>
              <a:buBlip>
                <a:blip r:embed="rId2"/>
              </a:buBlip>
              <a:defRPr sz="2500" b="1">
                <a:solidFill>
                  <a:srgbClr val="1E4C7C"/>
                </a:solidFill>
                <a:latin typeface="Garamond" pitchFamily="18" charset="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Garamond" pitchFamily="18" charset="0"/>
              </a:defRPr>
            </a:lvl2pPr>
            <a:lvl3pPr marL="1143000" indent="-228600" algn="just" eaLnBrk="0" hangingPunct="0">
              <a:spcBef>
                <a:spcPct val="20000"/>
              </a:spcBef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Garamond" pitchFamily="18" charset="0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Garamond" pitchFamily="18" charset="0"/>
              </a:defRPr>
            </a:lvl4pPr>
            <a:lvl5pPr marL="2057400" indent="-228600" algn="just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fld id="{CFA38C99-C5CD-4E07-89D4-498A24A8CF9D}" type="slidenum">
              <a:rPr lang="en-US" altLang="en-US" sz="1800" b="0">
                <a:solidFill>
                  <a:schemeClr val="tx1"/>
                </a:solidFill>
                <a:latin typeface="Arial" charset="0"/>
              </a:rPr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04041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/>
            <a:r>
              <a:rPr lang="en-GB" alt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To pop or remove an element from the stack</a:t>
            </a:r>
            <a:endParaRPr lang="en-US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55" y="930166"/>
            <a:ext cx="11824138" cy="5751622"/>
          </a:xfrm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Blip>
                <a:blip r:embed="rId5"/>
              </a:buBlip>
            </a:pPr>
            <a:r>
              <a:rPr lang="en-GB" altLang="en-US" sz="4400" b="1" dirty="0">
                <a:latin typeface="Garamond" panose="02020404030301010803" pitchFamily="18" charset="0"/>
              </a:rPr>
              <a:t>c</a:t>
            </a:r>
            <a:r>
              <a:rPr lang="en-GB" altLang="en-US" sz="2800" b="1" dirty="0">
                <a:latin typeface="Garamond" panose="02020404030301010803" pitchFamily="18" charset="0"/>
              </a:rPr>
              <a:t>heck if there is data in the stack</a:t>
            </a:r>
          </a:p>
          <a:p>
            <a:pPr eaLnBrk="1" hangingPunct="1">
              <a:buBlip>
                <a:blip r:embed="rId5"/>
              </a:buBlip>
            </a:pPr>
            <a:r>
              <a:rPr lang="en-GB" altLang="en-US" sz="2800" b="1" dirty="0">
                <a:latin typeface="Garamond" panose="02020404030301010803" pitchFamily="18" charset="0"/>
              </a:rPr>
              <a:t>top&gt;=0?</a:t>
            </a:r>
          </a:p>
          <a:p>
            <a:pPr lvl="1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800" b="1" dirty="0">
                <a:latin typeface="Garamond" panose="02020404030301010803" pitchFamily="18" charset="0"/>
              </a:rPr>
              <a:t>Yes: - copy/remove data at </a:t>
            </a:r>
            <a:r>
              <a:rPr lang="en-GB" altLang="en-US" sz="2800" b="1" dirty="0" err="1">
                <a:latin typeface="Garamond" panose="02020404030301010803" pitchFamily="18" charset="0"/>
              </a:rPr>
              <a:t>num</a:t>
            </a:r>
            <a:r>
              <a:rPr lang="en-GB" altLang="en-US" sz="2800" b="1" dirty="0">
                <a:latin typeface="Garamond" panose="02020404030301010803" pitchFamily="18" charset="0"/>
              </a:rPr>
              <a:t>[top], decrement top</a:t>
            </a:r>
          </a:p>
          <a:p>
            <a:pPr lvl="1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altLang="en-US" sz="2800" b="1" dirty="0">
                <a:latin typeface="Garamond" panose="02020404030301010803" pitchFamily="18" charset="0"/>
              </a:rPr>
              <a:t>No: - stack underflow</a:t>
            </a:r>
            <a:endParaRPr lang="en-US" alt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4028</TotalTime>
  <Words>1289</Words>
  <Application>Microsoft Office PowerPoint</Application>
  <PresentationFormat>Widescreen</PresentationFormat>
  <Paragraphs>338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Garamond</vt:lpstr>
      <vt:lpstr>Gill Sans MT</vt:lpstr>
      <vt:lpstr>Times New Roman</vt:lpstr>
      <vt:lpstr>Wingdings</vt:lpstr>
      <vt:lpstr>Wingdings 2</vt:lpstr>
      <vt:lpstr>Office Theme</vt:lpstr>
      <vt:lpstr> Chapter 5</vt:lpstr>
      <vt:lpstr> Stack  </vt:lpstr>
      <vt:lpstr>Stack</vt:lpstr>
      <vt:lpstr>…</vt:lpstr>
      <vt:lpstr>…</vt:lpstr>
      <vt:lpstr>…</vt:lpstr>
      <vt:lpstr>Array implementation of push and pop operation</vt:lpstr>
      <vt:lpstr>To push/add an element to the stack</vt:lpstr>
      <vt:lpstr>To pop or remove an element from the stack</vt:lpstr>
      <vt:lpstr>Implementation – push </vt:lpstr>
      <vt:lpstr>Implementation - pop</vt:lpstr>
      <vt:lpstr>Implementation</vt:lpstr>
      <vt:lpstr>Linked List Implementation of Push and Pop operations</vt:lpstr>
      <vt:lpstr>Linked List Implementation of Push and Pop operations</vt:lpstr>
      <vt:lpstr>Analysis:</vt:lpstr>
      <vt:lpstr>(Continued)…</vt:lpstr>
      <vt:lpstr>POP</vt:lpstr>
      <vt:lpstr>Exercise</vt:lpstr>
      <vt:lpstr>Application of Stack</vt:lpstr>
      <vt:lpstr>Application of Stack</vt:lpstr>
      <vt:lpstr>Application of Stack</vt:lpstr>
      <vt:lpstr>Application of Stack</vt:lpstr>
      <vt:lpstr>Application of Stack</vt:lpstr>
      <vt:lpstr>…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-8</dc:title>
  <dc:creator>melkamu</dc:creator>
  <cp:lastModifiedBy>desalegn ashber</cp:lastModifiedBy>
  <cp:revision>175</cp:revision>
  <dcterms:created xsi:type="dcterms:W3CDTF">2021-05-30T09:28:38Z</dcterms:created>
  <dcterms:modified xsi:type="dcterms:W3CDTF">2023-06-08T15:20:58Z</dcterms:modified>
</cp:coreProperties>
</file>