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18" autoAdjust="0"/>
  </p:normalViewPr>
  <p:slideViewPr>
    <p:cSldViewPr snapToGrid="0">
      <p:cViewPr varScale="1">
        <p:scale>
          <a:sx n="60" d="100"/>
          <a:sy n="60" d="100"/>
        </p:scale>
        <p:origin x="114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911C4-B391-42C3-B535-F20034CD082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12BC-3A8F-4786-B815-3E8E0F07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3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4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8FA4-CF2E-4F89-9923-8FFB14A12898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1984-D56E-4A54-9F84-D1688B817E1B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828F-02C2-4EF0-BE04-C1EB24308BC1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7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379E-D6EC-4B72-92FB-F3F881A28F58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6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14D-BC0A-492F-83EC-E1DDD9FA5167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C70-8BC0-4325-B892-F4A9D768B63C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EE6-4DDF-401D-8A04-C909944C2395}" type="datetime1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606-E641-45C4-99EF-93F18D333354}" type="datetime1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CBF4-1053-495A-A316-3CB049802AB3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E85-622D-4E14-98E2-15D096C0C029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562D-7163-4C25-91F2-07EB88DF8301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3CB3-B12D-430E-8A83-C4C8B68786C9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7290"/>
            <a:ext cx="9144000" cy="882672"/>
          </a:xfr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Chapter 6</a:t>
            </a:r>
            <a:endParaRPr lang="en-US" sz="48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1020"/>
            <a:ext cx="9144000" cy="882673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85000" lnSpcReduction="20000"/>
          </a:bodyPr>
          <a:lstStyle/>
          <a:p>
            <a:r>
              <a:rPr lang="en-US" altLang="en-US" sz="8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Queue</a:t>
            </a:r>
            <a:endParaRPr lang="en-US" sz="8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1D9A1F23-1DA7-48FC-86D2-33607DDBAF97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40"/>
            <a:ext cx="12192000" cy="622244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Array implementation of Circular Queue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86" y="867103"/>
            <a:ext cx="11634952" cy="5703561"/>
          </a:xfrm>
        </p:spPr>
        <p:txBody>
          <a:bodyPr/>
          <a:lstStyle/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Limitation of simple array implementation is, as we keep on </a:t>
            </a:r>
            <a:r>
              <a:rPr lang="en-GB" altLang="en-US" b="1" dirty="0" err="1">
                <a:latin typeface="Garamond" panose="02020404030301010803" pitchFamily="18" charset="0"/>
              </a:rPr>
              <a:t>dequeueing</a:t>
            </a:r>
            <a:r>
              <a:rPr lang="en-GB" altLang="en-US" b="1" dirty="0">
                <a:latin typeface="Garamond" panose="02020404030301010803" pitchFamily="18" charset="0"/>
              </a:rPr>
              <a:t> an element from the array, front may exceed </a:t>
            </a:r>
            <a:r>
              <a:rPr lang="en-GB" altLang="en-US" b="1" dirty="0" err="1">
                <a:latin typeface="Garamond" panose="02020404030301010803" pitchFamily="18" charset="0"/>
              </a:rPr>
              <a:t>maxsize</a:t>
            </a:r>
            <a:r>
              <a:rPr lang="en-GB" altLang="en-US" b="1" dirty="0">
                <a:latin typeface="Garamond" panose="02020404030301010803" pitchFamily="18" charset="0"/>
              </a:rPr>
              <a:t>, while we have some free spaces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b="1" dirty="0" err="1">
                <a:latin typeface="Garamond" panose="02020404030301010803" pitchFamily="18" charset="0"/>
              </a:rPr>
              <a:t>E.g</a:t>
            </a:r>
            <a:r>
              <a:rPr lang="en-GB" altLang="en-US" b="1" dirty="0">
                <a:latin typeface="Garamond" panose="02020404030301010803" pitchFamily="18" charset="0"/>
              </a:rPr>
              <a:t> </a:t>
            </a:r>
            <a:r>
              <a:rPr lang="en-GB" altLang="en-US" b="1" dirty="0" err="1">
                <a:latin typeface="Garamond" panose="02020404030301010803" pitchFamily="18" charset="0"/>
              </a:rPr>
              <a:t>num</a:t>
            </a:r>
            <a:r>
              <a:rPr lang="en-GB" altLang="en-US" b="1" dirty="0">
                <a:latin typeface="Garamond" panose="02020404030301010803" pitchFamily="18" charset="0"/>
              </a:rPr>
              <a:t>[5]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b="1" dirty="0" err="1">
                <a:latin typeface="Garamond" panose="02020404030301010803" pitchFamily="18" charset="0"/>
              </a:rPr>
              <a:t>dequeue</a:t>
            </a:r>
            <a:r>
              <a:rPr lang="en-GB" altLang="en-US" b="1" dirty="0">
                <a:latin typeface="Garamond" panose="02020404030301010803" pitchFamily="18" charset="0"/>
              </a:rPr>
              <a:t>(), </a:t>
            </a:r>
            <a:r>
              <a:rPr lang="en-GB" altLang="en-US" b="1" dirty="0" err="1">
                <a:latin typeface="Garamond" panose="02020404030301010803" pitchFamily="18" charset="0"/>
              </a:rPr>
              <a:t>dequeue</a:t>
            </a:r>
            <a:r>
              <a:rPr lang="en-GB" altLang="en-US" b="1" dirty="0">
                <a:latin typeface="Garamond" panose="02020404030301010803" pitchFamily="18" charset="0"/>
              </a:rPr>
              <a:t>(), </a:t>
            </a:r>
            <a:r>
              <a:rPr lang="en-GB" altLang="en-US" b="1" dirty="0" err="1">
                <a:latin typeface="Garamond" panose="02020404030301010803" pitchFamily="18" charset="0"/>
              </a:rPr>
              <a:t>dequeue</a:t>
            </a:r>
            <a:r>
              <a:rPr lang="en-GB" altLang="en-US" b="1" dirty="0">
                <a:latin typeface="Garamond" panose="02020404030301010803" pitchFamily="18" charset="0"/>
              </a:rPr>
              <a:t>(), </a:t>
            </a:r>
            <a:r>
              <a:rPr lang="en-GB" altLang="en-US" b="1" dirty="0" err="1">
                <a:latin typeface="Garamond" panose="02020404030301010803" pitchFamily="18" charset="0"/>
              </a:rPr>
              <a:t>dequeue</a:t>
            </a:r>
            <a:r>
              <a:rPr lang="en-GB" altLang="en-US" b="1" dirty="0">
                <a:latin typeface="Garamond" panose="02020404030301010803" pitchFamily="18" charset="0"/>
              </a:rPr>
              <a:t>(), </a:t>
            </a:r>
            <a:r>
              <a:rPr lang="en-GB" altLang="en-US" b="1" dirty="0" err="1">
                <a:latin typeface="Garamond" panose="02020404030301010803" pitchFamily="18" charset="0"/>
              </a:rPr>
              <a:t>dequeue</a:t>
            </a:r>
            <a:r>
              <a:rPr lang="en-GB" altLang="en-US" b="1" dirty="0">
                <a:latin typeface="Garamond" panose="02020404030301010803" pitchFamily="18" charset="0"/>
              </a:rPr>
              <a:t>(), 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b="1" dirty="0" err="1">
                <a:latin typeface="Garamond" panose="02020404030301010803" pitchFamily="18" charset="0"/>
              </a:rPr>
              <a:t>Enqueue</a:t>
            </a:r>
            <a:r>
              <a:rPr lang="en-GB" altLang="en-US" b="1" dirty="0">
                <a:latin typeface="Garamond" panose="02020404030301010803" pitchFamily="18" charset="0"/>
              </a:rPr>
              <a:t>(3) impossible</a:t>
            </a:r>
            <a:endParaRPr lang="en-US" altLang="en-US" b="1" dirty="0">
              <a:latin typeface="Garamond" panose="02020404030301010803" pitchFamily="18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7920567" y="4221163"/>
            <a:ext cx="3168651" cy="463846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tx1"/>
                </a:solidFill>
                <a:latin typeface="Arial" charset="0"/>
              </a:rPr>
              <a:t>5 | 7 | 6 | 11 | 8</a:t>
            </a:r>
            <a:endParaRPr lang="en-US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8208433" y="3644901"/>
            <a:ext cx="0" cy="576263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0703984" y="3644901"/>
            <a:ext cx="0" cy="576263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632701" y="3644900"/>
            <a:ext cx="49741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tx1"/>
                </a:solidFill>
                <a:latin typeface="Arial" charset="0"/>
              </a:rPr>
              <a:t>F</a:t>
            </a:r>
            <a:endParaRPr lang="en-US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0033000" y="3644900"/>
            <a:ext cx="4118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tx1"/>
                </a:solidFill>
                <a:latin typeface="Arial" charset="0"/>
              </a:rPr>
              <a:t>R</a:t>
            </a:r>
            <a:endParaRPr lang="en-US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8688918" y="5805488"/>
            <a:ext cx="2400300" cy="371513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1800" b="0">
                <a:solidFill>
                  <a:schemeClr val="tx1"/>
                </a:solidFill>
                <a:latin typeface="Arial" charset="0"/>
              </a:rPr>
              <a:t>   |     |    |    |  </a:t>
            </a:r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10703984" y="5229226"/>
            <a:ext cx="0" cy="576263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10896600" y="5229226"/>
            <a:ext cx="0" cy="576263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0128251" y="5300663"/>
            <a:ext cx="3765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tx1"/>
                </a:solidFill>
                <a:latin typeface="Arial" charset="0"/>
              </a:rPr>
              <a:t>F</a:t>
            </a:r>
            <a:endParaRPr lang="en-US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0991851" y="5157788"/>
            <a:ext cx="4118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tx1"/>
                </a:solidFill>
                <a:latin typeface="Arial" charset="0"/>
              </a:rPr>
              <a:t>R</a:t>
            </a:r>
            <a:endParaRPr lang="en-US" altLang="en-US" sz="24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9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328A0620-C5E7-4E0E-AF4D-BA2AF8659E76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77917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Array implementation of Circular queue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" y="993229"/>
            <a:ext cx="11430000" cy="586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53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020CA2CF-DFA6-4CE4-9D8E-39973E80A8C0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740978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To </a:t>
            </a:r>
            <a:r>
              <a:rPr lang="en-GB" altLang="en-US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enqueue</a:t>
            </a:r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	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779" y="867103"/>
            <a:ext cx="11398469" cy="572288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600" b="1" dirty="0">
                <a:latin typeface="Garamond" panose="02020404030301010803" pitchFamily="18" charset="0"/>
              </a:rPr>
              <a:t>Check if there is space</a:t>
            </a:r>
          </a:p>
          <a:p>
            <a:pPr eaLnBrk="1" hangingPunct="1"/>
            <a:r>
              <a:rPr lang="en-GB" altLang="en-US" sz="2600" b="1" dirty="0" err="1">
                <a:latin typeface="Garamond" panose="02020404030301010803" pitchFamily="18" charset="0"/>
              </a:rPr>
              <a:t>Quesize</a:t>
            </a:r>
            <a:r>
              <a:rPr lang="en-GB" altLang="en-US" sz="2600" b="1" dirty="0">
                <a:latin typeface="Garamond" panose="02020404030301010803" pitchFamily="18" charset="0"/>
              </a:rPr>
              <a:t>&lt;max-size??</a:t>
            </a:r>
          </a:p>
          <a:p>
            <a:pPr eaLnBrk="1" hangingPunct="1"/>
            <a:r>
              <a:rPr lang="en-GB" altLang="en-US" sz="2600" b="1" dirty="0">
                <a:latin typeface="Garamond" panose="02020404030301010803" pitchFamily="18" charset="0"/>
              </a:rPr>
              <a:t>Yes:</a:t>
            </a:r>
          </a:p>
          <a:p>
            <a:pPr lvl="1" eaLnBrk="1" hangingPunct="1"/>
            <a:r>
              <a:rPr lang="en-GB" altLang="en-US" sz="2600" b="1" dirty="0" err="1">
                <a:latin typeface="Garamond" panose="02020404030301010803" pitchFamily="18" charset="0"/>
              </a:rPr>
              <a:t>Queuesize</a:t>
            </a:r>
            <a:r>
              <a:rPr lang="en-GB" altLang="en-US" sz="2600" b="1" dirty="0">
                <a:latin typeface="Garamond" panose="02020404030301010803" pitchFamily="18" charset="0"/>
              </a:rPr>
              <a:t>==0??</a:t>
            </a:r>
          </a:p>
          <a:p>
            <a:pPr lvl="2" eaLnBrk="1" hangingPunct="1"/>
            <a:r>
              <a:rPr lang="en-GB" altLang="en-US" sz="2600" b="1" dirty="0">
                <a:latin typeface="Garamond" panose="02020404030301010803" pitchFamily="18" charset="0"/>
              </a:rPr>
              <a:t>Yes: increment front</a:t>
            </a:r>
          </a:p>
          <a:p>
            <a:pPr lvl="2" eaLnBrk="1" hangingPunct="1"/>
            <a:r>
              <a:rPr lang="en-GB" altLang="en-US" sz="2600" b="1" dirty="0">
                <a:latin typeface="Garamond" panose="02020404030301010803" pitchFamily="18" charset="0"/>
              </a:rPr>
              <a:t>Increment rear and </a:t>
            </a:r>
            <a:r>
              <a:rPr lang="en-GB" altLang="en-US" sz="2600" b="1" dirty="0" err="1">
                <a:latin typeface="Garamond" panose="02020404030301010803" pitchFamily="18" charset="0"/>
              </a:rPr>
              <a:t>queuesize</a:t>
            </a:r>
            <a:endParaRPr lang="en-GB" altLang="en-US" sz="2600" b="1" dirty="0">
              <a:latin typeface="Garamond" panose="02020404030301010803" pitchFamily="18" charset="0"/>
            </a:endParaRPr>
          </a:p>
          <a:p>
            <a:pPr lvl="2" eaLnBrk="1" hangingPunct="1"/>
            <a:r>
              <a:rPr lang="en-GB" altLang="en-US" sz="2600" b="1" dirty="0">
                <a:latin typeface="Garamond" panose="02020404030301010803" pitchFamily="18" charset="0"/>
              </a:rPr>
              <a:t>Rear==</a:t>
            </a:r>
            <a:r>
              <a:rPr lang="en-GB" altLang="en-US" sz="2600" b="1" dirty="0" err="1">
                <a:latin typeface="Garamond" panose="02020404030301010803" pitchFamily="18" charset="0"/>
              </a:rPr>
              <a:t>maxsize</a:t>
            </a:r>
            <a:r>
              <a:rPr lang="en-GB" altLang="en-US" sz="2600" b="1" dirty="0">
                <a:latin typeface="Garamond" panose="02020404030301010803" pitchFamily="18" charset="0"/>
              </a:rPr>
              <a:t>??</a:t>
            </a:r>
          </a:p>
          <a:p>
            <a:pPr lvl="3" eaLnBrk="1" hangingPunct="1"/>
            <a:r>
              <a:rPr lang="en-GB" altLang="en-US" sz="2600" b="1" dirty="0">
                <a:latin typeface="Garamond" panose="02020404030301010803" pitchFamily="18" charset="0"/>
              </a:rPr>
              <a:t>Yes: rear=0</a:t>
            </a:r>
          </a:p>
          <a:p>
            <a:pPr lvl="3" eaLnBrk="1" hangingPunct="1"/>
            <a:r>
              <a:rPr lang="en-GB" altLang="en-US" sz="2600" b="1" dirty="0">
                <a:latin typeface="Garamond" panose="02020404030301010803" pitchFamily="18" charset="0"/>
              </a:rPr>
              <a:t>Store the data in </a:t>
            </a:r>
            <a:r>
              <a:rPr lang="en-GB" altLang="en-US" sz="2600" b="1" dirty="0" err="1">
                <a:latin typeface="Garamond" panose="02020404030301010803" pitchFamily="18" charset="0"/>
              </a:rPr>
              <a:t>num</a:t>
            </a:r>
            <a:r>
              <a:rPr lang="en-GB" altLang="en-US" sz="2600" b="1" dirty="0">
                <a:latin typeface="Garamond" panose="02020404030301010803" pitchFamily="18" charset="0"/>
              </a:rPr>
              <a:t>[rear]</a:t>
            </a:r>
          </a:p>
          <a:p>
            <a:pPr eaLnBrk="1" hangingPunct="1"/>
            <a:r>
              <a:rPr lang="en-GB" altLang="en-US" sz="2600" b="1" dirty="0">
                <a:latin typeface="Garamond" panose="02020404030301010803" pitchFamily="18" charset="0"/>
              </a:rPr>
              <a:t>No: queue overflow</a:t>
            </a:r>
            <a:endParaRPr lang="en-US" altLang="en-US" sz="2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727D6276-9C96-427E-B103-92B7C351B8E7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72509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>
                <a:solidFill>
                  <a:schemeClr val="bg1"/>
                </a:solidFill>
                <a:latin typeface="Garamond" panose="02020404030301010803" pitchFamily="18" charset="0"/>
              </a:rPr>
              <a:t>To </a:t>
            </a:r>
            <a:r>
              <a:rPr lang="en-GB" altLang="en-US" dirty="0" err="1">
                <a:solidFill>
                  <a:schemeClr val="bg1"/>
                </a:solidFill>
                <a:latin typeface="Garamond" panose="02020404030301010803" pitchFamily="18" charset="0"/>
              </a:rPr>
              <a:t>dequeue</a:t>
            </a:r>
            <a:endParaRPr lang="en-US" alt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421" y="835573"/>
            <a:ext cx="11839903" cy="578594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600" b="1" dirty="0">
                <a:latin typeface="Garamond" panose="02020404030301010803" pitchFamily="18" charset="0"/>
              </a:rPr>
              <a:t>Check if there is data</a:t>
            </a: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600" b="1" dirty="0" err="1">
                <a:latin typeface="Garamond" panose="02020404030301010803" pitchFamily="18" charset="0"/>
              </a:rPr>
              <a:t>Queuesize</a:t>
            </a:r>
            <a:r>
              <a:rPr lang="en-GB" altLang="en-US" sz="2600" b="1" dirty="0">
                <a:latin typeface="Garamond" panose="02020404030301010803" pitchFamily="18" charset="0"/>
              </a:rPr>
              <a:t>&gt;0???</a:t>
            </a: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600" b="1" dirty="0">
                <a:latin typeface="Garamond" panose="02020404030301010803" pitchFamily="18" charset="0"/>
              </a:rPr>
              <a:t>Yes:</a:t>
            </a:r>
          </a:p>
          <a:p>
            <a:pPr lvl="1"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600" b="1" dirty="0">
                <a:latin typeface="Garamond" panose="02020404030301010803" pitchFamily="18" charset="0"/>
              </a:rPr>
              <a:t>Copy the data in </a:t>
            </a:r>
            <a:r>
              <a:rPr lang="en-GB" altLang="en-US" sz="2600" b="1" dirty="0" err="1">
                <a:latin typeface="Garamond" panose="02020404030301010803" pitchFamily="18" charset="0"/>
              </a:rPr>
              <a:t>num</a:t>
            </a:r>
            <a:r>
              <a:rPr lang="en-GB" altLang="en-US" sz="2600" b="1" dirty="0">
                <a:latin typeface="Garamond" panose="02020404030301010803" pitchFamily="18" charset="0"/>
              </a:rPr>
              <a:t>[front]</a:t>
            </a:r>
          </a:p>
          <a:p>
            <a:pPr lvl="1"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600" b="1" dirty="0">
                <a:latin typeface="Garamond" panose="02020404030301010803" pitchFamily="18" charset="0"/>
              </a:rPr>
              <a:t>Increment front</a:t>
            </a:r>
          </a:p>
          <a:p>
            <a:pPr lvl="1"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600" b="1" dirty="0">
                <a:latin typeface="Garamond" panose="02020404030301010803" pitchFamily="18" charset="0"/>
              </a:rPr>
              <a:t>Front==max-size??</a:t>
            </a:r>
          </a:p>
          <a:p>
            <a:pPr lvl="2"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600" b="1" dirty="0" err="1">
                <a:latin typeface="Garamond" panose="02020404030301010803" pitchFamily="18" charset="0"/>
              </a:rPr>
              <a:t>Yes:Front</a:t>
            </a:r>
            <a:r>
              <a:rPr lang="en-GB" altLang="en-US" sz="2600" b="1" dirty="0">
                <a:latin typeface="Garamond" panose="02020404030301010803" pitchFamily="18" charset="0"/>
              </a:rPr>
              <a:t>=0;</a:t>
            </a:r>
          </a:p>
          <a:p>
            <a:pPr lvl="2" eaLnBrk="1" hangingPunct="1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600" b="1" dirty="0">
                <a:latin typeface="Garamond" panose="02020404030301010803" pitchFamily="18" charset="0"/>
              </a:rPr>
              <a:t>Decrement </a:t>
            </a:r>
            <a:r>
              <a:rPr lang="en-GB" altLang="en-US" sz="2600" b="1" dirty="0" err="1">
                <a:latin typeface="Garamond" panose="02020404030301010803" pitchFamily="18" charset="0"/>
              </a:rPr>
              <a:t>queuesize</a:t>
            </a:r>
            <a:endParaRPr lang="en-GB" altLang="en-US" sz="2600" b="1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600" b="1" dirty="0">
                <a:latin typeface="Garamond" panose="02020404030301010803" pitchFamily="18" charset="0"/>
              </a:rPr>
              <a:t>No: queue underflow</a:t>
            </a:r>
            <a:endParaRPr lang="en-US" altLang="en-US" sz="2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3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EFCD3629-308F-4C8F-8ECF-415BE54CB32A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725214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 eaLnBrk="1" hangingPunct="1"/>
            <a:r>
              <a:rPr lang="en-GB" altLang="en-U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Exercise</a:t>
            </a:r>
            <a:endParaRPr lang="en-US" alt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890" y="819806"/>
            <a:ext cx="11824138" cy="5770179"/>
          </a:xfrm>
        </p:spPr>
        <p:txBody>
          <a:bodyPr>
            <a:normAutofit/>
          </a:bodyPr>
          <a:lstStyle/>
          <a:p>
            <a:pPr eaLnBrk="1" hangingPunct="1">
              <a:buBlip>
                <a:blip r:embed="rId5"/>
              </a:buBlip>
            </a:pPr>
            <a:r>
              <a:rPr lang="en-GB" altLang="en-US" sz="2600" b="1" dirty="0">
                <a:latin typeface="Garamond" panose="02020404030301010803" pitchFamily="18" charset="0"/>
              </a:rPr>
              <a:t>Write the array implementation of circular queue data structure</a:t>
            </a:r>
            <a:endParaRPr lang="en-US" altLang="en-US" sz="2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8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A15DAC60-552F-4510-9505-4D753B24AA6E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56745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solidFill>
                  <a:schemeClr val="bg1"/>
                </a:solidFill>
                <a:latin typeface="Garamond" panose="02020404030301010803" pitchFamily="18" charset="0"/>
              </a:rPr>
              <a:t>Linked List Implementation of </a:t>
            </a:r>
            <a:r>
              <a:rPr lang="en-GB" altLang="en-US" dirty="0" err="1">
                <a:solidFill>
                  <a:schemeClr val="bg1"/>
                </a:solidFill>
                <a:latin typeface="Garamond" panose="02020404030301010803" pitchFamily="18" charset="0"/>
              </a:rPr>
              <a:t>enqueue</a:t>
            </a:r>
            <a:r>
              <a:rPr lang="en-GB" altLang="en-US" dirty="0">
                <a:solidFill>
                  <a:schemeClr val="bg1"/>
                </a:solidFill>
                <a:latin typeface="Garamond" panose="02020404030301010803" pitchFamily="18" charset="0"/>
              </a:rPr>
              <a:t> and </a:t>
            </a:r>
            <a:r>
              <a:rPr lang="en-GB" altLang="en-US" dirty="0" err="1">
                <a:solidFill>
                  <a:schemeClr val="bg1"/>
                </a:solidFill>
                <a:latin typeface="Garamond" panose="02020404030301010803" pitchFamily="18" charset="0"/>
              </a:rPr>
              <a:t>dequeue</a:t>
            </a:r>
            <a:endParaRPr lang="en-US" alt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60" y="898634"/>
            <a:ext cx="11918730" cy="5454541"/>
          </a:xfrm>
        </p:spPr>
        <p:txBody>
          <a:bodyPr>
            <a:normAutofit/>
          </a:bodyPr>
          <a:lstStyle/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500" b="1" dirty="0" err="1">
                <a:latin typeface="Garamond" panose="02020404030301010803" pitchFamily="18" charset="0"/>
              </a:rPr>
              <a:t>Enqueue</a:t>
            </a:r>
            <a:r>
              <a:rPr lang="en-GB" altLang="en-US" sz="2500" b="1" dirty="0">
                <a:latin typeface="Garamond" panose="02020404030301010803" pitchFamily="18" charset="0"/>
              </a:rPr>
              <a:t> – inserting node at the end of the list.</a:t>
            </a:r>
          </a:p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500" b="1" dirty="0" err="1">
                <a:latin typeface="Garamond" panose="02020404030301010803" pitchFamily="18" charset="0"/>
              </a:rPr>
              <a:t>Dequeue</a:t>
            </a:r>
            <a:r>
              <a:rPr lang="en-GB" altLang="en-US" sz="2500" b="1" dirty="0">
                <a:latin typeface="Garamond" panose="02020404030301010803" pitchFamily="18" charset="0"/>
              </a:rPr>
              <a:t> – deleting the first node in the list.</a:t>
            </a:r>
          </a:p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500" b="1" dirty="0">
                <a:latin typeface="Garamond" panose="02020404030301010803" pitchFamily="18" charset="0"/>
              </a:rPr>
              <a:t>Implementation – exercise, just see the linked list adding at the end and deleting at the start example from the previous chapter</a:t>
            </a:r>
          </a:p>
        </p:txBody>
      </p:sp>
    </p:spTree>
    <p:extLst>
      <p:ext uri="{BB962C8B-B14F-4D97-AF65-F5344CB8AC3E}">
        <p14:creationId xmlns:p14="http://schemas.microsoft.com/office/powerpoint/2010/main" val="94585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BA481BBA-7FD0-46AC-BD66-1C65C1DA2FAF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867102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Different types of queue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86" y="945932"/>
            <a:ext cx="11839904" cy="5231032"/>
          </a:xfrm>
        </p:spPr>
        <p:txBody>
          <a:bodyPr/>
          <a:lstStyle/>
          <a:p>
            <a:pPr eaLnBrk="1" hangingPunct="1">
              <a:buBlip>
                <a:blip r:embed="rId5"/>
              </a:buBlip>
            </a:pPr>
            <a:r>
              <a:rPr lang="en-GB" altLang="en-US" b="1" dirty="0" err="1">
                <a:latin typeface="Garamond" panose="02020404030301010803" pitchFamily="18" charset="0"/>
              </a:rPr>
              <a:t>Deque</a:t>
            </a:r>
            <a:r>
              <a:rPr lang="en-GB" altLang="en-US" b="1" dirty="0">
                <a:latin typeface="Garamond" panose="02020404030301010803" pitchFamily="18" charset="0"/>
              </a:rPr>
              <a:t>:</a:t>
            </a:r>
          </a:p>
          <a:p>
            <a:pPr lvl="1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Garamond" panose="02020404030301010803" pitchFamily="18" charset="0"/>
              </a:rPr>
              <a:t> is also double ended queue</a:t>
            </a:r>
          </a:p>
          <a:p>
            <a:pPr lvl="1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Garamond" panose="02020404030301010803" pitchFamily="18" charset="0"/>
              </a:rPr>
              <a:t>Insertion and deletion are possible at both ends</a:t>
            </a:r>
          </a:p>
          <a:p>
            <a:pPr lvl="1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Garamond" panose="02020404030301010803" pitchFamily="18" charset="0"/>
              </a:rPr>
              <a:t>Implementation are the same as that of queue</a:t>
            </a:r>
          </a:p>
          <a:p>
            <a:pPr lvl="1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Garamond" panose="02020404030301010803" pitchFamily="18" charset="0"/>
              </a:rPr>
              <a:t>Is best implemented by double linked list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Implementation: exercise</a:t>
            </a:r>
            <a:endParaRPr lang="en-US" altLang="en-US" b="1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512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25F571E3-79F1-41C0-8EFF-2E2A1918404C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93682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Priority queue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55" y="804041"/>
            <a:ext cx="11776842" cy="5372922"/>
          </a:xfrm>
        </p:spPr>
        <p:txBody>
          <a:bodyPr/>
          <a:lstStyle/>
          <a:p>
            <a:pPr eaLnBrk="1" hangingPunct="1">
              <a:buBlip>
                <a:blip r:embed="rId5"/>
              </a:buBlip>
            </a:pPr>
            <a:r>
              <a:rPr lang="en-US" altLang="en-US" sz="2400" b="1" dirty="0">
                <a:latin typeface="Garamond" panose="02020404030301010803" pitchFamily="18" charset="0"/>
              </a:rPr>
              <a:t>In priority queues, elements arrive in an arbitrary order, but are </a:t>
            </a:r>
            <a:r>
              <a:rPr lang="en-US" altLang="en-US" sz="2400" b="1" dirty="0" err="1">
                <a:latin typeface="Garamond" panose="02020404030301010803" pitchFamily="18" charset="0"/>
              </a:rPr>
              <a:t>enqueued</a:t>
            </a:r>
            <a:r>
              <a:rPr lang="en-US" altLang="en-US" sz="2400" b="1" dirty="0">
                <a:latin typeface="Garamond" panose="02020404030301010803" pitchFamily="18" charset="0"/>
              </a:rPr>
              <a:t> with information about their priority.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sz="2400" b="1" dirty="0">
                <a:latin typeface="Garamond" panose="02020404030301010803" pitchFamily="18" charset="0"/>
              </a:rPr>
              <a:t>It is a queue where each element has an associated key value at the time of insertion.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907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5" y="6243638"/>
            <a:ext cx="289559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28FA24CD-1675-4E7D-B626-F001E289F8A4}" type="slidenum">
              <a:rPr lang="en-US" altLang="en-US" sz="1800">
                <a:solidFill>
                  <a:schemeClr val="tx1"/>
                </a:solidFill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882868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E.g. </a:t>
            </a:r>
            <a:endParaRPr lang="en-US" alt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58" y="930166"/>
            <a:ext cx="11950263" cy="5738923"/>
          </a:xfrm>
        </p:spPr>
        <p:txBody>
          <a:bodyPr/>
          <a:lstStyle/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Original queue</a:t>
            </a:r>
          </a:p>
          <a:p>
            <a:pPr eaLnBrk="1" hangingPunct="1"/>
            <a:endParaRPr lang="en-GB" altLang="en-US" b="1" dirty="0">
              <a:latin typeface="Garamond" panose="02020404030301010803" pitchFamily="18" charset="0"/>
            </a:endParaRPr>
          </a:p>
          <a:p>
            <a:pPr eaLnBrk="1" hangingPunct="1"/>
            <a:endParaRPr lang="en-GB" altLang="en-US" b="1" dirty="0">
              <a:latin typeface="Garamond" panose="02020404030301010803" pitchFamily="18" charset="0"/>
            </a:endParaRPr>
          </a:p>
          <a:p>
            <a:pPr marL="0" indent="0" eaLnBrk="1" hangingPunct="1">
              <a:buNone/>
            </a:pPr>
            <a:endParaRPr lang="en-GB" altLang="en-US" b="1" dirty="0">
              <a:latin typeface="Garamond" panose="02020404030301010803" pitchFamily="18" charset="0"/>
            </a:endParaRPr>
          </a:p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Female Queue</a:t>
            </a:r>
          </a:p>
          <a:p>
            <a:pPr marL="0" indent="0" eaLnBrk="1" hangingPunct="1">
              <a:buNone/>
            </a:pPr>
            <a:endParaRPr lang="en-GB" altLang="en-US" b="1" dirty="0">
              <a:latin typeface="Garamond" panose="02020404030301010803" pitchFamily="18" charset="0"/>
            </a:endParaRPr>
          </a:p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Male Queue</a:t>
            </a:r>
            <a:endParaRPr lang="en-US" altLang="en-US" b="1" dirty="0">
              <a:latin typeface="Garamond" panose="02020404030301010803" pitchFamily="18" charset="0"/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25586" y="1700214"/>
            <a:ext cx="11334615" cy="1017844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>
                <a:solidFill>
                  <a:srgbClr val="FF0000"/>
                </a:solidFill>
              </a:rPr>
              <a:t>Sara	Solomon	Ahmed	Meron		Abiy     saba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>
                <a:solidFill>
                  <a:srgbClr val="FF0000"/>
                </a:solidFill>
              </a:rPr>
              <a:t>F             M		M		 F		M           F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814586" y="3494760"/>
            <a:ext cx="5569279" cy="463846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>
                <a:solidFill>
                  <a:srgbClr val="FF0000"/>
                </a:solidFill>
              </a:rPr>
              <a:t>Sara	Meron		Saba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506123" y="4919717"/>
            <a:ext cx="6743461" cy="463846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>
                <a:solidFill>
                  <a:srgbClr val="FF0000"/>
                </a:solidFill>
              </a:rPr>
              <a:t>Solomon	Ahmed	Abiy</a:t>
            </a:r>
            <a:endParaRPr lang="en-US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1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5C9F1CB2-439B-4EC0-8B7C-EFB7DB9A27A8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77251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Continued….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55" y="945931"/>
            <a:ext cx="11839904" cy="5278329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While (original queue is not empty)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  {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    Data=</a:t>
            </a:r>
            <a:r>
              <a:rPr lang="en-GB" altLang="en-US" sz="2500" b="1" dirty="0" err="1">
                <a:latin typeface="Garamond" panose="02020404030301010803" pitchFamily="18" charset="0"/>
              </a:rPr>
              <a:t>dequeueOriginalQueue</a:t>
            </a:r>
            <a:r>
              <a:rPr lang="en-GB" altLang="en-US" sz="2500" b="1" dirty="0">
                <a:latin typeface="Garamond" panose="02020404030301010803" pitchFamily="18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    If(gender of data is male)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        </a:t>
            </a:r>
            <a:r>
              <a:rPr lang="en-GB" altLang="en-US" sz="2500" b="1" dirty="0" err="1">
                <a:latin typeface="Garamond" panose="02020404030301010803" pitchFamily="18" charset="0"/>
              </a:rPr>
              <a:t>Enqueue</a:t>
            </a:r>
            <a:r>
              <a:rPr lang="en-GB" altLang="en-US" sz="2500" b="1" dirty="0">
                <a:latin typeface="Garamond" panose="02020404030301010803" pitchFamily="18" charset="0"/>
              </a:rPr>
              <a:t> male queue(data);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Else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     </a:t>
            </a:r>
            <a:r>
              <a:rPr lang="en-GB" altLang="en-US" sz="2500" b="1" dirty="0" err="1">
                <a:latin typeface="Garamond" panose="02020404030301010803" pitchFamily="18" charset="0"/>
              </a:rPr>
              <a:t>Enqueue</a:t>
            </a:r>
            <a:r>
              <a:rPr lang="en-GB" altLang="en-US" sz="2500" b="1" dirty="0">
                <a:latin typeface="Garamond" panose="02020404030301010803" pitchFamily="18" charset="0"/>
              </a:rPr>
              <a:t> Female queue(data)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}</a:t>
            </a:r>
            <a:endParaRPr lang="en-US" altLang="en-US" sz="25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0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8275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QUEUE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89186" y="945931"/>
            <a:ext cx="6404120" cy="5647374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buBlip>
                <a:blip r:embed="rId3"/>
              </a:buBlip>
            </a:pPr>
            <a:r>
              <a:rPr lang="en-US" altLang="en-US" sz="2400" b="1" dirty="0">
                <a:latin typeface="Garamond" panose="02020404030301010803" pitchFamily="18" charset="0"/>
              </a:rPr>
              <a:t>A </a:t>
            </a:r>
            <a:r>
              <a:rPr lang="en-US" altLang="en-US" sz="2400" b="1" i="1" dirty="0">
                <a:latin typeface="Garamond" panose="02020404030301010803" pitchFamily="18" charset="0"/>
              </a:rPr>
              <a:t>queue</a:t>
            </a:r>
            <a:r>
              <a:rPr lang="en-US" altLang="en-US" sz="2400" b="1" dirty="0">
                <a:latin typeface="Garamond" panose="02020404030301010803" pitchFamily="18" charset="0"/>
              </a:rPr>
              <a:t> is an ordered collection of items for which we can only add an item at the back or remove an item from the front.</a:t>
            </a:r>
          </a:p>
          <a:p>
            <a:pPr algn="just">
              <a:buBlip>
                <a:blip r:embed="rId3"/>
              </a:buBlip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Queue is a linear data structure where the first element is inserted from one end called </a:t>
            </a:r>
            <a:r>
              <a:rPr lang="en-US" sz="2000" b="1" i="0" u="none" strike="noStrike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REAR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and deleted from the other end called as </a:t>
            </a:r>
            <a:r>
              <a:rPr lang="en-US" sz="2000" b="1" i="0" u="none" strike="noStrike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FRONT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.</a:t>
            </a:r>
            <a:endParaRPr lang="en-US" altLang="en-US" sz="2000" b="1" dirty="0">
              <a:latin typeface="Gill Sans MT" panose="020B0502020104020203" pitchFamily="34" charset="0"/>
            </a:endParaRPr>
          </a:p>
          <a:p>
            <a:pPr algn="just">
              <a:buBlip>
                <a:blip r:embed="rId3"/>
              </a:buBlip>
            </a:pPr>
            <a:r>
              <a:rPr lang="en-US" altLang="en-US" sz="2400" b="1" dirty="0">
                <a:latin typeface="Garamond" panose="02020404030301010803" pitchFamily="18" charset="0"/>
              </a:rPr>
              <a:t>It operates on  FIFO (first in first out) basis</a:t>
            </a:r>
          </a:p>
          <a:p>
            <a:pPr algn="just">
              <a:buBlip>
                <a:blip r:embed="rId3"/>
              </a:buBlip>
            </a:pPr>
            <a:endParaRPr lang="en-US" altLang="en-US" sz="2400" b="1" dirty="0">
              <a:latin typeface="Garamond" panose="02020404030301010803" pitchFamily="18" charset="0"/>
            </a:endParaRPr>
          </a:p>
          <a:p>
            <a:pPr algn="just">
              <a:buBlip>
                <a:blip r:embed="rId3"/>
              </a:buBlip>
            </a:pPr>
            <a:r>
              <a:rPr lang="en-US" altLang="en-US" sz="2400" b="1" dirty="0">
                <a:latin typeface="Garamond" panose="02020404030301010803" pitchFamily="18" charset="0"/>
              </a:rPr>
              <a:t>The queue is yet another data structure, much like a stack, but with a much more limited set of operations.</a:t>
            </a:r>
          </a:p>
          <a:p>
            <a:pPr algn="just">
              <a:buBlip>
                <a:blip r:embed="rId3"/>
              </a:buBlip>
            </a:pPr>
            <a:r>
              <a:rPr lang="en-US" altLang="en-US" sz="2400" b="1" dirty="0">
                <a:latin typeface="Garamond" panose="02020404030301010803" pitchFamily="18" charset="0"/>
              </a:rPr>
              <a:t>Types of queue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Linear Queue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Circular Queue</a:t>
            </a:r>
            <a:endParaRPr lang="en-US" altLang="en-US" b="1" dirty="0">
              <a:latin typeface="Garamond" panose="02020404030301010803" pitchFamily="18" charset="0"/>
            </a:endParaRPr>
          </a:p>
          <a:p>
            <a:pPr algn="just"/>
            <a:endParaRPr lang="en-US" altLang="en-US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41" y="945931"/>
            <a:ext cx="5123793" cy="56473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1253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F4435609-C372-48A1-956A-0B48A64C19A5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98634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To create priority queue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483" y="930166"/>
            <a:ext cx="11776841" cy="5667485"/>
          </a:xfrm>
        </p:spPr>
        <p:txBody>
          <a:bodyPr/>
          <a:lstStyle/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While (female queue is not empty)</a:t>
            </a:r>
          </a:p>
          <a:p>
            <a:pPr lvl="1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b="1" dirty="0" err="1">
                <a:latin typeface="Garamond" panose="02020404030301010803" pitchFamily="18" charset="0"/>
              </a:rPr>
              <a:t>Enqueue</a:t>
            </a:r>
            <a:r>
              <a:rPr lang="en-GB" altLang="en-US" b="1" dirty="0">
                <a:latin typeface="Garamond" panose="02020404030301010803" pitchFamily="18" charset="0"/>
              </a:rPr>
              <a:t> to priority queue (</a:t>
            </a:r>
            <a:r>
              <a:rPr lang="en-GB" altLang="en-US" b="1" dirty="0" err="1">
                <a:latin typeface="Garamond" panose="02020404030301010803" pitchFamily="18" charset="0"/>
              </a:rPr>
              <a:t>dequeue</a:t>
            </a:r>
            <a:r>
              <a:rPr lang="en-GB" altLang="en-US" b="1" dirty="0">
                <a:latin typeface="Garamond" panose="02020404030301010803" pitchFamily="18" charset="0"/>
              </a:rPr>
              <a:t> female queue())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While (males queue is not empty)</a:t>
            </a:r>
          </a:p>
          <a:p>
            <a:pPr lvl="1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b="1" dirty="0" err="1">
                <a:latin typeface="Garamond" panose="02020404030301010803" pitchFamily="18" charset="0"/>
              </a:rPr>
              <a:t>Enqueue</a:t>
            </a:r>
            <a:r>
              <a:rPr lang="en-GB" altLang="en-US" b="1" dirty="0">
                <a:latin typeface="Garamond" panose="02020404030301010803" pitchFamily="18" charset="0"/>
              </a:rPr>
              <a:t> to priority queue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Priority queue</a:t>
            </a:r>
          </a:p>
          <a:p>
            <a:pPr eaLnBrk="1" hangingPunct="1">
              <a:buBlip>
                <a:blip r:embed="rId5"/>
              </a:buBlip>
            </a:pPr>
            <a:endParaRPr lang="en-GB" altLang="en-US" b="1" dirty="0">
              <a:latin typeface="Garamond" panose="02020404030301010803" pitchFamily="18" charset="0"/>
            </a:endParaRPr>
          </a:p>
          <a:p>
            <a:pPr lvl="1" eaLnBrk="1" hangingPunct="1">
              <a:buBlip>
                <a:blip r:embed="rId5"/>
              </a:buBlip>
            </a:pPr>
            <a:endParaRPr lang="en-US" altLang="en-US" b="1" dirty="0">
              <a:latin typeface="Garamond" panose="02020404030301010803" pitchFamily="18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721785" y="3789364"/>
            <a:ext cx="11135783" cy="1017587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rgbClr val="FF0000"/>
                </a:solidFill>
                <a:latin typeface="Arial" charset="0"/>
              </a:rPr>
              <a:t>Sara	   Meron	 saba	     Solomon        Ahmed 	Abiy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rgbClr val="FF0000"/>
                </a:solidFill>
                <a:latin typeface="Arial" charset="0"/>
              </a:rPr>
              <a:t>F             F		  F		 M		M          M</a:t>
            </a:r>
            <a:endParaRPr lang="en-US" altLang="en-US" sz="2400" b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6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DF53DDC3-826E-4DEF-9C89-F42DF0354F50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3683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e.g.2</a:t>
            </a:r>
            <a:endParaRPr lang="en-US" altLang="en-US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607" y="930166"/>
            <a:ext cx="11556124" cy="551793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600" b="1">
                <a:latin typeface="Garamond" panose="02020404030301010803" pitchFamily="18" charset="0"/>
              </a:rPr>
              <a:t>The data with the largest element with higher priority</a:t>
            </a: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endParaRPr lang="en-GB" altLang="en-US" sz="2600" b="1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endParaRPr lang="en-GB" altLang="en-US" sz="2600" b="1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endParaRPr lang="en-GB" altLang="en-US" sz="2600" b="1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endParaRPr lang="en-GB" altLang="en-US" sz="2600" b="1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600" b="1">
                <a:latin typeface="Garamond" panose="02020404030301010803" pitchFamily="18" charset="0"/>
              </a:rPr>
              <a:t>Dequeue()		A will be selected</a:t>
            </a: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600" b="1">
                <a:latin typeface="Garamond" panose="02020404030301010803" pitchFamily="18" charset="0"/>
              </a:rPr>
              <a:t>Dequeue()		B 	&gt;&gt;</a:t>
            </a: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600" b="1">
                <a:latin typeface="Garamond" panose="02020404030301010803" pitchFamily="18" charset="0"/>
              </a:rPr>
              <a:t>Dequeue()		C	&gt;&gt;</a:t>
            </a: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600" b="1">
                <a:latin typeface="Garamond" panose="02020404030301010803" pitchFamily="18" charset="0"/>
              </a:rPr>
              <a:t>Dequeue()		D	&gt;&gt;</a:t>
            </a: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endParaRPr lang="en-GB" altLang="en-US" sz="2600" b="1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Blip>
                <a:blip r:embed="rId5"/>
              </a:buBlip>
            </a:pPr>
            <a:endParaRPr lang="en-US" altLang="en-US" sz="2600" b="1">
              <a:latin typeface="Garamond" panose="02020404030301010803" pitchFamily="18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488017" y="1844675"/>
            <a:ext cx="8737600" cy="1017588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rgbClr val="FF0000"/>
                </a:solidFill>
                <a:latin typeface="Arial" charset="0"/>
              </a:rPr>
              <a:t>A 	B	C	F	E	D	H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rgbClr val="FF0000"/>
                </a:solidFill>
                <a:latin typeface="Arial" charset="0"/>
              </a:rPr>
              <a:t>40	30	25	15	18	20	12</a:t>
            </a:r>
            <a:endParaRPr lang="en-US" altLang="en-US" sz="2400" b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05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35805736-1ACA-4BCA-AD09-9348ECD78E34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14854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Exercise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804042"/>
            <a:ext cx="11742609" cy="5517384"/>
          </a:xfrm>
        </p:spPr>
        <p:txBody>
          <a:bodyPr/>
          <a:lstStyle/>
          <a:p>
            <a:pPr eaLnBrk="1" hangingPunct="1"/>
            <a:r>
              <a:rPr lang="en-GB" altLang="en-US" b="1" dirty="0">
                <a:latin typeface="Garamond" panose="02020404030301010803" pitchFamily="18" charset="0"/>
              </a:rPr>
              <a:t>Write a program that merges two priority queues, sorted in ascending order of priority, to create a single queue.</a:t>
            </a:r>
          </a:p>
          <a:p>
            <a:pPr eaLnBrk="1" hangingPunct="1"/>
            <a:r>
              <a:rPr lang="en-GB" altLang="en-US" b="1" dirty="0" err="1">
                <a:latin typeface="Garamond" panose="02020404030301010803" pitchFamily="18" charset="0"/>
              </a:rPr>
              <a:t>E.g</a:t>
            </a:r>
            <a:endParaRPr lang="en-GB" altLang="en-US" b="1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b="1" dirty="0">
              <a:latin typeface="Garamond" panose="02020404030301010803" pitchFamily="18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390652" y="3213100"/>
            <a:ext cx="2976033" cy="1017588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rgbClr val="FF0000"/>
                </a:solidFill>
                <a:latin typeface="Arial" charset="0"/>
              </a:rPr>
              <a:t>A   C   D   F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rgbClr val="FF0000"/>
                </a:solidFill>
                <a:latin typeface="Arial" charset="0"/>
              </a:rPr>
              <a:t>40 25 20  15</a:t>
            </a:r>
            <a:endParaRPr lang="en-US" altLang="en-US" sz="2400" b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1390652" y="4579939"/>
            <a:ext cx="2976033" cy="1017587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rgbClr val="FF0000"/>
                </a:solidFill>
                <a:latin typeface="Arial" charset="0"/>
              </a:rPr>
              <a:t>B   E   H   G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rgbClr val="FF0000"/>
                </a:solidFill>
                <a:latin typeface="Arial" charset="0"/>
              </a:rPr>
              <a:t>30 18 12   10</a:t>
            </a:r>
            <a:endParaRPr lang="en-US" altLang="en-US" sz="2400" b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5230285" y="3860800"/>
            <a:ext cx="5473700" cy="1017588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rgbClr val="FF0000"/>
                </a:solidFill>
                <a:latin typeface="Arial" charset="0"/>
              </a:rPr>
              <a:t>A  B   C   D    E    F   H   G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rgbClr val="FF0000"/>
                </a:solidFill>
                <a:latin typeface="Arial" charset="0"/>
              </a:rPr>
              <a:t>40 30 25  20  18  15  12  10</a:t>
            </a:r>
            <a:endParaRPr lang="en-US" altLang="en-US" sz="2400" b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>
            <a:off x="4271433" y="4437063"/>
            <a:ext cx="863600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600" tIns="46800" rIns="93600" bIns="468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06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D88FF0BE-DCE8-4F5C-B39F-9CA36CA01AEE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67103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Application of Queue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014" y="961698"/>
            <a:ext cx="11477296" cy="570739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b="1" dirty="0">
                <a:latin typeface="Garamond" panose="02020404030301010803" pitchFamily="18" charset="0"/>
              </a:rPr>
              <a:t>1. </a:t>
            </a:r>
            <a:r>
              <a:rPr lang="en-GB" altLang="en-US" sz="2400" b="1" dirty="0" err="1">
                <a:latin typeface="Garamond" panose="02020404030301010803" pitchFamily="18" charset="0"/>
              </a:rPr>
              <a:t>printserver</a:t>
            </a:r>
            <a:endParaRPr lang="en-GB" altLang="en-US" sz="2400" b="1" dirty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90000"/>
              </a:lnSpc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Print()</a:t>
            </a:r>
          </a:p>
          <a:p>
            <a:pPr lvl="2">
              <a:buFont typeface="Wingdings 2" pitchFamily="18" charset="2"/>
              <a:buNone/>
            </a:pPr>
            <a:r>
              <a:rPr lang="en-GB" altLang="en-US" sz="2400" b="1" dirty="0">
                <a:latin typeface="Garamond" panose="02020404030301010803" pitchFamily="18" charset="0"/>
              </a:rPr>
              <a:t>  {</a:t>
            </a:r>
          </a:p>
          <a:p>
            <a:pPr lvl="2">
              <a:buFont typeface="Wingdings 2" pitchFamily="18" charset="2"/>
              <a:buNone/>
            </a:pPr>
            <a:r>
              <a:rPr lang="en-GB" altLang="en-US" sz="2400" b="1" dirty="0">
                <a:latin typeface="Garamond" panose="02020404030301010803" pitchFamily="18" charset="0"/>
              </a:rPr>
              <a:t>    </a:t>
            </a:r>
            <a:r>
              <a:rPr lang="en-GB" altLang="en-US" sz="2400" b="1" dirty="0" err="1">
                <a:latin typeface="Garamond" panose="02020404030301010803" pitchFamily="18" charset="0"/>
              </a:rPr>
              <a:t>Enqueue</a:t>
            </a:r>
            <a:r>
              <a:rPr lang="en-GB" altLang="en-US" sz="2400" b="1" dirty="0">
                <a:latin typeface="Garamond" panose="02020404030301010803" pitchFamily="18" charset="0"/>
              </a:rPr>
              <a:t> </a:t>
            </a:r>
            <a:r>
              <a:rPr lang="en-GB" altLang="en-US" sz="2400" b="1" dirty="0" err="1">
                <a:latin typeface="Garamond" panose="02020404030301010803" pitchFamily="18" charset="0"/>
              </a:rPr>
              <a:t>printqueue</a:t>
            </a:r>
            <a:r>
              <a:rPr lang="en-GB" altLang="en-US" sz="2400" b="1" dirty="0">
                <a:latin typeface="Garamond" panose="02020404030301010803" pitchFamily="18" charset="0"/>
              </a:rPr>
              <a:t>(document)</a:t>
            </a:r>
          </a:p>
          <a:p>
            <a:pPr lvl="2">
              <a:buFont typeface="Wingdings 2" pitchFamily="18" charset="2"/>
              <a:buNone/>
            </a:pPr>
            <a:r>
              <a:rPr lang="en-GB" altLang="en-US" sz="2400" b="1" dirty="0">
                <a:latin typeface="Garamond" panose="02020404030301010803" pitchFamily="18" charset="0"/>
              </a:rPr>
              <a:t>  }</a:t>
            </a:r>
            <a:endParaRPr lang="en-GB" altLang="en-US" b="1" dirty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90000"/>
              </a:lnSpc>
              <a:buBlip>
                <a:blip r:embed="rId5"/>
              </a:buBlip>
            </a:pPr>
            <a:r>
              <a:rPr lang="en-GB" altLang="en-US" b="1" dirty="0" err="1">
                <a:latin typeface="Garamond" panose="02020404030301010803" pitchFamily="18" charset="0"/>
              </a:rPr>
              <a:t>End_of_print</a:t>
            </a:r>
            <a:r>
              <a:rPr lang="en-GB" altLang="en-US" b="1" dirty="0">
                <a:latin typeface="Garamond" panose="02020404030301010803" pitchFamily="18" charset="0"/>
              </a:rPr>
              <a:t>()</a:t>
            </a:r>
          </a:p>
          <a:p>
            <a:pPr lvl="2">
              <a:buFont typeface="Wingdings 2" pitchFamily="18" charset="2"/>
              <a:buNone/>
            </a:pPr>
            <a:r>
              <a:rPr lang="en-GB" altLang="en-US" sz="2400" b="1" dirty="0">
                <a:latin typeface="Garamond" panose="02020404030301010803" pitchFamily="18" charset="0"/>
              </a:rPr>
              <a:t>   {</a:t>
            </a:r>
          </a:p>
          <a:p>
            <a:pPr lvl="2">
              <a:buFont typeface="Wingdings 2" pitchFamily="18" charset="2"/>
              <a:buNone/>
            </a:pPr>
            <a:r>
              <a:rPr lang="en-GB" altLang="en-US" sz="2400" b="1" dirty="0">
                <a:latin typeface="Garamond" panose="02020404030301010803" pitchFamily="18" charset="0"/>
              </a:rPr>
              <a:t>     </a:t>
            </a:r>
            <a:r>
              <a:rPr lang="en-GB" altLang="en-US" sz="2400" b="1" dirty="0" err="1">
                <a:latin typeface="Garamond" panose="02020404030301010803" pitchFamily="18" charset="0"/>
              </a:rPr>
              <a:t>Dequeue</a:t>
            </a:r>
            <a:r>
              <a:rPr lang="en-GB" altLang="en-US" sz="2400" b="1" dirty="0">
                <a:latin typeface="Garamond" panose="02020404030301010803" pitchFamily="18" charset="0"/>
              </a:rPr>
              <a:t> </a:t>
            </a:r>
            <a:r>
              <a:rPr lang="en-GB" altLang="en-US" sz="2400" b="1" dirty="0" err="1">
                <a:latin typeface="Garamond" panose="02020404030301010803" pitchFamily="18" charset="0"/>
              </a:rPr>
              <a:t>printqueue</a:t>
            </a:r>
            <a:r>
              <a:rPr lang="en-GB" altLang="en-US" sz="2400" b="1" dirty="0">
                <a:latin typeface="Garamond" panose="02020404030301010803" pitchFamily="18" charset="0"/>
              </a:rPr>
              <a:t>()</a:t>
            </a:r>
          </a:p>
          <a:p>
            <a:pPr lvl="2">
              <a:buFont typeface="Wingdings 2" pitchFamily="18" charset="2"/>
              <a:buNone/>
            </a:pPr>
            <a:r>
              <a:rPr lang="en-GB" altLang="en-US" sz="2400" b="1" dirty="0">
                <a:latin typeface="Garamond" panose="02020404030301010803" pitchFamily="18" charset="0"/>
              </a:rPr>
              <a:t>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 </a:t>
            </a:r>
            <a:endParaRPr lang="en-US" altLang="en-US" sz="2000" dirty="0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200152" y="4941888"/>
            <a:ext cx="9696449" cy="463846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tx1"/>
                </a:solidFill>
                <a:latin typeface="Arial" charset="0"/>
              </a:rPr>
              <a:t>Document1.doc	letter.doc	assign.cpp</a:t>
            </a:r>
            <a:endParaRPr lang="en-US" altLang="en-US" sz="24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5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8410A335-0334-46CE-9EF0-289BA6CF5A7A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77917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Application of queue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851338"/>
            <a:ext cx="11335407" cy="532562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500" b="1" dirty="0">
                <a:latin typeface="Garamond" panose="02020404030301010803" pitchFamily="18" charset="0"/>
              </a:rPr>
              <a:t>2. disk driver, the one first inserted will have first letter (</a:t>
            </a:r>
            <a:r>
              <a:rPr lang="en-GB" altLang="en-US" sz="2500" b="1" dirty="0" err="1">
                <a:latin typeface="Garamond" panose="02020404030301010803" pitchFamily="18" charset="0"/>
              </a:rPr>
              <a:t>eg</a:t>
            </a:r>
            <a:r>
              <a:rPr lang="en-GB" altLang="en-US" sz="2500" b="1" dirty="0">
                <a:latin typeface="Garamond" panose="02020404030301010803" pitchFamily="18" charset="0"/>
              </a:rPr>
              <a:t>. A:, B:, C:, D:, E…</a:t>
            </a:r>
          </a:p>
          <a:p>
            <a:pPr eaLnBrk="1" hangingPunct="1"/>
            <a:r>
              <a:rPr lang="en-GB" altLang="en-US" sz="2500" b="1" dirty="0">
                <a:latin typeface="Garamond" panose="02020404030301010803" pitchFamily="18" charset="0"/>
              </a:rPr>
              <a:t>3. Task scheduler in multiprocessing system</a:t>
            </a:r>
          </a:p>
          <a:p>
            <a:pPr eaLnBrk="1" hangingPunct="1"/>
            <a:r>
              <a:rPr lang="en-GB" altLang="en-US" sz="2500" b="1" dirty="0" err="1">
                <a:latin typeface="Garamond" panose="02020404030301010803" pitchFamily="18" charset="0"/>
              </a:rPr>
              <a:t>Eg</a:t>
            </a:r>
            <a:r>
              <a:rPr lang="en-GB" altLang="en-US" sz="2500" b="1" dirty="0">
                <a:latin typeface="Garamond" panose="02020404030301010803" pitchFamily="18" charset="0"/>
              </a:rPr>
              <a:t>. Printing 16, searching 5, browsing 17, opening 7</a:t>
            </a:r>
          </a:p>
          <a:p>
            <a:pPr eaLnBrk="1" hangingPunct="1"/>
            <a:endParaRPr lang="en-US" altLang="en-US" sz="25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9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3E8BBF98-540F-49F8-84FE-939DBB66F679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788276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/>
            <a:r>
              <a:rPr lang="en-GB" altLang="en-US" dirty="0">
                <a:solidFill>
                  <a:schemeClr val="bg1"/>
                </a:solidFill>
                <a:latin typeface="Garamond" panose="02020404030301010803" pitchFamily="18" charset="0"/>
              </a:rPr>
              <a:t>Application of queue</a:t>
            </a:r>
            <a:endParaRPr lang="en-US" alt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297" y="958522"/>
            <a:ext cx="10515600" cy="4351338"/>
          </a:xfrm>
        </p:spPr>
        <p:txBody>
          <a:bodyPr/>
          <a:lstStyle/>
          <a:p>
            <a:pPr eaLnBrk="1" hangingPunct="1"/>
            <a:r>
              <a:rPr lang="en-GB" altLang="en-US" b="1" dirty="0">
                <a:latin typeface="Garamond" panose="02020404030301010803" pitchFamily="18" charset="0"/>
              </a:rPr>
              <a:t>4. telephone calls in a busy environment</a:t>
            </a:r>
          </a:p>
          <a:p>
            <a:pPr eaLnBrk="1" hangingPunct="1"/>
            <a:r>
              <a:rPr lang="en-GB" altLang="en-US" b="1" dirty="0">
                <a:latin typeface="Garamond" panose="02020404030301010803" pitchFamily="18" charset="0"/>
              </a:rPr>
              <a:t>5. simulation of waiting line</a:t>
            </a:r>
          </a:p>
          <a:p>
            <a:pPr lvl="1" eaLnBrk="1" hangingPunct="1"/>
            <a:r>
              <a:rPr lang="en-GB" altLang="en-US" b="1" dirty="0">
                <a:latin typeface="Garamond" panose="02020404030301010803" pitchFamily="18" charset="0"/>
              </a:rPr>
              <a:t>Line in a supermarket</a:t>
            </a:r>
          </a:p>
          <a:p>
            <a:pPr lvl="1" eaLnBrk="1" hangingPunct="1"/>
            <a:r>
              <a:rPr lang="en-GB" altLang="en-US" b="1" dirty="0">
                <a:latin typeface="Garamond" panose="02020404030301010803" pitchFamily="18" charset="0"/>
              </a:rPr>
              <a:t>Line at cafeteria, bank and so on…</a:t>
            </a:r>
            <a:endParaRPr lang="en-US" alt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34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8899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8898"/>
            <a:ext cx="12192000" cy="595910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marL="0" indent="0">
              <a:buNone/>
            </a:pPr>
            <a:endParaRPr lang="en-US" sz="96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					???</a:t>
            </a:r>
          </a:p>
          <a:p>
            <a:pPr marL="0" indent="0">
              <a:buNone/>
            </a:pPr>
            <a:r>
              <a:rPr lang="en-US"/>
              <a:t>					End!!!!!!!!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4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8F01FA28-6EF0-4CD5-A4D1-E538B834C671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"/>
            <a:ext cx="12044855" cy="756746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Queue Operations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55" y="788277"/>
            <a:ext cx="11761076" cy="5785944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GB" altLang="en-US" sz="2800" b="1" dirty="0">
                <a:latin typeface="Garamond" panose="02020404030301010803" pitchFamily="18" charset="0"/>
              </a:rPr>
              <a:t>It has two operations</a:t>
            </a:r>
          </a:p>
          <a:p>
            <a:pPr eaLnBrk="1" hangingPunct="1">
              <a:lnSpc>
                <a:spcPct val="150000"/>
              </a:lnSpc>
              <a:buBlip>
                <a:blip r:embed="rId5"/>
              </a:buBlip>
            </a:pPr>
            <a:r>
              <a:rPr lang="en-GB" altLang="en-US" sz="2400" b="1" dirty="0">
                <a:latin typeface="Garamond" panose="02020404030301010803" pitchFamily="18" charset="0"/>
              </a:rPr>
              <a:t>Enqueue: adding data at the end of the list</a:t>
            </a:r>
          </a:p>
          <a:p>
            <a:pPr eaLnBrk="1" hangingPunct="1">
              <a:lnSpc>
                <a:spcPct val="150000"/>
              </a:lnSpc>
              <a:buBlip>
                <a:blip r:embed="rId5"/>
              </a:buBlip>
            </a:pPr>
            <a:r>
              <a:rPr lang="en-GB" altLang="en-US" sz="2400" b="1" dirty="0">
                <a:latin typeface="Garamond" panose="02020404030301010803" pitchFamily="18" charset="0"/>
              </a:rPr>
              <a:t>Dequeue: deleting data at the head of the list</a:t>
            </a:r>
          </a:p>
          <a:p>
            <a:pPr eaLnBrk="1" hangingPunct="1">
              <a:lnSpc>
                <a:spcPct val="150000"/>
              </a:lnSpc>
              <a:buBlip>
                <a:blip r:embed="rId5"/>
              </a:buBlip>
            </a:pPr>
            <a:r>
              <a:rPr lang="en-GB" altLang="en-US" sz="2800" b="1" dirty="0" err="1">
                <a:latin typeface="Garamond" panose="02020404030301010803" pitchFamily="18" charset="0"/>
              </a:rPr>
              <a:t>Eg</a:t>
            </a:r>
            <a:r>
              <a:rPr lang="en-GB" altLang="en-US" sz="2800" b="1" dirty="0">
                <a:latin typeface="Garamond" panose="02020404030301010803" pitchFamily="18" charset="0"/>
              </a:rPr>
              <a:t>. </a:t>
            </a:r>
            <a:r>
              <a:rPr lang="en-GB" altLang="en-US" sz="2800" b="1" dirty="0" err="1">
                <a:latin typeface="Garamond" panose="02020404030301010803" pitchFamily="18" charset="0"/>
              </a:rPr>
              <a:t>Enqueue</a:t>
            </a:r>
            <a:r>
              <a:rPr lang="en-GB" altLang="en-US" sz="2800" b="1" dirty="0">
                <a:latin typeface="Garamond" panose="02020404030301010803" pitchFamily="18" charset="0"/>
              </a:rPr>
              <a:t>(c) </a:t>
            </a:r>
          </a:p>
          <a:p>
            <a:pPr eaLnBrk="1" hangingPunct="1">
              <a:lnSpc>
                <a:spcPct val="150000"/>
              </a:lnSpc>
              <a:buBlip>
                <a:blip r:embed="rId5"/>
              </a:buBlip>
            </a:pPr>
            <a:r>
              <a:rPr lang="en-GB" altLang="en-US" sz="2800" b="1" dirty="0" err="1">
                <a:latin typeface="Garamond" panose="02020404030301010803" pitchFamily="18" charset="0"/>
              </a:rPr>
              <a:t>Enqueue</a:t>
            </a:r>
            <a:r>
              <a:rPr lang="en-GB" altLang="en-US" sz="2800" b="1" dirty="0">
                <a:latin typeface="Garamond" panose="02020404030301010803" pitchFamily="18" charset="0"/>
              </a:rPr>
              <a:t> (B)</a:t>
            </a:r>
          </a:p>
          <a:p>
            <a:pPr eaLnBrk="1" hangingPunct="1">
              <a:lnSpc>
                <a:spcPct val="150000"/>
              </a:lnSpc>
              <a:buBlip>
                <a:blip r:embed="rId5"/>
              </a:buBlip>
            </a:pPr>
            <a:r>
              <a:rPr lang="en-GB" altLang="en-US" sz="2800" b="1" dirty="0" err="1">
                <a:latin typeface="Garamond" panose="02020404030301010803" pitchFamily="18" charset="0"/>
              </a:rPr>
              <a:t>Enqueue</a:t>
            </a:r>
            <a:r>
              <a:rPr lang="en-GB" altLang="en-US" sz="2800" b="1" dirty="0">
                <a:latin typeface="Garamond" panose="02020404030301010803" pitchFamily="18" charset="0"/>
              </a:rPr>
              <a:t>(A)</a:t>
            </a:r>
          </a:p>
          <a:p>
            <a:pPr eaLnBrk="1" hangingPunct="1">
              <a:lnSpc>
                <a:spcPct val="150000"/>
              </a:lnSpc>
              <a:buBlip>
                <a:blip r:embed="rId5"/>
              </a:buBlip>
            </a:pPr>
            <a:r>
              <a:rPr lang="en-GB" altLang="en-US" sz="2800" b="1" dirty="0" err="1">
                <a:latin typeface="Garamond" panose="02020404030301010803" pitchFamily="18" charset="0"/>
              </a:rPr>
              <a:t>Dequeue</a:t>
            </a:r>
            <a:r>
              <a:rPr lang="en-GB" altLang="en-US" sz="2800" b="1" dirty="0">
                <a:latin typeface="Garamond" panose="02020404030301010803" pitchFamily="18" charset="0"/>
              </a:rPr>
              <a:t>()</a:t>
            </a:r>
          </a:p>
          <a:p>
            <a:pPr eaLnBrk="1" hangingPunct="1">
              <a:lnSpc>
                <a:spcPct val="150000"/>
              </a:lnSpc>
              <a:buBlip>
                <a:blip r:embed="rId5"/>
              </a:buBlip>
            </a:pPr>
            <a:r>
              <a:rPr lang="en-GB" altLang="en-US" sz="2800" b="1" dirty="0" err="1">
                <a:latin typeface="Garamond" panose="02020404030301010803" pitchFamily="18" charset="0"/>
              </a:rPr>
              <a:t>Enqueue</a:t>
            </a:r>
            <a:r>
              <a:rPr lang="en-GB" altLang="en-US" sz="2800" b="1" dirty="0">
                <a:latin typeface="Garamond" panose="02020404030301010803" pitchFamily="18" charset="0"/>
              </a:rPr>
              <a:t>(D)</a:t>
            </a:r>
          </a:p>
          <a:p>
            <a:pPr eaLnBrk="1" hangingPunct="1">
              <a:lnSpc>
                <a:spcPct val="150000"/>
              </a:lnSpc>
              <a:buBlip>
                <a:blip r:embed="rId5"/>
              </a:buBlip>
            </a:pPr>
            <a:r>
              <a:rPr lang="en-GB" altLang="en-US" sz="2800" b="1" dirty="0" err="1">
                <a:latin typeface="Garamond" panose="02020404030301010803" pitchFamily="18" charset="0"/>
              </a:rPr>
              <a:t>Dequeue</a:t>
            </a:r>
            <a:r>
              <a:rPr lang="en-GB" altLang="en-US" sz="2800" b="1" dirty="0">
                <a:latin typeface="Garamond" panose="02020404030301010803" pitchFamily="18" charset="0"/>
              </a:rPr>
              <a:t>()</a:t>
            </a:r>
            <a:endParaRPr lang="en-US" altLang="en-US" sz="2800" b="1" dirty="0">
              <a:latin typeface="Garamond" panose="02020404030301010803" pitchFamily="18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000751" y="3286125"/>
            <a:ext cx="4224867" cy="463846"/>
          </a:xfrm>
          <a:prstGeom prst="rect">
            <a:avLst/>
          </a:prstGeom>
          <a:noFill/>
          <a:ln w="76200">
            <a:solidFill>
              <a:srgbClr val="00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tx1"/>
                </a:solidFill>
                <a:latin typeface="Arial" charset="0"/>
              </a:rPr>
              <a:t>C | B|  A</a:t>
            </a:r>
            <a:endParaRPr lang="en-US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000751" y="4005263"/>
            <a:ext cx="4224867" cy="463846"/>
          </a:xfrm>
          <a:prstGeom prst="rect">
            <a:avLst/>
          </a:prstGeom>
          <a:noFill/>
          <a:ln w="76200">
            <a:solidFill>
              <a:srgbClr val="00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tx1"/>
                </a:solidFill>
                <a:latin typeface="Arial" charset="0"/>
              </a:rPr>
              <a:t>| B|  A                           </a:t>
            </a:r>
            <a:endParaRPr lang="en-US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903384" y="4581525"/>
            <a:ext cx="4224867" cy="463846"/>
          </a:xfrm>
          <a:prstGeom prst="rect">
            <a:avLst/>
          </a:prstGeom>
          <a:noFill/>
          <a:ln w="76200">
            <a:solidFill>
              <a:srgbClr val="00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tx1"/>
                </a:solidFill>
                <a:latin typeface="Arial" charset="0"/>
              </a:rPr>
              <a:t>| B|  A| D</a:t>
            </a:r>
            <a:endParaRPr lang="en-US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5903384" y="5229225"/>
            <a:ext cx="4224867" cy="463846"/>
          </a:xfrm>
          <a:prstGeom prst="rect">
            <a:avLst/>
          </a:prstGeom>
          <a:noFill/>
          <a:ln w="76200">
            <a:solidFill>
              <a:srgbClr val="00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tx1"/>
                </a:solidFill>
                <a:latin typeface="Arial" charset="0"/>
              </a:rPr>
              <a:t> A|D</a:t>
            </a:r>
            <a:endParaRPr lang="en-US" altLang="en-US" sz="2400" b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26" name="Picture 2" descr="ds Queue">
            <a:extLst>
              <a:ext uri="{FF2B5EF4-FFF2-40B4-BE49-F238E27FC236}">
                <a16:creationId xmlns:a16="http://schemas.microsoft.com/office/drawing/2014/main" id="{A315F3D8-2F70-A7EB-2CBB-173786692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384" y="940601"/>
            <a:ext cx="6130961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4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7253DDCA-43E1-45E1-859D-D1D9821F455E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67103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Simple array implementation of </a:t>
            </a:r>
            <a:r>
              <a:rPr lang="en-GB" altLang="en-US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enqueue</a:t>
            </a:r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and </a:t>
            </a:r>
            <a:r>
              <a:rPr lang="en-GB" altLang="en-US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dequeue</a:t>
            </a:r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85" y="1056290"/>
            <a:ext cx="11729545" cy="5454869"/>
          </a:xfrm>
        </p:spPr>
        <p:txBody>
          <a:bodyPr>
            <a:normAutofit/>
          </a:bodyPr>
          <a:lstStyle/>
          <a:p>
            <a:pPr eaLnBrk="1" hangingPunct="1">
              <a:buBlip>
                <a:blip r:embed="rId5"/>
              </a:buBlip>
            </a:pPr>
            <a:r>
              <a:rPr lang="en-GB" altLang="en-US" sz="2600" b="1" dirty="0">
                <a:latin typeface="Garamond" panose="02020404030301010803" pitchFamily="18" charset="0"/>
              </a:rPr>
              <a:t>Analysis – consider the following structure</a:t>
            </a:r>
          </a:p>
          <a:p>
            <a:pPr lvl="1" eaLnBrk="1" hangingPunct="1">
              <a:buBlip>
                <a:blip r:embed="rId5"/>
              </a:buBlip>
            </a:pPr>
            <a:r>
              <a:rPr lang="en-GB" altLang="en-US" sz="2600" b="1" dirty="0" err="1">
                <a:latin typeface="Garamond" panose="02020404030301010803" pitchFamily="18" charset="0"/>
              </a:rPr>
              <a:t>int</a:t>
            </a:r>
            <a:r>
              <a:rPr lang="en-GB" altLang="en-US" sz="2600" b="1" dirty="0">
                <a:latin typeface="Garamond" panose="02020404030301010803" pitchFamily="18" charset="0"/>
              </a:rPr>
              <a:t> </a:t>
            </a:r>
            <a:r>
              <a:rPr lang="en-GB" altLang="en-US" sz="2600" b="1" dirty="0" err="1">
                <a:latin typeface="Garamond" panose="02020404030301010803" pitchFamily="18" charset="0"/>
              </a:rPr>
              <a:t>num</a:t>
            </a:r>
            <a:r>
              <a:rPr lang="en-GB" altLang="en-US" sz="2600" b="1" dirty="0">
                <a:latin typeface="Garamond" panose="02020404030301010803" pitchFamily="18" charset="0"/>
              </a:rPr>
              <a:t>[max-size];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sz="2600" b="1" dirty="0">
                <a:latin typeface="Garamond" panose="02020404030301010803" pitchFamily="18" charset="0"/>
              </a:rPr>
              <a:t>We need the following variables</a:t>
            </a:r>
          </a:p>
          <a:p>
            <a:pPr lvl="1" eaLnBrk="1" hangingPunct="1">
              <a:buBlip>
                <a:blip r:embed="rId5"/>
              </a:buBlip>
            </a:pPr>
            <a:r>
              <a:rPr lang="en-GB" altLang="en-US" sz="2600" b="1" dirty="0" err="1">
                <a:latin typeface="Garamond" panose="02020404030301010803" pitchFamily="18" charset="0"/>
              </a:rPr>
              <a:t>int</a:t>
            </a:r>
            <a:r>
              <a:rPr lang="en-GB" altLang="en-US" sz="2600" b="1" dirty="0">
                <a:latin typeface="Garamond" panose="02020404030301010803" pitchFamily="18" charset="0"/>
              </a:rPr>
              <a:t> rear=-1, front=-1, </a:t>
            </a:r>
            <a:r>
              <a:rPr lang="en-GB" altLang="en-US" sz="2600" b="1" dirty="0" err="1">
                <a:latin typeface="Garamond" panose="02020404030301010803" pitchFamily="18" charset="0"/>
              </a:rPr>
              <a:t>queuesize</a:t>
            </a:r>
            <a:r>
              <a:rPr lang="en-GB" altLang="en-US" sz="2600" b="1" dirty="0">
                <a:latin typeface="Garamond" panose="02020404030301010803" pitchFamily="18" charset="0"/>
              </a:rPr>
              <a:t>=0;</a:t>
            </a:r>
            <a:endParaRPr lang="en-US" altLang="en-US" sz="26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B33A0-21F1-ACDE-03DA-9EFBDDC49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26" y="3272589"/>
            <a:ext cx="7587916" cy="30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2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D8234B45-27F3-4AFF-B2B7-075B13D703A1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3062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To </a:t>
            </a:r>
            <a:r>
              <a:rPr lang="en-GB" altLang="en-US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enqueue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247" y="756745"/>
            <a:ext cx="11524593" cy="542021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600" b="1" dirty="0">
                <a:latin typeface="Garamond" panose="02020404030301010803" pitchFamily="18" charset="0"/>
              </a:rPr>
              <a:t>Check if there is space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600" b="1" dirty="0" err="1">
                <a:latin typeface="Garamond" panose="02020404030301010803" pitchFamily="18" charset="0"/>
              </a:rPr>
              <a:t>Queuesize</a:t>
            </a:r>
            <a:r>
              <a:rPr lang="en-GB" altLang="en-US" sz="2600" b="1" dirty="0">
                <a:latin typeface="Garamond" panose="02020404030301010803" pitchFamily="18" charset="0"/>
              </a:rPr>
              <a:t>&lt;max-size or //rear&lt; max-size?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600" b="1" dirty="0">
                <a:latin typeface="Garamond" panose="02020404030301010803" pitchFamily="18" charset="0"/>
              </a:rPr>
              <a:t>Yes: </a:t>
            </a:r>
            <a:r>
              <a:rPr lang="en-GB" altLang="en-US" sz="2600" b="1" dirty="0" err="1">
                <a:latin typeface="Garamond" panose="02020404030301010803" pitchFamily="18" charset="0"/>
              </a:rPr>
              <a:t>queuesize</a:t>
            </a:r>
            <a:r>
              <a:rPr lang="en-GB" altLang="en-US" sz="2600" b="1" dirty="0">
                <a:latin typeface="Garamond" panose="02020404030301010803" pitchFamily="18" charset="0"/>
              </a:rPr>
              <a:t>==0?</a:t>
            </a:r>
          </a:p>
          <a:p>
            <a:pPr lvl="4" eaLnBrk="1" hangingPunct="1">
              <a:lnSpc>
                <a:spcPct val="90000"/>
              </a:lnSpc>
            </a:pPr>
            <a:r>
              <a:rPr lang="en-GB" altLang="en-US" sz="2600" b="1" dirty="0">
                <a:latin typeface="Garamond" panose="02020404030301010803" pitchFamily="18" charset="0"/>
              </a:rPr>
              <a:t>Yes: increment front</a:t>
            </a:r>
          </a:p>
          <a:p>
            <a:pPr lvl="4" eaLnBrk="1" hangingPunct="1">
              <a:lnSpc>
                <a:spcPct val="90000"/>
              </a:lnSpc>
            </a:pPr>
            <a:r>
              <a:rPr lang="en-GB" altLang="en-US" sz="2600" b="1" dirty="0">
                <a:latin typeface="Garamond" panose="02020404030301010803" pitchFamily="18" charset="0"/>
              </a:rPr>
              <a:t>No: Increment rear and </a:t>
            </a:r>
            <a:r>
              <a:rPr lang="en-GB" altLang="en-US" sz="2600" b="1" dirty="0" err="1">
                <a:latin typeface="Garamond" panose="02020404030301010803" pitchFamily="18" charset="0"/>
              </a:rPr>
              <a:t>queuesize</a:t>
            </a:r>
            <a:r>
              <a:rPr lang="en-GB" altLang="en-US" sz="2600" b="1" dirty="0">
                <a:latin typeface="Garamond" panose="02020404030301010803" pitchFamily="18" charset="0"/>
              </a:rPr>
              <a:t>, Store the data in data in </a:t>
            </a:r>
            <a:r>
              <a:rPr lang="en-GB" altLang="en-US" sz="2600" b="1" dirty="0" err="1">
                <a:latin typeface="Garamond" panose="02020404030301010803" pitchFamily="18" charset="0"/>
              </a:rPr>
              <a:t>num</a:t>
            </a:r>
            <a:r>
              <a:rPr lang="en-GB" altLang="en-US" sz="2600" b="1" dirty="0">
                <a:latin typeface="Garamond" panose="02020404030301010803" pitchFamily="18" charset="0"/>
              </a:rPr>
              <a:t>[rear]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600" b="1" dirty="0">
                <a:latin typeface="Garamond" panose="02020404030301010803" pitchFamily="18" charset="0"/>
              </a:rPr>
              <a:t>No: queue overflow</a:t>
            </a:r>
            <a:endParaRPr lang="en-US" altLang="en-US" sz="2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5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E2356C89-2F87-4A98-AB7D-B161F3828302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19807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To </a:t>
            </a:r>
            <a:r>
              <a:rPr lang="en-GB" altLang="en-US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dequeue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952" y="993228"/>
            <a:ext cx="11745310" cy="518373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Check if there is data</a:t>
            </a:r>
          </a:p>
          <a:p>
            <a:pPr algn="just" eaLnBrk="1" hangingPunct="1">
              <a:lnSpc>
                <a:spcPct val="90000"/>
              </a:lnSpc>
              <a:buBlip>
                <a:blip r:embed="rId5"/>
              </a:buBlip>
            </a:pPr>
            <a:r>
              <a:rPr lang="en-GB" altLang="en-US" b="1" dirty="0" err="1">
                <a:latin typeface="Garamond" panose="02020404030301010803" pitchFamily="18" charset="0"/>
              </a:rPr>
              <a:t>Queuesize</a:t>
            </a:r>
            <a:r>
              <a:rPr lang="en-GB" altLang="en-US" b="1" dirty="0">
                <a:latin typeface="Garamond" panose="02020404030301010803" pitchFamily="18" charset="0"/>
              </a:rPr>
              <a:t>&gt;0?</a:t>
            </a:r>
          </a:p>
          <a:p>
            <a:pPr algn="just" eaLnBrk="1" hangingPunct="1">
              <a:lnSpc>
                <a:spcPct val="90000"/>
              </a:lnSpc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Yes: 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Garamond" panose="02020404030301010803" pitchFamily="18" charset="0"/>
              </a:rPr>
              <a:t>Copy the data in </a:t>
            </a:r>
            <a:r>
              <a:rPr lang="en-GB" altLang="en-US" b="1" dirty="0" err="1">
                <a:latin typeface="Garamond" panose="02020404030301010803" pitchFamily="18" charset="0"/>
              </a:rPr>
              <a:t>num</a:t>
            </a:r>
            <a:r>
              <a:rPr lang="en-GB" altLang="en-US" b="1" dirty="0">
                <a:latin typeface="Garamond" panose="02020404030301010803" pitchFamily="18" charset="0"/>
              </a:rPr>
              <a:t>[front]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Garamond" panose="02020404030301010803" pitchFamily="18" charset="0"/>
              </a:rPr>
              <a:t>Increment front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Garamond" panose="02020404030301010803" pitchFamily="18" charset="0"/>
              </a:rPr>
              <a:t>Decrement </a:t>
            </a:r>
            <a:r>
              <a:rPr lang="en-GB" altLang="en-US" b="1" dirty="0" err="1">
                <a:latin typeface="Garamond" panose="02020404030301010803" pitchFamily="18" charset="0"/>
              </a:rPr>
              <a:t>queuesize</a:t>
            </a:r>
            <a:endParaRPr lang="en-GB" altLang="en-US" b="1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90000"/>
              </a:lnSpc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No: queue underflow</a:t>
            </a:r>
            <a:endParaRPr lang="en-US" alt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3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3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4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5E86EE21-FDB7-4910-9235-812EF5FF5041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99089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Example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545" y="740979"/>
            <a:ext cx="11556124" cy="5628290"/>
          </a:xfrm>
        </p:spPr>
        <p:txBody>
          <a:bodyPr/>
          <a:lstStyle/>
          <a:p>
            <a:pPr eaLnBrk="1" hangingPunct="1">
              <a:buBlip>
                <a:blip r:embed="rId6"/>
              </a:buBlip>
            </a:pPr>
            <a:r>
              <a:rPr lang="en-GB" altLang="en-US" b="1" dirty="0" err="1">
                <a:latin typeface="Garamond" panose="02020404030301010803" pitchFamily="18" charset="0"/>
              </a:rPr>
              <a:t>Enqueue</a:t>
            </a:r>
            <a:r>
              <a:rPr lang="en-GB" altLang="en-US" b="1" dirty="0">
                <a:latin typeface="Garamond" panose="02020404030301010803" pitchFamily="18" charset="0"/>
              </a:rPr>
              <a:t>(5) </a:t>
            </a:r>
            <a:r>
              <a:rPr lang="en-GB" altLang="en-US" b="1" dirty="0">
                <a:latin typeface="Garamond" panose="02020404030301010803" pitchFamily="18" charset="0"/>
                <a:sym typeface="Wingdings" pitchFamily="2" charset="2"/>
              </a:rPr>
              <a:t>5</a:t>
            </a:r>
          </a:p>
          <a:p>
            <a:pPr eaLnBrk="1" hangingPunct="1">
              <a:buBlip>
                <a:blip r:embed="rId6"/>
              </a:buBlip>
            </a:pPr>
            <a:r>
              <a:rPr lang="en-GB" altLang="en-US" b="1" dirty="0" err="1">
                <a:latin typeface="Garamond" panose="02020404030301010803" pitchFamily="18" charset="0"/>
                <a:sym typeface="Wingdings" pitchFamily="2" charset="2"/>
              </a:rPr>
              <a:t>Enqueue</a:t>
            </a:r>
            <a:r>
              <a:rPr lang="en-GB" altLang="en-US" b="1" dirty="0">
                <a:latin typeface="Garamond" panose="02020404030301010803" pitchFamily="18" charset="0"/>
                <a:sym typeface="Wingdings" pitchFamily="2" charset="2"/>
              </a:rPr>
              <a:t>(7) 5,7</a:t>
            </a:r>
          </a:p>
          <a:p>
            <a:pPr eaLnBrk="1" hangingPunct="1">
              <a:buBlip>
                <a:blip r:embed="rId6"/>
              </a:buBlip>
            </a:pPr>
            <a:r>
              <a:rPr lang="en-GB" altLang="en-US" b="1" dirty="0" err="1">
                <a:latin typeface="Garamond" panose="02020404030301010803" pitchFamily="18" charset="0"/>
                <a:sym typeface="Wingdings" pitchFamily="2" charset="2"/>
              </a:rPr>
              <a:t>Enqueue</a:t>
            </a:r>
            <a:r>
              <a:rPr lang="en-GB" altLang="en-US" b="1" dirty="0">
                <a:latin typeface="Garamond" panose="02020404030301010803" pitchFamily="18" charset="0"/>
                <a:sym typeface="Wingdings" pitchFamily="2" charset="2"/>
              </a:rPr>
              <a:t>(4) 5,7,4</a:t>
            </a:r>
          </a:p>
          <a:p>
            <a:pPr eaLnBrk="1" hangingPunct="1">
              <a:buBlip>
                <a:blip r:embed="rId6"/>
              </a:buBlip>
            </a:pPr>
            <a:r>
              <a:rPr lang="en-GB" altLang="en-US" b="1" dirty="0" err="1">
                <a:latin typeface="Garamond" panose="02020404030301010803" pitchFamily="18" charset="0"/>
                <a:sym typeface="Wingdings" pitchFamily="2" charset="2"/>
              </a:rPr>
              <a:t>Dequeue</a:t>
            </a:r>
            <a:r>
              <a:rPr lang="en-GB" altLang="en-US" b="1" dirty="0">
                <a:latin typeface="Garamond" panose="02020404030301010803" pitchFamily="18" charset="0"/>
                <a:sym typeface="Wingdings" pitchFamily="2" charset="2"/>
              </a:rPr>
              <a:t>() 7,4</a:t>
            </a:r>
          </a:p>
          <a:p>
            <a:pPr eaLnBrk="1" hangingPunct="1">
              <a:buBlip>
                <a:blip r:embed="rId6"/>
              </a:buBlip>
            </a:pPr>
            <a:r>
              <a:rPr lang="en-GB" altLang="en-US" b="1" dirty="0" err="1">
                <a:latin typeface="Garamond" panose="02020404030301010803" pitchFamily="18" charset="0"/>
                <a:sym typeface="Wingdings" pitchFamily="2" charset="2"/>
              </a:rPr>
              <a:t>Enqueue</a:t>
            </a:r>
            <a:r>
              <a:rPr lang="en-GB" altLang="en-US" b="1" dirty="0">
                <a:latin typeface="Garamond" panose="02020404030301010803" pitchFamily="18" charset="0"/>
                <a:sym typeface="Wingdings" pitchFamily="2" charset="2"/>
              </a:rPr>
              <a:t>(2) 7,4,2</a:t>
            </a:r>
            <a:endParaRPr lang="en-US" altLang="en-US" b="1" dirty="0">
              <a:latin typeface="Garamond" panose="02020404030301010803" pitchFamily="18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7184303" y="4652963"/>
            <a:ext cx="3744383" cy="463846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3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4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en-US" sz="2400" b="0" dirty="0">
                <a:solidFill>
                  <a:schemeClr val="bg1"/>
                </a:solidFill>
                <a:latin typeface="Arial" charset="0"/>
              </a:rPr>
              <a:t>  |7|4|2</a:t>
            </a:r>
            <a:endParaRPr lang="en-US" altLang="en-US" sz="2400" b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7439193" y="3933825"/>
            <a:ext cx="0" cy="7191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600" tIns="46800" rIns="93600" bIns="46800"/>
          <a:lstStyle/>
          <a:p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8029594" y="3933825"/>
            <a:ext cx="0" cy="7191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632701" y="3429000"/>
            <a:ext cx="3765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3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4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bg1"/>
                </a:solidFill>
                <a:latin typeface="Arial" charset="0"/>
              </a:rPr>
              <a:t>F</a:t>
            </a:r>
            <a:endParaRPr lang="en-US" altLang="en-US" sz="2400" b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208433" y="3429000"/>
            <a:ext cx="4118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3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4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2400" b="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en-US" sz="2400" b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9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0326103A-5431-406D-A950-720439DE4F32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14854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Exercise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59" y="630621"/>
            <a:ext cx="11887200" cy="5722882"/>
          </a:xfrm>
        </p:spPr>
        <p:txBody>
          <a:bodyPr/>
          <a:lstStyle/>
          <a:p>
            <a:pPr eaLnBrk="1" hangingPunct="1"/>
            <a:r>
              <a:rPr lang="en-GB" altLang="en-US" b="1" dirty="0">
                <a:latin typeface="Garamond" panose="02020404030301010803" pitchFamily="18" charset="0"/>
              </a:rPr>
              <a:t>Write a simple array implementation of queue data structure ( including the operations </a:t>
            </a:r>
            <a:r>
              <a:rPr lang="en-GB" altLang="en-US" b="1" dirty="0" err="1">
                <a:latin typeface="Garamond" panose="02020404030301010803" pitchFamily="18" charset="0"/>
              </a:rPr>
              <a:t>enqueue</a:t>
            </a:r>
            <a:r>
              <a:rPr lang="en-GB" altLang="en-US" b="1" dirty="0">
                <a:latin typeface="Garamond" panose="02020404030301010803" pitchFamily="18" charset="0"/>
              </a:rPr>
              <a:t>, </a:t>
            </a:r>
            <a:r>
              <a:rPr lang="en-GB" altLang="en-US" b="1" dirty="0" err="1">
                <a:latin typeface="Garamond" panose="02020404030301010803" pitchFamily="18" charset="0"/>
              </a:rPr>
              <a:t>dequeue</a:t>
            </a:r>
            <a:r>
              <a:rPr lang="en-GB" altLang="en-US" b="1" dirty="0">
                <a:latin typeface="Garamond" panose="02020404030301010803" pitchFamily="18" charset="0"/>
              </a:rPr>
              <a:t>, </a:t>
            </a:r>
            <a:r>
              <a:rPr lang="en-GB" altLang="en-US" b="1" dirty="0" err="1">
                <a:latin typeface="Garamond" panose="02020404030301010803" pitchFamily="18" charset="0"/>
              </a:rPr>
              <a:t>isempty</a:t>
            </a:r>
            <a:r>
              <a:rPr lang="en-GB" altLang="en-US" b="1" dirty="0">
                <a:latin typeface="Garamond" panose="02020404030301010803" pitchFamily="18" charset="0"/>
              </a:rPr>
              <a:t>, </a:t>
            </a:r>
            <a:r>
              <a:rPr lang="en-GB" altLang="en-US" b="1" dirty="0" err="1">
                <a:latin typeface="Garamond" panose="02020404030301010803" pitchFamily="18" charset="0"/>
              </a:rPr>
              <a:t>isfull</a:t>
            </a:r>
            <a:r>
              <a:rPr lang="en-GB" altLang="en-US" b="1" dirty="0">
                <a:latin typeface="Garamond" panose="02020404030301010803" pitchFamily="18" charset="0"/>
              </a:rPr>
              <a:t>, an so on)</a:t>
            </a:r>
            <a:endParaRPr lang="en-US" alt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9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D3E46DE4-E3B0-4362-9DDD-ADB121F26DF0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36613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Circular queue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890" y="930167"/>
            <a:ext cx="11808372" cy="5644054"/>
          </a:xfrm>
        </p:spPr>
        <p:txBody>
          <a:bodyPr/>
          <a:lstStyle/>
          <a:p>
            <a:pPr eaLnBrk="1" hangingPunct="1">
              <a:buBlip>
                <a:blip r:embed="rId5"/>
              </a:buBlip>
            </a:pPr>
            <a:r>
              <a:rPr lang="en-US" altLang="en-US" b="1" dirty="0">
                <a:latin typeface="Garamond" panose="02020404030301010803" pitchFamily="18" charset="0"/>
              </a:rPr>
              <a:t>Rear of the queue is somewhere clockwise from the front. </a:t>
            </a:r>
          </a:p>
          <a:p>
            <a:pPr eaLnBrk="1" hangingPunct="1">
              <a:buBlip>
                <a:blip r:embed="rId5"/>
              </a:buBlip>
            </a:pPr>
            <a:r>
              <a:rPr lang="en-US" altLang="en-US" b="1" dirty="0">
                <a:latin typeface="Garamond" panose="02020404030301010803" pitchFamily="18" charset="0"/>
              </a:rPr>
              <a:t>To </a:t>
            </a:r>
            <a:r>
              <a:rPr lang="en-US" altLang="en-US" b="1" dirty="0" err="1">
                <a:latin typeface="Garamond" panose="02020404030301010803" pitchFamily="18" charset="0"/>
              </a:rPr>
              <a:t>enqueue</a:t>
            </a:r>
            <a:r>
              <a:rPr lang="en-US" altLang="en-US" b="1" dirty="0">
                <a:latin typeface="Garamond" panose="02020404030301010803" pitchFamily="18" charset="0"/>
              </a:rPr>
              <a:t> an element, we move rear one position clockwise and write the element in that position .</a:t>
            </a:r>
          </a:p>
          <a:p>
            <a:pPr eaLnBrk="1" hangingPunct="1">
              <a:buBlip>
                <a:blip r:embed="rId5"/>
              </a:buBlip>
            </a:pPr>
            <a:r>
              <a:rPr lang="en-US" altLang="en-US" b="1" dirty="0">
                <a:latin typeface="Garamond" panose="02020404030301010803" pitchFamily="18" charset="0"/>
              </a:rPr>
              <a:t>To </a:t>
            </a:r>
            <a:r>
              <a:rPr lang="en-US" altLang="en-US" b="1" dirty="0" err="1">
                <a:latin typeface="Garamond" panose="02020404030301010803" pitchFamily="18" charset="0"/>
              </a:rPr>
              <a:t>dequeue</a:t>
            </a:r>
            <a:r>
              <a:rPr lang="en-US" altLang="en-US" b="1" dirty="0">
                <a:latin typeface="Garamond" panose="02020404030301010803" pitchFamily="18" charset="0"/>
              </a:rPr>
              <a:t>, we simply move front one position clockwise .</a:t>
            </a:r>
          </a:p>
          <a:p>
            <a:pPr eaLnBrk="1" hangingPunct="1">
              <a:buBlip>
                <a:blip r:embed="rId5"/>
              </a:buBlip>
            </a:pPr>
            <a:r>
              <a:rPr lang="en-US" altLang="en-US" b="1" dirty="0">
                <a:latin typeface="Garamond" panose="02020404030301010803" pitchFamily="18" charset="0"/>
              </a:rPr>
              <a:t>Queue migrates in a clockwise direction as we </a:t>
            </a:r>
            <a:r>
              <a:rPr lang="en-US" altLang="en-US" b="1" dirty="0" err="1">
                <a:latin typeface="Garamond" panose="02020404030301010803" pitchFamily="18" charset="0"/>
              </a:rPr>
              <a:t>enqueue</a:t>
            </a:r>
            <a:r>
              <a:rPr lang="en-US" altLang="en-US" b="1" dirty="0">
                <a:latin typeface="Garamond" panose="02020404030301010803" pitchFamily="18" charset="0"/>
              </a:rPr>
              <a:t> and </a:t>
            </a:r>
            <a:r>
              <a:rPr lang="en-US" altLang="en-US" b="1" dirty="0" err="1">
                <a:latin typeface="Garamond" panose="02020404030301010803" pitchFamily="18" charset="0"/>
              </a:rPr>
              <a:t>dequeue</a:t>
            </a:r>
            <a:r>
              <a:rPr lang="en-US" altLang="en-US" b="1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buBlip>
                <a:blip r:embed="rId5"/>
              </a:buBlip>
            </a:pPr>
            <a:r>
              <a:rPr lang="en-US" altLang="en-US" b="1" dirty="0">
                <a:latin typeface="Garamond" panose="02020404030301010803" pitchFamily="18" charset="0"/>
              </a:rPr>
              <a:t>emptiness and fullness to be checked carefully. 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727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3370</TotalTime>
  <Words>1145</Words>
  <Application>Microsoft Office PowerPoint</Application>
  <PresentationFormat>Widescreen</PresentationFormat>
  <Paragraphs>216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Garamond</vt:lpstr>
      <vt:lpstr>Gill Sans MT</vt:lpstr>
      <vt:lpstr>Times New Roman</vt:lpstr>
      <vt:lpstr>Wingdings</vt:lpstr>
      <vt:lpstr>Wingdings 2</vt:lpstr>
      <vt:lpstr>Office Theme</vt:lpstr>
      <vt:lpstr>Chapter 6</vt:lpstr>
      <vt:lpstr>QUEUE</vt:lpstr>
      <vt:lpstr>Queue Operations</vt:lpstr>
      <vt:lpstr>Simple array implementation of enqueue and dequeue </vt:lpstr>
      <vt:lpstr>To enqueue</vt:lpstr>
      <vt:lpstr>To dequeue</vt:lpstr>
      <vt:lpstr>Example</vt:lpstr>
      <vt:lpstr>Exercise</vt:lpstr>
      <vt:lpstr>Circular queue</vt:lpstr>
      <vt:lpstr>Array implementation of Circular Queue</vt:lpstr>
      <vt:lpstr>Array implementation of Circular queue</vt:lpstr>
      <vt:lpstr>To enqueue </vt:lpstr>
      <vt:lpstr>To dequeue</vt:lpstr>
      <vt:lpstr>Exercise</vt:lpstr>
      <vt:lpstr>Linked List Implementation of enqueue and dequeue</vt:lpstr>
      <vt:lpstr>Different types of queue</vt:lpstr>
      <vt:lpstr>Priority queue</vt:lpstr>
      <vt:lpstr>E.g. </vt:lpstr>
      <vt:lpstr>Continued….</vt:lpstr>
      <vt:lpstr>To create priority queue</vt:lpstr>
      <vt:lpstr>e.g.2</vt:lpstr>
      <vt:lpstr>Exercise</vt:lpstr>
      <vt:lpstr>Application of Queue</vt:lpstr>
      <vt:lpstr>Application of queue</vt:lpstr>
      <vt:lpstr>Application of queue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-8</dc:title>
  <dc:creator>melkamu</dc:creator>
  <cp:lastModifiedBy>desalegn ashber</cp:lastModifiedBy>
  <cp:revision>170</cp:revision>
  <dcterms:created xsi:type="dcterms:W3CDTF">2021-05-30T09:28:38Z</dcterms:created>
  <dcterms:modified xsi:type="dcterms:W3CDTF">2023-06-08T15:21:43Z</dcterms:modified>
</cp:coreProperties>
</file>