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74"/>
  </p:notesMasterIdLst>
  <p:sldIdLst>
    <p:sldId id="256" r:id="rId2"/>
    <p:sldId id="478" r:id="rId3"/>
    <p:sldId id="479" r:id="rId4"/>
    <p:sldId id="481" r:id="rId5"/>
    <p:sldId id="482" r:id="rId6"/>
    <p:sldId id="582" r:id="rId7"/>
    <p:sldId id="483" r:id="rId8"/>
    <p:sldId id="485" r:id="rId9"/>
    <p:sldId id="503" r:id="rId10"/>
    <p:sldId id="486" r:id="rId11"/>
    <p:sldId id="487" r:id="rId12"/>
    <p:sldId id="531" r:id="rId13"/>
    <p:sldId id="488" r:id="rId14"/>
    <p:sldId id="491" r:id="rId15"/>
    <p:sldId id="492" r:id="rId16"/>
    <p:sldId id="493" r:id="rId17"/>
    <p:sldId id="495" r:id="rId18"/>
    <p:sldId id="496" r:id="rId19"/>
    <p:sldId id="504" r:id="rId20"/>
    <p:sldId id="532" r:id="rId21"/>
    <p:sldId id="533" r:id="rId22"/>
    <p:sldId id="534" r:id="rId23"/>
    <p:sldId id="535" r:id="rId24"/>
    <p:sldId id="505" r:id="rId25"/>
    <p:sldId id="506" r:id="rId26"/>
    <p:sldId id="507" r:id="rId27"/>
    <p:sldId id="440" r:id="rId28"/>
    <p:sldId id="443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61" r:id="rId53"/>
    <p:sldId id="562" r:id="rId54"/>
    <p:sldId id="563" r:id="rId55"/>
    <p:sldId id="564" r:id="rId56"/>
    <p:sldId id="565" r:id="rId57"/>
    <p:sldId id="566" r:id="rId58"/>
    <p:sldId id="567" r:id="rId59"/>
    <p:sldId id="568" r:id="rId60"/>
    <p:sldId id="569" r:id="rId61"/>
    <p:sldId id="570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580" r:id="rId72"/>
    <p:sldId id="581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CF2F9-99F7-45D8-B028-E7793E4D808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5652-F889-4A9A-B3CA-4DA928DE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A385-1C37-417B-941E-46BF35C3F4A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9DD5-7FAC-440A-B429-E4EA6B0C367F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1576-6D5C-46A9-A2F5-A835F55AA7DA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2480-812A-4974-BA6E-B56F689E629D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5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13D7FD-6FF7-48CB-A6F7-33EE5F8AA66A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EFD3-B33C-439A-9B86-618D096FB565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9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43FF-D74B-4DE3-91EE-344ED4EDD01D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04E6-6CB9-491F-83F1-8933895188E8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4A2D-39E7-4363-A349-68081E63BFB4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C527-CBA0-4FA7-A12D-1FF6D0EC6922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BF2-B602-4826-AB70-E4C1AC199024}" type="datetime1">
              <a:rPr lang="en-US" smtClean="0"/>
              <a:t>3/24/2023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698F4C-8F9A-4C3C-B122-D26ECAB0A734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>
                <a:latin typeface="Perpetua" panose="02020502060401020303" pitchFamily="18" charset="0"/>
              </a:rPr>
              <a:t>CHAPTER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600" dirty="0">
                <a:latin typeface="Perpetua" panose="02020502060401020303" pitchFamily="18" charset="0"/>
              </a:rPr>
              <a:t>CPU SCHEDULING</a:t>
            </a:r>
            <a:endParaRPr lang="en-US" sz="6000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7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Types of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48640" lvl="1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Schedulers are special system software which handle process scheduling in various ways. </a:t>
            </a:r>
          </a:p>
          <a:p>
            <a:pPr marL="548640" lvl="1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Their main task is to select the jobs to be submitted into the system and to decide which process to run. </a:t>
            </a:r>
          </a:p>
          <a:p>
            <a:pPr marL="548640" lvl="1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Schedulers are of three types −</a:t>
            </a:r>
          </a:p>
          <a:p>
            <a:pPr marL="1097280" lvl="3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Long term scheduler </a:t>
            </a:r>
          </a:p>
          <a:p>
            <a:pPr marL="1097280" lvl="3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Medium term scheduler </a:t>
            </a:r>
          </a:p>
          <a:p>
            <a:pPr marL="1097280" lvl="3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 term scheduler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9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1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Long-Term scheduler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Due to the smaller size of main memory initially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all program are stored in secondary memory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When they are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stored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or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loaded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in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main memory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they are called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This is the decision of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long term scheduler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that how many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processes will stay in the ready queue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Hence, in simple words, long term scheduler decides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degree of multi-programming of system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It also known as a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job scheduler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“ Long-term ”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scheduler b/c the time for which the scheduling is valid is long. </a:t>
            </a: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6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1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Long-Term scheduler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When the processor utilization 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low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then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scheduler admits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more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jobs to increase the number of processes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queue.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Similarly when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utilization factor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very high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then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long-term scheduler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may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reduce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the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rate of batch jobs.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Long-term scheduler is </a:t>
            </a:r>
            <a:r>
              <a:rPr lang="en-US" sz="3200" dirty="0">
                <a:solidFill>
                  <a:srgbClr val="00B05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invoked very infrequently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(seconds, minutes)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(may be slow).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Selects which processes should be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brought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into the ready queue.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Medium Term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Most often,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running process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needs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I/O operation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which doesn’t requires CPU.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Hence during the execution of a process when an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I/O operation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is required then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sends that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from </a:t>
            </a:r>
            <a:r>
              <a:rPr lang="en-US" sz="28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running queue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blocked queue.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When a process completes its I/O operation then it should again be shifted to </a:t>
            </a:r>
            <a:r>
              <a:rPr lang="en-US" sz="28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queue.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Or in other word, A running process may become suspended if it makes an I/O request.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In this condition, to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remove the process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from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memory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and make space for other processes, the suspended process is moved to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secondary storage.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All these decisions are taken by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medium-term scheduler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 Medium-term scheduling is a part of </a:t>
            </a:r>
            <a:r>
              <a:rPr lang="en-US" sz="2800" b="1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swapping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 Or This process is called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swapping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Short-Term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Short-Term scheduler(CPU scheduler)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selects a process among the processes that are ready to execute and allocates CPU to one of them.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It is the change of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running state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of the process.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Its main objective is to maximize </a:t>
            </a:r>
            <a:r>
              <a:rPr lang="en-US" sz="3200" b="1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utilization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increase system performance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in accordance with the chosen set of criteria.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Short-term scheduler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invoked very frequently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(milliseconds)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(must be fast).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Selects which process should be executed next and allocates </a:t>
            </a:r>
            <a:r>
              <a:rPr lang="en-US" sz="32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CPU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Short-term scheduler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executes at least once every 10 milliseconds.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Short-term schedulers, also known as </a:t>
            </a:r>
            <a:r>
              <a:rPr lang="en-US" sz="3200" b="1" dirty="0">
                <a:latin typeface="Perpetua" panose="02020502060401020303" pitchFamily="18" charset="0"/>
                <a:cs typeface="Times New Roman" panose="02020603050405020304" pitchFamily="18" charset="0"/>
              </a:rPr>
              <a:t>dispatchers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make the decision of which process to execute next.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Dispatcher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Dispatcher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is a special program which comes into play after the scheduler.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When the </a:t>
            </a: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scheduler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completes its job of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selecting a process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 it is the </a:t>
            </a: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dispatcher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which takes that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to the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desired state/queue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dispatcher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is the module that gives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process control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over the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after it has been selected by the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short-term scheduler.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 </a:t>
            </a:r>
          </a:p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0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Difference between Dispatcher and Scheduler </a:t>
            </a:r>
            <a:endParaRPr lang="en-US" sz="3000" dirty="0">
              <a:solidFill>
                <a:srgbClr val="002060"/>
              </a:solidFill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23F4D-2007-C26B-95BC-C1419B903A2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"/>
          <a:stretch/>
        </p:blipFill>
        <p:spPr bwMode="auto">
          <a:xfrm>
            <a:off x="1109870" y="4465983"/>
            <a:ext cx="7469981" cy="236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31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Perpetua" panose="02020502060401020303" pitchFamily="18" charset="0"/>
                <a:cs typeface="Times New Roman" panose="02020603050405020304" pitchFamily="18" charset="0"/>
              </a:rPr>
              <a:t>Difference between dispatcher and scheduler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C89C10A-7565-FD25-C385-9C32C153A1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527046"/>
            <a:ext cx="7469981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29E2448-0B3D-0DE9-B34C-8100DA7CF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3" t="2499" b="3086"/>
          <a:stretch/>
        </p:blipFill>
        <p:spPr>
          <a:xfrm>
            <a:off x="594360" y="3994021"/>
            <a:ext cx="7779954" cy="2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Schedulers with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C79193-9551-B128-79F0-14968AAF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" t="2741" r="4171" b="4330"/>
          <a:stretch/>
        </p:blipFill>
        <p:spPr>
          <a:xfrm>
            <a:off x="579120" y="1527046"/>
            <a:ext cx="9766852" cy="43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Comparison among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13795"/>
            <a:ext cx="11018520" cy="5110861"/>
          </a:xfrm>
        </p:spPr>
        <p:txBody>
          <a:bodyPr>
            <a:noAutofit/>
          </a:bodyPr>
          <a:lstStyle/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3D8F804-A754-6FE0-6C03-C4CE66385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29961"/>
              </p:ext>
            </p:extLst>
          </p:nvPr>
        </p:nvGraphicFramePr>
        <p:xfrm>
          <a:off x="772868" y="1753696"/>
          <a:ext cx="10199932" cy="439060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84337">
                  <a:extLst>
                    <a:ext uri="{9D8B030D-6E8A-4147-A177-3AD203B41FA5}">
                      <a16:colId xmlns:a16="http://schemas.microsoft.com/office/drawing/2014/main" val="3711125336"/>
                    </a:ext>
                  </a:extLst>
                </a:gridCol>
                <a:gridCol w="3026719">
                  <a:extLst>
                    <a:ext uri="{9D8B030D-6E8A-4147-A177-3AD203B41FA5}">
                      <a16:colId xmlns:a16="http://schemas.microsoft.com/office/drawing/2014/main" val="3598863051"/>
                    </a:ext>
                  </a:extLst>
                </a:gridCol>
                <a:gridCol w="3159761">
                  <a:extLst>
                    <a:ext uri="{9D8B030D-6E8A-4147-A177-3AD203B41FA5}">
                      <a16:colId xmlns:a16="http://schemas.microsoft.com/office/drawing/2014/main" val="2777279928"/>
                    </a:ext>
                  </a:extLst>
                </a:gridCol>
                <a:gridCol w="3329115">
                  <a:extLst>
                    <a:ext uri="{9D8B030D-6E8A-4147-A177-3AD203B41FA5}">
                      <a16:colId xmlns:a16="http://schemas.microsoft.com/office/drawing/2014/main" val="1071596613"/>
                    </a:ext>
                  </a:extLst>
                </a:gridCol>
              </a:tblGrid>
              <a:tr h="412964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Long-Term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Short-Term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Medium-Term 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96996"/>
                  </a:ext>
                </a:extLst>
              </a:tr>
              <a:tr h="720238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is a job scheduler</a:t>
                      </a:r>
                    </a:p>
                    <a:p>
                      <a:endParaRPr lang="en-US" sz="21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is a CPU scheduler</a:t>
                      </a:r>
                    </a:p>
                    <a:p>
                      <a:endParaRPr lang="en-US" sz="21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is a process swapping scheduler.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82778"/>
                  </a:ext>
                </a:extLst>
              </a:tr>
              <a:tr h="720238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Speed is lesser than short term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Speed is fastest among other two</a:t>
                      </a:r>
                      <a:endParaRPr lang="en-US" sz="21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Speed is in between both short and long term scheduler.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79840"/>
                  </a:ext>
                </a:extLst>
              </a:tr>
              <a:tr h="720238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controls the degree of multiprogramming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provides lesser control over degree of multiprogramming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reduces the degree of multiprogramming.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26639"/>
                  </a:ext>
                </a:extLst>
              </a:tr>
              <a:tr h="720238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is almost absent or minimal in time sharing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is also minimal in time sharing system.</a:t>
                      </a:r>
                      <a:endParaRPr lang="en-US" sz="21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is a part of Time sharing systems.</a:t>
                      </a:r>
                      <a:endParaRPr lang="en-US" sz="21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28092"/>
                  </a:ext>
                </a:extLst>
              </a:tr>
              <a:tr h="720238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selects processes from pool and loads them into memory for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selects those processes which are ready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It can re-introduce the process into memory and execution can be continued.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4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58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criteria's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Burst time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Every process in a computer system requires some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amount of time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for its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execution.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This time is both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time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and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I/O time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In general, we ignore the I/O time and we consider only the CPU time for a process. So, </a:t>
            </a:r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Burst time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is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total time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taken by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for its execution on the CPU.</a:t>
            </a:r>
          </a:p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Arrival time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Arrival time is the time when a process enters into the ready state and is ready for its execution.</a:t>
            </a:r>
          </a:p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Exit time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Exit time is the time when a process completes its execution and exit from the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Chapter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introduce CPU scheduling, which is the basis for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multi-programmed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operating systems.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discuss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evaluation criteria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for selecting a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CPU-scheduling algorithm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for a particular system.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describe various CPU-scheduling algorithms.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5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criteria's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Response time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Response time is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spent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when the process is in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and gets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for the first time. 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Response time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at which the process gets the CPU for the first time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Arrival time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 example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here we are using the First Come First Serve CPU scheduling algorithm for the below 3 processes: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C1DA5C4-8AE2-0A9D-68F9-DC278E4B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9233"/>
              </p:ext>
            </p:extLst>
          </p:nvPr>
        </p:nvGraphicFramePr>
        <p:xfrm>
          <a:off x="1210365" y="4823687"/>
          <a:ext cx="8127999" cy="1828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84930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05633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885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8ms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7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8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7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criteria's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Here, the response time of all the 3 processes are: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P1:</a:t>
            </a:r>
            <a:r>
              <a:rPr lang="en-US" sz="3200" dirty="0">
                <a:solidFill>
                  <a:srgbClr val="C00000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70C0"/>
                </a:solidFill>
                <a:effectLst/>
                <a:latin typeface="Perpetua" panose="02020502060401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0ms</a:t>
            </a:r>
            <a:endParaRPr lang="en-US" sz="3200" dirty="0">
              <a:solidFill>
                <a:srgbClr val="0070C0"/>
              </a:solidFill>
              <a:effectLst/>
              <a:latin typeface="Perpetua" panose="02020502060401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P2: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7ms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because the process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have to wait for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during the execution of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then after it will get the CPU for the first time.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Also, the arrival time of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So, the response time will be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8ms -1ms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7ms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P3: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13ms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because the process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have to wait for the execution of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i.e. after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8ms + 7ms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15ms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the CPU will be allocated to the process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for the first time. 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Also, the arrival of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 P3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So, the response time for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will be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15ms – 2ms = 13ms.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9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criteria's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0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 is the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total time spent </a:t>
            </a: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by the process in the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 waiting for CPU. </a:t>
            </a:r>
          </a:p>
          <a:p>
            <a:pPr marL="788670" lvl="1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9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29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=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29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-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Burst time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9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 example,</a:t>
            </a: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 consider the </a:t>
            </a:r>
            <a:r>
              <a:rPr lang="en-US" sz="29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arrival time </a:t>
            </a: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of all the below 3 processes to be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0ms</a:t>
            </a: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0ms</a:t>
            </a: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, and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</a:t>
            </a: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 and we are using the </a:t>
            </a:r>
            <a:r>
              <a:rPr lang="en-US" sz="29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First Come First Serve </a:t>
            </a:r>
            <a:r>
              <a:rPr lang="en-US" sz="29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algorithm.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F6BBB69-7D0D-DED5-A596-D290973A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47676"/>
              </p:ext>
            </p:extLst>
          </p:nvPr>
        </p:nvGraphicFramePr>
        <p:xfrm>
          <a:off x="1236869" y="4297753"/>
          <a:ext cx="8127999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84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050629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063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8ms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8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9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934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75F80D-9AC8-2FC6-62D7-5ED442DB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17351"/>
              </p:ext>
            </p:extLst>
          </p:nvPr>
        </p:nvGraphicFramePr>
        <p:xfrm>
          <a:off x="1236869" y="6002528"/>
          <a:ext cx="8127999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2742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83606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6488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Gantt Chart                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5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0ms                                    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8ms                                  15ms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15ms                                25ms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4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criteria's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Then the waiting time for all the 3 processes will be: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P1: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0ms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P2: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because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have to wait for the complete execution of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arrival time of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0ms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P3: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13ms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because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will be executed after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i.e. after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8ms + 7ms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15ms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and the arrival time of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2ms. 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So,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will be: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15ms – 2ms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13ms.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Perpetua" panose="02020502060401020303" pitchFamily="18" charset="0"/>
                <a:cs typeface="Times New Roman" panose="02020603050405020304" pitchFamily="18" charset="0"/>
              </a:rPr>
              <a:t>What is the difference between waiting time &amp; response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Response time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is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spent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between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getting the CPU for the first time.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But the </a:t>
            </a:r>
            <a:r>
              <a:rPr lang="en-US" sz="28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is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total time taken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by the process in the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Let's take an example of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round-robin scheduling algorithm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 The time quantum is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Time quantum= </a:t>
            </a: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endParaRPr lang="en-US" sz="16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The response time of the process </a:t>
            </a:r>
            <a:r>
              <a:rPr lang="en-US" sz="26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 is </a:t>
            </a:r>
            <a:r>
              <a:rPr lang="en-US" sz="26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 because after </a:t>
            </a:r>
            <a:r>
              <a:rPr lang="en-US" sz="26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, the CPU is allocated to </a:t>
            </a:r>
            <a:r>
              <a:rPr lang="en-US" sz="26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 and the waiting time of the process </a:t>
            </a:r>
            <a:r>
              <a:rPr lang="en-US" sz="26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 is </a:t>
            </a:r>
            <a:r>
              <a:rPr lang="en-US" sz="26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4ms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i.e. </a:t>
            </a:r>
            <a:r>
              <a:rPr lang="en-US" sz="26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burst time (10 - 6 = 4ms)</a:t>
            </a:r>
            <a:r>
              <a:rPr lang="en-US" sz="26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836CEDD-B39E-1B50-55DE-E5CE00B5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05917"/>
              </p:ext>
            </p:extLst>
          </p:nvPr>
        </p:nvGraphicFramePr>
        <p:xfrm>
          <a:off x="1992244" y="3343656"/>
          <a:ext cx="8127999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80845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8219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12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4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4514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ED4377-2801-C58E-833C-17F140CE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38642"/>
              </p:ext>
            </p:extLst>
          </p:nvPr>
        </p:nvGraphicFramePr>
        <p:xfrm>
          <a:off x="1992243" y="4960113"/>
          <a:ext cx="812800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87725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6979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81881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410387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951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2                     4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6                     8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8                   10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5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4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Turnaround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is the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total amount of time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spent by the process from coming in the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 for the first time to its completion.</a:t>
            </a:r>
          </a:p>
          <a:p>
            <a:pPr marL="948690" lvl="2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= </a:t>
            </a: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Burst time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+ </a:t>
            </a: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or</a:t>
            </a:r>
          </a:p>
          <a:p>
            <a:pPr marL="948690" lvl="2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= </a:t>
            </a: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Exit time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Arrival time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if we take the </a:t>
            </a:r>
            <a:r>
              <a:rPr lang="en-US" sz="3000" dirty="0">
                <a:solidFill>
                  <a:srgbClr val="7030A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First Come First Serve scheduling algorithm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 and the order of arrival of processes is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and each process is taking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2, 5, 10 seconds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Then the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of P1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is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 seconds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is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7 seconds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,and </a:t>
            </a:r>
            <a:r>
              <a:rPr lang="en-US" sz="30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will be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17 seconds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Different CPU scheduling algorithms produce different turnaround time for the same set of processes. This is because the waiting time of processes differ when we change the CPU scheduling algorithm.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5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Autofit/>
          </a:bodyPr>
          <a:lstStyle/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Throughput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a way to find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efficiency of a CPU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It can be defined as the number of processes executed by the CPU in a given amount of time.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let's say, the process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takes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3 seconds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for execution,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takes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5 seconds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and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takes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10 seconds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So, throughput, in this case, the throughput will be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(3+5+10)/3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18/3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6 seconds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utilization </a:t>
            </a:r>
          </a:p>
          <a:p>
            <a:pPr marL="400050" indent="-3429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Keep the CPU as busy as possible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9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Optimization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Max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utilization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Max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Throughput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Min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Turnaround time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Min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Min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Response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1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Categories of Scheduling Algorithms (from modern …)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Not surprisingly, in different environments different scheduling algorithms are needed.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This situation arises because different application areas (and different</a:t>
            </a:r>
            <a:b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kinds of operating systems) they have different goals.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other words, what the scheduler should optimize for is not the same in all systems.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Three environments worth distinguishing are</a:t>
            </a:r>
          </a:p>
          <a:p>
            <a:pPr marL="1120140" lvl="2" indent="-514350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Batch.</a:t>
            </a:r>
          </a:p>
          <a:p>
            <a:pPr marL="1120140" lvl="2" indent="-514350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Interactive.</a:t>
            </a:r>
          </a:p>
          <a:p>
            <a:pPr marL="1120140" lvl="2" indent="-514350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Real time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4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Scheduler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schedules different processes to be assigned to the CPU based on particular scheduling algorithms.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There are six popular process scheduling algorithms: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First-Come First-Served (FCFS)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Shortest-Job-First (SJF)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B05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Round-Robin (RR) 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Multilevel Queue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Multilevel Feedback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a </a:t>
            </a: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single-processor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system, only one process can run at a time; any others must wait until the CPU is free and can be rescheduled.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objective of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multiprogramming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to have some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running at all times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to maximize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utilization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is a fundamental operating-system function.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Almost all computer resources are scheduled before use.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CPU is, of course, one of the primary computer resources.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Thus, its scheduling is central to operating-system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48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These algorithms are either 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or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 algorithms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are designed so that once a process enters the running state, it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cannot be preempted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until it completes its allotted time,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whereas the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 scheduling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based on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where a scheduler may preempt a low priority running process anytime when a high priority process enters into a ready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First-Come First-Served (FCFS)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It is the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simplest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CPU scheduling algorithm.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that requests the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first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allocated the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first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average waiting time under FCFS is long.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9AD1-2BED-5A0F-25C0-E3F49CA5A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492" t="8500" r="2169" b="4518"/>
          <a:stretch/>
        </p:blipFill>
        <p:spPr bwMode="auto">
          <a:xfrm>
            <a:off x="1272208" y="3316621"/>
            <a:ext cx="8309114" cy="213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8519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First-Come First-Served (FCFS)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 fontScale="85000" lnSpcReduction="20000"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300" dirty="0">
                <a:latin typeface="Perpetua" panose="02020502060401020303" pitchFamily="18" charset="0"/>
                <a:cs typeface="Times New Roman" panose="02020603050405020304" pitchFamily="18" charset="0"/>
              </a:rPr>
              <a:t>Figure shows First Come First Serve Scheduling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95BCFD3-C2FB-74F3-1F18-3675FF837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" t="1176"/>
          <a:stretch/>
        </p:blipFill>
        <p:spPr>
          <a:xfrm>
            <a:off x="1524001" y="1527048"/>
            <a:ext cx="8791988" cy="42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9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Example:1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3000" u="sng" dirty="0">
                <a:latin typeface="Perpetua" panose="02020502060401020303" pitchFamily="18" charset="0"/>
                <a:cs typeface="Times New Roman" panose="02020603050405020304" pitchFamily="18" charset="0"/>
              </a:rPr>
              <a:t>Process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              Burst Time (In ms)</a:t>
            </a: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                        P1    	                   24</a:t>
            </a: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                        P2 	                   3</a:t>
            </a: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                        P3	                   3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Suppose that the processes arrive in the order: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 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Gantt Chart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for the schedule is: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for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0ms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24ms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27ms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time: 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(0 + 24 + 27)/3 =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17ms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0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Turnaround Time (ATAT) </a:t>
            </a:r>
            <a:r>
              <a:rPr lang="en-US" sz="3000" dirty="0">
                <a:latin typeface="Perpetua" panose="02020502060401020303" pitchFamily="18" charset="0"/>
                <a:cs typeface="Times New Roman" panose="02020603050405020304" pitchFamily="18" charset="0"/>
              </a:rPr>
              <a:t>= 24+27+30/3= </a:t>
            </a:r>
            <a:r>
              <a:rPr lang="en-US" sz="30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27ms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F2C14696-7DD2-0155-5476-31937D2DF582}"/>
              </a:ext>
            </a:extLst>
          </p:cNvPr>
          <p:cNvGrpSpPr>
            <a:grpSpLocks/>
          </p:cNvGrpSpPr>
          <p:nvPr/>
        </p:nvGrpSpPr>
        <p:grpSpPr bwMode="auto">
          <a:xfrm>
            <a:off x="1144864" y="3739963"/>
            <a:ext cx="5480441" cy="1096252"/>
            <a:chOff x="856" y="2688"/>
            <a:chExt cx="3482" cy="704"/>
          </a:xfrm>
          <a:solidFill>
            <a:schemeClr val="bg1"/>
          </a:solidFill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2B9528B-2BDE-BA34-DD6F-9588A3E44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FB5FAD0F-C99F-F160-12E6-DB28C330C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14"/>
              <a:ext cx="242" cy="24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893" baseline="-25000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1</a:t>
              </a:r>
              <a:endParaRPr lang="en-US" sz="1893" dirty="0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7A5C192B-8B64-04FE-4428-A2EC83CE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14"/>
              <a:ext cx="242" cy="24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893" baseline="-25000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2</a:t>
              </a:r>
              <a:endParaRPr lang="en-US" sz="1893" dirty="0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2D62EBD2-7860-9D12-8AB5-DAB7EAE56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14"/>
              <a:ext cx="242" cy="24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893" baseline="-2500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3</a:t>
              </a:r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D51BF3BF-DAC7-D029-118F-720326C04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EEE2288-EBE0-A9B0-C395-D5805569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C2DFA008-E117-01E5-F3B5-B3BA0597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B1C13A9D-C4E5-6FA1-09F1-46502C850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4BDEF26-E7FF-F489-0DAA-A20E4D8CF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B6CF8FB3-5D4D-597B-F9FC-3DB5A587B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CD698445-3CEA-4E87-755F-1503BBADE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46"/>
              <a:ext cx="258" cy="24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24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4A282C22-C24A-D144-6F3A-804440C26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46"/>
              <a:ext cx="258" cy="24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27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D0BF1523-9EE7-5EED-E293-26CF1173F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46"/>
              <a:ext cx="258" cy="24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30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50BAB8F8-AE10-E33F-1513-1919725E5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46"/>
              <a:ext cx="188" cy="24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797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Example:2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Suppose that the processes arrive in the order: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for: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P1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6ms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0ms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P3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3ms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time: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(0 + 3 + 6)/3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3ms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Turnaround Time (ATAT)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= 3+6+30/3=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13ms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Much better than previous case.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order of processes in FCFS queue is important.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id="{6C7730D8-FA5D-DEF7-CDA2-2FAA14C27440}"/>
              </a:ext>
            </a:extLst>
          </p:cNvPr>
          <p:cNvGrpSpPr>
            <a:grpSpLocks/>
          </p:cNvGrpSpPr>
          <p:nvPr/>
        </p:nvGrpSpPr>
        <p:grpSpPr bwMode="auto">
          <a:xfrm>
            <a:off x="962832" y="2353086"/>
            <a:ext cx="7260839" cy="1380714"/>
            <a:chOff x="852" y="1650"/>
            <a:chExt cx="3444" cy="70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0F09432D-CBC8-C644-19D8-CA355363EE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2BB71DB3-5A53-8953-C226-B6BBA29B1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79" y="1722"/>
              <a:ext cx="18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>
                  <a:solidFill>
                    <a:srgbClr val="CC00FF"/>
                  </a:solidFill>
                </a:rPr>
                <a:t>P</a:t>
              </a:r>
              <a:r>
                <a:rPr lang="en-US" sz="1983" baseline="-25000">
                  <a:solidFill>
                    <a:srgbClr val="CC00FF"/>
                  </a:solidFill>
                </a:rPr>
                <a:t>1</a:t>
              </a:r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465FDE37-9DC4-F40A-6968-55437AB9B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91" y="1722"/>
              <a:ext cx="18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dirty="0">
                  <a:solidFill>
                    <a:srgbClr val="CC00FF"/>
                  </a:solidFill>
                </a:rPr>
                <a:t>P</a:t>
              </a:r>
              <a:r>
                <a:rPr lang="en-US" sz="1983" baseline="-25000" dirty="0">
                  <a:solidFill>
                    <a:srgbClr val="CC00FF"/>
                  </a:solidFill>
                </a:rPr>
                <a:t>3</a:t>
              </a:r>
              <a:endParaRPr lang="en-US" sz="1983" dirty="0">
                <a:solidFill>
                  <a:srgbClr val="CC00FF"/>
                </a:solidFill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653D8540-6A6B-7FF9-C6DC-41BDCB62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15" y="1722"/>
              <a:ext cx="18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>
                  <a:solidFill>
                    <a:srgbClr val="CC00FF"/>
                  </a:solidFill>
                </a:rPr>
                <a:t>P</a:t>
              </a:r>
              <a:r>
                <a:rPr lang="en-US" sz="1983" baseline="-25000">
                  <a:solidFill>
                    <a:srgbClr val="CC00FF"/>
                  </a:solidFill>
                </a:rPr>
                <a:t>2</a:t>
              </a:r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499DB598-6BC2-A1CC-35C0-6D91FCF52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5BFF9CCE-4E2E-31E0-8A7F-62CC1D694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9DF691B6-795C-88A2-6BC3-5201D712E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E86540ED-8DD1-F8B9-0AAC-A129FAD7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AD7629A0-29A2-DB29-3FE6-6A0CCED53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51FA9D30-A289-FA4E-F49F-8DFA5F918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>
                <a:solidFill>
                  <a:srgbClr val="CC00FF"/>
                </a:solidFill>
              </a:endParaRPr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F3AEA575-3A1C-565F-88E8-1C4C27ED5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" y="2154"/>
              <a:ext cx="14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dirty="0">
                  <a:solidFill>
                    <a:srgbClr val="CC00FF"/>
                  </a:solidFill>
                </a:rPr>
                <a:t>6</a:t>
              </a:r>
            </a:p>
          </p:txBody>
        </p:sp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2A9142FF-3380-4B7A-C2AE-230600D4D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0" y="2154"/>
              <a:ext cx="14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>
                  <a:solidFill>
                    <a:srgbClr val="CC00FF"/>
                  </a:solidFill>
                </a:rPr>
                <a:t>3</a:t>
              </a: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74014633-21A5-728B-3D11-058A3409C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8" y="2154"/>
              <a:ext cx="20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>
                  <a:solidFill>
                    <a:srgbClr val="CC00FF"/>
                  </a:solidFill>
                </a:rPr>
                <a:t>30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68AA4D7B-804C-528D-E192-D403574AE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2" y="2154"/>
              <a:ext cx="14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>
                  <a:solidFill>
                    <a:srgbClr val="CC00FF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014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 lnSpcReduction="10000"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Consider the following processes: P1, P2 &amp; P3 with their CPU burst time as shown below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140" lvl="2" indent="-514350">
              <a:spcBef>
                <a:spcPts val="0"/>
              </a:spcBef>
              <a:buFont typeface="+mj-lt"/>
              <a:buAutoNum type="alphaL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Draw the Gantt chart</a:t>
            </a:r>
          </a:p>
          <a:p>
            <a:pPr marL="1120140" lvl="2" indent="-514350">
              <a:spcBef>
                <a:spcPts val="0"/>
              </a:spcBef>
              <a:buFont typeface="+mj-lt"/>
              <a:buAutoNum type="alphaL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 for each process (WT)</a:t>
            </a:r>
          </a:p>
          <a:p>
            <a:pPr marL="1120140" lvl="2" indent="-514350">
              <a:spcBef>
                <a:spcPts val="0"/>
              </a:spcBef>
              <a:buFont typeface="+mj-lt"/>
              <a:buAutoNum type="alphaL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 (AWT)</a:t>
            </a:r>
          </a:p>
          <a:p>
            <a:pPr marL="1120140" lvl="2" indent="-514350">
              <a:spcBef>
                <a:spcPts val="0"/>
              </a:spcBef>
              <a:buFont typeface="+mj-lt"/>
              <a:buAutoNum type="alphaL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Turnaround Time (ATAT)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CF4563F-4F66-11D7-3DD4-53971B0F1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10991"/>
              </p:ext>
            </p:extLst>
          </p:nvPr>
        </p:nvGraphicFramePr>
        <p:xfrm>
          <a:off x="1242611" y="2466649"/>
          <a:ext cx="8128000" cy="1828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56990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22578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CPU Burst time 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4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2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4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916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Advantages  &amp; Disadvantages of FCFS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Advantage</a:t>
            </a:r>
            <a:r>
              <a:rPr lang="en-US" sz="3200" b="1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Simple and easy algorithm to implement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It is suitable for batch system</a:t>
            </a: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average waiting time is not minimal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It is not suitable for time sharing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30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Shortest-Job-First (SJF)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 lnSpcReduction="10000"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shortest job next.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basic principle of this algorithm is 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allocate the CPU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with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least CPU burst time.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Associate each process with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length of its next CPU burst.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Use these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lengths to schedule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process with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shortest time.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Best approach to minimize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Easy to implement in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Batch systems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where required CPU time is known in advance.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Impossible to implement in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interactive systems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where required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time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not known.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processer should know in advance how much time process will take.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67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Shortest-Job-First (SJF)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Two schemes: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7030A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Non-preemptive: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Once CPU given to the process it can not be preempted until completes its CPU burst.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7030A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Preemptive: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a new process arrives with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burst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length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less than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remaining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current executing process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788670" lvl="1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This scheme is know as the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Shortest-Remaining-Time-First (SRTF).</a:t>
            </a:r>
          </a:p>
          <a:p>
            <a:pPr marL="788670" lvl="1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SJF is optimal: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gives minimum average waiting time for a given set of processes.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the </a:t>
            </a:r>
            <a:r>
              <a:rPr lang="en-US" sz="3200" b="1" dirty="0">
                <a:solidFill>
                  <a:srgbClr val="CC00FF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two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processes have </a:t>
            </a:r>
            <a:r>
              <a:rPr lang="en-US" sz="3200" dirty="0">
                <a:solidFill>
                  <a:srgbClr val="FF00FF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same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CPU burst time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FCFS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used to break the tie.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34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of Non-Preemptive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8"/>
            <a:ext cx="11018520" cy="4690872"/>
          </a:xfrm>
        </p:spPr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1470" lvl="1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84582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Draw Gantt chart for the above process?</a:t>
            </a:r>
          </a:p>
          <a:p>
            <a:pPr marL="84582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 for each process?</a:t>
            </a:r>
          </a:p>
          <a:p>
            <a:pPr marL="84582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time?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BCF3228-5D90-1C58-9236-488F784CC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733219"/>
              </p:ext>
            </p:extLst>
          </p:nvPr>
        </p:nvGraphicFramePr>
        <p:xfrm>
          <a:off x="1106955" y="1891284"/>
          <a:ext cx="10058397" cy="2286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79989931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338328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6824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8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0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1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9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1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53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Process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Scheduling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refers to the set of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policies and mechanisms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that an OS supports for determining the order of execution of the pending </a:t>
            </a:r>
            <a:r>
              <a:rPr lang="en-US" sz="3200" b="1" dirty="0">
                <a:latin typeface="Perpetua" panose="02020502060401020303" pitchFamily="18" charset="0"/>
                <a:cs typeface="Times New Roman" panose="02020603050405020304" pitchFamily="18" charset="0"/>
              </a:rPr>
              <a:t>jobs and processes.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process scheduling is the activity of the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manager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that handles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removal of the running process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from the CPU and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selection of another process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on the basis of a particular strategy.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scheduler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an OS program that selects the next job to be admitted for execution.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main objective of scheduling is to increase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utilization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and 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increase the throughput.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Throughput: 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means the amount of work accomplished  in a given time interval.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39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of Non-Preemptive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lnSpcReduction="10000"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</a:t>
            </a:r>
            <a:endParaRPr lang="en-US" sz="3200" dirty="0">
              <a:solidFill>
                <a:srgbClr val="C00000"/>
              </a:solidFill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Gantt chart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buFont typeface="+mj-lt"/>
              <a:buAutoNum type="arabicPeriod" startAt="2"/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for each process</a:t>
            </a:r>
          </a:p>
          <a:p>
            <a:pPr marL="845820" lvl="1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time= total waiting time-arrival time </a:t>
            </a:r>
          </a:p>
          <a:p>
            <a:pPr marL="1120140" lvl="2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time: P1=0ms, P2=6ms, P3=3ms &amp; P4=7ms</a:t>
            </a:r>
          </a:p>
          <a:p>
            <a:pPr marL="571500" indent="-514350">
              <a:spcBef>
                <a:spcPts val="0"/>
              </a:spcBef>
              <a:buFont typeface="+mj-lt"/>
              <a:buAutoNum type="arabicPeriod" startAt="3"/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845820" lvl="1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(0 +  6 + 3 + 7) / 4 = 4ms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9BBE1C7F-D43C-0809-31DB-52CF6F22B8E7}"/>
              </a:ext>
            </a:extLst>
          </p:cNvPr>
          <p:cNvGrpSpPr>
            <a:grpSpLocks/>
          </p:cNvGrpSpPr>
          <p:nvPr/>
        </p:nvGrpSpPr>
        <p:grpSpPr bwMode="auto">
          <a:xfrm>
            <a:off x="1068289" y="2489779"/>
            <a:ext cx="8554975" cy="1294849"/>
            <a:chOff x="864" y="2325"/>
            <a:chExt cx="3491" cy="6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06032-3914-C1C4-0841-F228C742D9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 w="38100"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8993202-434D-2CD4-1C54-2BF1E34E0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92" y="2369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893" baseline="-2500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1</a:t>
              </a:r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FA983ECE-0481-E857-F298-7340C17B6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00" y="2369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893" baseline="-25000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3</a:t>
              </a:r>
              <a:endParaRPr lang="en-US" sz="1893" dirty="0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C1540962-0BB1-0BF8-79A1-74AA7897E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369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893" baseline="-2500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2</a:t>
              </a:r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444228AD-A1EB-7637-D35F-91C328D72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1EB0F82B-D0DC-3508-C5A1-68BD84069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7F422CD-91DD-E568-BDB9-DA2B2A236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77FBE22-7CEC-DB32-B187-7A78181B7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7F2E718-6ADA-D137-A3C6-D3449C0B2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022C400F-402D-FA2D-CC8E-6A63312C0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B3C1C91-9B80-A3B1-7665-EFEF22A79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04" y="2801"/>
              <a:ext cx="16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  7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577BE2AA-AA30-625C-3318-92FB3501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00" y="2801"/>
              <a:ext cx="2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    16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1FCED6B-12AF-7906-B48F-39F5CAC05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01"/>
              <a:ext cx="14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 0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5207B30C-3F12-D5BF-BB49-E9816AE7F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696" y="2369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893" baseline="-2500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4</a:t>
              </a:r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7E12CE36-A8BA-541A-EAC2-126EE2CBA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D0B0FFB-C5DA-DE01-F7AA-5177F35A2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7B7E22ED-0767-819B-DC65-F3790F0B2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F8B58B21-04E0-0D53-5EE9-C16263317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C14456C4-1140-A51B-BECC-0F4D580FD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F27E4C6C-6916-C324-BA13-ED63D0298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9296E851-D41B-5EC6-1997-26F4AA2A7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6016343E-C581-689E-4CED-B210FD8E3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2" y="2801"/>
              <a:ext cx="16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  8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90EFC676-0283-6FC3-F5CF-1AE3D3115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6FE1A276-C0CE-F280-5F8A-24148B8AC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CA430C16-0EFD-EF32-3B3F-665CB3DD6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3034A253-8AF5-3F17-450B-685AC2B61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832B82D-BC05-2E6C-755C-20A1AD102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01"/>
              <a:ext cx="21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93" dirty="0">
                  <a:ln>
                    <a:solidFill>
                      <a:srgbClr val="CC00FF"/>
                    </a:solidFill>
                  </a:ln>
                  <a:solidFill>
                    <a:srgbClr val="CC00FF"/>
                  </a:solidFill>
                  <a:latin typeface="Perpetua" pitchFamily="18" charset="0"/>
                </a:rPr>
                <a:t>  12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9CEE548B-39A5-813C-FA45-A191C386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BFE29459-D94F-C898-6938-E33BB01F3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55E8656B-FE29-442A-C120-59D542169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93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014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of Non-Preemptive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we used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FCFS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then the average waiting time would be: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  (0 + 5 + 7 + 7) / 4 = 4.75 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SJF gives less average waiting time than FCFS.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SJF is a non-preemptive in which the waiting process with the smallest estimated run-time-to completion is run next.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Both FCFS and SJF are not useful for timesharing environments,  because they are non-preemptive.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33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1 of Preemptive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fontScale="92500" lnSpcReduction="20000"/>
          </a:bodyPr>
          <a:lstStyle/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500" dirty="0">
                <a:latin typeface="Perpetua" panose="02020502060401020303" pitchFamily="18" charset="0"/>
                <a:cs typeface="Times New Roman" panose="02020603050405020304" pitchFamily="18" charset="0"/>
              </a:rPr>
              <a:t>SJF (preemptive) [Shortest-Remaining-Time-First (SRTF)] 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5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 for each process?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5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241F4C1-0847-08CD-157D-321F89682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48613"/>
              </p:ext>
            </p:extLst>
          </p:nvPr>
        </p:nvGraphicFramePr>
        <p:xfrm>
          <a:off x="1276627" y="2045716"/>
          <a:ext cx="8127999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24586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0103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29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0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0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9393"/>
                  </a:ext>
                </a:extLst>
              </a:tr>
            </a:tbl>
          </a:graphicData>
        </a:graphic>
      </p:graphicFrame>
      <p:grpSp>
        <p:nvGrpSpPr>
          <p:cNvPr id="6" name="Group 74">
            <a:extLst>
              <a:ext uri="{FF2B5EF4-FFF2-40B4-BE49-F238E27FC236}">
                <a16:creationId xmlns:a16="http://schemas.microsoft.com/office/drawing/2014/main" id="{5CBC18F9-473E-69FA-4A60-7324E21EF4EF}"/>
              </a:ext>
            </a:extLst>
          </p:cNvPr>
          <p:cNvGrpSpPr>
            <a:grpSpLocks/>
          </p:cNvGrpSpPr>
          <p:nvPr/>
        </p:nvGrpSpPr>
        <p:grpSpPr bwMode="auto">
          <a:xfrm>
            <a:off x="1038135" y="4082392"/>
            <a:ext cx="8300231" cy="1519102"/>
            <a:chOff x="864" y="2364"/>
            <a:chExt cx="3694" cy="752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E1BED430-57BD-08EE-77F5-85CC9AE997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ln>
                  <a:solidFill>
                    <a:srgbClr val="CC00FF"/>
                  </a:solidFill>
                </a:ln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8" name="Text Box 38">
              <a:extLst>
                <a:ext uri="{FF2B5EF4-FFF2-40B4-BE49-F238E27FC236}">
                  <a16:creationId xmlns:a16="http://schemas.microsoft.com/office/drawing/2014/main" id="{E6D8A394-179E-5893-B443-5597B1291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08" y="2439"/>
              <a:ext cx="17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983" b="1" baseline="-25000" dirty="0">
                  <a:solidFill>
                    <a:srgbClr val="CC00FF"/>
                  </a:solidFill>
                  <a:latin typeface="Perpetua" pitchFamily="18" charset="0"/>
                </a:rPr>
                <a:t>1</a:t>
              </a:r>
              <a:endParaRPr lang="en-US" sz="1983" b="1" dirty="0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5B945C72-6A65-E890-9496-8830B037D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24" y="2439"/>
              <a:ext cx="17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983" b="1" baseline="-25000">
                  <a:solidFill>
                    <a:srgbClr val="CC00FF"/>
                  </a:solidFill>
                  <a:latin typeface="Perpetua" pitchFamily="18" charset="0"/>
                </a:rPr>
                <a:t>3</a:t>
              </a:r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0" name="Text Box 40">
              <a:extLst>
                <a:ext uri="{FF2B5EF4-FFF2-40B4-BE49-F238E27FC236}">
                  <a16:creationId xmlns:a16="http://schemas.microsoft.com/office/drawing/2014/main" id="{221EB2DD-271E-E521-18CF-373B28493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8" y="2439"/>
              <a:ext cx="17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983" b="1" baseline="-25000">
                  <a:solidFill>
                    <a:srgbClr val="CC00FF"/>
                  </a:solidFill>
                  <a:latin typeface="Perpetua" pitchFamily="18" charset="0"/>
                </a:rPr>
                <a:t>2</a:t>
              </a:r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1" name="Line 41">
              <a:extLst>
                <a:ext uri="{FF2B5EF4-FFF2-40B4-BE49-F238E27FC236}">
                  <a16:creationId xmlns:a16="http://schemas.microsoft.com/office/drawing/2014/main" id="{6139F08B-DAB0-DFE0-CA9C-FE4062597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2" name="Line 42">
              <a:extLst>
                <a:ext uri="{FF2B5EF4-FFF2-40B4-BE49-F238E27FC236}">
                  <a16:creationId xmlns:a16="http://schemas.microsoft.com/office/drawing/2014/main" id="{98FD55E2-92F9-69E1-3053-DB8CA4E94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3" name="Line 43">
              <a:extLst>
                <a:ext uri="{FF2B5EF4-FFF2-40B4-BE49-F238E27FC236}">
                  <a16:creationId xmlns:a16="http://schemas.microsoft.com/office/drawing/2014/main" id="{3BF94805-81A5-F4DF-44F8-F943B4B83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4" name="Line 44">
              <a:extLst>
                <a:ext uri="{FF2B5EF4-FFF2-40B4-BE49-F238E27FC236}">
                  <a16:creationId xmlns:a16="http://schemas.microsoft.com/office/drawing/2014/main" id="{9D14DF78-487A-5CA4-E8F0-BE799972C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0F33ACB1-F010-2987-9FEB-D97F34BB2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FC2B3541-81DC-9B86-ECB9-C9381FFA6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8" y="2919"/>
              <a:ext cx="16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 4</a:t>
              </a:r>
            </a:p>
          </p:txBody>
        </p:sp>
        <p:sp>
          <p:nvSpPr>
            <p:cNvPr id="17" name="Text Box 48">
              <a:extLst>
                <a:ext uri="{FF2B5EF4-FFF2-40B4-BE49-F238E27FC236}">
                  <a16:creationId xmlns:a16="http://schemas.microsoft.com/office/drawing/2014/main" id="{D5F98E2F-1E17-39E7-2ACF-9A90897A3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48" y="2919"/>
              <a:ext cx="16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 2</a:t>
              </a:r>
            </a:p>
          </p:txBody>
        </p:sp>
        <p:sp>
          <p:nvSpPr>
            <p:cNvPr id="18" name="Text Box 49">
              <a:extLst>
                <a:ext uri="{FF2B5EF4-FFF2-40B4-BE49-F238E27FC236}">
                  <a16:creationId xmlns:a16="http://schemas.microsoft.com/office/drawing/2014/main" id="{E0AAD95A-FE6D-1622-D1F0-EFD38BD8A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71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  11</a:t>
              </a:r>
            </a:p>
          </p:txBody>
        </p:sp>
        <p:sp>
          <p:nvSpPr>
            <p:cNvPr id="19" name="Text Box 50">
              <a:extLst>
                <a:ext uri="{FF2B5EF4-FFF2-40B4-BE49-F238E27FC236}">
                  <a16:creationId xmlns:a16="http://schemas.microsoft.com/office/drawing/2014/main" id="{B7FEA977-4D64-4D86-D1BF-AD723411E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80"/>
              <a:ext cx="16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 0</a:t>
              </a:r>
            </a:p>
          </p:txBody>
        </p:sp>
        <p:sp>
          <p:nvSpPr>
            <p:cNvPr id="20" name="Text Box 51">
              <a:extLst>
                <a:ext uri="{FF2B5EF4-FFF2-40B4-BE49-F238E27FC236}">
                  <a16:creationId xmlns:a16="http://schemas.microsoft.com/office/drawing/2014/main" id="{0CBEAB17-93E0-4581-B15D-F708FF038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439"/>
              <a:ext cx="17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983" b="1" baseline="-25000" dirty="0">
                  <a:solidFill>
                    <a:srgbClr val="CC00FF"/>
                  </a:solidFill>
                  <a:latin typeface="Perpetua" pitchFamily="18" charset="0"/>
                </a:rPr>
                <a:t>4</a:t>
              </a:r>
              <a:endParaRPr lang="en-US" sz="1983" b="1" dirty="0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1" name="Line 52">
              <a:extLst>
                <a:ext uri="{FF2B5EF4-FFF2-40B4-BE49-F238E27FC236}">
                  <a16:creationId xmlns:a16="http://schemas.microsoft.com/office/drawing/2014/main" id="{3E7B1CAF-5E23-923A-F998-CFF55C628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2" name="Line 53">
              <a:extLst>
                <a:ext uri="{FF2B5EF4-FFF2-40B4-BE49-F238E27FC236}">
                  <a16:creationId xmlns:a16="http://schemas.microsoft.com/office/drawing/2014/main" id="{48BC4681-E726-CC4F-2FA3-4B6B6A6F2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3" name="Line 54">
              <a:extLst>
                <a:ext uri="{FF2B5EF4-FFF2-40B4-BE49-F238E27FC236}">
                  <a16:creationId xmlns:a16="http://schemas.microsoft.com/office/drawing/2014/main" id="{540B8D1D-FECF-DC35-5C5A-BA037397B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4" name="Line 58">
              <a:extLst>
                <a:ext uri="{FF2B5EF4-FFF2-40B4-BE49-F238E27FC236}">
                  <a16:creationId xmlns:a16="http://schemas.microsoft.com/office/drawing/2014/main" id="{0CFD6778-3976-F879-CE8D-52FF72138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5" name="Text Box 59">
              <a:extLst>
                <a:ext uri="{FF2B5EF4-FFF2-40B4-BE49-F238E27FC236}">
                  <a16:creationId xmlns:a16="http://schemas.microsoft.com/office/drawing/2014/main" id="{226C04D3-1583-C72C-6DFA-496BFD5C7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64" y="2919"/>
              <a:ext cx="16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 5</a:t>
              </a:r>
            </a:p>
          </p:txBody>
        </p:sp>
        <p:sp>
          <p:nvSpPr>
            <p:cNvPr id="26" name="Line 60">
              <a:extLst>
                <a:ext uri="{FF2B5EF4-FFF2-40B4-BE49-F238E27FC236}">
                  <a16:creationId xmlns:a16="http://schemas.microsoft.com/office/drawing/2014/main" id="{F28055DF-2753-7670-632C-F62A28C9C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7" name="Line 61">
              <a:extLst>
                <a:ext uri="{FF2B5EF4-FFF2-40B4-BE49-F238E27FC236}">
                  <a16:creationId xmlns:a16="http://schemas.microsoft.com/office/drawing/2014/main" id="{00757767-7682-9C31-A651-4C83FA4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D51D0C28-A252-74B9-DD55-08E45CBE3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29" name="Line 63">
              <a:extLst>
                <a:ext uri="{FF2B5EF4-FFF2-40B4-BE49-F238E27FC236}">
                  <a16:creationId xmlns:a16="http://schemas.microsoft.com/office/drawing/2014/main" id="{724098D4-AC47-68CD-A9AD-B2678E80F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0" name="Text Box 64">
              <a:extLst>
                <a:ext uri="{FF2B5EF4-FFF2-40B4-BE49-F238E27FC236}">
                  <a16:creationId xmlns:a16="http://schemas.microsoft.com/office/drawing/2014/main" id="{78FD8316-CC60-4CCD-AB70-64FC6E9A8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2" y="2919"/>
              <a:ext cx="16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 7</a:t>
              </a:r>
            </a:p>
          </p:txBody>
        </p:sp>
        <p:sp>
          <p:nvSpPr>
            <p:cNvPr id="31" name="Line 65">
              <a:extLst>
                <a:ext uri="{FF2B5EF4-FFF2-40B4-BE49-F238E27FC236}">
                  <a16:creationId xmlns:a16="http://schemas.microsoft.com/office/drawing/2014/main" id="{E190F5BB-ABDB-6C76-B918-6972743EB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2" name="Line 66">
              <a:extLst>
                <a:ext uri="{FF2B5EF4-FFF2-40B4-BE49-F238E27FC236}">
                  <a16:creationId xmlns:a16="http://schemas.microsoft.com/office/drawing/2014/main" id="{4F4E886D-AE1C-F68A-3DC1-10849693E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3" name="Line 67">
              <a:extLst>
                <a:ext uri="{FF2B5EF4-FFF2-40B4-BE49-F238E27FC236}">
                  <a16:creationId xmlns:a16="http://schemas.microsoft.com/office/drawing/2014/main" id="{84986B4B-4090-2C69-1C17-E28B27963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4" name="Line 68">
              <a:extLst>
                <a:ext uri="{FF2B5EF4-FFF2-40B4-BE49-F238E27FC236}">
                  <a16:creationId xmlns:a16="http://schemas.microsoft.com/office/drawing/2014/main" id="{C22C4E52-284F-7F4A-FF36-6204576AB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5" name="Line 69">
              <a:extLst>
                <a:ext uri="{FF2B5EF4-FFF2-40B4-BE49-F238E27FC236}">
                  <a16:creationId xmlns:a16="http://schemas.microsoft.com/office/drawing/2014/main" id="{3BE79AF1-341C-BAB5-FFE5-F166CCC73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6" name="Text Box 70">
              <a:extLst>
                <a:ext uri="{FF2B5EF4-FFF2-40B4-BE49-F238E27FC236}">
                  <a16:creationId xmlns:a16="http://schemas.microsoft.com/office/drawing/2014/main" id="{6B351A64-596F-16B6-D332-043B7BF2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56" y="2439"/>
              <a:ext cx="17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983" b="1" baseline="-25000">
                  <a:solidFill>
                    <a:srgbClr val="CC00FF"/>
                  </a:solidFill>
                  <a:latin typeface="Perpetua" pitchFamily="18" charset="0"/>
                </a:rPr>
                <a:t>2</a:t>
              </a:r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7" name="Text Box 71">
              <a:extLst>
                <a:ext uri="{FF2B5EF4-FFF2-40B4-BE49-F238E27FC236}">
                  <a16:creationId xmlns:a16="http://schemas.microsoft.com/office/drawing/2014/main" id="{2891D123-0590-BF92-5314-CDC18C459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0" y="2439"/>
              <a:ext cx="17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>
                  <a:solidFill>
                    <a:srgbClr val="CC00FF"/>
                  </a:solidFill>
                  <a:latin typeface="Perpetua" pitchFamily="18" charset="0"/>
                </a:rPr>
                <a:t>P</a:t>
              </a:r>
              <a:r>
                <a:rPr lang="en-US" sz="1983" b="1" baseline="-25000">
                  <a:solidFill>
                    <a:srgbClr val="CC00FF"/>
                  </a:solidFill>
                  <a:latin typeface="Perpetua" pitchFamily="18" charset="0"/>
                </a:rPr>
                <a:t>1</a:t>
              </a:r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8" name="Line 72">
              <a:extLst>
                <a:ext uri="{FF2B5EF4-FFF2-40B4-BE49-F238E27FC236}">
                  <a16:creationId xmlns:a16="http://schemas.microsoft.com/office/drawing/2014/main" id="{264631F1-9335-2830-5605-9242997AB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983" b="1">
                <a:solidFill>
                  <a:srgbClr val="CC00FF"/>
                </a:solidFill>
                <a:latin typeface="Perpetua" pitchFamily="18" charset="0"/>
              </a:endParaRPr>
            </a:p>
          </p:txBody>
        </p:sp>
        <p:sp>
          <p:nvSpPr>
            <p:cNvPr id="39" name="Text Box 73">
              <a:extLst>
                <a:ext uri="{FF2B5EF4-FFF2-40B4-BE49-F238E27FC236}">
                  <a16:creationId xmlns:a16="http://schemas.microsoft.com/office/drawing/2014/main" id="{B444B14B-9C96-76F9-0B70-6E9C278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20" y="2871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983" b="1" dirty="0">
                  <a:solidFill>
                    <a:srgbClr val="CC00FF"/>
                  </a:solidFill>
                  <a:latin typeface="Perpetua" pitchFamily="18" charset="0"/>
                </a:rPr>
                <a:t> 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10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1 of Preemptive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 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for each process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total waiting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number of millisecond process executed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arrival time.</a:t>
            </a:r>
          </a:p>
          <a:p>
            <a:pPr marL="880110" lvl="3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P1= 11 – 2 – 0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9ms</a:t>
            </a:r>
          </a:p>
          <a:p>
            <a:pPr marL="880110" lvl="3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P2= 5 – 2 – 2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1ms</a:t>
            </a:r>
          </a:p>
          <a:p>
            <a:pPr marL="880110" lvl="3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P3= 4 – 0 – 4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0ms</a:t>
            </a:r>
          </a:p>
          <a:p>
            <a:pPr marL="880110" lvl="3" indent="0">
              <a:lnSpc>
                <a:spcPct val="15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P4= 7 – 0 – 5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2ms 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 = (9 + 1 + 0 +2) / 4 =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3ms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32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2 of Preemptive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Gantt chart?</a:t>
            </a:r>
          </a:p>
          <a:p>
            <a:pPr marL="571500" indent="-51435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time?</a:t>
            </a:r>
          </a:p>
          <a:p>
            <a:pPr marL="571500" indent="-51435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time?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9E9682-E991-8CDC-7407-8230E435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94917"/>
              </p:ext>
            </p:extLst>
          </p:nvPr>
        </p:nvGraphicFramePr>
        <p:xfrm>
          <a:off x="1236869" y="1780672"/>
          <a:ext cx="8127999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0810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90823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180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2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0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2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973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2 of Preemptive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lnSpcReduction="10000"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 </a:t>
            </a:r>
          </a:p>
          <a:p>
            <a:pPr marL="571500" indent="-514350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Gantt chart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of the above process </a:t>
            </a: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71500" indent="-514350">
              <a:spcBef>
                <a:spcPts val="0"/>
              </a:spcBef>
              <a:buFont typeface="+mj-lt"/>
              <a:buAutoNum type="arabicPeriod" startAt="2"/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for each process </a:t>
            </a:r>
          </a:p>
          <a:p>
            <a:pPr marL="880110" lvl="3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P1 = 17 – 2 – 0 = 15ms</a:t>
            </a:r>
          </a:p>
          <a:p>
            <a:pPr marL="880110" lvl="3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P2 = 2 – 0 – 2 = 0ms</a:t>
            </a:r>
          </a:p>
          <a:p>
            <a:pPr marL="880110" lvl="3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P3 = 6 – 0 – 3 = 3ms</a:t>
            </a:r>
          </a:p>
          <a:p>
            <a:pPr marL="880110" lvl="3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P4 = 12 – 0 – 8 = 4ms</a:t>
            </a:r>
          </a:p>
          <a:p>
            <a:pPr marL="571500" indent="-514350">
              <a:spcBef>
                <a:spcPts val="0"/>
              </a:spcBef>
              <a:buFont typeface="+mj-lt"/>
              <a:buAutoNum type="arabicPeriod" startAt="3"/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= (15 + 0 + 3 + 4)/4= 5.5ms </a:t>
            </a:r>
          </a:p>
          <a:p>
            <a:pPr marL="571500" indent="-514350">
              <a:spcBef>
                <a:spcPts val="0"/>
              </a:spcBef>
              <a:buFont typeface="+mj-lt"/>
              <a:buAutoNum type="arabicPeriod" startAt="3"/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097D03-702A-0D10-F260-3DCFEEA6D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57557"/>
              </p:ext>
            </p:extLst>
          </p:nvPr>
        </p:nvGraphicFramePr>
        <p:xfrm>
          <a:off x="1236870" y="2468953"/>
          <a:ext cx="8128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2970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65042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3155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06797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0535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17              27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7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423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Consider the following set of processes having their CPU-burst time and arrival time. Based on these find the average waiting time using </a:t>
            </a:r>
          </a:p>
          <a:p>
            <a:pPr marL="571500" indent="-514350">
              <a:spcBef>
                <a:spcPts val="0"/>
              </a:spcBef>
              <a:buFont typeface="+mj-lt"/>
              <a:buAutoNum type="alphaUcPeriod"/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 preemptive SJF? </a:t>
            </a:r>
          </a:p>
          <a:p>
            <a:pPr marL="571500" indent="-514350">
              <a:spcBef>
                <a:spcPts val="0"/>
              </a:spcBef>
              <a:buFont typeface="+mj-lt"/>
              <a:buAutoNum type="alphaUcPeriod"/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 SJF? </a:t>
            </a: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8C50E6-A2EB-0FE2-5A1E-AE606A98C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64426"/>
              </p:ext>
            </p:extLst>
          </p:nvPr>
        </p:nvGraphicFramePr>
        <p:xfrm>
          <a:off x="1276626" y="3394541"/>
          <a:ext cx="8127999" cy="2377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10076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68975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71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7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0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1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6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6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7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priority number (integer) is associated with each process, and the CPU is allocated to the process with the highest priority.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may be determined by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users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or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by some default mechanism.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system may determine the priority based on: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Memory requirements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limits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or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Other resource usage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CPU is allocated to the process with the highest priority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(smallest integer = highest priority).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Equal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processes are scheduled in FCFS 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7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ctr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Figure: </a:t>
            </a:r>
            <a:r>
              <a:rPr lang="en-US" sz="28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 Scheduling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48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82463D3-49AA-2F80-DF26-CA57B03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13" y="1700884"/>
            <a:ext cx="1016321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0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Priorities can be defined either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internally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or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externally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Internally priority:-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use of some measurable quantity or quantities to compute the priority of a process. </a:t>
            </a:r>
          </a:p>
          <a:p>
            <a:pPr marL="788670" lvl="1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 example,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Memory requirements,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Number of open files,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Ratio of average I/O burst to average CPU burst have been used in computing priorities.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Externally priority:- 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set by criteria that is external to the O.S.</a:t>
            </a:r>
          </a:p>
          <a:p>
            <a:pPr marL="788670" lvl="1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Such as importance of the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4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CPU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Selects from among the processes in memory that are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to execute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allocates the CPU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to one of them.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CPU scheduling </a:t>
            </a:r>
            <a:r>
              <a:rPr lang="en-US" sz="3200" dirty="0">
                <a:solidFill>
                  <a:srgbClr val="00B05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decisions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may take place when a process:</a:t>
            </a:r>
          </a:p>
          <a:p>
            <a:pPr marL="845820" lvl="1" indent="-514350" algn="just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Switches from running to waiting state (ex., I/O request).</a:t>
            </a:r>
          </a:p>
          <a:p>
            <a:pPr marL="845820" lvl="1" indent="-514350" algn="just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Switches from running to ready state (ex., Interrupts occur).</a:t>
            </a:r>
          </a:p>
          <a:p>
            <a:pPr marL="845820" lvl="1" indent="-514350" algn="just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Switches from waiting to ready (ex., Completion of I/O).</a:t>
            </a:r>
          </a:p>
          <a:p>
            <a:pPr marL="845820" lvl="1" indent="-514350" algn="just"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Terminates.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under 1 and 4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(till it terminates or switches to waiting state); otherwise is called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(limited time).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11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SJF is a special case of general priority scheduling, where as priority is the predicted next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burst time.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can be either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or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preemptive: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will preempt the CPU if the newly arrived process is higher than the priority of the currently running process.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non-preemptive: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will simply put the new highest priority process at the head of the ready queue.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76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Problem with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major problem with priority scheduling is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indefinite blocking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Starvation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(waiting for the CPU but never gets the CPU)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process that is ready to run but waiting for the CPU can be considered blocked. 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 scheduling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algorithm can leave some </a:t>
            </a:r>
            <a:r>
              <a:rPr lang="en-US" sz="3200" dirty="0">
                <a:solidFill>
                  <a:srgbClr val="00B05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low priority processes waiting indefinitely.</a:t>
            </a:r>
          </a:p>
          <a:p>
            <a:pPr marL="514350" indent="-45720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a heavily loaded computer system,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steady stream of higher-priority processes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can prevent a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low- priority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process from ever getting the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24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Solution to the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solution to the problem of indefinite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blockage of low-priority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processes is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aging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Aging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a technique of gradually increasing the priority of processes that wait in the system for a long time.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 example: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priorities range from 1279 (low) to 0 (high), we could increase the priority of a waiting process by 1 every 15 minutes.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Eventually, even a process with an initial priority of 127 would have the highest priority in the system and would be executed.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92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(preemptive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fontScale="92500" lnSpcReduction="20000"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500" dirty="0">
                <a:latin typeface="Perpetua" panose="02020502060401020303" pitchFamily="18" charset="0"/>
                <a:cs typeface="Times New Roman" panose="02020603050405020304" pitchFamily="18" charset="0"/>
              </a:rPr>
              <a:t>Consider a set of three processes P1, P2 &amp; P3 with their priorities and arrival times.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0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500" dirty="0">
                <a:latin typeface="Perpetua" panose="02020502060401020303" pitchFamily="18" charset="0"/>
                <a:cs typeface="Times New Roman" panose="02020603050405020304" pitchFamily="18" charset="0"/>
              </a:rPr>
              <a:t>1= highest priority, 3= least priority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500" dirty="0">
                <a:latin typeface="Perpetua" panose="02020502060401020303" pitchFamily="18" charset="0"/>
                <a:cs typeface="Times New Roman" panose="02020603050405020304" pitchFamily="18" charset="0"/>
              </a:rPr>
              <a:t>AWT = (8 - 1) + (4 - 2) + 0/3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500" dirty="0">
                <a:latin typeface="Perpetua" panose="02020502060401020303" pitchFamily="18" charset="0"/>
                <a:cs typeface="Times New Roman" panose="02020603050405020304" pitchFamily="18" charset="0"/>
              </a:rPr>
              <a:t>          = 7 + 2 + 0/3 = 9/3 = 3ms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8C2210-1BB1-0746-9B03-2FC586012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63685"/>
              </p:ext>
            </p:extLst>
          </p:nvPr>
        </p:nvGraphicFramePr>
        <p:xfrm>
          <a:off x="1223617" y="2323792"/>
          <a:ext cx="8128000" cy="1706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185769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3710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9110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24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Priority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1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9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3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010229"/>
                  </a:ext>
                </a:extLst>
              </a:tr>
            </a:tbl>
          </a:graphicData>
        </a:graphic>
      </p:graphicFrame>
      <p:grpSp>
        <p:nvGrpSpPr>
          <p:cNvPr id="7" name="Group 27">
            <a:extLst>
              <a:ext uri="{FF2B5EF4-FFF2-40B4-BE49-F238E27FC236}">
                <a16:creationId xmlns:a16="http://schemas.microsoft.com/office/drawing/2014/main" id="{5C23269D-E6A8-B04D-98DA-F23D754181C3}"/>
              </a:ext>
            </a:extLst>
          </p:cNvPr>
          <p:cNvGrpSpPr>
            <a:grpSpLocks/>
          </p:cNvGrpSpPr>
          <p:nvPr/>
        </p:nvGrpSpPr>
        <p:grpSpPr bwMode="auto">
          <a:xfrm>
            <a:off x="912123" y="4732957"/>
            <a:ext cx="7022273" cy="938973"/>
            <a:chOff x="1056" y="2640"/>
            <a:chExt cx="1969" cy="667"/>
          </a:xfrm>
        </p:grpSpPr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645B2A56-B914-CFCC-FBF6-47381DC42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1" y="2640"/>
              <a:ext cx="1775" cy="384"/>
              <a:chOff x="1152" y="2736"/>
              <a:chExt cx="1440" cy="288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BF5635F8-B920-F4A0-1B67-9159ABDC4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776" dirty="0">
                    <a:solidFill>
                      <a:srgbClr val="CC00FF"/>
                    </a:solidFill>
                    <a:latin typeface="Perpetua" pitchFamily="18" charset="0"/>
                  </a:rPr>
                  <a:t>P</a:t>
                </a:r>
                <a:r>
                  <a:rPr lang="en-US" sz="2776" baseline="-25000" dirty="0">
                    <a:solidFill>
                      <a:srgbClr val="CC00FF"/>
                    </a:solidFill>
                    <a:latin typeface="Perpetua" pitchFamily="18" charset="0"/>
                  </a:rPr>
                  <a:t>1</a:t>
                </a:r>
                <a:endParaRPr lang="en-US" sz="2776" dirty="0">
                  <a:solidFill>
                    <a:srgbClr val="CC00FF"/>
                  </a:solidFill>
                  <a:latin typeface="Perpetua" pitchFamily="18" charset="0"/>
                </a:endParaRPr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0F1D9448-820C-9287-4DAB-C741EF93F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776">
                    <a:solidFill>
                      <a:srgbClr val="CC00FF"/>
                    </a:solidFill>
                    <a:latin typeface="Perpetua" pitchFamily="18" charset="0"/>
                  </a:rPr>
                  <a:t>P</a:t>
                </a:r>
                <a:r>
                  <a:rPr lang="en-US" sz="2776" baseline="-25000">
                    <a:solidFill>
                      <a:srgbClr val="CC00FF"/>
                    </a:solidFill>
                    <a:latin typeface="Perpetua" pitchFamily="18" charset="0"/>
                  </a:rPr>
                  <a:t>2</a:t>
                </a: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D04DB6D6-D855-965E-7BA5-D5F5D3B34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776" dirty="0">
                    <a:solidFill>
                      <a:srgbClr val="CC00FF"/>
                    </a:solidFill>
                    <a:latin typeface="Perpetua" pitchFamily="18" charset="0"/>
                  </a:rPr>
                  <a:t>P</a:t>
                </a:r>
                <a:r>
                  <a:rPr lang="en-US" sz="2776" baseline="-25000" dirty="0">
                    <a:solidFill>
                      <a:srgbClr val="CC00FF"/>
                    </a:solidFill>
                    <a:latin typeface="Perpetua" pitchFamily="18" charset="0"/>
                  </a:rPr>
                  <a:t>3</a:t>
                </a: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DF6E59CF-6ED5-1B3D-D5BF-89B0C0E1E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776" dirty="0">
                    <a:solidFill>
                      <a:srgbClr val="CC00FF"/>
                    </a:solidFill>
                    <a:latin typeface="Perpetua" pitchFamily="18" charset="0"/>
                  </a:rPr>
                  <a:t>P</a:t>
                </a:r>
                <a:r>
                  <a:rPr lang="en-US" sz="2776" baseline="-25000" dirty="0">
                    <a:solidFill>
                      <a:srgbClr val="CC00FF"/>
                    </a:solidFill>
                    <a:latin typeface="Perpetua" pitchFamily="18" charset="0"/>
                  </a:rPr>
                  <a:t>2</a:t>
                </a: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45945CCF-6774-E9FC-8574-3D14FB30F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776" dirty="0">
                    <a:solidFill>
                      <a:srgbClr val="CC00FF"/>
                    </a:solidFill>
                    <a:latin typeface="Perpetua" pitchFamily="18" charset="0"/>
                  </a:rPr>
                  <a:t>P</a:t>
                </a:r>
                <a:r>
                  <a:rPr lang="en-US" sz="2776" baseline="-25000" dirty="0">
                    <a:solidFill>
                      <a:srgbClr val="CC00FF"/>
                    </a:solidFill>
                    <a:latin typeface="Perpetua" pitchFamily="18" charset="0"/>
                  </a:rPr>
                  <a:t>1</a:t>
                </a:r>
              </a:p>
            </p:txBody>
          </p:sp>
        </p:grp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597D90FE-A9BB-35B8-650D-F7DCDB34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1"/>
              <a:ext cx="143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776" dirty="0">
                  <a:solidFill>
                    <a:srgbClr val="CC00FF"/>
                  </a:solidFill>
                  <a:latin typeface="Perpetua" pitchFamily="18" charset="0"/>
                </a:rPr>
                <a:t>  0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7D3D60AC-D094-B3AA-74A3-F4DB22C5B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71"/>
              <a:ext cx="21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776" dirty="0">
                  <a:solidFill>
                    <a:srgbClr val="CC00FF"/>
                  </a:solidFill>
                  <a:latin typeface="Perpetua" pitchFamily="18" charset="0"/>
                </a:rPr>
                <a:t>     1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EEF4ACA0-4A6E-9492-F174-66159CD44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3071"/>
              <a:ext cx="232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776" dirty="0">
                  <a:solidFill>
                    <a:srgbClr val="CC00FF"/>
                  </a:solidFill>
                  <a:latin typeface="Perpetua" pitchFamily="18" charset="0"/>
                </a:rPr>
                <a:t>      2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9E0D5D92-7F17-4624-3B99-0AD97DF08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3071"/>
              <a:ext cx="21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776" dirty="0">
                  <a:solidFill>
                    <a:srgbClr val="CC00FF"/>
                  </a:solidFill>
                  <a:latin typeface="Perpetua" pitchFamily="18" charset="0"/>
                </a:rPr>
                <a:t>     4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3B9D520A-E0E2-3886-CC54-04A427AAC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3071"/>
              <a:ext cx="188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776" dirty="0">
                  <a:solidFill>
                    <a:srgbClr val="CC00FF"/>
                  </a:solidFill>
                  <a:latin typeface="Perpetua" pitchFamily="18" charset="0"/>
                </a:rPr>
                <a:t>    8</a:t>
              </a:r>
            </a:p>
          </p:txBody>
        </p:sp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id="{F00579D5-C7FE-B3F8-FA57-85C3493FC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3071"/>
              <a:ext cx="233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776" dirty="0">
                  <a:solidFill>
                    <a:srgbClr val="CC00FF"/>
                  </a:solidFill>
                  <a:latin typeface="Perpetua" pitchFamily="18" charset="0"/>
                </a:rPr>
                <a:t>    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990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(Non-preemptive)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fontScale="85000" lnSpcReduction="20000"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300" dirty="0">
                <a:latin typeface="Perpetua" panose="02020502060401020303" pitchFamily="18" charset="0"/>
                <a:cs typeface="Times New Roman" panose="02020603050405020304" pitchFamily="18" charset="0"/>
              </a:rPr>
              <a:t>Priority scheduling Gantt Chart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3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time?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6A1D30C2-6E2E-80BA-08AB-CF3937A2F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95583"/>
              </p:ext>
            </p:extLst>
          </p:nvPr>
        </p:nvGraphicFramePr>
        <p:xfrm>
          <a:off x="1167121" y="1533476"/>
          <a:ext cx="8127999" cy="2560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931432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63415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529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Priority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7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1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1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9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35522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F43EF147-AAF5-6052-B904-BA83206F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7121" y="4432267"/>
            <a:ext cx="7715250" cy="1500188"/>
          </a:xfrm>
          <a:prstGeom prst="rect">
            <a:avLst/>
          </a:prstGeom>
          <a:solidFill>
            <a:srgbClr val="CC00FF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5441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 (Non-preemptive)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 = total waiting time - number of processes execution in milliseconds - arrival time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P1 = 6, 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P2 = 0,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P3 = 16,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P4 = 18 and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P5 = 1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 = 8.2ms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53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lnSpcReduction="10000"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Consider the set of process with arrival time(in milliseconds), CPU burst time (in milliseconds) and priority( 0 is the highest priority) shown below. None of the processes have I/O burst time.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32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average waiting time(in milliseconds)of all the processes using preemptive priority scheduling algorithm is _____?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245ED1-2710-63D1-2883-91C697A8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78221"/>
              </p:ext>
            </p:extLst>
          </p:nvPr>
        </p:nvGraphicFramePr>
        <p:xfrm>
          <a:off x="1223617" y="2904411"/>
          <a:ext cx="8128000" cy="2560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0037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5570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4830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3301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Priority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9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3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65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Autofit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Gantt chart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for each process: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= total waiting time - number of processes execution in milliseconds - arrival time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nn-NO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P1 = 40 – 2 – 0 = 38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nn-NO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P2 = 5 – 0 – 5 = 0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nn-NO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P3 = 49 – 0 – 12 = 37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nn-NO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P4 = 33 – 3 – 2 = 28</a:t>
            </a:r>
          </a:p>
          <a:p>
            <a:pPr marL="1062990" lvl="2" indent="-457200">
              <a:spcBef>
                <a:spcPts val="0"/>
              </a:spcBef>
              <a:tabLst>
                <a:tab pos="914400" algn="l"/>
              </a:tabLst>
            </a:pPr>
            <a:r>
              <a:rPr lang="nn-NO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P5 = 51 – 0 – 9 = 42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WT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= (38 + 0 + 37 + 28 + 42)/5 = 29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99952B8-1D75-07A9-30EA-2931BCB1A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2930"/>
              </p:ext>
            </p:extLst>
          </p:nvPr>
        </p:nvGraphicFramePr>
        <p:xfrm>
          <a:off x="2866887" y="2243666"/>
          <a:ext cx="8128001" cy="85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67159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4928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17595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474152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78912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184671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90665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5         33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33       40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40       49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49       51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51       67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9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466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Round Robin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designed for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sharing systems.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RR 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similar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to FCFS, but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preemption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is added to switch between processes.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Each process gets a small unit of CPU time (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quantum or time slice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)  usually 10-100milliseconds.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After this time has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elapsed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the process 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preempted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added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to the end of the ready queue.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That is, after the time slice is expired an interrupt will occur and a context switch.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50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fontScale="85000" lnSpcReduction="20000"/>
          </a:bodyPr>
          <a:lstStyle/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ctr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Robin Scheduling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59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CAD6B92-0236-E90F-3840-7F1CC083A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0" r="392" b="-106"/>
          <a:stretch/>
        </p:blipFill>
        <p:spPr>
          <a:xfrm>
            <a:off x="1100752" y="1802296"/>
            <a:ext cx="10104364" cy="429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CPU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scheduling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a process that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allows one process to use the CPU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while the execution of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another process is on hold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(in waiting state) due to unavailability of any resource like I/O etc., thereby making full use of CPU.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aim of CPU scheduling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to make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system efficient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fast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and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fair.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 scheduling 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 CPU is allocated to the processes for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limited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whereas in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 scheduling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the CPU is allocated to the process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till it terminates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switches to waiting state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en-US" sz="5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8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there are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processes in the ready queue and the time quantum is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then each process gets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1/n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of the CPU time in chunks of at most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time units at once. </a:t>
            </a:r>
          </a:p>
          <a:p>
            <a:pPr marL="514350" indent="-45720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No process waits more than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(n-1)q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time units.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728E78-9ACB-5F65-D35A-8806F5F9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1462" y="1827373"/>
            <a:ext cx="9771308" cy="196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5249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performance of RR depends on the size of the time slice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very large (infinite)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⇒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FCFS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very small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⇒ </a:t>
            </a: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RR is called processor sharing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and </a:t>
            </a: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context switch increases.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So,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 must be large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with respect to context switch, otherwise overhead is too high.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81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Example: RR with Time Quantum =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Gantt chart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is: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Average Waiting Time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= (81 + 20 + 94 + 97) / 4 = 73ms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E852C-1A11-D07E-FAEA-55F6F862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73726"/>
              </p:ext>
            </p:extLst>
          </p:nvPr>
        </p:nvGraphicFramePr>
        <p:xfrm>
          <a:off x="1236869" y="1541308"/>
          <a:ext cx="8596245" cy="2133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08696">
                  <a:extLst>
                    <a:ext uri="{9D8B030D-6E8A-4147-A177-3AD203B41FA5}">
                      <a16:colId xmlns:a16="http://schemas.microsoft.com/office/drawing/2014/main" val="1310262531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1527870486"/>
                    </a:ext>
                  </a:extLst>
                </a:gridCol>
                <a:gridCol w="3750366">
                  <a:extLst>
                    <a:ext uri="{9D8B030D-6E8A-4147-A177-3AD203B41FA5}">
                      <a16:colId xmlns:a16="http://schemas.microsoft.com/office/drawing/2014/main" val="3621279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Waiting Time of each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9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 + (77 - 20) + (121 - 97) = 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9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1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37 + (97 - 57) + (134 - 117) =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8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57 + (117 - 77) = 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1207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78BA7F34-F295-63D3-6802-AF69078EF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137" t="6591" r="766"/>
          <a:stretch/>
        </p:blipFill>
        <p:spPr bwMode="auto">
          <a:xfrm>
            <a:off x="1236869" y="4168494"/>
            <a:ext cx="8759688" cy="1594767"/>
          </a:xfrm>
          <a:prstGeom prst="rect">
            <a:avLst/>
          </a:prstGeom>
          <a:noFill/>
          <a:ln w="9525">
            <a:solidFill>
              <a:srgbClr val="CC00FF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5444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 lnSpcReduction="10000"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Consider the set of 5 processes whose arrival time and burst time are given below: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the CPU scheduling policy is round robin with the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quantum= 2 units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calculate the average waiting time and average turnaround time.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E852C-1A11-D07E-FAEA-55F6F862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01234"/>
              </p:ext>
            </p:extLst>
          </p:nvPr>
        </p:nvGraphicFramePr>
        <p:xfrm>
          <a:off x="1236869" y="2508723"/>
          <a:ext cx="7920383" cy="2560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08696">
                  <a:extLst>
                    <a:ext uri="{9D8B030D-6E8A-4147-A177-3AD203B41FA5}">
                      <a16:colId xmlns:a16="http://schemas.microsoft.com/office/drawing/2014/main" val="1310262531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1527870486"/>
                    </a:ext>
                  </a:extLst>
                </a:gridCol>
                <a:gridCol w="3074504">
                  <a:extLst>
                    <a:ext uri="{9D8B030D-6E8A-4147-A177-3AD203B41FA5}">
                      <a16:colId xmlns:a16="http://schemas.microsoft.com/office/drawing/2014/main" val="3621279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9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9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1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822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1207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5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925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Gantt chart: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E852C-1A11-D07E-FAEA-55F6F862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36233"/>
              </p:ext>
            </p:extLst>
          </p:nvPr>
        </p:nvGraphicFramePr>
        <p:xfrm>
          <a:off x="1236869" y="3409871"/>
          <a:ext cx="7390296" cy="3388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72378">
                  <a:extLst>
                    <a:ext uri="{9D8B030D-6E8A-4147-A177-3AD203B41FA5}">
                      <a16:colId xmlns:a16="http://schemas.microsoft.com/office/drawing/2014/main" val="1310262531"/>
                    </a:ext>
                  </a:extLst>
                </a:gridCol>
                <a:gridCol w="1420301">
                  <a:extLst>
                    <a:ext uri="{9D8B030D-6E8A-4147-A177-3AD203B41FA5}">
                      <a16:colId xmlns:a16="http://schemas.microsoft.com/office/drawing/2014/main" val="1527870486"/>
                    </a:ext>
                  </a:extLst>
                </a:gridCol>
                <a:gridCol w="1761171">
                  <a:extLst>
                    <a:ext uri="{9D8B030D-6E8A-4147-A177-3AD203B41FA5}">
                      <a16:colId xmlns:a16="http://schemas.microsoft.com/office/drawing/2014/main" val="2503875979"/>
                    </a:ext>
                  </a:extLst>
                </a:gridCol>
                <a:gridCol w="1193053">
                  <a:extLst>
                    <a:ext uri="{9D8B030D-6E8A-4147-A177-3AD203B41FA5}">
                      <a16:colId xmlns:a16="http://schemas.microsoft.com/office/drawing/2014/main" val="2730912140"/>
                    </a:ext>
                  </a:extLst>
                </a:gridCol>
                <a:gridCol w="1543393">
                  <a:extLst>
                    <a:ext uri="{9D8B030D-6E8A-4147-A177-3AD203B41FA5}">
                      <a16:colId xmlns:a16="http://schemas.microsoft.com/office/drawing/2014/main" val="1362174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Ready Queue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Time(Clock)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97674"/>
                  </a:ext>
                </a:extLst>
              </a:tr>
              <a:tr h="2501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Perpetua" panose="02020502060401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Perpetua" panose="02020502060401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90338"/>
                  </a:ext>
                </a:extLst>
              </a:tr>
              <a:tr h="32348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Perpetua" panose="02020502060401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1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822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1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56021"/>
                  </a:ext>
                </a:extLst>
              </a:tr>
              <a:tr h="2281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1049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erpetua" panose="02020502060401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3863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Perpetua" panose="02020502060401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66659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erpetua" panose="02020502060401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89631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36EC0B6-0BD5-A191-84C4-4204B9C6F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31550"/>
              </p:ext>
            </p:extLst>
          </p:nvPr>
        </p:nvGraphicFramePr>
        <p:xfrm>
          <a:off x="1236869" y="2484090"/>
          <a:ext cx="8127999" cy="85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8970487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06017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67740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357936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72263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645965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434949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75905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3133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9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2       4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9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526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E852C-1A11-D07E-FAEA-55F6F862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63046"/>
              </p:ext>
            </p:extLst>
          </p:nvPr>
        </p:nvGraphicFramePr>
        <p:xfrm>
          <a:off x="1236868" y="3409866"/>
          <a:ext cx="8127997" cy="2560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3323">
                  <a:extLst>
                    <a:ext uri="{9D8B030D-6E8A-4147-A177-3AD203B41FA5}">
                      <a16:colId xmlns:a16="http://schemas.microsoft.com/office/drawing/2014/main" val="1310262531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1527870486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2503875979"/>
                    </a:ext>
                  </a:extLst>
                </a:gridCol>
                <a:gridCol w="1824378">
                  <a:extLst>
                    <a:ext uri="{9D8B030D-6E8A-4147-A177-3AD203B41FA5}">
                      <a16:colId xmlns:a16="http://schemas.microsoft.com/office/drawing/2014/main" val="2730912140"/>
                    </a:ext>
                  </a:extLst>
                </a:gridCol>
              </a:tblGrid>
              <a:tr h="2501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Turn Around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Waiting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90338"/>
                  </a:ext>
                </a:extLst>
              </a:tr>
              <a:tr h="323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13 – 0 = 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13 – 5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1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12 – 1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11 – 3 = 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822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5 – 2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3 – 1 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1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9 – 3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6 – 2 = 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56021"/>
                  </a:ext>
                </a:extLst>
              </a:tr>
              <a:tr h="2281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14 – 4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10 – 3 = 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10490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36EC0B6-0BD5-A191-84C4-4204B9C6F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93925"/>
              </p:ext>
            </p:extLst>
          </p:nvPr>
        </p:nvGraphicFramePr>
        <p:xfrm>
          <a:off x="1236869" y="2232295"/>
          <a:ext cx="8127999" cy="85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897048724"/>
                    </a:ext>
                  </a:extLst>
                </a:gridCol>
              </a:tblGrid>
              <a:tr h="41269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Turn Around Time = Completion Time – 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97858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Waiting time  = Turn Around time – 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9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414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4979769"/>
          </a:xfrm>
        </p:spPr>
        <p:txBody>
          <a:bodyPr>
            <a:normAutofit/>
          </a:bodyPr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Solution 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36EC0B6-0BD5-A191-84C4-4204B9C6F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92750"/>
              </p:ext>
            </p:extLst>
          </p:nvPr>
        </p:nvGraphicFramePr>
        <p:xfrm>
          <a:off x="1210364" y="2364820"/>
          <a:ext cx="8127999" cy="1432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897048724"/>
                    </a:ext>
                  </a:extLst>
                </a:gridCol>
              </a:tblGrid>
              <a:tr h="7946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Average Turn Around Time </a:t>
                      </a:r>
                    </a:p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200" b="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Completion Time – Arrival Time / n</a:t>
                      </a:r>
                    </a:p>
                    <a:p>
                      <a:pPr algn="ctr"/>
                      <a:r>
                        <a:rPr lang="en-US" sz="2200" b="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= (13 + 11 + 3 + 6 + 10) / 5 </a:t>
                      </a:r>
                    </a:p>
                    <a:p>
                      <a:pPr algn="ctr"/>
                      <a:r>
                        <a:rPr lang="en-US" sz="2200" b="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= 43 / 5 = 8.6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978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35273-61B6-9E77-D4AA-CFAA867E4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48072"/>
              </p:ext>
            </p:extLst>
          </p:nvPr>
        </p:nvGraphicFramePr>
        <p:xfrm>
          <a:off x="1203740" y="4107478"/>
          <a:ext cx="8127999" cy="1432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897048724"/>
                    </a:ext>
                  </a:extLst>
                </a:gridCol>
              </a:tblGrid>
              <a:tr h="38199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Average Waiting time  </a:t>
                      </a:r>
                    </a:p>
                    <a:p>
                      <a:pPr algn="ctr"/>
                      <a:r>
                        <a:rPr lang="en-US" sz="2200" b="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= Turn Around time – Burst Time / n</a:t>
                      </a:r>
                    </a:p>
                    <a:p>
                      <a:pPr algn="ctr"/>
                      <a:r>
                        <a:rPr lang="en-US" sz="2200" b="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= (8 + 8 + 2 + 4 + 7) / 5</a:t>
                      </a:r>
                    </a:p>
                    <a:p>
                      <a:pPr algn="ctr"/>
                      <a:r>
                        <a:rPr lang="en-US" sz="2200" b="0" dirty="0">
                          <a:latin typeface="Perpetua" panose="02020502060401020303" pitchFamily="18" charset="0"/>
                          <a:cs typeface="Times New Roman" panose="02020603050405020304" pitchFamily="18" charset="0"/>
                        </a:rPr>
                        <a:t>= 5.8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9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045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Multi 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2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Ready queue is </a:t>
            </a: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partitioned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into separate queues: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Foreground (interactive)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Background (batch)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Each queue has its own scheduling algorithm:  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Foreground –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RR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Background –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FCFS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Scheduling must be done between the queues.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3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Multi 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2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Fixed priority scheduling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; i.e., serve all from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foreground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then from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background. 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Possibility of starvation.</a:t>
            </a:r>
          </a:p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Time slice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– each queue gets a certain amount of CPU time which it can schedule amongst its processes: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80%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foreground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in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RR</a:t>
            </a:r>
          </a:p>
          <a:p>
            <a:pPr marL="1062990" lvl="2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20%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background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in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FCFS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75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 Multi 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2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69</a:t>
            </a:fld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59707A6-428B-7A8E-AF0D-9419031A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569" t="8675" r="571" b="9201"/>
          <a:stretch>
            <a:fillRect/>
          </a:stretch>
        </p:blipFill>
        <p:spPr bwMode="auto">
          <a:xfrm>
            <a:off x="1249064" y="1664914"/>
            <a:ext cx="9927391" cy="483512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35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Preemptive Scheduling: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/>
          </a:bodyPr>
          <a:lstStyle/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Preemptive scheduling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used when </a:t>
            </a:r>
            <a:r>
              <a:rPr lang="en-US" sz="3200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process switches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from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running state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or from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state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state. 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 resources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(mainly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cycles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) are allocated to the process for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limited amount of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and then is taken away, and the process is again placed back in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queue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that process still has CPU burst time remaining. 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That process stays in ready queue till it gets next chance to execute. </a:t>
            </a:r>
          </a:p>
          <a:p>
            <a:pPr marL="571500" indent="-514350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Algorithms based on preemptive scheduling are: </a:t>
            </a:r>
            <a:r>
              <a:rPr lang="en-US" sz="3200" u="sng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Round Robin (RR)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</a:t>
            </a:r>
            <a:r>
              <a:rPr lang="en-US" sz="3200" u="sng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Shortest Remaining Time First (SRTF)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 </a:t>
            </a:r>
            <a:r>
              <a:rPr lang="en-US" sz="3200" u="sng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 (preemptive version)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8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Multilevel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2"/>
          </a:xfrm>
        </p:spPr>
        <p:txBody>
          <a:bodyPr>
            <a:normAutofit fontScale="92500" lnSpcReduction="10000"/>
          </a:bodyPr>
          <a:lstStyle/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Different from Multilevel Queue Scheduling by Allowing Processes 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Migrate among queues.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process can move between various queues,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aging can be implemented this way.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a process waits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too long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a lower-priority queue may be moved to a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higher-priority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queue (this form of aging to prevent starvation).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a process uses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too much CPU time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it will be moved  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lower-priority queues. 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This leaves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I/O bound and interactive processes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in the higher-priority queues. 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general, the multilevel feedback queue scheduling algorithm is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most complex.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646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Example: Multilevel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2"/>
          </a:xfrm>
        </p:spPr>
        <p:txBody>
          <a:bodyPr>
            <a:normAutofit fontScale="92500" lnSpcReduction="10000"/>
          </a:bodyPr>
          <a:lstStyle/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Three queues: </a:t>
            </a:r>
          </a:p>
          <a:p>
            <a:pPr marL="1062990" lvl="2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Q0 – Time quantum 8 milliseconds</a:t>
            </a:r>
          </a:p>
          <a:p>
            <a:pPr marL="1062990" lvl="2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Q1 – Time quantum 16 milliseconds</a:t>
            </a:r>
          </a:p>
          <a:p>
            <a:pPr marL="1062990" lvl="2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Q2 – FCFS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solidFill>
                  <a:srgbClr val="C0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Scheduling: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 new job enters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queue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Q0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which is served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FCFS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When it gains CPU, job receives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8milliseconds.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If it does not finish in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8 milliseconds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job is moved to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queue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Q1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At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Q1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job is again served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FCFS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and receives </a:t>
            </a:r>
            <a:r>
              <a:rPr lang="en-US" sz="3200" dirty="0">
                <a:solidFill>
                  <a:srgbClr val="00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16 additional milliseconds.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If it still does not complete, it is preempted and moved to </a:t>
            </a:r>
            <a:r>
              <a:rPr lang="en-US" sz="3200" dirty="0">
                <a:solidFill>
                  <a:srgbClr val="FF33CC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queue Q2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The Multilevel Feedback Queue Scheduling is preemptive.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87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Multilevel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2"/>
          </a:xfrm>
        </p:spPr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72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661EA0-5281-A70F-69EE-AEF04DAA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514" t="12209" r="537" b="12032"/>
          <a:stretch>
            <a:fillRect/>
          </a:stretch>
        </p:blipFill>
        <p:spPr bwMode="auto">
          <a:xfrm>
            <a:off x="1229191" y="1722603"/>
            <a:ext cx="10081937" cy="472977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01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Non-Preemptive Scheduling: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 lnSpcReduction="10000"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 Scheduling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used when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process terminates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or a process switches from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running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waiting state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this scheduling,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once the resources (CPU cycles)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is allocated to a process,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holds the CPU till it gets terminated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it reaches a waiting state.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 case of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non-preemptive scheduling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does not interrupt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 process running CPU in middle of the execution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Instead, it waits till the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process complete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 its 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CPU burst time 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and then it can allocate the CPU to another process. 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Algorithms based on non-preemptive scheduling are: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Shortest Job First (SJF basically non preemptive) 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and </a:t>
            </a:r>
            <a:r>
              <a:rPr lang="en-US" sz="3200" dirty="0">
                <a:solidFill>
                  <a:srgbClr val="0070C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Priority (non preemptive version)</a:t>
            </a:r>
            <a:r>
              <a:rPr lang="en-US" sz="3200" dirty="0">
                <a:latin typeface="Perpetua" panose="02020502060401020303" pitchFamily="18" charset="0"/>
                <a:cs typeface="Times New Roman" panose="02020603050405020304" pitchFamily="18" charset="0"/>
              </a:rPr>
              <a:t>, etc.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3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84632"/>
            <a:ext cx="11018520" cy="104241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erpetua" panose="02020502060401020303" pitchFamily="18" charset="0"/>
                <a:cs typeface="Times New Roman" panose="02020603050405020304" pitchFamily="18" charset="0"/>
              </a:rPr>
              <a:t>Process Scheduling Queues revision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27047"/>
            <a:ext cx="11018520" cy="5110861"/>
          </a:xfrm>
        </p:spPr>
        <p:txBody>
          <a:bodyPr>
            <a:normAutofit/>
          </a:bodyPr>
          <a:lstStyle/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Job queue 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− This queue keeps all the processes in the system.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Ready queue 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− This queue keeps a set of all processes residing in main memory, ready and waiting to execute. A new process is always put in this queue.</a:t>
            </a:r>
          </a:p>
          <a:p>
            <a:pPr marL="571500" indent="-514350" algn="just">
              <a:spcBef>
                <a:spcPts val="0"/>
              </a:spcBef>
              <a:tabLst>
                <a:tab pos="91440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Device queues </a:t>
            </a:r>
            <a:r>
              <a:rPr lang="en-US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− The processes which are blocked due to unavailability of an I/O device constitute this queue.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3" descr="Process Scheduling Queuing">
            <a:extLst>
              <a:ext uri="{FF2B5EF4-FFF2-40B4-BE49-F238E27FC236}">
                <a16:creationId xmlns:a16="http://schemas.microsoft.com/office/drawing/2014/main" id="{797BE4EC-7426-32B5-D309-7009F2B5122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t="8085" r="3706" b="6075"/>
          <a:stretch/>
        </p:blipFill>
        <p:spPr bwMode="auto">
          <a:xfrm>
            <a:off x="2213113" y="3816627"/>
            <a:ext cx="7222435" cy="3001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904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3018</TotalTime>
  <Words>5276</Words>
  <Application>Microsoft Office PowerPoint</Application>
  <PresentationFormat>Widescreen</PresentationFormat>
  <Paragraphs>1047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Calibri</vt:lpstr>
      <vt:lpstr>Perpetua</vt:lpstr>
      <vt:lpstr>Rockwell</vt:lpstr>
      <vt:lpstr>Rockwell Condensed</vt:lpstr>
      <vt:lpstr>Times New Roman</vt:lpstr>
      <vt:lpstr>Wingdings</vt:lpstr>
      <vt:lpstr>Wood Type</vt:lpstr>
      <vt:lpstr>CHAPTER three</vt:lpstr>
      <vt:lpstr>Chapter Objectives:</vt:lpstr>
      <vt:lpstr>Basic Concepts</vt:lpstr>
      <vt:lpstr> Process scheduling </vt:lpstr>
      <vt:lpstr>CPU Scheduler</vt:lpstr>
      <vt:lpstr>CPU Scheduler</vt:lpstr>
      <vt:lpstr>Preemptive Scheduling: </vt:lpstr>
      <vt:lpstr>Non-Preemptive Scheduling: </vt:lpstr>
      <vt:lpstr>Process Scheduling Queues revision </vt:lpstr>
      <vt:lpstr> Types of scheduler</vt:lpstr>
      <vt:lpstr>Long-Term scheduler </vt:lpstr>
      <vt:lpstr>Long-Term scheduler </vt:lpstr>
      <vt:lpstr>Medium Term Scheduler</vt:lpstr>
      <vt:lpstr> Short-Term scheduler</vt:lpstr>
      <vt:lpstr>Dispatcher </vt:lpstr>
      <vt:lpstr>Difference between dispatcher and scheduler </vt:lpstr>
      <vt:lpstr>Schedulers with diagram </vt:lpstr>
      <vt:lpstr>Comparison among Scheduler</vt:lpstr>
      <vt:lpstr>Scheduling criteria's </vt:lpstr>
      <vt:lpstr>Scheduling criteria's </vt:lpstr>
      <vt:lpstr>Scheduling criteria's </vt:lpstr>
      <vt:lpstr>Scheduling criteria's </vt:lpstr>
      <vt:lpstr>Scheduling criteria's </vt:lpstr>
      <vt:lpstr>What is the difference between waiting time &amp; response time?</vt:lpstr>
      <vt:lpstr>Turnaround time</vt:lpstr>
      <vt:lpstr>Throughput</vt:lpstr>
      <vt:lpstr>Optimization Criteria</vt:lpstr>
      <vt:lpstr>Categories of Scheduling Algorithms (from modern …) </vt:lpstr>
      <vt:lpstr> Scheduling Algorithms</vt:lpstr>
      <vt:lpstr> Scheduling Algorithms</vt:lpstr>
      <vt:lpstr>First-Come First-Served (FCFS) Scheduling</vt:lpstr>
      <vt:lpstr>First-Come First-Served (FCFS) Scheduling</vt:lpstr>
      <vt:lpstr>Example:1</vt:lpstr>
      <vt:lpstr>Example:2</vt:lpstr>
      <vt:lpstr>Exercise 1 </vt:lpstr>
      <vt:lpstr>Advantages  &amp; Disadvantages of FCFS </vt:lpstr>
      <vt:lpstr>Shortest-Job-First (SJF) Scheduling </vt:lpstr>
      <vt:lpstr>Shortest-Job-First (SJF) Scheduling </vt:lpstr>
      <vt:lpstr>Example of Non-Preemptive SJF</vt:lpstr>
      <vt:lpstr>Example of Non-Preemptive SJF</vt:lpstr>
      <vt:lpstr>Example of Non-Preemptive SJF</vt:lpstr>
      <vt:lpstr>Example 1 of Preemptive SJF</vt:lpstr>
      <vt:lpstr>Example 1 of Preemptive SJF</vt:lpstr>
      <vt:lpstr>Example 2 of Preemptive SJF</vt:lpstr>
      <vt:lpstr>Example 2 of Preemptive SJF</vt:lpstr>
      <vt:lpstr>Exercise 2 </vt:lpstr>
      <vt:lpstr>Priority Scheduling</vt:lpstr>
      <vt:lpstr>Priority Scheduling</vt:lpstr>
      <vt:lpstr>Priority Scheduling</vt:lpstr>
      <vt:lpstr>Priority Scheduling</vt:lpstr>
      <vt:lpstr>Problem with priority scheduling</vt:lpstr>
      <vt:lpstr>Solution to the problem </vt:lpstr>
      <vt:lpstr>Example (preemptive base)</vt:lpstr>
      <vt:lpstr>Example (Non-preemptive) </vt:lpstr>
      <vt:lpstr>Example (Non-preemptive) </vt:lpstr>
      <vt:lpstr>Exercise 2:</vt:lpstr>
      <vt:lpstr>Exercise 2:</vt:lpstr>
      <vt:lpstr>Round Robin (RR) Scheduling</vt:lpstr>
      <vt:lpstr>Round Robin (RR) Scheduling</vt:lpstr>
      <vt:lpstr>Round Robin (RR) Scheduling</vt:lpstr>
      <vt:lpstr>Round Robin (RR) Scheduling</vt:lpstr>
      <vt:lpstr>Example: RR with Time Quantum = 20</vt:lpstr>
      <vt:lpstr>Exercise 2:</vt:lpstr>
      <vt:lpstr>Exercise 2:</vt:lpstr>
      <vt:lpstr>Exercise 2:</vt:lpstr>
      <vt:lpstr>Exercise 2:</vt:lpstr>
      <vt:lpstr> Multi level Queue Scheduling</vt:lpstr>
      <vt:lpstr> Multi level Queue Scheduling</vt:lpstr>
      <vt:lpstr> Multi level Queue Scheduling</vt:lpstr>
      <vt:lpstr>Multilevel Feedback Queue</vt:lpstr>
      <vt:lpstr>Example: Multilevel Feedback Queue</vt:lpstr>
      <vt:lpstr>Multilevel Feedback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Dave</dc:creator>
  <cp:lastModifiedBy>Davo</cp:lastModifiedBy>
  <cp:revision>108</cp:revision>
  <dcterms:created xsi:type="dcterms:W3CDTF">2019-11-08T01:52:16Z</dcterms:created>
  <dcterms:modified xsi:type="dcterms:W3CDTF">2023-03-24T19:26:07Z</dcterms:modified>
</cp:coreProperties>
</file>