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292" r:id="rId3"/>
    <p:sldId id="295" r:id="rId4"/>
    <p:sldId id="296" r:id="rId5"/>
    <p:sldId id="300" r:id="rId6"/>
    <p:sldId id="299" r:id="rId7"/>
    <p:sldId id="301" r:id="rId8"/>
    <p:sldId id="264" r:id="rId9"/>
    <p:sldId id="273" r:id="rId10"/>
    <p:sldId id="271" r:id="rId11"/>
    <p:sldId id="268" r:id="rId12"/>
    <p:sldId id="266" r:id="rId13"/>
    <p:sldId id="276" r:id="rId14"/>
    <p:sldId id="362" r:id="rId15"/>
    <p:sldId id="366" r:id="rId16"/>
    <p:sldId id="309" r:id="rId17"/>
    <p:sldId id="310" r:id="rId18"/>
    <p:sldId id="311" r:id="rId19"/>
    <p:sldId id="371" r:id="rId20"/>
    <p:sldId id="373" r:id="rId21"/>
    <p:sldId id="376" r:id="rId22"/>
    <p:sldId id="377" r:id="rId23"/>
    <p:sldId id="379" r:id="rId24"/>
    <p:sldId id="380" r:id="rId25"/>
    <p:sldId id="381" r:id="rId26"/>
    <p:sldId id="382" r:id="rId27"/>
    <p:sldId id="383" r:id="rId28"/>
    <p:sldId id="384" r:id="rId29"/>
    <p:sldId id="317" r:id="rId30"/>
    <p:sldId id="316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1668" y="-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24F8C-29DB-4550-B24D-721F15E3257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C0A71-202F-4B7F-9A55-0CD03D4D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2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00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11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10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50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4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43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2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47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89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57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44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42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9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78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84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61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15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3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0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2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62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36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77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2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046" y="2559136"/>
            <a:ext cx="10572135" cy="164149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Physical and Data link Layers </a:t>
            </a:r>
            <a:endParaRPr lang="en-US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3102" y="862685"/>
            <a:ext cx="9144000" cy="1202089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4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3959" y="516195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3960" y="6410500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2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Transmission </a:t>
            </a:r>
            <a:endParaRPr lang="en-US" sz="4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5" y="1401096"/>
            <a:ext cx="11503741" cy="507344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serial transmission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bit follows another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we need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channel rather than </a:t>
            </a:r>
            <a:r>
              <a:rPr lang="en-US" sz="24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transmit data between two communicating devices.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574" y="2388956"/>
            <a:ext cx="8524568" cy="19321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5973" y="4332369"/>
            <a:ext cx="11810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of serial over parallel transmission is , serial transmission </a:t>
            </a:r>
            <a:r>
              <a:rPr lang="en-US" sz="24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the cost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8903" y="4794034"/>
            <a:ext cx="115072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transmission occurs in one of three ways: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Synchronous,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Isochronous.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5973" y="1133842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99883" y="6381745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1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168" y="173397"/>
            <a:ext cx="10515600" cy="50502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Transmission </a:t>
            </a:r>
            <a:endParaRPr lang="en-US" sz="4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981" y="840659"/>
            <a:ext cx="11665974" cy="601734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is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agreed upon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the receiver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arrival of a new group, therefore,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extra bit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added to the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each byte. This bit, usually a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the </a:t>
            </a:r>
            <a:r>
              <a:rPr lang="en-US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bit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let the receiver know that the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 is finished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more additional bits are appended to the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byte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bits, usually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are called </a:t>
            </a:r>
            <a:r>
              <a:rPr lang="en-US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bits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the transmission of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byte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then be followed by a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varying duration.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 and the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alert the receiver to the beginning and end of each byte and allow it to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synchronize with the data 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mechanism is called </a:t>
            </a:r>
            <a:r>
              <a:rPr lang="en-US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because, at the byte level, the sender and receiver do not have to be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27703" y="641110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0722" y="6621134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1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974"/>
            <a:ext cx="10515600" cy="38993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Synchronous Transmission </a:t>
            </a:r>
            <a:endParaRPr lang="en-US" sz="4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" y="988142"/>
            <a:ext cx="11621729" cy="560438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synchronous transmission, the bit stream is combined into longer "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frames,"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may contain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bytes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byte, however, is introduced onto the transmission link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a gap between it and the next 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left to the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 to separate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bit stream into bytes for decoding purposes.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data are transmitted as an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unbroken string of 1s and 0s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receiver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string into the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characters.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advantage of synchronous transmission is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synchronization is accomplished in the data link layer.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7703" y="685354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2232" y="6474096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818" y="4701473"/>
            <a:ext cx="5721069" cy="160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2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01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Isochronous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42" y="1323120"/>
            <a:ext cx="11261558" cy="50039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audio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which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uneven delays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frames are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acceptable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synchronous transmission fails.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TV images are broadcast at the rate of 30 images per second; they must be viewed at the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each image is sent by using one or more frames, there should be no delays between frames.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type of application,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between characters is not enough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 </a:t>
            </a: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stream of bits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synchronized.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isochronous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transmission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data arrive at a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0304" y="938324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0721" y="6386052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297" y="217641"/>
            <a:ext cx="10515600" cy="578772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Mode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61" y="1033279"/>
            <a:ext cx="11592233" cy="5265175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  <a:latin typeface="Times New Roman" charset="0"/>
              </a:rPr>
              <a:t>As we discuses in chapter one , </a:t>
            </a:r>
            <a:r>
              <a:rPr lang="en-US" altLang="en-US" sz="2400" dirty="0">
                <a:solidFill>
                  <a:schemeClr val="accent5"/>
                </a:solidFill>
                <a:latin typeface="Times New Roman" charset="0"/>
              </a:rPr>
              <a:t>Data communications </a:t>
            </a:r>
            <a:r>
              <a:rPr lang="en-US" altLang="en-US" sz="2400" dirty="0">
                <a:solidFill>
                  <a:schemeClr val="tx1"/>
                </a:solidFill>
                <a:latin typeface="Times New Roman" charset="0"/>
              </a:rPr>
              <a:t>are the exchange of data between two devices via some form of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Times New Roman" charset="0"/>
              </a:rPr>
              <a:t>transmission medium</a:t>
            </a:r>
            <a:r>
              <a:rPr lang="en-US" altLang="en-US" sz="24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Times New Roman" charset="0"/>
              </a:rPr>
              <a:t>such as a wire cable/wireless.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rgbClr val="FF0000"/>
              </a:solidFill>
              <a:latin typeface="Times New Roman" charset="0"/>
            </a:endParaRPr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2665" y="2313037"/>
            <a:ext cx="8229600" cy="22071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4712766"/>
            <a:ext cx="119461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Font typeface="Wingdings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Irrespective of whether we are using </a:t>
            </a:r>
            <a:r>
              <a:rPr lang="en-GB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analogue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transmission, all data communications can be divided into three types Transmission Mode: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GB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Simplex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one direction only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GB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Half-duplex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both directions, but only one direction at a time </a:t>
            </a:r>
          </a:p>
          <a:p>
            <a:pPr lvl="2" algn="just"/>
            <a:r>
              <a:rPr lang="en-GB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Full-duplex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–Both direction at the same time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3960" y="796414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3959" y="6651758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6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75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Impairment </a:t>
            </a:r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5" y="1017640"/>
            <a:ext cx="11680724" cy="584036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travel through transmission media, which are </a:t>
            </a:r>
            <a:r>
              <a:rPr lang="en-US" sz="24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perfect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imperfection causes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impairment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the signal at the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beginning of the medium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the 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as the signal at the end of the medium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What is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what is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causes of impairment are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attenuation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distortion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71" y="3185634"/>
            <a:ext cx="8362335" cy="312667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98206" y="780774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2400" y="6466722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7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68" y="173397"/>
            <a:ext cx="10515600" cy="463804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13" y="870155"/>
            <a:ext cx="11577484" cy="556014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Attenuation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Attenuation means a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of energy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signal, travels through a medium,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loses some of its energy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overcoming the resistance of the medium.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why a wire carrying electric signals gets warm, if not hot, after a while. Some of the electrical energy in the signal is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 to heat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compensate for this loss,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amplifiers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used to amplify the signal.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Attenuation is measured in terms of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Decibels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decibel (dB) measures the relative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two signals or one signal at two different points.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decibel is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a signal is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attenuated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positive if a signal is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amplified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7703" y="600781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5974" y="6422476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974" y="-41343"/>
            <a:ext cx="10515600" cy="431288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96" y="627260"/>
            <a:ext cx="11609440" cy="610681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Distortion: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Distortion means that the signal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Distortion can occur in a signal made of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frequencies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signal component has its own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 speed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a medium and, therefore,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own delay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arriving at the final destination.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in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create a difference in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delay is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exactly the same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period duration.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signal components at the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phases different from what they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 at the sender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shape of the composite signal is therefore not the same.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310" y="4262280"/>
            <a:ext cx="5693377" cy="238470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27703" y="390394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7703" y="6571401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5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157"/>
            <a:ext cx="10515600" cy="418645"/>
          </a:xfrm>
        </p:spPr>
        <p:txBody>
          <a:bodyPr>
            <a:no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85" y="901761"/>
            <a:ext cx="11724968" cy="57645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is another cause of impairment. Several types of noise, such as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noise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Induced noise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Crosstalk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Impulse noise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may corrupt the signal.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noise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random motion of electrons in a wire which creates an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 signal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originally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 by the transmitter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Induced noise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comes from sources such as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device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devices act as a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sending antenna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transmission medium acts as the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receiving antenna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Crosstalk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electromagnetic interference (EMI). It can occur in microcircuits within computers and audio equipment as well as within network circuits.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effect of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 on the other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One wire acts as a sending antenna and the other as the receiving antenna.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Impulse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noise is a spike (a signal with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energy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very short time) that comes from power lines, lightning, and so on.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7705" y="562108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39204" y="6547837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7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9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1064525"/>
            <a:ext cx="10739651" cy="551369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transformed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signals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it can be transported across the communication media.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stored in the computer is in the form of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0’s and 1’s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carried from one place to the other, data is usually converted to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is called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Digital-to-Digital Conversion” or  “</a:t>
            </a:r>
            <a:r>
              <a:rPr lang="en-US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digital data into </a:t>
            </a:r>
            <a:r>
              <a:rPr lang="en-US" sz="24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signals</a:t>
            </a:r>
            <a:r>
              <a:rPr lang="en-US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Sometimes we need to convert an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signal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,, This is called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Analog-to-Digital Conversion” or “</a:t>
            </a:r>
            <a:r>
              <a:rPr lang="en-US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Digitizing an Analog Signal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 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might want to send a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coming out of computer through a medium designed for analog signals, For example, To send data from one place to the other using a Telephone line, This is called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Digital-to-Analog Conversion” or “Modulating a digital Signal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0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962" y="113961"/>
            <a:ext cx="10515600" cy="79999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and Digital Data </a:t>
            </a:r>
            <a:endParaRPr lang="en-US" sz="4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0" y="1165124"/>
            <a:ext cx="11577484" cy="5501147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usually refers to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data, or unprocessed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1688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that hasn’t been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any manner.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term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information that is </a:t>
            </a:r>
            <a:r>
              <a:rPr lang="en-US" sz="24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569913" indent="344488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an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clock, sound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data: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information that has </a:t>
            </a:r>
            <a:r>
              <a:rPr lang="en-US" sz="24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states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example,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clock 8:05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E.g. Computer take 0 s and 1 s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</a:t>
            </a:r>
            <a:r>
              <a:rPr lang="en-US" sz="26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600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used to 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data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one place to another.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the data they represent, signals can be either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or digital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signal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infinitely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many levels of </a:t>
            </a: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intensity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a period of time.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 the other hand, can have only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limited number of defined 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(1,0)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3961" y="810723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6645" y="6562137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7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409"/>
            <a:ext cx="10515600" cy="490281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205" y="855406"/>
            <a:ext cx="11459497" cy="582561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Digital-to-Digital Conversion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Digital-to-Digital conversion/encoding is the representation of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 information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return to zero (NRZ)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NRZ codes share the property that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level is constant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a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interval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voltage = bit 1 and Low level voltage = bit 0 or viceversal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voltage level of zero could represent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digit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 positive voltage could represent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digit.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27703" y="567370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5469" y="6481467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74" y="4837925"/>
            <a:ext cx="9335729" cy="14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3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86"/>
            <a:ext cx="10515600" cy="298105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68" y="542408"/>
            <a:ext cx="11724967" cy="610911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to Zero (RZ)</a:t>
            </a:r>
            <a:r>
              <a:rPr lang="en-US" sz="24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RZ encoding which uses 3 values :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positive, negative and Zero 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changes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b/w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but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bit 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voltage means 1 and a –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voltage means 0,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bit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represented by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to zero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and a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bit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represented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To zero transition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only problem with RZ encoding is that it requires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signal changes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encode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bit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therefore occupies more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99303" y="4336027"/>
            <a:ext cx="6533535" cy="2256504"/>
            <a:chOff x="2711844" y="4873833"/>
            <a:chExt cx="3700648" cy="218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1844" y="4873833"/>
              <a:ext cx="3700648" cy="109239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1844" y="5966230"/>
              <a:ext cx="3700648" cy="1092397"/>
            </a:xfrm>
            <a:prstGeom prst="rect">
              <a:avLst/>
            </a:prstGeom>
          </p:spPr>
        </p:pic>
      </p:grpSp>
      <p:sp>
        <p:nvSpPr>
          <p:cNvPr id="7" name="Rounded Rectangle 6"/>
          <p:cNvSpPr/>
          <p:nvPr/>
        </p:nvSpPr>
        <p:spPr>
          <a:xfrm>
            <a:off x="427702" y="335487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94967" y="6631792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0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23" y="-1"/>
            <a:ext cx="10515600" cy="508373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23" y="656750"/>
            <a:ext cx="11710219" cy="609801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Manchester </a:t>
            </a:r>
            <a:endParaRPr lang="en-US" sz="2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changes at the middle of bit interval but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stop at zero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Instead it continues to the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opposite pole. </a:t>
            </a:r>
          </a:p>
          <a:p>
            <a:pPr marL="1430338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Negative-to-Positive Transition= 1 </a:t>
            </a:r>
          </a:p>
          <a:p>
            <a:pPr marL="1430338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Positive-to-Negative Transition = 0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a single transition for a dual purpose, Manchester achieves the same level of synchronization as RZ but with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two levels of amplitude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0723" y="419884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0723" y="6628061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us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99" y="3728349"/>
            <a:ext cx="7181305" cy="274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04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163"/>
            <a:ext cx="10515600" cy="65251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Digital-To-Analog Conversion </a:t>
            </a:r>
            <a:endParaRPr lang="en-US" sz="4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13" y="1017640"/>
            <a:ext cx="11547987" cy="547165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Digital-to-analog conversion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of changing one of the characteristics of an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signal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information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5.1 shows the relationship between the digital information, the digital-to-analog modulating process, and the resultant analog signal.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95" y="2831691"/>
            <a:ext cx="9030282" cy="327414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27703" y="700102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81896" y="6525718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72"/>
            <a:ext cx="10515600" cy="490281"/>
          </a:xfrm>
        </p:spPr>
        <p:txBody>
          <a:bodyPr>
            <a:no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205" y="855406"/>
            <a:ext cx="11621731" cy="573712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sine wave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by three characteristics: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amplitude, frequency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anyone of these characteristics, we create a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version of that wave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So, by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 one characteristic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simple electric signal, we can use it to represent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three mechanisms for modulating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an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signal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indent="-58738" algn="just"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Amplitude shift keying (ASK)</a:t>
            </a:r>
          </a:p>
          <a:p>
            <a:pPr marL="1770063" indent="117475" algn="just"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Frequency shift keying (FSK)</a:t>
            </a:r>
          </a:p>
          <a:p>
            <a:pPr marL="1770063" indent="117475" algn="just"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 shift keying (PSK). </a:t>
            </a:r>
          </a:p>
          <a:p>
            <a:pPr marL="1770063" indent="0">
              <a:buNone/>
              <a:tabLst>
                <a:tab pos="45720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27703" y="641110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1727" y="6474096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989"/>
            <a:ext cx="10515600" cy="449382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75" y="950383"/>
            <a:ext cx="11636480" cy="572975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Amplitude Shift Keying (ASK) 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amplitude shift keying, the amplitude of the carrier signal is </a:t>
            </a: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signal elements.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and phase remain constant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amplitude changes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shift keying (ASK), the </a:t>
            </a:r>
            <a:r>
              <a:rPr lang="en-GB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height of the wave, is modulated to represent the </a:t>
            </a:r>
            <a:r>
              <a:rPr lang="en-GB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signal. </a:t>
            </a:r>
          </a:p>
          <a:p>
            <a:pPr algn="just"/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57" y="3515096"/>
            <a:ext cx="9114503" cy="279721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27703" y="537874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8991" y="6487952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0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477" y="40665"/>
            <a:ext cx="10515600" cy="282913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27" y="648932"/>
            <a:ext cx="11695470" cy="600259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Shift Keying (FSK) 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frequency shift keying, the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carrier signal is </a:t>
            </a:r>
            <a:r>
              <a:rPr lang="en-US" sz="24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varied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data.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frequency of the modulated signal is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duration of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signal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element, but changes for the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signal element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data element changes.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frequency shift keying (FSK), the frequency is modulated, </a:t>
            </a:r>
            <a:r>
              <a:rPr lang="en-GB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two different frequency values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representing the two binary values.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peak amplitude and phase remain constant for all signal elements. 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69" y="3821372"/>
            <a:ext cx="7521676" cy="260077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27703" y="419890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7988" y="6577784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7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42" y="-18328"/>
            <a:ext cx="10515600" cy="490281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71" y="667305"/>
            <a:ext cx="11695471" cy="601054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Shift Keying (PSK) 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phase shift keying, the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of the carrier is varied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two or more different signal elements.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peak amplitude and frequency remain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phase changes.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phase shift keying (PSK), it is the phase that is modulated: to transmit a </a:t>
            </a:r>
            <a:r>
              <a:rPr lang="en-GB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0 the phase should remain the same as the previous bit transmitted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a </a:t>
            </a:r>
            <a:r>
              <a:rPr lang="en-GB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1 the phase should change by 180o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 the opposite phase).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33832" y="3996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347" y="3511145"/>
            <a:ext cx="8495071" cy="25777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82921" y="6069991"/>
            <a:ext cx="6307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PSK is more common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ASK or FSK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7703" y="419890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-83575" y="6541934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23" y="188144"/>
            <a:ext cx="10515600" cy="534527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23" y="1002890"/>
            <a:ext cx="11845412" cy="5469041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word </a:t>
            </a:r>
            <a:r>
              <a:rPr lang="en-GB" sz="24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conversion of </a:t>
            </a:r>
            <a:r>
              <a:rPr lang="en-GB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data to analogue signals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4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Demodulation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opposite process. </a:t>
            </a:r>
          </a:p>
          <a:p>
            <a:pPr marL="0" indent="0" algn="just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computers store all information in </a:t>
            </a:r>
            <a:r>
              <a:rPr lang="en-GB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form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telephone lines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use </a:t>
            </a:r>
            <a:r>
              <a:rPr lang="en-GB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analogue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transmission, it follows that the computer’s data must be </a:t>
            </a:r>
            <a:r>
              <a:rPr lang="en-GB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transmission and </a:t>
            </a:r>
            <a:r>
              <a:rPr lang="en-GB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demodulated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upon reception. </a:t>
            </a:r>
          </a:p>
          <a:p>
            <a:pPr marL="0" indent="0" algn="just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device that performs these tasks is called a </a:t>
            </a:r>
            <a:r>
              <a:rPr lang="en-GB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dulator/</a:t>
            </a:r>
            <a:r>
              <a:rPr lang="en-GB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odulator, or </a:t>
            </a:r>
            <a:r>
              <a:rPr lang="en-GB" sz="2400" b="1" i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modem</a:t>
            </a:r>
            <a:r>
              <a:rPr lang="en-GB" sz="24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39215" y="700102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4522" y="6471931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905"/>
            <a:ext cx="10515600" cy="4875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Multiplexing</a:t>
            </a:r>
            <a:r>
              <a:rPr lang="en-US" sz="4400" b="1" dirty="0">
                <a:solidFill>
                  <a:schemeClr val="accent6"/>
                </a:solidFill>
              </a:rPr>
              <a:t> 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883" y="794628"/>
            <a:ext cx="11675807" cy="590114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the 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medium linking two devices is greater than the bandwidth needs of the devices, the 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can be shared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Multiplexing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set of techniques that allows the 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transmission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600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signals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lang="en-US" sz="26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single data link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multiplexed system,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share the bandwidth of 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link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6.1 shows the basic format of a multiplexed system.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544" y="2816942"/>
            <a:ext cx="6818024" cy="314140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83457" y="557762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9883" y="6525714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1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897"/>
            <a:ext cx="10515600" cy="49028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6430" y="958644"/>
            <a:ext cx="9339139" cy="41295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9213" y="5161929"/>
            <a:ext cx="11852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curve representing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signal passes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an infinite number of points.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lines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digital signal, however, demonstrate the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sudden jump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signal makes from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1382" y="678423"/>
            <a:ext cx="10645694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99882" y="6435994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4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968" y="114406"/>
            <a:ext cx="10515600" cy="372294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76" y="855406"/>
            <a:ext cx="11739717" cy="575187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left direct their transmission streams to a multiplexer (MUX), which combines them into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single stream (many-to-one).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receiving end, that stream is fed into </a:t>
            </a:r>
            <a:r>
              <a:rPr lang="en-US" sz="24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demultiplexer (DEMUX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which separates the stream back into its component transmissions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one-to-many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directs them to their corresponding lines.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link can have many </a:t>
            </a:r>
            <a:r>
              <a:rPr lang="en-US" sz="24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basic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multiplexing techniques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493837" indent="-342900">
              <a:buFont typeface="Courier New" panose="02070309020205020404" pitchFamily="49" charset="0"/>
              <a:buChar char="o"/>
              <a:tabLst>
                <a:tab pos="1312863" algn="l"/>
              </a:tabLst>
            </a:pP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requency-division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multiplexing, </a:t>
            </a:r>
          </a:p>
          <a:p>
            <a:pPr marL="1493837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avelength-division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multiplexing, and </a:t>
            </a:r>
          </a:p>
          <a:p>
            <a:pPr marL="1493837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ime-division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multiplexing. </a:t>
            </a:r>
          </a:p>
          <a:p>
            <a:pPr marL="1493837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two are techniques designed for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signals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third, for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80217" y="530052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2733" y="6415550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357" y="300958"/>
            <a:ext cx="10515600" cy="800128"/>
          </a:xfrm>
        </p:spPr>
        <p:txBody>
          <a:bodyPr>
            <a:noAutofit/>
          </a:bodyPr>
          <a:lstStyle/>
          <a:p>
            <a:r>
              <a:rPr lang="en-US" sz="3200" dirty="0"/>
              <a:t> </a:t>
            </a:r>
            <a:r>
              <a:rPr lang="en-US" sz="32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FLOW AND ERROR CONTROL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66" y="838396"/>
            <a:ext cx="11414815" cy="577616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requires at least two devices working together, one to send and the other to receive.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 responsibilities of the data link layer are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6313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6313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Collectively, these functions are known as data link control.</a:t>
            </a:r>
          </a:p>
          <a:p>
            <a:r>
              <a:rPr lang="en-US" sz="2400" b="1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Control: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the amount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 that can be sent before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an acknowledgment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one of the most important duties of the data link layer.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Control: </a:t>
            </a:r>
            <a:r>
              <a:rPr lang="en-US" sz="2400" b="1" u="sng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is both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the receiver to inform the sender of any frames lost or damaged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transmission and coordinates the retransmission of those frames by the sender.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79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35" y="170917"/>
            <a:ext cx="10515600" cy="703024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32" y="838397"/>
            <a:ext cx="11225650" cy="578493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(virtual LAN) is a </a:t>
            </a:r>
            <a:r>
              <a:rPr lang="en-US" sz="2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partition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network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partitioning of the layer 2 network takes inside a layer 2 device, </a:t>
            </a:r>
            <a:r>
              <a:rPr lang="en-US" sz="2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a switch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 assign membership in a VLAN either </a:t>
            </a:r>
            <a:r>
              <a:rPr lang="en-US" sz="2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statically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  <a:r>
              <a:rPr lang="en-US" sz="2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just"/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VLAN membership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an administrator to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 assign each switch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</a:t>
            </a:r>
            <a:r>
              <a:rPr lang="en-US" sz="2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 specific VLAN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 algn="just"/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port fa0/3 may be assigned to VLAN 20. </a:t>
            </a:r>
          </a:p>
          <a:p>
            <a:pPr lvl="0" algn="just"/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device that plugs into port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fa0/3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automatically becomes a member of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 20.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xmlns="" id="{4EA1D4CC-D142-4D78-90BC-2B53FC425C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27" y="1793174"/>
            <a:ext cx="8003022" cy="211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5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360" y="73812"/>
            <a:ext cx="10515600" cy="670656"/>
          </a:xfrm>
        </p:spPr>
        <p:txBody>
          <a:bodyPr>
            <a:noAutofit/>
          </a:bodyPr>
          <a:lstStyle/>
          <a:p>
            <a:r>
              <a:rPr lang="en-US" sz="4000" dirty="0"/>
              <a:t>Cont.…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305" y="700832"/>
            <a:ext cx="11390287" cy="4351338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VLAN membership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a VLAN management policy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(VMPS).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VMPS contains a database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MAC addresses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VLAN assignments.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device plugs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switch port, the VMPS searches the database for a match of the MAC address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temporarily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assigns that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appropriate VLAN.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37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40" y="98087"/>
            <a:ext cx="10515600" cy="60591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Configuring VLAN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489" y="700832"/>
            <a:ext cx="11151835" cy="579707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VLANs are created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statically or dynamically,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VLANs depends on the type of switch and the IOS.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default,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management VLAN.</a:t>
            </a:r>
          </a:p>
          <a:p>
            <a:pPr algn="just">
              <a:buNone/>
            </a:pP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VLAN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management VLAN is any VLAN configured to access the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of a switch.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VLAN is created, it is assigned a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VLAN number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number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range available on the switch, except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following commands to create a VLAN using global configuration mode: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4075" indent="0">
              <a:buNone/>
            </a:pP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Switch(</a:t>
            </a:r>
            <a:r>
              <a:rPr lang="en-US" sz="26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)#</a:t>
            </a:r>
            <a:r>
              <a:rPr lang="en-US" sz="26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vlan_number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4075" indent="0">
              <a:buNone/>
            </a:pP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Switch(</a:t>
            </a:r>
            <a:r>
              <a:rPr lang="en-US" sz="26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config-vlan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)#name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vlan_name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4075" indent="0">
              <a:buNone/>
            </a:pP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Switch(</a:t>
            </a:r>
            <a:r>
              <a:rPr lang="en-US" sz="26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config-vlan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)#exit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03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91" y="106180"/>
            <a:ext cx="10515600" cy="614011"/>
          </a:xfrm>
        </p:spPr>
        <p:txBody>
          <a:bodyPr>
            <a:noAutofit/>
          </a:bodyPr>
          <a:lstStyle/>
          <a:p>
            <a:r>
              <a:rPr lang="en-US" sz="3600" dirty="0"/>
              <a:t>Cont.….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94" y="660372"/>
            <a:ext cx="11309366" cy="5954184"/>
          </a:xfrm>
        </p:spPr>
        <p:txBody>
          <a:bodyPr>
            <a:normAutofit/>
          </a:bodyPr>
          <a:lstStyle/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ports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members of the VLAN.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ports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initially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of VLAN1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ports one at a time or as a range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Switch(</a:t>
            </a:r>
            <a:r>
              <a:rPr lang="en-US" sz="2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)#interface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#/#</a:t>
            </a:r>
          </a:p>
          <a:p>
            <a:pPr marL="512762" indent="0" algn="just">
              <a:buNone/>
            </a:pP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Switch(</a:t>
            </a:r>
            <a:r>
              <a:rPr lang="en-US" sz="26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-if)#</a:t>
            </a:r>
            <a:r>
              <a:rPr lang="en-US" sz="26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switchport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access </a:t>
            </a:r>
            <a:r>
              <a:rPr lang="en-US" sz="26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vlan_number</a:t>
            </a:r>
            <a:endParaRPr lang="en-US" sz="2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2762" indent="0" algn="just">
              <a:buNone/>
            </a:pP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Switch(</a:t>
            </a:r>
            <a:r>
              <a:rPr lang="en-US" sz="26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-if)# </a:t>
            </a:r>
            <a:r>
              <a:rPr lang="en-US" sz="2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pPr marL="512762" indent="0" algn="just">
              <a:buNone/>
            </a:pPr>
            <a:endParaRPr lang="en-US" sz="2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by range </a:t>
            </a:r>
          </a:p>
          <a:p>
            <a:pPr marL="223837" indent="0">
              <a:buNone/>
            </a:pP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Switch(</a:t>
            </a:r>
            <a:r>
              <a:rPr lang="en-US" sz="26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)#interface range </a:t>
            </a:r>
            <a:r>
              <a:rPr lang="en-US" sz="26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#/</a:t>
            </a:r>
            <a:r>
              <a:rPr lang="en-US" sz="26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start_of_range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6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end_of_range</a:t>
            </a:r>
            <a:endParaRPr lang="en-US" sz="2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837" indent="0">
              <a:buNone/>
            </a:pP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Switch(</a:t>
            </a:r>
            <a:r>
              <a:rPr lang="en-US" sz="26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-if)#</a:t>
            </a:r>
            <a:r>
              <a:rPr lang="en-US" sz="26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switchport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access </a:t>
            </a:r>
            <a:r>
              <a:rPr lang="en-US" sz="26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vlan_number</a:t>
            </a:r>
            <a:endParaRPr lang="en-US" sz="2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837" indent="0">
              <a:buNone/>
            </a:pP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Switch(</a:t>
            </a:r>
            <a:r>
              <a:rPr lang="en-US" sz="26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-if)#exit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13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187" y="138549"/>
            <a:ext cx="10515600" cy="363158"/>
          </a:xfrm>
        </p:spPr>
        <p:txBody>
          <a:bodyPr>
            <a:normAutofit fontScale="90000"/>
          </a:bodyPr>
          <a:lstStyle/>
          <a:p>
            <a:r>
              <a:rPr lang="en-US" dirty="0"/>
              <a:t>Cont.….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594" y="644188"/>
            <a:ext cx="11034237" cy="577279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commands are used to verify and maintain VLANs: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US" sz="24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endParaRPr lang="en-US" sz="2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 detailed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all of the VLAN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and names currently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on the switch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along with the ports associated with each one</a:t>
            </a:r>
          </a:p>
          <a:p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US" sz="24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24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id_number</a:t>
            </a:r>
            <a:endParaRPr lang="en-US" sz="2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information pertaining to a specific VLAN, based on ID number</a:t>
            </a:r>
          </a:p>
          <a:p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US" sz="24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 </a:t>
            </a:r>
            <a:r>
              <a:rPr lang="en-US" sz="24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vlan_name</a:t>
            </a:r>
            <a:endParaRPr lang="en-US" sz="2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information pertaining to a specific VLAN, based on name</a:t>
            </a:r>
          </a:p>
          <a:p>
            <a:pPr algn="just"/>
            <a:endParaRPr lang="en-US" sz="2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delete a VLAN: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Switch(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)#no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vlan_number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disassociate a port from a specific VLAN: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Switch(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)#interface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#/#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Switch(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-if)#no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switchport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access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vlan_number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171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49" y="178130"/>
            <a:ext cx="10515600" cy="69493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Trunk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319" y="1073066"/>
            <a:ext cx="10233800" cy="497147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VLAN has three major functions: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Limits the size of broadcast domains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network performance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level of security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full advantage of the benefits of VLANs, they are extended across multiple switches.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ports can be configured for two different roles. </a:t>
            </a:r>
          </a:p>
          <a:p>
            <a:pPr marL="1081087" indent="-34290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port </a:t>
            </a:r>
          </a:p>
          <a:p>
            <a:pPr marL="1081087" indent="-34290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trunk port.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30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1710"/>
          </a:xfrm>
        </p:spPr>
        <p:txBody>
          <a:bodyPr>
            <a:noAutofit/>
          </a:bodyPr>
          <a:lstStyle/>
          <a:p>
            <a:r>
              <a:rPr lang="en-US" sz="4000" dirty="0"/>
              <a:t>Cont.….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35" y="773660"/>
            <a:ext cx="11034238" cy="4351338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Port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access port belongs to 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VLAN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devices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PCs or servers connect to this type of port.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ports also carry traffic that comes from </a:t>
            </a:r>
            <a:r>
              <a:rPr lang="en-US" sz="2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the VLAN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to the port.</a:t>
            </a:r>
          </a:p>
          <a:p>
            <a:pPr marL="0" indent="0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Trunk Port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trunk port is a 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point-to-point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between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another networking device.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Trunks carry the traffic of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VLANs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 single link and allow VLANs to reach across an entire network.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08517A-FCF3-431E-93ED-03CD93783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665" y="4474897"/>
            <a:ext cx="5345538" cy="224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54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016" y="130456"/>
            <a:ext cx="10515600" cy="581643"/>
          </a:xfrm>
        </p:spPr>
        <p:txBody>
          <a:bodyPr>
            <a:noAutofit/>
          </a:bodyPr>
          <a:lstStyle/>
          <a:p>
            <a:r>
              <a:rPr lang="en-US" sz="3600" dirty="0"/>
              <a:t>Cont.…..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614" y="757476"/>
            <a:ext cx="10690254" cy="2521959"/>
          </a:xfrm>
        </p:spPr>
        <p:txBody>
          <a:bodyPr/>
          <a:lstStyle/>
          <a:p>
            <a:pPr algn="just"/>
            <a:r>
              <a:rPr 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trunk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ports, each VLAN requires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connection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switches.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an enterprise with 100 VLANs requires 100 connecting links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xmlns="" id="{2ACEE076-96C9-4D35-9EF5-85734B612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8060" y="1508829"/>
            <a:ext cx="5815618" cy="15499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7496" y="3279435"/>
            <a:ext cx="1151496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Trunk links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solution to this problem by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from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VLANs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same link. </a:t>
            </a:r>
          </a:p>
          <a:p>
            <a:pPr algn="just"/>
            <a:r>
              <a:rPr lang="en-US" sz="2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multiple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VLANs travel on the same link, they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VLAN identification.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trunk port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frame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tagging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Frame tagging adds VLAN information to the frame.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developed a proprietary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tagging protocol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2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Inter-Switch Link (ISL)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ports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ports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default. 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configure a switch port as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trunk port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 the following commands:</a:t>
            </a:r>
          </a:p>
          <a:p>
            <a:pPr algn="just"/>
            <a:r>
              <a:rPr lang="en-US" sz="2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Switch(</a:t>
            </a:r>
            <a:r>
              <a:rPr lang="en-US" sz="22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)#interface </a:t>
            </a:r>
            <a:r>
              <a:rPr lang="en-US" sz="22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sz="2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#/#</a:t>
            </a:r>
          </a:p>
          <a:p>
            <a:pPr algn="just"/>
            <a:r>
              <a:rPr lang="en-US" sz="2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Switch(</a:t>
            </a:r>
            <a:r>
              <a:rPr lang="en-US" sz="22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-if)#</a:t>
            </a:r>
            <a:r>
              <a:rPr lang="en-US" sz="22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switchport</a:t>
            </a:r>
            <a:r>
              <a:rPr lang="en-US" sz="2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2070CD-064B-482C-A506-C12286C2D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710" y="5484355"/>
            <a:ext cx="3974176" cy="129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4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6" y="276635"/>
            <a:ext cx="10515600" cy="71150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Signals </a:t>
            </a:r>
            <a:endParaRPr lang="en-US" sz="4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28" y="1121316"/>
            <a:ext cx="11665974" cy="575187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measure of waveform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given point in time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5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" t="2991" r="4134" b="2991"/>
          <a:stretch>
            <a:fillRect/>
          </a:stretch>
        </p:blipFill>
        <p:spPr bwMode="auto">
          <a:xfrm>
            <a:off x="5718851" y="1521303"/>
            <a:ext cx="5884605" cy="186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265471" y="2063584"/>
            <a:ext cx="45916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at 0.25 sec = 5 volts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at 0.5 sec = 0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at 0.75 sec = -5 volts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3959" y="840651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8599" y="6489292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5470" y="3677564"/>
            <a:ext cx="58846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 Amplitude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 amplitude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signal is the absolute value of its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intensity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proportional to the energy it carries.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electric signals,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 amplitude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normally measured in </a:t>
            </a:r>
            <a:r>
              <a:rPr lang="en-US" sz="24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942" y="3599502"/>
            <a:ext cx="5524249" cy="214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5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503" y="-3581"/>
            <a:ext cx="10515600" cy="475533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03" y="634180"/>
            <a:ext cx="11609439" cy="607633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 and Frequency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amount of time,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seconds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signal needs to </a:t>
            </a:r>
            <a:r>
              <a:rPr lang="en-US" sz="24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1 cycle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complete cycles per second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alternating current direction.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formally expressed in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formally expressed in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Hertz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(Hz), which is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per second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64" y="2973942"/>
            <a:ext cx="8038656" cy="357389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53959" y="442455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1503" y="6710068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0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723" y="70160"/>
            <a:ext cx="10515600" cy="446035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23" y="707923"/>
            <a:ext cx="11724967" cy="5771536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describes the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waveform relative to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think of the wave as something that can be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shifted backward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the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axis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phase describes the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of that shift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shift of 360°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 to a shift of a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period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phase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of 180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 corresponds to a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of one-half of a period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phase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of 90°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 to a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of one-quarter of a period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3959" y="516195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3457" y="6479459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617" y="2322414"/>
            <a:ext cx="7280228" cy="280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8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42" y="158648"/>
            <a:ext cx="10515600" cy="387043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741" y="693174"/>
            <a:ext cx="11491451" cy="588460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Wavelength</a:t>
            </a:r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wavelength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simple signal can 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 in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period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is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proportional to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frequency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implies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wavelength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wavelength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normally measured in 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micrometers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(microns) instead of 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meters.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  <p:sp>
        <p:nvSpPr>
          <p:cNvPr id="4" name="Rounded Rectangle 3"/>
          <p:cNvSpPr/>
          <p:nvPr/>
        </p:nvSpPr>
        <p:spPr>
          <a:xfrm>
            <a:off x="353959" y="516195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0721" y="6517894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" t="2991" r="4134" b="2991"/>
          <a:stretch>
            <a:fillRect/>
          </a:stretch>
        </p:blipFill>
        <p:spPr bwMode="auto">
          <a:xfrm>
            <a:off x="4015754" y="2584655"/>
            <a:ext cx="6558116" cy="2721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34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75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Transmission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25" y="1120876"/>
            <a:ext cx="11710219" cy="5398971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709" y="1340596"/>
            <a:ext cx="115627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</a:rPr>
              <a:t>The transmission of binary data across a link can be accomplished in either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</a:rPr>
              <a:t>parallel</a:t>
            </a:r>
            <a:r>
              <a:rPr lang="en-US" sz="2400" dirty="0">
                <a:latin typeface="Times New Roman" panose="02020603050405020304" pitchFamily="18" charset="0"/>
              </a:rPr>
              <a:t> or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</a:rPr>
              <a:t>serial </a:t>
            </a:r>
            <a:r>
              <a:rPr lang="en-US" sz="2400" dirty="0">
                <a:latin typeface="Times New Roman" panose="02020603050405020304" pitchFamily="18" charset="0"/>
              </a:rPr>
              <a:t>mode.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</a:rPr>
              <a:t>In parallel mode, </a:t>
            </a:r>
            <a:r>
              <a:rPr lang="en-US" sz="2400" b="1" u="sng" dirty="0">
                <a:solidFill>
                  <a:schemeClr val="accent6"/>
                </a:solidFill>
                <a:latin typeface="Times New Roman" panose="02020603050405020304" pitchFamily="18" charset="0"/>
              </a:rPr>
              <a:t>multiple bits</a:t>
            </a:r>
            <a:r>
              <a:rPr lang="en-US" sz="2400" b="1" u="sng" dirty="0">
                <a:latin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</a:rPr>
              <a:t>are sent with each clock tick. </a:t>
            </a:r>
          </a:p>
          <a:p>
            <a:pPr algn="just"/>
            <a:endParaRPr lang="en-US" sz="240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</a:rPr>
              <a:t>In serial mode,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</a:rPr>
              <a:t>1 bit </a:t>
            </a:r>
            <a:r>
              <a:rPr lang="en-US" sz="2400" dirty="0">
                <a:latin typeface="Times New Roman" panose="02020603050405020304" pitchFamily="18" charset="0"/>
              </a:rPr>
              <a:t>is sent with each clock tick. 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87" y="3794078"/>
            <a:ext cx="6992326" cy="272577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53959" y="985297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8709" y="6519848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3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Transmission </a:t>
            </a:r>
            <a:endParaRPr lang="en-US" sz="4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27" y="1209368"/>
            <a:ext cx="11547986" cy="536841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mechanism for parallel transmission is a conceptually simple one: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b="1" i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send </a:t>
            </a:r>
            <a:r>
              <a:rPr lang="en-US" sz="2400" b="1" i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one time.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9883" y="1022695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6980" y="6520526"/>
            <a:ext cx="11592233" cy="23686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063" y="1963407"/>
            <a:ext cx="6912157" cy="346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9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9938</TotalTime>
  <Words>3320</Words>
  <Application>Microsoft Office PowerPoint</Application>
  <PresentationFormat>Custom</PresentationFormat>
  <Paragraphs>343</Paragraphs>
  <Slides>39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Depth</vt:lpstr>
      <vt:lpstr>Physical and Data link Layers </vt:lpstr>
      <vt:lpstr>Analog and Digital Data </vt:lpstr>
      <vt:lpstr>Cont…</vt:lpstr>
      <vt:lpstr>Characteristics of Signals </vt:lpstr>
      <vt:lpstr>Cont…</vt:lpstr>
      <vt:lpstr>Cont…</vt:lpstr>
      <vt:lpstr>Cont…</vt:lpstr>
      <vt:lpstr>Data Transmission </vt:lpstr>
      <vt:lpstr>Parallel Transmission </vt:lpstr>
      <vt:lpstr>Serial Transmission </vt:lpstr>
      <vt:lpstr>Asynchronous Transmission </vt:lpstr>
      <vt:lpstr>Synchronous Transmission </vt:lpstr>
      <vt:lpstr>Isochronous </vt:lpstr>
      <vt:lpstr>Transmission Mode </vt:lpstr>
      <vt:lpstr>Transmission Impairment </vt:lpstr>
      <vt:lpstr>Cont…</vt:lpstr>
      <vt:lpstr>Cont…</vt:lpstr>
      <vt:lpstr>Cont…</vt:lpstr>
      <vt:lpstr>Conversion </vt:lpstr>
      <vt:lpstr>Cont…</vt:lpstr>
      <vt:lpstr>Cont…</vt:lpstr>
      <vt:lpstr>Cont…</vt:lpstr>
      <vt:lpstr>Digital-To-Analog Conversion </vt:lpstr>
      <vt:lpstr>Cont…</vt:lpstr>
      <vt:lpstr>Cont…</vt:lpstr>
      <vt:lpstr>Cont…</vt:lpstr>
      <vt:lpstr>Cont…</vt:lpstr>
      <vt:lpstr>Cont…</vt:lpstr>
      <vt:lpstr>Multiplexing </vt:lpstr>
      <vt:lpstr>Cont…</vt:lpstr>
      <vt:lpstr> FLOW AND ERROR CONTROL </vt:lpstr>
      <vt:lpstr>VLANs</vt:lpstr>
      <vt:lpstr>Cont.…</vt:lpstr>
      <vt:lpstr>Configuring VLAN</vt:lpstr>
      <vt:lpstr>Cont.….</vt:lpstr>
      <vt:lpstr>Cont.….</vt:lpstr>
      <vt:lpstr>Trunk port</vt:lpstr>
      <vt:lpstr>Cont.….</vt:lpstr>
      <vt:lpstr>Cont.…..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</dc:title>
  <dc:creator>user</dc:creator>
  <cp:lastModifiedBy>Dbu</cp:lastModifiedBy>
  <cp:revision>360</cp:revision>
  <dcterms:created xsi:type="dcterms:W3CDTF">2017-10-30T11:27:23Z</dcterms:created>
  <dcterms:modified xsi:type="dcterms:W3CDTF">2023-06-13T07:28:12Z</dcterms:modified>
</cp:coreProperties>
</file>