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notesSlides/notesSlide5.xml" ContentType="application/vnd.openxmlformats-officedocument.presentationml.notesSlide+xml"/>
  <Override PartName="/ppt/slides/slide11.xml" ContentType="application/vnd.openxmlformats-officedocument.presentationml.slide+xml"/>
  <Override PartName="/ppt/notesSlides/notesSlide6.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7.xml" ContentType="application/vnd.openxmlformats-officedocument.presentationml.notesSlide+xml"/>
  <Override PartName="/ppt/slides/slide16.xml" ContentType="application/vnd.openxmlformats-officedocument.presentationml.slide+xml"/>
  <Override PartName="/ppt/notesSlides/notesSlide8.xml" ContentType="application/vnd.openxmlformats-officedocument.presentationml.notes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0.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ppt/slides/slide29.xml" ContentType="application/vnd.openxmlformats-officedocument.presentationml.slide+xml"/>
  <Override PartName="/ppt/notesSlides/notesSlide12.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notesSlides/notesSlide13.xml" ContentType="application/vnd.openxmlformats-officedocument.presentationml.notes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14.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Slides/notesSlide15.xml" ContentType="application/vnd.openxmlformats-officedocument.presentationml.notes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2430" autoAdjust="0"/>
    <p:restoredTop sz="75406" autoAdjust="0"/>
  </p:normalViewPr>
  <p:slideViewPr>
    <p:cSldViewPr snapToGrid="0">
      <p:cViewPr varScale="1">
        <p:scale>
          <a:sx n="54" d="100"/>
          <a:sy n="54" d="100"/>
        </p:scale>
        <p:origin x="7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tableStyles" Target="tableStyles.xml"/><Relationship Id="rId85" Type="http://schemas.openxmlformats.org/officeDocument/2006/relationships/presProps" Target="presProps.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23" name=""/>
        <p:cNvGrpSpPr/>
        <p:nvPr/>
      </p:nvGrpSpPr>
      <p:grpSpPr>
        <a:xfrm>
          <a:off x="0" y="0"/>
          <a:ext cx="0" cy="0"/>
          <a:chOff x="0" y="0"/>
          <a:chExt cx="0" cy="0"/>
        </a:xfrm>
      </p:grpSpPr>
      <p:sp>
        <p:nvSpPr>
          <p:cNvPr id="1048954"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55"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10D476D-A80D-47D9-B887-F5DB369EDE3D}" type="datetimeFigureOut">
              <a:rPr lang="en-US" smtClean="0"/>
            </a:fld>
            <a:endParaRPr lang="en-US"/>
          </a:p>
        </p:txBody>
      </p:sp>
      <p:sp>
        <p:nvSpPr>
          <p:cNvPr id="1048956"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957"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58"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59"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48524F4B-3446-4797-8AEB-618D0083699D}"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US"/>
          </a:p>
        </p:txBody>
      </p:sp>
      <p:sp>
        <p:nvSpPr>
          <p:cNvPr id="1048631"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US"/>
          </a:p>
        </p:txBody>
      </p:sp>
      <p:sp>
        <p:nvSpPr>
          <p:cNvPr id="1048668"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79" name="Slide Image Placeholder 1"/>
          <p:cNvSpPr>
            <a:spLocks noChangeAspect="1" noRot="1" noGrp="1"/>
          </p:cNvSpPr>
          <p:nvPr>
            <p:ph type="sldImg"/>
          </p:nvPr>
        </p:nvSpPr>
        <p:spPr/>
      </p:sp>
      <p:sp>
        <p:nvSpPr>
          <p:cNvPr id="1048680" name="Notes Placeholder 2"/>
          <p:cNvSpPr>
            <a:spLocks noGrp="1"/>
          </p:cNvSpPr>
          <p:nvPr>
            <p:ph type="body" idx="1"/>
          </p:nvPr>
        </p:nvSpPr>
        <p:spPr/>
        <p:txBody>
          <a:bodyPr/>
          <a:p>
            <a:endParaRPr dirty="0" lang="en-US"/>
          </a:p>
        </p:txBody>
      </p:sp>
      <p:sp>
        <p:nvSpPr>
          <p:cNvPr id="1048681"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84" name="Slide Image Placeholder 1"/>
          <p:cNvSpPr>
            <a:spLocks noChangeAspect="1" noRot="1" noGrp="1"/>
          </p:cNvSpPr>
          <p:nvPr>
            <p:ph type="sldImg"/>
          </p:nvPr>
        </p:nvSpPr>
        <p:spPr/>
      </p:sp>
      <p:sp>
        <p:nvSpPr>
          <p:cNvPr id="1048685" name="Notes Placeholder 2"/>
          <p:cNvSpPr>
            <a:spLocks noGrp="1"/>
          </p:cNvSpPr>
          <p:nvPr>
            <p:ph type="body" idx="1"/>
          </p:nvPr>
        </p:nvSpPr>
        <p:spPr/>
        <p:txBody>
          <a:bodyPr/>
          <a:p>
            <a:endParaRPr dirty="0" lang="en-US"/>
          </a:p>
        </p:txBody>
      </p:sp>
      <p:sp>
        <p:nvSpPr>
          <p:cNvPr id="1048686"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91" name="Slide Image Placeholder 1"/>
          <p:cNvSpPr>
            <a:spLocks noChangeAspect="1" noRot="1" noGrp="1"/>
          </p:cNvSpPr>
          <p:nvPr>
            <p:ph type="sldImg"/>
          </p:nvPr>
        </p:nvSpPr>
        <p:spPr/>
      </p:sp>
      <p:sp>
        <p:nvSpPr>
          <p:cNvPr id="1048692" name="Notes Placeholder 2"/>
          <p:cNvSpPr>
            <a:spLocks noGrp="1"/>
          </p:cNvSpPr>
          <p:nvPr>
            <p:ph type="body" idx="1"/>
          </p:nvPr>
        </p:nvSpPr>
        <p:spPr/>
        <p:txBody>
          <a:bodyPr/>
          <a:p>
            <a:endParaRPr dirty="0" lang="en-US"/>
          </a:p>
        </p:txBody>
      </p:sp>
      <p:sp>
        <p:nvSpPr>
          <p:cNvPr id="1048693"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39" name="Slide Image Placeholder 1"/>
          <p:cNvSpPr>
            <a:spLocks noChangeAspect="1" noRot="1" noGrp="1"/>
          </p:cNvSpPr>
          <p:nvPr>
            <p:ph type="sldImg"/>
          </p:nvPr>
        </p:nvSpPr>
        <p:spPr/>
      </p:sp>
      <p:sp>
        <p:nvSpPr>
          <p:cNvPr id="1048740" name="Notes Placeholder 2"/>
          <p:cNvSpPr>
            <a:spLocks noGrp="1"/>
          </p:cNvSpPr>
          <p:nvPr>
            <p:ph type="body" idx="1"/>
          </p:nvPr>
        </p:nvSpPr>
        <p:spPr/>
        <p:txBody>
          <a:bodyPr/>
          <a:p>
            <a:endParaRPr lang="en-US"/>
          </a:p>
        </p:txBody>
      </p:sp>
      <p:sp>
        <p:nvSpPr>
          <p:cNvPr id="1048741" name="Slide Number Placeholder 3"/>
          <p:cNvSpPr>
            <a:spLocks noGrp="1"/>
          </p:cNvSpPr>
          <p:nvPr>
            <p:ph type="sldNum" sz="quarter" idx="10"/>
          </p:nvPr>
        </p:nvSpPr>
        <p:spPr/>
        <p:txBody>
          <a:bodyPr/>
          <a:p>
            <a:fld id="{93687BEA-E42E-40DB-B0FF-530BBD7BD2E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90" name="Slide Image Placeholder 1"/>
          <p:cNvSpPr>
            <a:spLocks noChangeAspect="1" noRot="1" noGrp="1"/>
          </p:cNvSpPr>
          <p:nvPr>
            <p:ph type="sldImg"/>
          </p:nvPr>
        </p:nvSpPr>
        <p:spPr/>
      </p:sp>
      <p:sp>
        <p:nvSpPr>
          <p:cNvPr id="1048891" name="Notes Placeholder 2"/>
          <p:cNvSpPr>
            <a:spLocks noGrp="1"/>
          </p:cNvSpPr>
          <p:nvPr>
            <p:ph type="body" idx="1"/>
          </p:nvPr>
        </p:nvSpPr>
        <p:spPr/>
        <p:txBody>
          <a:bodyPr/>
          <a:p>
            <a:endParaRPr lang="en-US"/>
          </a:p>
        </p:txBody>
      </p:sp>
      <p:sp>
        <p:nvSpPr>
          <p:cNvPr id="1048892" name="Slide Number Placeholder 3"/>
          <p:cNvSpPr>
            <a:spLocks noGrp="1"/>
          </p:cNvSpPr>
          <p:nvPr>
            <p:ph type="sldNum" sz="quarter" idx="10"/>
          </p:nvPr>
        </p:nvSpPr>
        <p:spPr/>
        <p:txBody>
          <a:bodyPr/>
          <a:p>
            <a:fld id="{48524F4B-3446-4797-8AEB-618D008369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US"/>
          </a:p>
        </p:txBody>
      </p:sp>
      <p:sp>
        <p:nvSpPr>
          <p:cNvPr id="1048636"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US"/>
          </a:p>
        </p:txBody>
      </p:sp>
      <p:sp>
        <p:nvSpPr>
          <p:cNvPr id="1048643"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50" name="Slide Image Placeholder 1"/>
          <p:cNvSpPr>
            <a:spLocks noChangeAspect="1" noRot="1" noGrp="1"/>
          </p:cNvSpPr>
          <p:nvPr>
            <p:ph type="sldImg"/>
          </p:nvPr>
        </p:nvSpPr>
        <p:spPr/>
      </p:sp>
      <p:sp>
        <p:nvSpPr>
          <p:cNvPr id="1048651" name="Notes Placeholder 2"/>
          <p:cNvSpPr>
            <a:spLocks noGrp="1"/>
          </p:cNvSpPr>
          <p:nvPr>
            <p:ph type="body" idx="1"/>
          </p:nvPr>
        </p:nvSpPr>
        <p:spPr/>
        <p:txBody>
          <a:bodyPr/>
          <a:p>
            <a:endParaRPr dirty="0" lang="en-US"/>
          </a:p>
        </p:txBody>
      </p:sp>
      <p:sp>
        <p:nvSpPr>
          <p:cNvPr id="1048652"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endParaRPr dirty="0" lang="en-US"/>
          </a:p>
        </p:txBody>
      </p:sp>
      <p:sp>
        <p:nvSpPr>
          <p:cNvPr id="1048615"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US"/>
          </a:p>
        </p:txBody>
      </p:sp>
      <p:sp>
        <p:nvSpPr>
          <p:cNvPr id="1048606"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US"/>
          </a:p>
        </p:txBody>
      </p:sp>
      <p:sp>
        <p:nvSpPr>
          <p:cNvPr id="1048601"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pPr algn="just" marL="30480" marR="30480">
              <a:spcBef>
                <a:spcPts val="600"/>
              </a:spcBef>
              <a:spcAft>
                <a:spcPts val="720"/>
              </a:spcAft>
            </a:pPr>
            <a:endParaRPr dirty="0" lang="en-US"/>
          </a:p>
        </p:txBody>
      </p:sp>
      <p:sp>
        <p:nvSpPr>
          <p:cNvPr id="1048611"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48524F4B-3446-4797-8AEB-618D008369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1" name=""/>
        <p:cNvGrpSpPr/>
        <p:nvPr/>
      </p:nvGrpSpPr>
      <p:grpSpPr>
        <a:xfrm>
          <a:off x="0" y="0"/>
          <a:ext cx="0" cy="0"/>
          <a:chOff x="0" y="0"/>
          <a:chExt cx="0" cy="0"/>
        </a:xfrm>
      </p:grpSpPr>
      <p:sp>
        <p:nvSpPr>
          <p:cNvPr id="1048616" name="Title 13"/>
          <p:cNvSpPr>
            <a:spLocks noGrp="1"/>
          </p:cNvSpPr>
          <p:nvPr>
            <p:ph type="ctrTitle"/>
          </p:nvPr>
        </p:nvSpPr>
        <p:spPr>
          <a:xfrm>
            <a:off x="1910080" y="359898"/>
            <a:ext cx="9875520" cy="1472184"/>
          </a:xfrm>
        </p:spPr>
        <p:txBody>
          <a:bodyPr anchor="b"/>
          <a:lstStyle>
            <a:lvl1pPr algn="l"/>
          </a:lstStyle>
          <a:p>
            <a:r>
              <a:rPr kumimoji="0" lang="en-US"/>
              <a:t>Click to edit Master title style</a:t>
            </a:r>
          </a:p>
        </p:txBody>
      </p:sp>
      <p:sp>
        <p:nvSpPr>
          <p:cNvPr id="1048617" name="Subtitle 21"/>
          <p:cNvSpPr>
            <a:spLocks noGrp="1"/>
          </p:cNvSpPr>
          <p:nvPr>
            <p:ph type="subTitle" idx="1"/>
          </p:nvPr>
        </p:nvSpPr>
        <p:spPr>
          <a:xfrm>
            <a:off x="1910080" y="1850064"/>
            <a:ext cx="987552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618" name="Date Placeholder 6"/>
          <p:cNvSpPr>
            <a:spLocks noGrp="1"/>
          </p:cNvSpPr>
          <p:nvPr>
            <p:ph type="dt" sz="half" idx="10"/>
          </p:nvPr>
        </p:nvSpPr>
        <p:spPr/>
        <p:txBody>
          <a:bodyPr/>
          <a:p>
            <a:fld id="{2037D29D-EB35-415B-B106-E58C81E53AFC}" type="datetime1">
              <a:rPr lang="en-US" smtClean="0"/>
            </a:fld>
            <a:endParaRPr lang="en-US"/>
          </a:p>
        </p:txBody>
      </p:sp>
      <p:sp>
        <p:nvSpPr>
          <p:cNvPr id="1048619" name="Footer Placeholder 19"/>
          <p:cNvSpPr>
            <a:spLocks noGrp="1"/>
          </p:cNvSpPr>
          <p:nvPr>
            <p:ph type="ftr" sz="quarter" idx="11"/>
          </p:nvPr>
        </p:nvSpPr>
        <p:spPr/>
        <p:txBody>
          <a:bodyPr/>
          <a:p>
            <a:endParaRPr lang="en-US"/>
          </a:p>
        </p:txBody>
      </p:sp>
      <p:sp>
        <p:nvSpPr>
          <p:cNvPr id="1048620" name="Slide Number Placeholder 9"/>
          <p:cNvSpPr>
            <a:spLocks noGrp="1"/>
          </p:cNvSpPr>
          <p:nvPr>
            <p:ph type="sldNum" sz="quarter" idx="12"/>
          </p:nvPr>
        </p:nvSpPr>
        <p:spPr/>
        <p:txBody>
          <a:bodyPr/>
          <a:p>
            <a:fld id="{742C891F-38DE-4B36-B9CB-80F1AF713021}" type="slidenum">
              <a:rPr lang="en-US" smtClean="0"/>
            </a:fld>
            <a:endParaRPr lang="en-US"/>
          </a:p>
        </p:txBody>
      </p:sp>
      <p:sp>
        <p:nvSpPr>
          <p:cNvPr id="1048621" name="Oval 7"/>
          <p:cNvSpPr/>
          <p:nvPr/>
        </p:nvSpPr>
        <p:spPr>
          <a:xfrm>
            <a:off x="1228577" y="1413802"/>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22" name="Oval 8"/>
          <p:cNvSpPr/>
          <p:nvPr/>
        </p:nvSpPr>
        <p:spPr>
          <a:xfrm>
            <a:off x="1542901" y="1345016"/>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18" name=""/>
        <p:cNvGrpSpPr/>
        <p:nvPr/>
      </p:nvGrpSpPr>
      <p:grpSpPr>
        <a:xfrm>
          <a:off x="0" y="0"/>
          <a:ext cx="0" cy="0"/>
          <a:chOff x="0" y="0"/>
          <a:chExt cx="0" cy="0"/>
        </a:xfrm>
      </p:grpSpPr>
      <p:sp>
        <p:nvSpPr>
          <p:cNvPr id="1048922" name="Title 1"/>
          <p:cNvSpPr>
            <a:spLocks noGrp="1"/>
          </p:cNvSpPr>
          <p:nvPr>
            <p:ph type="title"/>
          </p:nvPr>
        </p:nvSpPr>
        <p:spPr/>
        <p:txBody>
          <a:bodyPr/>
          <a:p>
            <a:r>
              <a:rPr kumimoji="0" lang="en-US"/>
              <a:t>Click to edit Master title style</a:t>
            </a:r>
          </a:p>
        </p:txBody>
      </p:sp>
      <p:sp>
        <p:nvSpPr>
          <p:cNvPr id="1048923"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24" name="Date Placeholder 3"/>
          <p:cNvSpPr>
            <a:spLocks noGrp="1"/>
          </p:cNvSpPr>
          <p:nvPr>
            <p:ph type="dt" sz="half" idx="10"/>
          </p:nvPr>
        </p:nvSpPr>
        <p:spPr/>
        <p:txBody>
          <a:bodyPr/>
          <a:p>
            <a:fld id="{82A69E17-8EA5-4F0E-99E8-A9BBF52BF1CF}" type="datetime1">
              <a:rPr lang="en-US" smtClean="0"/>
            </a:fld>
            <a:endParaRPr lang="en-US"/>
          </a:p>
        </p:txBody>
      </p:sp>
      <p:sp>
        <p:nvSpPr>
          <p:cNvPr id="1048925" name="Footer Placeholder 4"/>
          <p:cNvSpPr>
            <a:spLocks noGrp="1"/>
          </p:cNvSpPr>
          <p:nvPr>
            <p:ph type="ftr" sz="quarter" idx="11"/>
          </p:nvPr>
        </p:nvSpPr>
        <p:spPr/>
        <p:txBody>
          <a:bodyPr/>
          <a:p>
            <a:endParaRPr lang="en-US"/>
          </a:p>
        </p:txBody>
      </p:sp>
      <p:sp>
        <p:nvSpPr>
          <p:cNvPr id="1048926" name="Slide Number Placeholder 5"/>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7" name=""/>
        <p:cNvGrpSpPr/>
        <p:nvPr/>
      </p:nvGrpSpPr>
      <p:grpSpPr>
        <a:xfrm>
          <a:off x="0" y="0"/>
          <a:ext cx="0" cy="0"/>
          <a:chOff x="0" y="0"/>
          <a:chExt cx="0" cy="0"/>
        </a:xfrm>
      </p:grpSpPr>
      <p:sp>
        <p:nvSpPr>
          <p:cNvPr id="1048917" name="Vertical Title 1"/>
          <p:cNvSpPr>
            <a:spLocks noGrp="1"/>
          </p:cNvSpPr>
          <p:nvPr>
            <p:ph type="title" orient="vert"/>
          </p:nvPr>
        </p:nvSpPr>
        <p:spPr>
          <a:xfrm>
            <a:off x="9144000" y="274640"/>
            <a:ext cx="2438400" cy="5851525"/>
          </a:xfrm>
        </p:spPr>
        <p:txBody>
          <a:bodyPr vert="eaVert"/>
          <a:p>
            <a:r>
              <a:rPr kumimoji="0" lang="en-US"/>
              <a:t>Click to edit Master title style</a:t>
            </a:r>
          </a:p>
        </p:txBody>
      </p:sp>
      <p:sp>
        <p:nvSpPr>
          <p:cNvPr id="1048918" name="Vertical Text Placeholder 2"/>
          <p:cNvSpPr>
            <a:spLocks noGrp="1"/>
          </p:cNvSpPr>
          <p:nvPr>
            <p:ph type="body" orient="vert" idx="1"/>
          </p:nvPr>
        </p:nvSpPr>
        <p:spPr>
          <a:xfrm>
            <a:off x="1524000" y="274641"/>
            <a:ext cx="74168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19" name="Date Placeholder 3"/>
          <p:cNvSpPr>
            <a:spLocks noGrp="1"/>
          </p:cNvSpPr>
          <p:nvPr>
            <p:ph type="dt" sz="half" idx="10"/>
          </p:nvPr>
        </p:nvSpPr>
        <p:spPr/>
        <p:txBody>
          <a:bodyPr/>
          <a:p>
            <a:fld id="{3751FEBA-5C3A-45B4-A35B-08F1798646CB}" type="datetime1">
              <a:rPr lang="en-US" smtClean="0"/>
            </a:fld>
            <a:endParaRPr lang="en-US"/>
          </a:p>
        </p:txBody>
      </p:sp>
      <p:sp>
        <p:nvSpPr>
          <p:cNvPr id="1048920" name="Footer Placeholder 4"/>
          <p:cNvSpPr>
            <a:spLocks noGrp="1"/>
          </p:cNvSpPr>
          <p:nvPr>
            <p:ph type="ftr" sz="quarter" idx="11"/>
          </p:nvPr>
        </p:nvSpPr>
        <p:spPr/>
        <p:txBody>
          <a:bodyPr/>
          <a:p>
            <a:endParaRPr lang="en-US"/>
          </a:p>
        </p:txBody>
      </p:sp>
      <p:sp>
        <p:nvSpPr>
          <p:cNvPr id="1048921" name="Slide Number Placeholder 5"/>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6" name="Title 1"/>
          <p:cNvSpPr>
            <a:spLocks noGrp="1"/>
          </p:cNvSpPr>
          <p:nvPr>
            <p:ph type="title"/>
          </p:nvPr>
        </p:nvSpPr>
        <p:spPr/>
        <p:txBody>
          <a:bodyPr/>
          <a:p>
            <a:r>
              <a:rPr kumimoji="0" lang="en-US"/>
              <a:t>Click to edit Master title style</a:t>
            </a:r>
          </a:p>
        </p:txBody>
      </p:sp>
      <p:sp>
        <p:nvSpPr>
          <p:cNvPr id="1048587"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88" name="Date Placeholder 3"/>
          <p:cNvSpPr>
            <a:spLocks noGrp="1"/>
          </p:cNvSpPr>
          <p:nvPr>
            <p:ph type="dt" sz="half" idx="10"/>
          </p:nvPr>
        </p:nvSpPr>
        <p:spPr/>
        <p:txBody>
          <a:bodyPr/>
          <a:p>
            <a:fld id="{1F3CEE06-5A91-438E-9E03-293614648F7A}" type="datetime1">
              <a:rPr lang="en-US" smtClean="0"/>
            </a:fld>
            <a:endParaRPr lang="en-US"/>
          </a:p>
        </p:txBody>
      </p:sp>
      <p:sp>
        <p:nvSpPr>
          <p:cNvPr id="1048589" name="Footer Placeholder 4"/>
          <p:cNvSpPr>
            <a:spLocks noGrp="1"/>
          </p:cNvSpPr>
          <p:nvPr>
            <p:ph type="ftr" sz="quarter" idx="11"/>
          </p:nvPr>
        </p:nvSpPr>
        <p:spPr/>
        <p:txBody>
          <a:bodyPr/>
          <a:p>
            <a:endParaRPr lang="en-US"/>
          </a:p>
        </p:txBody>
      </p:sp>
      <p:sp>
        <p:nvSpPr>
          <p:cNvPr id="1048590" name="Slide Number Placeholder 5"/>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215" name=""/>
        <p:cNvGrpSpPr/>
        <p:nvPr/>
      </p:nvGrpSpPr>
      <p:grpSpPr>
        <a:xfrm>
          <a:off x="0" y="0"/>
          <a:ext cx="0" cy="0"/>
          <a:chOff x="0" y="0"/>
          <a:chExt cx="0" cy="0"/>
        </a:xfrm>
      </p:grpSpPr>
      <p:sp>
        <p:nvSpPr>
          <p:cNvPr id="1048903" name="Rectangle 6"/>
          <p:cNvSpPr/>
          <p:nvPr/>
        </p:nvSpPr>
        <p:spPr>
          <a:xfrm>
            <a:off x="3043853" y="-54"/>
            <a:ext cx="9144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04" name="Title 1"/>
          <p:cNvSpPr>
            <a:spLocks noGrp="1"/>
          </p:cNvSpPr>
          <p:nvPr>
            <p:ph type="title"/>
          </p:nvPr>
        </p:nvSpPr>
        <p:spPr>
          <a:xfrm>
            <a:off x="3437856" y="2600325"/>
            <a:ext cx="8534400" cy="2286000"/>
          </a:xfrm>
        </p:spPr>
        <p:txBody>
          <a:bodyPr anchor="t"/>
          <a:lstStyle>
            <a:lvl1pPr algn="l">
              <a:lnSpc>
                <a:spcPts val="4500"/>
              </a:lnSpc>
              <a:buNone/>
              <a:defRPr b="1" cap="all" sz="4000"/>
            </a:lvl1pPr>
          </a:lstStyle>
          <a:p>
            <a:r>
              <a:rPr kumimoji="0" lang="en-US"/>
              <a:t>Click to edit Master title style</a:t>
            </a:r>
          </a:p>
        </p:txBody>
      </p:sp>
      <p:sp>
        <p:nvSpPr>
          <p:cNvPr id="1048905" name="Text Placeholder 2"/>
          <p:cNvSpPr>
            <a:spLocks noGrp="1"/>
          </p:cNvSpPr>
          <p:nvPr>
            <p:ph type="body" idx="1"/>
          </p:nvPr>
        </p:nvSpPr>
        <p:spPr>
          <a:xfrm>
            <a:off x="3437856" y="1066800"/>
            <a:ext cx="85344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906" name="Date Placeholder 3"/>
          <p:cNvSpPr>
            <a:spLocks noGrp="1"/>
          </p:cNvSpPr>
          <p:nvPr>
            <p:ph type="dt" sz="half" idx="10"/>
          </p:nvPr>
        </p:nvSpPr>
        <p:spPr/>
        <p:txBody>
          <a:bodyPr/>
          <a:p>
            <a:fld id="{8105465D-5BDC-4885-A315-A1A1EA7CF7C6}" type="datetime1">
              <a:rPr lang="en-US" smtClean="0"/>
            </a:fld>
            <a:endParaRPr lang="en-US"/>
          </a:p>
        </p:txBody>
      </p:sp>
      <p:sp>
        <p:nvSpPr>
          <p:cNvPr id="1048907" name="Footer Placeholder 4"/>
          <p:cNvSpPr>
            <a:spLocks noGrp="1"/>
          </p:cNvSpPr>
          <p:nvPr>
            <p:ph type="ftr" sz="quarter" idx="11"/>
          </p:nvPr>
        </p:nvSpPr>
        <p:spPr/>
        <p:txBody>
          <a:bodyPr/>
          <a:p>
            <a:endParaRPr lang="en-US"/>
          </a:p>
        </p:txBody>
      </p:sp>
      <p:sp>
        <p:nvSpPr>
          <p:cNvPr id="1048908" name="Slide Number Placeholder 5"/>
          <p:cNvSpPr>
            <a:spLocks noGrp="1"/>
          </p:cNvSpPr>
          <p:nvPr>
            <p:ph type="sldNum" sz="quarter" idx="12"/>
          </p:nvPr>
        </p:nvSpPr>
        <p:spPr/>
        <p:txBody>
          <a:bodyPr/>
          <a:p>
            <a:fld id="{742C891F-38DE-4B36-B9CB-80F1AF713021}" type="slidenum">
              <a:rPr lang="en-US" smtClean="0"/>
            </a:fld>
            <a:endParaRPr lang="en-US"/>
          </a:p>
        </p:txBody>
      </p:sp>
      <p:sp>
        <p:nvSpPr>
          <p:cNvPr id="1048909" name="Rectangle 9"/>
          <p:cNvSpPr/>
          <p:nvPr/>
        </p:nvSpPr>
        <p:spPr bwMode="invGray">
          <a:xfrm>
            <a:off x="3048000" y="0"/>
            <a:ext cx="1016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10" name="Oval 7"/>
          <p:cNvSpPr/>
          <p:nvPr/>
        </p:nvSpPr>
        <p:spPr>
          <a:xfrm>
            <a:off x="2896428" y="2814656"/>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911" name="Oval 8"/>
          <p:cNvSpPr/>
          <p:nvPr/>
        </p:nvSpPr>
        <p:spPr>
          <a:xfrm>
            <a:off x="3210752" y="2745870"/>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14" name=""/>
        <p:cNvGrpSpPr/>
        <p:nvPr/>
      </p:nvGrpSpPr>
      <p:grpSpPr>
        <a:xfrm>
          <a:off x="0" y="0"/>
          <a:ext cx="0" cy="0"/>
          <a:chOff x="0" y="0"/>
          <a:chExt cx="0" cy="0"/>
        </a:xfrm>
      </p:grpSpPr>
      <p:sp>
        <p:nvSpPr>
          <p:cNvPr id="1048897" name="Title 1"/>
          <p:cNvSpPr>
            <a:spLocks noGrp="1"/>
          </p:cNvSpPr>
          <p:nvPr>
            <p:ph type="title"/>
          </p:nvPr>
        </p:nvSpPr>
        <p:spPr>
          <a:xfrm>
            <a:off x="1914144" y="274320"/>
            <a:ext cx="9997440" cy="1143000"/>
          </a:xfrm>
        </p:spPr>
        <p:txBody>
          <a:bodyPr/>
          <a:p>
            <a:r>
              <a:rPr kumimoji="0" lang="en-US"/>
              <a:t>Click to edit Master title style</a:t>
            </a:r>
          </a:p>
        </p:txBody>
      </p:sp>
      <p:sp>
        <p:nvSpPr>
          <p:cNvPr id="1048898"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899"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00" name="Date Placeholder 4"/>
          <p:cNvSpPr>
            <a:spLocks noGrp="1"/>
          </p:cNvSpPr>
          <p:nvPr>
            <p:ph type="dt" sz="half" idx="10"/>
          </p:nvPr>
        </p:nvSpPr>
        <p:spPr/>
        <p:txBody>
          <a:bodyPr/>
          <a:p>
            <a:fld id="{65B8AAC5-6864-4DCD-96F0-E2DF8F58C375}" type="datetime1">
              <a:rPr lang="en-US" smtClean="0"/>
            </a:fld>
            <a:endParaRPr lang="en-US"/>
          </a:p>
        </p:txBody>
      </p:sp>
      <p:sp>
        <p:nvSpPr>
          <p:cNvPr id="1048901" name="Footer Placeholder 5"/>
          <p:cNvSpPr>
            <a:spLocks noGrp="1"/>
          </p:cNvSpPr>
          <p:nvPr>
            <p:ph type="ftr" sz="quarter" idx="11"/>
          </p:nvPr>
        </p:nvSpPr>
        <p:spPr/>
        <p:txBody>
          <a:bodyPr/>
          <a:p>
            <a:endParaRPr lang="en-US"/>
          </a:p>
        </p:txBody>
      </p:sp>
      <p:sp>
        <p:nvSpPr>
          <p:cNvPr id="1048902" name="Slide Number Placeholder 6"/>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222" name=""/>
        <p:cNvGrpSpPr/>
        <p:nvPr/>
      </p:nvGrpSpPr>
      <p:grpSpPr>
        <a:xfrm>
          <a:off x="0" y="0"/>
          <a:ext cx="0" cy="0"/>
          <a:chOff x="0" y="0"/>
          <a:chExt cx="0" cy="0"/>
        </a:xfrm>
      </p:grpSpPr>
      <p:sp>
        <p:nvSpPr>
          <p:cNvPr id="1048946" name="Title 1"/>
          <p:cNvSpPr>
            <a:spLocks noGrp="1"/>
          </p:cNvSpPr>
          <p:nvPr>
            <p:ph type="title"/>
          </p:nvPr>
        </p:nvSpPr>
        <p:spPr>
          <a:xfrm>
            <a:off x="609600" y="5160336"/>
            <a:ext cx="10972800" cy="1143000"/>
          </a:xfrm>
        </p:spPr>
        <p:txBody>
          <a:bodyPr anchor="ctr"/>
          <a:lstStyle>
            <a:lvl1pPr algn="ctr">
              <a:defRPr baseline="0" b="1" cap="none" sz="4500"/>
            </a:lvl1pPr>
          </a:lstStyle>
          <a:p>
            <a:r>
              <a:rPr kumimoji="0" lang="en-US"/>
              <a:t>Click to edit Master title style</a:t>
            </a:r>
          </a:p>
        </p:txBody>
      </p:sp>
      <p:sp>
        <p:nvSpPr>
          <p:cNvPr id="1048947"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948"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949"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50"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51" name="Date Placeholder 6"/>
          <p:cNvSpPr>
            <a:spLocks noGrp="1"/>
          </p:cNvSpPr>
          <p:nvPr>
            <p:ph type="dt" sz="half" idx="10"/>
          </p:nvPr>
        </p:nvSpPr>
        <p:spPr/>
        <p:txBody>
          <a:bodyPr/>
          <a:p>
            <a:fld id="{F8CCAA67-35EE-4960-BF3B-8ED2AB110BBF}" type="datetime1">
              <a:rPr lang="en-US" smtClean="0"/>
            </a:fld>
            <a:endParaRPr lang="en-US"/>
          </a:p>
        </p:txBody>
      </p:sp>
      <p:sp>
        <p:nvSpPr>
          <p:cNvPr id="1048952" name="Footer Placeholder 7"/>
          <p:cNvSpPr>
            <a:spLocks noGrp="1"/>
          </p:cNvSpPr>
          <p:nvPr>
            <p:ph type="ftr" sz="quarter" idx="11"/>
          </p:nvPr>
        </p:nvSpPr>
        <p:spPr/>
        <p:txBody>
          <a:bodyPr/>
          <a:p>
            <a:endParaRPr lang="en-US"/>
          </a:p>
        </p:txBody>
      </p:sp>
      <p:sp>
        <p:nvSpPr>
          <p:cNvPr id="1048953" name="Slide Number Placeholder 8"/>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9" name=""/>
        <p:cNvGrpSpPr/>
        <p:nvPr/>
      </p:nvGrpSpPr>
      <p:grpSpPr>
        <a:xfrm>
          <a:off x="0" y="0"/>
          <a:ext cx="0" cy="0"/>
          <a:chOff x="0" y="0"/>
          <a:chExt cx="0" cy="0"/>
        </a:xfrm>
      </p:grpSpPr>
      <p:sp>
        <p:nvSpPr>
          <p:cNvPr id="1048927" name="Title 1"/>
          <p:cNvSpPr>
            <a:spLocks noGrp="1"/>
          </p:cNvSpPr>
          <p:nvPr>
            <p:ph type="title"/>
          </p:nvPr>
        </p:nvSpPr>
        <p:spPr>
          <a:xfrm>
            <a:off x="1914144" y="274320"/>
            <a:ext cx="9997440" cy="1143000"/>
          </a:xfrm>
        </p:spPr>
        <p:txBody>
          <a:bodyPr anchor="ctr"/>
          <a:p>
            <a:r>
              <a:rPr kumimoji="0" lang="en-US"/>
              <a:t>Click to edit Master title style</a:t>
            </a:r>
          </a:p>
        </p:txBody>
      </p:sp>
      <p:sp>
        <p:nvSpPr>
          <p:cNvPr id="1048928" name="Date Placeholder 2"/>
          <p:cNvSpPr>
            <a:spLocks noGrp="1"/>
          </p:cNvSpPr>
          <p:nvPr>
            <p:ph type="dt" sz="half" idx="10"/>
          </p:nvPr>
        </p:nvSpPr>
        <p:spPr/>
        <p:txBody>
          <a:bodyPr/>
          <a:p>
            <a:fld id="{4B761423-1B52-490C-AED2-EF19BB5DB510}" type="datetime1">
              <a:rPr lang="en-US" smtClean="0"/>
            </a:fld>
            <a:endParaRPr lang="en-US"/>
          </a:p>
        </p:txBody>
      </p:sp>
      <p:sp>
        <p:nvSpPr>
          <p:cNvPr id="1048929" name="Footer Placeholder 3"/>
          <p:cNvSpPr>
            <a:spLocks noGrp="1"/>
          </p:cNvSpPr>
          <p:nvPr>
            <p:ph type="ftr" sz="quarter" idx="11"/>
          </p:nvPr>
        </p:nvSpPr>
        <p:spPr/>
        <p:txBody>
          <a:bodyPr/>
          <a:p>
            <a:endParaRPr lang="en-US"/>
          </a:p>
        </p:txBody>
      </p:sp>
      <p:sp>
        <p:nvSpPr>
          <p:cNvPr id="1048930" name="Slide Number Placeholder 4"/>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16" name=""/>
        <p:cNvGrpSpPr/>
        <p:nvPr/>
      </p:nvGrpSpPr>
      <p:grpSpPr>
        <a:xfrm>
          <a:off x="0" y="0"/>
          <a:ext cx="0" cy="0"/>
          <a:chOff x="0" y="0"/>
          <a:chExt cx="0" cy="0"/>
        </a:xfrm>
      </p:grpSpPr>
      <p:sp>
        <p:nvSpPr>
          <p:cNvPr id="1048912" name="Rectangle 4"/>
          <p:cNvSpPr/>
          <p:nvPr/>
        </p:nvSpPr>
        <p:spPr>
          <a:xfrm>
            <a:off x="1353312" y="0"/>
            <a:ext cx="10838688"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13" name="Date Placeholder 1"/>
          <p:cNvSpPr>
            <a:spLocks noGrp="1"/>
          </p:cNvSpPr>
          <p:nvPr>
            <p:ph type="dt" sz="half" idx="10"/>
          </p:nvPr>
        </p:nvSpPr>
        <p:spPr/>
        <p:txBody>
          <a:bodyPr/>
          <a:p>
            <a:fld id="{6AB88993-2232-4480-9EFB-F67BEC4BB1A3}" type="datetime1">
              <a:rPr lang="en-US" smtClean="0"/>
            </a:fld>
            <a:endParaRPr lang="en-US"/>
          </a:p>
        </p:txBody>
      </p:sp>
      <p:sp>
        <p:nvSpPr>
          <p:cNvPr id="1048914" name="Footer Placeholder 2"/>
          <p:cNvSpPr>
            <a:spLocks noGrp="1"/>
          </p:cNvSpPr>
          <p:nvPr>
            <p:ph type="ftr" sz="quarter" idx="11"/>
          </p:nvPr>
        </p:nvSpPr>
        <p:spPr/>
        <p:txBody>
          <a:bodyPr/>
          <a:p>
            <a:endParaRPr lang="en-US"/>
          </a:p>
        </p:txBody>
      </p:sp>
      <p:sp>
        <p:nvSpPr>
          <p:cNvPr id="1048915" name="Slide Number Placeholder 3"/>
          <p:cNvSpPr>
            <a:spLocks noGrp="1"/>
          </p:cNvSpPr>
          <p:nvPr>
            <p:ph type="sldNum" sz="quarter" idx="12"/>
          </p:nvPr>
        </p:nvSpPr>
        <p:spPr/>
        <p:txBody>
          <a:bodyPr/>
          <a:p>
            <a:fld id="{742C891F-38DE-4B36-B9CB-80F1AF713021}" type="slidenum">
              <a:rPr lang="en-US" smtClean="0"/>
            </a:fld>
            <a:endParaRPr lang="en-US"/>
          </a:p>
        </p:txBody>
      </p:sp>
      <p:sp>
        <p:nvSpPr>
          <p:cNvPr id="1048916" name="Rectangle 5"/>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221" name=""/>
        <p:cNvGrpSpPr/>
        <p:nvPr/>
      </p:nvGrpSpPr>
      <p:grpSpPr>
        <a:xfrm>
          <a:off x="0" y="0"/>
          <a:ext cx="0" cy="0"/>
          <a:chOff x="0" y="0"/>
          <a:chExt cx="0" cy="0"/>
        </a:xfrm>
      </p:grpSpPr>
      <p:sp>
        <p:nvSpPr>
          <p:cNvPr id="1048940" name="Title 1"/>
          <p:cNvSpPr>
            <a:spLocks noGrp="1"/>
          </p:cNvSpPr>
          <p:nvPr>
            <p:ph type="title"/>
          </p:nvPr>
        </p:nvSpPr>
        <p:spPr>
          <a:xfrm>
            <a:off x="609600" y="216778"/>
            <a:ext cx="5080000" cy="1162050"/>
          </a:xfrm>
          <a:ln>
            <a:noFill/>
          </a:ln>
        </p:spPr>
        <p:txBody>
          <a:bodyPr anchor="b"/>
          <a:lstStyle>
            <a:lvl1pPr algn="l">
              <a:lnSpc>
                <a:spcPts val="2000"/>
              </a:lnSpc>
              <a:buNone/>
              <a:defRPr baseline="0" b="1" cap="all" sz="2200"/>
            </a:lvl1pPr>
          </a:lstStyle>
          <a:p>
            <a:r>
              <a:rPr kumimoji="0" lang="en-US"/>
              <a:t>Click to edit Master title style</a:t>
            </a:r>
          </a:p>
        </p:txBody>
      </p:sp>
      <p:sp>
        <p:nvSpPr>
          <p:cNvPr id="1048941" name="Text Placeholder 2"/>
          <p:cNvSpPr>
            <a:spLocks noGrp="1"/>
          </p:cNvSpPr>
          <p:nvPr>
            <p:ph type="body" idx="2"/>
          </p:nvPr>
        </p:nvSpPr>
        <p:spPr>
          <a:xfrm>
            <a:off x="609600" y="1406964"/>
            <a:ext cx="508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942"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943" name="Date Placeholder 4"/>
          <p:cNvSpPr>
            <a:spLocks noGrp="1"/>
          </p:cNvSpPr>
          <p:nvPr>
            <p:ph type="dt" sz="half" idx="10"/>
          </p:nvPr>
        </p:nvSpPr>
        <p:spPr/>
        <p:txBody>
          <a:bodyPr/>
          <a:p>
            <a:fld id="{873D23D8-3980-4BAB-AEEF-054FA32E8E34}" type="datetime1">
              <a:rPr lang="en-US" smtClean="0"/>
            </a:fld>
            <a:endParaRPr lang="en-US"/>
          </a:p>
        </p:txBody>
      </p:sp>
      <p:sp>
        <p:nvSpPr>
          <p:cNvPr id="1048944" name="Footer Placeholder 5"/>
          <p:cNvSpPr>
            <a:spLocks noGrp="1"/>
          </p:cNvSpPr>
          <p:nvPr>
            <p:ph type="ftr" sz="quarter" idx="11"/>
          </p:nvPr>
        </p:nvSpPr>
        <p:spPr/>
        <p:txBody>
          <a:bodyPr/>
          <a:p>
            <a:endParaRPr lang="en-US"/>
          </a:p>
        </p:txBody>
      </p:sp>
      <p:sp>
        <p:nvSpPr>
          <p:cNvPr id="1048945" name="Slide Number Placeholder 6"/>
          <p:cNvSpPr>
            <a:spLocks noGrp="1"/>
          </p:cNvSpPr>
          <p:nvPr>
            <p:ph type="sldNum" sz="quarter" idx="12"/>
          </p:nvPr>
        </p:nvSpPr>
        <p:spPr/>
        <p:txBody>
          <a:bodyPr/>
          <a:p>
            <a:fld id="{742C891F-38DE-4B36-B9CB-80F1AF71302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220" name=""/>
        <p:cNvGrpSpPr/>
        <p:nvPr/>
      </p:nvGrpSpPr>
      <p:grpSpPr>
        <a:xfrm>
          <a:off x="0" y="0"/>
          <a:ext cx="0" cy="0"/>
          <a:chOff x="0" y="0"/>
          <a:chExt cx="0" cy="0"/>
        </a:xfrm>
      </p:grpSpPr>
      <p:sp>
        <p:nvSpPr>
          <p:cNvPr id="1048931" name="Title 1"/>
          <p:cNvSpPr>
            <a:spLocks noGrp="1"/>
          </p:cNvSpPr>
          <p:nvPr>
            <p:ph type="title"/>
          </p:nvPr>
        </p:nvSpPr>
        <p:spPr>
          <a:xfrm>
            <a:off x="7849195" y="1066800"/>
            <a:ext cx="3657600" cy="1981200"/>
          </a:xfrm>
        </p:spPr>
        <p:txBody>
          <a:bodyPr anchor="b">
            <a:noAutofit/>
          </a:bodyPr>
          <a:lstStyle>
            <a:lvl1pPr algn="l">
              <a:buNone/>
              <a:defRPr b="1" sz="2100">
                <a:effectLst/>
              </a:defRPr>
            </a:lvl1pPr>
          </a:lstStyle>
          <a:p>
            <a:r>
              <a:rPr kumimoji="0" lang="en-US"/>
              <a:t>Click to edit Master title style</a:t>
            </a:r>
          </a:p>
        </p:txBody>
      </p:sp>
      <p:sp>
        <p:nvSpPr>
          <p:cNvPr id="1048932" name="Date Placeholder 4"/>
          <p:cNvSpPr>
            <a:spLocks noGrp="1"/>
          </p:cNvSpPr>
          <p:nvPr>
            <p:ph type="dt" sz="half" idx="10"/>
          </p:nvPr>
        </p:nvSpPr>
        <p:spPr/>
        <p:txBody>
          <a:bodyPr/>
          <a:p>
            <a:fld id="{B195FDFC-85AE-4513-BB9F-935C70FDD542}" type="datetime1">
              <a:rPr lang="en-US" smtClean="0"/>
            </a:fld>
            <a:endParaRPr lang="en-US"/>
          </a:p>
        </p:txBody>
      </p:sp>
      <p:sp>
        <p:nvSpPr>
          <p:cNvPr id="1048933" name="Footer Placeholder 5"/>
          <p:cNvSpPr>
            <a:spLocks noGrp="1"/>
          </p:cNvSpPr>
          <p:nvPr>
            <p:ph type="ftr" sz="quarter" idx="11"/>
          </p:nvPr>
        </p:nvSpPr>
        <p:spPr/>
        <p:txBody>
          <a:bodyPr/>
          <a:p>
            <a:endParaRPr lang="en-US"/>
          </a:p>
        </p:txBody>
      </p:sp>
      <p:sp>
        <p:nvSpPr>
          <p:cNvPr id="1048934" name="Slide Number Placeholder 6"/>
          <p:cNvSpPr>
            <a:spLocks noGrp="1"/>
          </p:cNvSpPr>
          <p:nvPr>
            <p:ph type="sldNum" sz="quarter" idx="12"/>
          </p:nvPr>
        </p:nvSpPr>
        <p:spPr/>
        <p:txBody>
          <a:bodyPr/>
          <a:p>
            <a:fld id="{742C891F-38DE-4B36-B9CB-80F1AF713021}" type="slidenum">
              <a:rPr lang="en-US" smtClean="0"/>
            </a:fld>
            <a:endParaRPr lang="en-US"/>
          </a:p>
        </p:txBody>
      </p:sp>
      <p:sp>
        <p:nvSpPr>
          <p:cNvPr id="1048935" name="Rectangle 7"/>
          <p:cNvSpPr/>
          <p:nvPr/>
        </p:nvSpPr>
        <p:spPr>
          <a:xfrm>
            <a:off x="1016000" y="1066800"/>
            <a:ext cx="6096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936"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a:t>Click icon to add picture</a:t>
            </a:r>
            <a:endParaRPr dirty="0" kumimoji="0" lang="en-US"/>
          </a:p>
        </p:txBody>
      </p:sp>
      <p:sp>
        <p:nvSpPr>
          <p:cNvPr id="1048937" name="Flowchart: Process 8"/>
          <p:cNvSpPr/>
          <p:nvPr/>
        </p:nvSpPr>
        <p:spPr>
          <a:xfrm rot="19468671">
            <a:off x="528967" y="954341"/>
            <a:ext cx="9144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38" name="Flowchart: Process 9"/>
          <p:cNvSpPr/>
          <p:nvPr/>
        </p:nvSpPr>
        <p:spPr>
          <a:xfrm rot="2103354" flipH="1">
            <a:off x="6671556" y="936786"/>
            <a:ext cx="865632"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939" name="Text Placeholder 3"/>
          <p:cNvSpPr>
            <a:spLocks noGrp="1"/>
          </p:cNvSpPr>
          <p:nvPr>
            <p:ph type="body" sz="half" idx="2"/>
          </p:nvPr>
        </p:nvSpPr>
        <p:spPr>
          <a:xfrm>
            <a:off x="1117600" y="4800600"/>
            <a:ext cx="58928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24" name=""/>
        <p:cNvGrpSpPr/>
        <p:nvPr/>
      </p:nvGrpSpPr>
      <p:grpSpPr>
        <a:xfrm>
          <a:off x="0" y="0"/>
          <a:ext cx="0" cy="0"/>
          <a:chOff x="0" y="0"/>
          <a:chExt cx="0" cy="0"/>
        </a:xfrm>
      </p:grpSpPr>
      <p:sp>
        <p:nvSpPr>
          <p:cNvPr id="1048576"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225089" y="21103"/>
            <a:ext cx="2269588"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350498" y="-54"/>
            <a:ext cx="10841503"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914144" y="274638"/>
            <a:ext cx="9997440" cy="1143000"/>
          </a:xfrm>
          <a:prstGeom prst="rect"/>
        </p:spPr>
        <p:txBody>
          <a:bodyPr anchor="ctr">
            <a:normAutofit/>
          </a:bodyPr>
          <a:p>
            <a:r>
              <a:rPr kumimoji="0" lang="en-US"/>
              <a:t>Click to edit Master title style</a:t>
            </a:r>
          </a:p>
        </p:txBody>
      </p:sp>
      <p:sp>
        <p:nvSpPr>
          <p:cNvPr id="1048581" name="Text Placeholder 8"/>
          <p:cNvSpPr>
            <a:spLocks noGrp="1"/>
          </p:cNvSpPr>
          <p:nvPr>
            <p:ph type="body" idx="1"/>
          </p:nvPr>
        </p:nvSpPr>
        <p:spPr>
          <a:xfrm>
            <a:off x="1914144" y="1447800"/>
            <a:ext cx="9997440" cy="4800600"/>
          </a:xfrm>
          <a:prstGeom prst="rect"/>
        </p:spPr>
        <p:txBody>
          <a:bodyPr>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2" name="Date Placeholder 23"/>
          <p:cNvSpPr>
            <a:spLocks noGrp="1"/>
          </p:cNvSpPr>
          <p:nvPr>
            <p:ph type="dt" sz="half" idx="2"/>
          </p:nvPr>
        </p:nvSpPr>
        <p:spPr>
          <a:xfrm>
            <a:off x="4775200" y="6305550"/>
            <a:ext cx="2844800" cy="476250"/>
          </a:xfrm>
          <a:prstGeom prst="rect"/>
        </p:spPr>
        <p:txBody>
          <a:bodyPr anchor="b"/>
          <a:lstStyle>
            <a:lvl1pPr algn="r" eaLnBrk="1" hangingPunct="1" latinLnBrk="0">
              <a:defRPr sz="1200" kumimoji="0">
                <a:solidFill>
                  <a:schemeClr val="bg2">
                    <a:shade val="50000"/>
                    <a:satMod val="200000"/>
                  </a:schemeClr>
                </a:solidFill>
              </a:defRPr>
            </a:lvl1pPr>
          </a:lstStyle>
          <a:p>
            <a:fld id="{0C2F388A-723C-4733-876E-4425315D8030}" type="datetime1">
              <a:rPr lang="en-US" smtClean="0"/>
            </a:fld>
            <a:endParaRPr lang="en-US"/>
          </a:p>
        </p:txBody>
      </p:sp>
      <p:sp>
        <p:nvSpPr>
          <p:cNvPr id="1048583" name="Footer Placeholder 9"/>
          <p:cNvSpPr>
            <a:spLocks noGrp="1"/>
          </p:cNvSpPr>
          <p:nvPr>
            <p:ph type="ftr" sz="quarter" idx="3"/>
          </p:nvPr>
        </p:nvSpPr>
        <p:spPr>
          <a:xfrm>
            <a:off x="7620000" y="6305550"/>
            <a:ext cx="38608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11484864" y="6305550"/>
            <a:ext cx="6096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fld id="{742C891F-38DE-4B36-B9CB-80F1AF713021}" type="slidenum">
              <a:rPr lang="en-US" smtClean="0"/>
            </a:fld>
            <a:endParaRPr lang="en-US"/>
          </a:p>
        </p:txBody>
      </p:sp>
      <p:sp>
        <p:nvSpPr>
          <p:cNvPr id="1048585" name="Rectangle 14"/>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hyperlink" Target="https://www.geeksforgeeks.org/program-round-robin-scheduling-set-1/" TargetMode="External"/><Relationship Id="rId2" Type="http://schemas.openxmlformats.org/officeDocument/2006/relationships/hyperlink" Target="https://www.geeksforgeeks.org/program-shortest-job-first-scheduling-set-2srtf-make-changesdoneplease-review/" TargetMode="External"/><Relationship Id="rId3" Type="http://schemas.openxmlformats.org/officeDocument/2006/relationships/hyperlink" Target="https://www.geeksforgeeks.org/program-for-preemptive-priority-cpu-scheduling/" TargetMode="Externa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hyperlink" Target="https://www.geeksforgeeks.org/program-shortest-job-first-sjf-scheduling-set-1-non-preemptive/" TargetMode="External"/><Relationship Id="rId2" Type="http://schemas.openxmlformats.org/officeDocument/2006/relationships/hyperlink" Target="https://www.geeksforgeeks.org/operating-system-priority-scheduling-different-arrival-time-set-2/" TargetMode="External"/><Relationship Id="rId3"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23" name="Title 1"/>
          <p:cNvSpPr>
            <a:spLocks noGrp="1"/>
          </p:cNvSpPr>
          <p:nvPr>
            <p:ph type="ctrTitle"/>
          </p:nvPr>
        </p:nvSpPr>
        <p:spPr>
          <a:xfrm>
            <a:off x="1910080" y="810659"/>
            <a:ext cx="9875520" cy="1472184"/>
          </a:xfrm>
        </p:spPr>
        <p:txBody>
          <a:bodyPr>
            <a:normAutofit/>
          </a:bodyPr>
          <a:p>
            <a:r>
              <a:rPr dirty="0" sz="7200" lang="en-US">
                <a:solidFill>
                  <a:schemeClr val="tx1"/>
                </a:solidFill>
                <a:effectLst/>
              </a:rPr>
              <a:t>Chapter-3 </a:t>
            </a:r>
          </a:p>
        </p:txBody>
      </p:sp>
      <p:sp>
        <p:nvSpPr>
          <p:cNvPr id="1048624" name="Subtitle 2"/>
          <p:cNvSpPr>
            <a:spLocks noGrp="1"/>
          </p:cNvSpPr>
          <p:nvPr>
            <p:ph type="subTitle" idx="1"/>
          </p:nvPr>
        </p:nvSpPr>
        <p:spPr>
          <a:xfrm>
            <a:off x="1910080" y="2738706"/>
            <a:ext cx="9875520" cy="1752600"/>
          </a:xfrm>
        </p:spPr>
        <p:txBody>
          <a:bodyPr>
            <a:normAutofit/>
          </a:bodyPr>
          <a:p>
            <a:r>
              <a:rPr dirty="0" sz="6600" lang="en-US">
                <a:solidFill>
                  <a:schemeClr val="tx1"/>
                </a:solidFill>
              </a:rPr>
              <a:t>CPU scheduling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12" name="Title 1"/>
          <p:cNvSpPr>
            <a:spLocks noGrp="1"/>
          </p:cNvSpPr>
          <p:nvPr>
            <p:ph type="title"/>
          </p:nvPr>
        </p:nvSpPr>
        <p:spPr/>
        <p:txBody>
          <a:bodyPr/>
          <a:p>
            <a:r>
              <a:rPr dirty="0" lang="en-US" err="1"/>
              <a:t>Cont</a:t>
            </a:r>
            <a:r>
              <a:rPr dirty="0" lang="en-US"/>
              <a:t>…</a:t>
            </a:r>
          </a:p>
        </p:txBody>
      </p:sp>
      <p:pic>
        <p:nvPicPr>
          <p:cNvPr id="2097152" name="Content Placeholder 3" descr="Process Scheduling Queuing"/>
          <p:cNvPicPr>
            <a:picLocks noGrp="1"/>
          </p:cNvPicPr>
          <p:nvPr>
            <p:ph idx="1"/>
          </p:nvPr>
        </p:nvPicPr>
        <p:blipFill>
          <a:blip xmlns:r="http://schemas.openxmlformats.org/officeDocument/2006/relationships" r:embed="rId1"/>
          <a:srcRect/>
          <a:stretch>
            <a:fillRect/>
          </a:stretch>
        </p:blipFill>
        <p:spPr bwMode="auto">
          <a:xfrm>
            <a:off x="2533650" y="2095500"/>
            <a:ext cx="8515350" cy="413385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02" name="Title 1"/>
          <p:cNvSpPr>
            <a:spLocks noGrp="1"/>
          </p:cNvSpPr>
          <p:nvPr>
            <p:ph type="title"/>
          </p:nvPr>
        </p:nvSpPr>
        <p:spPr>
          <a:xfrm>
            <a:off x="1378039" y="29300"/>
            <a:ext cx="10004336" cy="1208783"/>
          </a:xfrm>
        </p:spPr>
        <p:txBody>
          <a:bodyPr>
            <a:normAutofit/>
          </a:bodyPr>
          <a:p>
            <a:r>
              <a:rPr dirty="0" lang="en-US">
                <a:solidFill>
                  <a:srgbClr val="CC00FF"/>
                </a:solidFill>
                <a:latin typeface="Perpetua" pitchFamily="18" charset="0"/>
              </a:rPr>
              <a:t>                         </a:t>
            </a:r>
            <a:r>
              <a:rPr b="1" dirty="0" lang="en-US">
                <a:solidFill>
                  <a:srgbClr val="CC00FF"/>
                </a:solidFill>
                <a:latin typeface="Perpetua" pitchFamily="18" charset="0"/>
              </a:rPr>
              <a:t>Types of scheduler</a:t>
            </a:r>
            <a:endParaRPr dirty="0" lang="en-US">
              <a:solidFill>
                <a:srgbClr val="0000CC"/>
              </a:solidFill>
              <a:latin typeface="Perpetua" pitchFamily="18" charset="0"/>
            </a:endParaRPr>
          </a:p>
        </p:txBody>
      </p:sp>
      <p:sp>
        <p:nvSpPr>
          <p:cNvPr id="1048603" name="Content Placeholder 2"/>
          <p:cNvSpPr>
            <a:spLocks noGrp="1"/>
          </p:cNvSpPr>
          <p:nvPr>
            <p:ph sz="quarter" idx="1"/>
          </p:nvPr>
        </p:nvSpPr>
        <p:spPr>
          <a:xfrm>
            <a:off x="1378039" y="1238083"/>
            <a:ext cx="10716425" cy="5286376"/>
          </a:xfrm>
        </p:spPr>
        <p:txBody>
          <a:bodyPr>
            <a:noAutofit/>
          </a:bodyPr>
          <a:p>
            <a:pPr>
              <a:lnSpc>
                <a:spcPct val="150000"/>
              </a:lnSpc>
              <a:buClr>
                <a:srgbClr val="CC00FF"/>
              </a:buClr>
              <a:buSzPct val="85000"/>
              <a:buFont typeface="Wingdings" panose="05000000000000000000" pitchFamily="2" charset="2"/>
              <a:buChar char="§"/>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Schedulers are special system software which handle process scheduling in various ways. </a:t>
            </a:r>
          </a:p>
          <a:p>
            <a:pPr>
              <a:lnSpc>
                <a:spcPct val="150000"/>
              </a:lnSpc>
              <a:buClr>
                <a:srgbClr val="CC00FF"/>
              </a:buClr>
              <a:buSzPct val="85000"/>
              <a:buFont typeface="Wingdings" panose="05000000000000000000" pitchFamily="2" charset="2"/>
              <a:buChar char="§"/>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Their main task is to select the jobs to be submitted into the system and to decide which process to run. Schedulers are of three types −</a:t>
            </a:r>
          </a:p>
          <a:p>
            <a:pPr lvl="2">
              <a:lnSpc>
                <a:spcPct val="150000"/>
              </a:lnSpc>
              <a:buClr>
                <a:srgbClr val="CC00FF"/>
              </a:buClr>
              <a:buSzPct val="85000"/>
              <a:buFont typeface="Wingdings" panose="05000000000000000000" pitchFamily="2" charset="2"/>
              <a:buChar char="§"/>
            </a:pPr>
            <a:r>
              <a:rPr dirty="0" sz="2800" lang="en-US">
                <a:solidFill>
                  <a:srgbClr val="000000"/>
                </a:solidFill>
                <a:latin typeface="Times New Roman" panose="02020603050405020304" pitchFamily="18" charset="0"/>
                <a:cs typeface="Times New Roman" panose="02020603050405020304" pitchFamily="18" charset="0"/>
              </a:rPr>
              <a:t>Long term scheduler </a:t>
            </a:r>
          </a:p>
          <a:p>
            <a:pPr lvl="2">
              <a:lnSpc>
                <a:spcPct val="150000"/>
              </a:lnSpc>
              <a:buClr>
                <a:srgbClr val="CC00FF"/>
              </a:buClr>
              <a:buSzPct val="85000"/>
              <a:buFont typeface="Wingdings" panose="05000000000000000000" pitchFamily="2" charset="2"/>
              <a:buChar char="§"/>
            </a:pPr>
            <a:r>
              <a:rPr dirty="0" sz="2800" lang="en-US">
                <a:solidFill>
                  <a:srgbClr val="000000"/>
                </a:solidFill>
                <a:latin typeface="Times New Roman" panose="02020603050405020304" pitchFamily="18" charset="0"/>
                <a:cs typeface="Times New Roman" panose="02020603050405020304" pitchFamily="18" charset="0"/>
              </a:rPr>
              <a:t>Medium term scheduler </a:t>
            </a:r>
          </a:p>
          <a:p>
            <a:pPr lvl="2">
              <a:lnSpc>
                <a:spcPct val="150000"/>
              </a:lnSpc>
              <a:buClr>
                <a:srgbClr val="CC00FF"/>
              </a:buClr>
              <a:buSzPct val="85000"/>
              <a:buFont typeface="Wingdings" panose="05000000000000000000" pitchFamily="2" charset="2"/>
              <a:buChar char="§"/>
            </a:pPr>
            <a:r>
              <a:rPr dirty="0" sz="2800" lang="en-US">
                <a:solidFill>
                  <a:srgbClr val="000000"/>
                </a:solidFill>
                <a:latin typeface="Times New Roman" panose="02020603050405020304" pitchFamily="18" charset="0"/>
                <a:cs typeface="Times New Roman" panose="02020603050405020304" pitchFamily="18" charset="0"/>
              </a:rPr>
              <a:t>Short term scheduler </a:t>
            </a:r>
          </a:p>
          <a:p>
            <a:pPr>
              <a:lnSpc>
                <a:spcPct val="150000"/>
              </a:lnSpc>
              <a:buClr>
                <a:srgbClr val="CC00FF"/>
              </a:buClr>
              <a:buSzPct val="85000"/>
              <a:buFont typeface="Wingdings" panose="05000000000000000000" pitchFamily="2" charset="2"/>
              <a:buChar char="§"/>
            </a:pP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dirty="0" sz="4400" lang="en-US">
                <a:solidFill>
                  <a:srgbClr val="0000CC"/>
                </a:solidFill>
                <a:latin typeface="Perpetua" pitchFamily="18" charset="0"/>
              </a:rPr>
              <a:t>Long-Term scheduler</a:t>
            </a:r>
            <a:r>
              <a:rPr dirty="0" sz="4400" lang="en-US">
                <a:latin typeface="Times New Roman" panose="02020603050405020304" pitchFamily="18" charset="0"/>
                <a:cs typeface="Times New Roman" panose="02020603050405020304" pitchFamily="18" charset="0"/>
              </a:rPr>
              <a:t> </a:t>
            </a:r>
            <a:endParaRPr dirty="0" lang="en-US"/>
          </a:p>
        </p:txBody>
      </p:sp>
      <p:sp>
        <p:nvSpPr>
          <p:cNvPr id="1048596" name="Content Placeholder 2"/>
          <p:cNvSpPr>
            <a:spLocks noGrp="1"/>
          </p:cNvSpPr>
          <p:nvPr>
            <p:ph idx="1"/>
          </p:nvPr>
        </p:nvSpPr>
        <p:spPr/>
        <p:txBody>
          <a:bodyPr>
            <a:normAutofit fontScale="84375" lnSpcReduction="20000"/>
          </a:bodyPr>
          <a:p>
            <a:pPr>
              <a:lnSpc>
                <a:spcPct val="150000"/>
              </a:lnSpc>
              <a:buClr>
                <a:srgbClr val="CC00FF"/>
              </a:buClr>
              <a:buSzPct val="85000"/>
              <a:buFont typeface="Wingdings" pitchFamily="2" charset="2"/>
              <a:buChar char="ü"/>
            </a:pPr>
            <a:r>
              <a:rPr b="0" dirty="0" sz="3200" i="0" lang="en-US">
                <a:solidFill>
                  <a:srgbClr val="40424E"/>
                </a:solidFill>
                <a:effectLst/>
                <a:latin typeface="Times New Roman" panose="02020603050405020304" pitchFamily="18" charset="0"/>
                <a:cs typeface="Times New Roman" panose="02020603050405020304" pitchFamily="18" charset="0"/>
              </a:rPr>
              <a:t>Due to the smaller size of main memory initially all program are stored in secondary memory. </a:t>
            </a:r>
          </a:p>
          <a:p>
            <a:pPr>
              <a:lnSpc>
                <a:spcPct val="150000"/>
              </a:lnSpc>
              <a:buClr>
                <a:srgbClr val="CC00FF"/>
              </a:buClr>
              <a:buSzPct val="85000"/>
              <a:buFont typeface="Wingdings" pitchFamily="2" charset="2"/>
              <a:buChar char="ü"/>
            </a:pPr>
            <a:r>
              <a:rPr b="0" dirty="0" sz="3200" i="0" lang="en-US">
                <a:solidFill>
                  <a:srgbClr val="40424E"/>
                </a:solidFill>
                <a:effectLst/>
                <a:latin typeface="Times New Roman" panose="02020603050405020304" pitchFamily="18" charset="0"/>
                <a:cs typeface="Times New Roman" panose="02020603050405020304" pitchFamily="18" charset="0"/>
              </a:rPr>
              <a:t>When they are stored or loaded in the main memory they are called process. </a:t>
            </a:r>
          </a:p>
          <a:p>
            <a:pPr>
              <a:lnSpc>
                <a:spcPct val="150000"/>
              </a:lnSpc>
              <a:buClr>
                <a:srgbClr val="CC00FF"/>
              </a:buClr>
              <a:buSzPct val="85000"/>
              <a:buFont typeface="Wingdings" pitchFamily="2" charset="2"/>
              <a:buChar char="ü"/>
            </a:pPr>
            <a:r>
              <a:rPr b="0" dirty="0" sz="3200" i="0" lang="en-US">
                <a:solidFill>
                  <a:srgbClr val="40424E"/>
                </a:solidFill>
                <a:effectLst/>
                <a:latin typeface="Times New Roman" panose="02020603050405020304" pitchFamily="18" charset="0"/>
                <a:cs typeface="Times New Roman" panose="02020603050405020304" pitchFamily="18" charset="0"/>
              </a:rPr>
              <a:t>This is the decision of long term scheduler that how many processes will stay in the ready queue. </a:t>
            </a:r>
          </a:p>
          <a:p>
            <a:pPr>
              <a:lnSpc>
                <a:spcPct val="150000"/>
              </a:lnSpc>
              <a:buClr>
                <a:srgbClr val="CC00FF"/>
              </a:buClr>
              <a:buSzPct val="85000"/>
              <a:buFont typeface="Wingdings" pitchFamily="2" charset="2"/>
              <a:buChar char="ü"/>
            </a:pPr>
            <a:r>
              <a:rPr b="0" dirty="0" sz="3200" i="0" lang="en-US">
                <a:solidFill>
                  <a:srgbClr val="40424E"/>
                </a:solidFill>
                <a:effectLst/>
                <a:latin typeface="Times New Roman" panose="02020603050405020304" pitchFamily="18" charset="0"/>
                <a:cs typeface="Times New Roman" panose="02020603050405020304" pitchFamily="18" charset="0"/>
              </a:rPr>
              <a:t>Hence, in simple words, long term scheduler decides the degree of multi-programming of system.</a:t>
            </a:r>
            <a:endParaRPr dirty="0" sz="32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Title 1"/>
          <p:cNvSpPr>
            <a:spLocks noGrp="1"/>
          </p:cNvSpPr>
          <p:nvPr>
            <p:ph type="title"/>
          </p:nvPr>
        </p:nvSpPr>
        <p:spPr/>
        <p:txBody>
          <a:bodyPr/>
          <a:p>
            <a:r>
              <a:rPr dirty="0" lang="en-US" err="1"/>
              <a:t>Cont</a:t>
            </a:r>
            <a:r>
              <a:rPr dirty="0" lang="en-US"/>
              <a:t>…</a:t>
            </a:r>
          </a:p>
        </p:txBody>
      </p:sp>
      <p:sp>
        <p:nvSpPr>
          <p:cNvPr id="1048592" name="Content Placeholder 2"/>
          <p:cNvSpPr>
            <a:spLocks noGrp="1"/>
          </p:cNvSpPr>
          <p:nvPr>
            <p:ph idx="1"/>
          </p:nvPr>
        </p:nvSpPr>
        <p:spPr/>
        <p:txBody>
          <a:bodyPr>
            <a:normAutofit/>
          </a:bodyPr>
          <a:p>
            <a:pPr>
              <a:lnSpc>
                <a:spcPct val="150000"/>
              </a:lnSpc>
              <a:buClr>
                <a:srgbClr val="CC00FF"/>
              </a:buClr>
              <a:buSzPct val="85000"/>
              <a:buFont typeface="Wingdings" pitchFamily="2" charset="2"/>
              <a:buChar char="ü"/>
            </a:pPr>
            <a:r>
              <a:rPr dirty="0" lang="en-US">
                <a:latin typeface="Times New Roman" panose="02020603050405020304" pitchFamily="18" charset="0"/>
                <a:cs typeface="Times New Roman" panose="02020603050405020304" pitchFamily="18" charset="0"/>
              </a:rPr>
              <a:t>It also known as a job scheduler </a:t>
            </a:r>
          </a:p>
          <a:p>
            <a:pPr>
              <a:lnSpc>
                <a:spcPct val="150000"/>
              </a:lnSpc>
              <a:buClr>
                <a:srgbClr val="CC00FF"/>
              </a:buClr>
              <a:buSzPct val="85000"/>
              <a:buFont typeface="Wingdings" pitchFamily="2" charset="2"/>
              <a:buChar char="ü"/>
            </a:pPr>
            <a:r>
              <a:rPr dirty="0" lang="en-US">
                <a:latin typeface="Times New Roman" panose="02020603050405020304" pitchFamily="18" charset="0"/>
                <a:cs typeface="Times New Roman" panose="02020603050405020304" pitchFamily="18" charset="0"/>
              </a:rPr>
              <a:t> </a:t>
            </a:r>
            <a:r>
              <a:rPr dirty="0" lang="en-US">
                <a:solidFill>
                  <a:srgbClr val="0000CC"/>
                </a:solidFill>
                <a:latin typeface="Times New Roman" panose="02020603050405020304" pitchFamily="18" charset="0"/>
                <a:cs typeface="Times New Roman" panose="02020603050405020304" pitchFamily="18" charset="0"/>
              </a:rPr>
              <a:t>“ Long-term ” </a:t>
            </a:r>
            <a:r>
              <a:rPr dirty="0" lang="en-US">
                <a:latin typeface="Times New Roman" panose="02020603050405020304" pitchFamily="18" charset="0"/>
                <a:cs typeface="Times New Roman" panose="02020603050405020304" pitchFamily="18" charset="0"/>
              </a:rPr>
              <a:t>scheduler b/c the time for which the scheduling is valid is </a:t>
            </a:r>
            <a:r>
              <a:rPr dirty="0" lang="en-US">
                <a:solidFill>
                  <a:srgbClr val="FF0000"/>
                </a:solidFill>
                <a:latin typeface="Times New Roman" panose="02020603050405020304" pitchFamily="18" charset="0"/>
                <a:cs typeface="Times New Roman" panose="02020603050405020304" pitchFamily="18" charset="0"/>
              </a:rPr>
              <a:t>long.</a:t>
            </a:r>
            <a:r>
              <a:rPr dirty="0" lang="en-US">
                <a:latin typeface="Times New Roman" panose="02020603050405020304" pitchFamily="18" charset="0"/>
                <a:cs typeface="Times New Roman" panose="02020603050405020304" pitchFamily="18" charset="0"/>
              </a:rPr>
              <a:t> </a:t>
            </a:r>
          </a:p>
          <a:p>
            <a:pPr>
              <a:lnSpc>
                <a:spcPct val="150000"/>
              </a:lnSpc>
              <a:buClr>
                <a:srgbClr val="CC00FF"/>
              </a:buClr>
              <a:buSzPct val="85000"/>
              <a:buFont typeface="Wingdings" pitchFamily="2" charset="2"/>
              <a:buChar char="ü"/>
            </a:pPr>
            <a:r>
              <a:rPr dirty="0" lang="en-US">
                <a:latin typeface="Times New Roman" panose="02020603050405020304" pitchFamily="18" charset="0"/>
                <a:cs typeface="Times New Roman" panose="02020603050405020304" pitchFamily="18" charset="0"/>
              </a:rPr>
              <a:t>  When the processor utilization is </a:t>
            </a:r>
            <a:r>
              <a:rPr b="1" dirty="0" lang="en-US">
                <a:solidFill>
                  <a:srgbClr val="0000CC"/>
                </a:solidFill>
                <a:latin typeface="Times New Roman" panose="02020603050405020304" pitchFamily="18" charset="0"/>
                <a:cs typeface="Times New Roman" panose="02020603050405020304" pitchFamily="18" charset="0"/>
              </a:rPr>
              <a:t>low</a:t>
            </a:r>
            <a:r>
              <a:rPr dirty="0" lang="en-US">
                <a:latin typeface="Times New Roman" panose="02020603050405020304" pitchFamily="18" charset="0"/>
                <a:cs typeface="Times New Roman" panose="02020603050405020304" pitchFamily="18" charset="0"/>
              </a:rPr>
              <a:t> then the scheduler admits more jobs to </a:t>
            </a:r>
            <a:r>
              <a:rPr dirty="0" lang="en-US">
                <a:solidFill>
                  <a:srgbClr val="FF0000"/>
                </a:solidFill>
                <a:latin typeface="Times New Roman" panose="02020603050405020304" pitchFamily="18" charset="0"/>
                <a:cs typeface="Times New Roman" panose="02020603050405020304" pitchFamily="18" charset="0"/>
              </a:rPr>
              <a:t>increase</a:t>
            </a:r>
            <a:r>
              <a:rPr dirty="0" lang="en-US">
                <a:latin typeface="Times New Roman" panose="02020603050405020304" pitchFamily="18" charset="0"/>
                <a:cs typeface="Times New Roman" panose="02020603050405020304" pitchFamily="18" charset="0"/>
              </a:rPr>
              <a:t> the number of processes in the </a:t>
            </a:r>
            <a:r>
              <a:rPr b="1" dirty="0" lang="en-US">
                <a:solidFill>
                  <a:srgbClr val="0000CC"/>
                </a:solidFill>
                <a:latin typeface="Times New Roman" panose="02020603050405020304" pitchFamily="18" charset="0"/>
                <a:cs typeface="Times New Roman" panose="02020603050405020304" pitchFamily="18" charset="0"/>
              </a:rPr>
              <a:t>ready queue.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593" name="Title 1"/>
          <p:cNvSpPr>
            <a:spLocks noGrp="1"/>
          </p:cNvSpPr>
          <p:nvPr>
            <p:ph type="title"/>
          </p:nvPr>
        </p:nvSpPr>
        <p:spPr/>
        <p:txBody>
          <a:bodyPr/>
          <a:p>
            <a:pPr algn="r"/>
            <a:r>
              <a:rPr b="1" dirty="0" lang="en-US">
                <a:solidFill>
                  <a:srgbClr val="0000CC"/>
                </a:solidFill>
                <a:latin typeface="Perpetua" pitchFamily="18" charset="0"/>
              </a:rPr>
              <a:t>Con’t…</a:t>
            </a:r>
          </a:p>
        </p:txBody>
      </p:sp>
      <p:sp>
        <p:nvSpPr>
          <p:cNvPr id="1048594" name="Content Placeholder 2"/>
          <p:cNvSpPr>
            <a:spLocks noGrp="1"/>
          </p:cNvSpPr>
          <p:nvPr>
            <p:ph sz="quarter" idx="1"/>
          </p:nvPr>
        </p:nvSpPr>
        <p:spPr>
          <a:xfrm>
            <a:off x="1223963" y="1063377"/>
            <a:ext cx="10870502" cy="5242173"/>
          </a:xfrm>
        </p:spPr>
        <p:txBody>
          <a:bodyPr>
            <a:noAutofit/>
          </a:bodyPr>
          <a:p>
            <a:pPr>
              <a:lnSpc>
                <a:spcPct val="150000"/>
              </a:lnSpc>
              <a:buClr>
                <a:srgbClr val="CC00FF"/>
              </a:buClr>
              <a:buSzPct val="85000"/>
              <a:buFont typeface="Wingdings" pitchFamily="2" charset="2"/>
              <a:buChar char="ü"/>
            </a:pPr>
            <a:r>
              <a:rPr dirty="0" sz="3375" lang="en-US">
                <a:sym typeface="Symbol" pitchFamily="18" charset="2"/>
              </a:rPr>
              <a:t> </a:t>
            </a:r>
            <a:r>
              <a:rPr dirty="0" sz="2800" lang="en-US"/>
              <a:t>Similarly when the utilization factor is very high then the long-term scheduler may reduce the rate of </a:t>
            </a:r>
            <a:r>
              <a:rPr dirty="0" sz="2800" lang="en-US">
                <a:solidFill>
                  <a:srgbClr val="FF0000"/>
                </a:solidFill>
              </a:rPr>
              <a:t>batch jobs.</a:t>
            </a:r>
            <a:endParaRPr dirty="0" sz="2800" lang="en-US">
              <a:solidFill>
                <a:srgbClr val="FF0000"/>
              </a:solidFill>
              <a:sym typeface="Symbol" pitchFamily="18" charset="2"/>
            </a:endParaRPr>
          </a:p>
          <a:p>
            <a:pPr>
              <a:lnSpc>
                <a:spcPct val="150000"/>
              </a:lnSpc>
              <a:buClr>
                <a:srgbClr val="CC00FF"/>
              </a:buClr>
              <a:buSzPct val="85000"/>
              <a:buFont typeface="Wingdings" pitchFamily="2" charset="2"/>
              <a:buChar char="ü"/>
            </a:pPr>
            <a:r>
              <a:rPr dirty="0" sz="2800" lang="en-US">
                <a:sym typeface="Symbol" pitchFamily="18" charset="2"/>
              </a:rPr>
              <a:t> Long-term scheduler is invoked very infrequently (seconds, minutes)  (may be slow).</a:t>
            </a:r>
          </a:p>
          <a:p>
            <a:pPr>
              <a:lnSpc>
                <a:spcPct val="150000"/>
              </a:lnSpc>
              <a:buClr>
                <a:srgbClr val="CC00FF"/>
              </a:buClr>
              <a:buSzPct val="85000"/>
              <a:buFont typeface="Wingdings" pitchFamily="2" charset="2"/>
              <a:buChar char="ü"/>
            </a:pPr>
            <a:r>
              <a:rPr dirty="0" sz="2800" lang="en-US">
                <a:sym typeface="Symbol" pitchFamily="18" charset="2"/>
              </a:rPr>
              <a:t>S</a:t>
            </a:r>
            <a:r>
              <a:rPr dirty="0" sz="2800" lang="en-US"/>
              <a:t>elects which processes should be </a:t>
            </a:r>
            <a:r>
              <a:rPr dirty="0" sz="2800" lang="en-US">
                <a:solidFill>
                  <a:srgbClr val="FF0000"/>
                </a:solidFill>
              </a:rPr>
              <a:t>brought</a:t>
            </a:r>
            <a:r>
              <a:rPr dirty="0" sz="2800" lang="en-US"/>
              <a:t> into the ready queue.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b="1" dirty="0" sz="3600" lang="en-US">
                <a:solidFill>
                  <a:srgbClr val="365F91"/>
                </a:solidFill>
                <a:effectLst/>
                <a:latin typeface="Arial" panose="020B0604020202020204" pitchFamily="34" charset="0"/>
                <a:ea typeface="Times New Roman" panose="02020603050405020304" pitchFamily="18" charset="0"/>
                <a:cs typeface="Times New Roman" panose="02020603050405020304" pitchFamily="18" charset="0"/>
              </a:rPr>
              <a:t>Medium Term Scheduler</a:t>
            </a:r>
            <a:endParaRPr dirty="0" sz="6600" lang="en-US"/>
          </a:p>
        </p:txBody>
      </p:sp>
      <p:sp>
        <p:nvSpPr>
          <p:cNvPr id="1048598" name="Content Placeholder 2"/>
          <p:cNvSpPr>
            <a:spLocks noGrp="1"/>
          </p:cNvSpPr>
          <p:nvPr>
            <p:ph idx="1"/>
          </p:nvPr>
        </p:nvSpPr>
        <p:spPr/>
        <p:txBody>
          <a:bodyPr>
            <a:normAutofit fontScale="91667" lnSpcReduction="10000"/>
          </a:bodyPr>
          <a:p>
            <a:r>
              <a:rPr b="0" dirty="0" sz="2400" i="0" lang="en-US">
                <a:effectLst/>
                <a:latin typeface="Times New Roman" panose="02020603050405020304" pitchFamily="18" charset="0"/>
                <a:cs typeface="Times New Roman" panose="02020603050405020304" pitchFamily="18" charset="0"/>
              </a:rPr>
              <a:t>Most often, a running process needs I/O operation which doesn’t requires CPU.</a:t>
            </a:r>
          </a:p>
          <a:p>
            <a:r>
              <a:rPr b="0" dirty="0" sz="2400" i="0" lang="en-US">
                <a:effectLst/>
                <a:latin typeface="Times New Roman" panose="02020603050405020304" pitchFamily="18" charset="0"/>
                <a:cs typeface="Times New Roman" panose="02020603050405020304" pitchFamily="18" charset="0"/>
              </a:rPr>
              <a:t>Hence during the execution of a process when an I/O operation is required then the operating system sends that process from running queue to blocked queue.</a:t>
            </a:r>
          </a:p>
          <a:p>
            <a:r>
              <a:rPr b="0" dirty="0" sz="2400" i="0" lang="en-US">
                <a:effectLst/>
                <a:latin typeface="Times New Roman" panose="02020603050405020304" pitchFamily="18" charset="0"/>
                <a:cs typeface="Times New Roman" panose="02020603050405020304" pitchFamily="18" charset="0"/>
              </a:rPr>
              <a:t> When a process completes its I/O operation then it should again be shifted to ready queue. </a:t>
            </a:r>
          </a:p>
          <a:p>
            <a:r>
              <a:rPr b="0" dirty="0" sz="2400" i="0" lang="en-US">
                <a:effectLst/>
                <a:latin typeface="Times New Roman" panose="02020603050405020304" pitchFamily="18" charset="0"/>
                <a:cs typeface="Times New Roman" panose="02020603050405020304" pitchFamily="18" charset="0"/>
              </a:rPr>
              <a:t>Or in other word, </a:t>
            </a:r>
            <a:r>
              <a:rPr b="0" dirty="0" sz="2400" i="0" lang="en-US">
                <a:latin typeface="Times New Roman" panose="02020603050405020304" pitchFamily="18" charset="0"/>
                <a:cs typeface="Times New Roman" panose="02020603050405020304" pitchFamily="18" charset="0"/>
              </a:rPr>
              <a:t>a</a:t>
            </a:r>
            <a:r>
              <a:rPr dirty="0" sz="2400" lang="en-US">
                <a:effectLst/>
                <a:latin typeface="Times New Roman" panose="02020603050405020304" pitchFamily="18" charset="0"/>
                <a:ea typeface="Times New Roman" panose="02020603050405020304" pitchFamily="18" charset="0"/>
                <a:cs typeface="Times New Roman" panose="02020603050405020304" pitchFamily="18" charset="0"/>
              </a:rPr>
              <a:t> running process may become suspended if it makes an I/O request. </a:t>
            </a:r>
          </a:p>
          <a:p>
            <a:r>
              <a:rPr b="0" dirty="0" sz="2400" i="0" lang="en-US">
                <a:effectLst/>
                <a:latin typeface="Times New Roman" panose="02020603050405020304" pitchFamily="18" charset="0"/>
                <a:cs typeface="Times New Roman" panose="02020603050405020304" pitchFamily="18" charset="0"/>
              </a:rPr>
              <a:t> </a:t>
            </a:r>
            <a:r>
              <a:rPr dirty="0" sz="2400" lang="en-US">
                <a:effectLst/>
                <a:latin typeface="Times New Roman" panose="02020603050405020304" pitchFamily="18" charset="0"/>
                <a:ea typeface="Times New Roman" panose="02020603050405020304" pitchFamily="18" charset="0"/>
                <a:cs typeface="Times New Roman" panose="02020603050405020304" pitchFamily="18" charset="0"/>
              </a:rPr>
              <a:t>In this condition, to remove the process from memory and make space for other processes, the suspended process is moved to the secondary storage. </a:t>
            </a:r>
            <a:endParaRPr b="0" dirty="0" sz="2400" i="0" lang="en-US">
              <a:effectLst/>
              <a:latin typeface="Times New Roman" panose="02020603050405020304" pitchFamily="18" charset="0"/>
              <a:cs typeface="Times New Roman" panose="02020603050405020304" pitchFamily="18" charset="0"/>
            </a:endParaRPr>
          </a:p>
          <a:p>
            <a:r>
              <a:rPr b="0" dirty="0" sz="2400" i="0" lang="en-US">
                <a:effectLst/>
                <a:latin typeface="Times New Roman" panose="02020603050405020304" pitchFamily="18" charset="0"/>
                <a:cs typeface="Times New Roman" panose="02020603050405020304" pitchFamily="18" charset="0"/>
              </a:rPr>
              <a:t>All these decisions are taken by the medium-term scheduler. Medium-term scheduling is a part of </a:t>
            </a:r>
            <a:r>
              <a:rPr b="1" dirty="0" sz="2400" i="0" lang="en-US">
                <a:effectLst/>
                <a:latin typeface="Times New Roman" panose="02020603050405020304" pitchFamily="18" charset="0"/>
                <a:cs typeface="Times New Roman" panose="02020603050405020304" pitchFamily="18" charset="0"/>
              </a:rPr>
              <a:t>swapping</a:t>
            </a:r>
            <a:r>
              <a:rPr b="0" dirty="0" sz="2400" i="0" lang="en-US">
                <a:effectLst/>
                <a:latin typeface="Times New Roman" panose="02020603050405020304" pitchFamily="18" charset="0"/>
                <a:cs typeface="Times New Roman" panose="02020603050405020304" pitchFamily="18" charset="0"/>
              </a:rPr>
              <a:t>. Or </a:t>
            </a:r>
            <a:r>
              <a:rPr dirty="0" sz="2400" lang="en-US">
                <a:effectLst/>
                <a:latin typeface="Times New Roman" panose="02020603050405020304" pitchFamily="18" charset="0"/>
                <a:ea typeface="Times New Roman" panose="02020603050405020304" pitchFamily="18" charset="0"/>
                <a:cs typeface="Times New Roman" panose="02020603050405020304" pitchFamily="18" charset="0"/>
              </a:rPr>
              <a:t>This process is called </a:t>
            </a:r>
            <a:r>
              <a:rPr b="1" dirty="0" sz="2400" lang="en-US">
                <a:effectLst/>
                <a:latin typeface="Times New Roman" panose="02020603050405020304" pitchFamily="18" charset="0"/>
                <a:ea typeface="Times New Roman" panose="02020603050405020304" pitchFamily="18" charset="0"/>
                <a:cs typeface="Times New Roman" panose="02020603050405020304" pitchFamily="18" charset="0"/>
              </a:rPr>
              <a:t>swapping</a:t>
            </a:r>
            <a:endParaRPr b="0" dirty="0" sz="2400" i="0" lang="en-US">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07" name="Title 1"/>
          <p:cNvSpPr>
            <a:spLocks noGrp="1"/>
          </p:cNvSpPr>
          <p:nvPr>
            <p:ph type="title"/>
          </p:nvPr>
        </p:nvSpPr>
        <p:spPr>
          <a:xfrm>
            <a:off x="1914144" y="0"/>
            <a:ext cx="9997440" cy="609600"/>
          </a:xfrm>
        </p:spPr>
        <p:txBody>
          <a:bodyPr>
            <a:normAutofit fontScale="90000"/>
          </a:bodyPr>
          <a:p>
            <a:r>
              <a:rPr dirty="0" lang="en-US">
                <a:solidFill>
                  <a:srgbClr val="0000CC"/>
                </a:solidFill>
                <a:latin typeface="Perpetua" pitchFamily="18" charset="0"/>
              </a:rPr>
              <a:t> Short-Term scheduler</a:t>
            </a:r>
            <a:endParaRPr dirty="0" lang="en-US"/>
          </a:p>
        </p:txBody>
      </p:sp>
      <p:sp>
        <p:nvSpPr>
          <p:cNvPr id="1048608" name="Content Placeholder 2"/>
          <p:cNvSpPr>
            <a:spLocks noGrp="1"/>
          </p:cNvSpPr>
          <p:nvPr>
            <p:ph sz="quarter" idx="1"/>
          </p:nvPr>
        </p:nvSpPr>
        <p:spPr>
          <a:xfrm>
            <a:off x="1634879" y="795129"/>
            <a:ext cx="10557121" cy="5748545"/>
          </a:xfrm>
        </p:spPr>
        <p:txBody>
          <a:bodyPr>
            <a:noAutofit/>
          </a:bodyPr>
          <a:p>
            <a:pPr>
              <a:lnSpc>
                <a:spcPct val="200000"/>
              </a:lnSpc>
              <a:buClr>
                <a:srgbClr val="0000CC"/>
              </a:buClr>
              <a:buSzPct val="85000"/>
              <a:buFont typeface="Wingdings" pitchFamily="2" charset="2"/>
              <a:buChar char="ü"/>
            </a:pPr>
            <a:r>
              <a:rPr dirty="0" sz="20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Short-Term scheduler(CPU scheduler) selects a process among the processes that are ready to execute and allocates CPU to one of them.</a:t>
            </a:r>
            <a:r>
              <a:rPr dirty="0" sz="2000" lang="en-US">
                <a:latin typeface="Times New Roman" panose="02020603050405020304" pitchFamily="18" charset="0"/>
                <a:cs typeface="Times New Roman" panose="02020603050405020304" pitchFamily="18" charset="0"/>
              </a:rPr>
              <a:t> </a:t>
            </a:r>
            <a:endParaRPr sz="2000"/>
          </a:p>
          <a:p>
            <a:pPr>
              <a:lnSpc>
                <a:spcPct val="200000"/>
              </a:lnSpc>
              <a:buClr>
                <a:srgbClr val="0000CC"/>
              </a:buClr>
              <a:buSzPct val="85000"/>
              <a:buFont typeface="Wingdings" pitchFamily="2" charset="2"/>
              <a:buChar char="ü"/>
            </a:pPr>
            <a:r>
              <a:rPr dirty="0" sz="20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the change of ready state to running state of the process.</a:t>
            </a:r>
            <a:endParaRPr dirty="0" sz="2000" lang="en-US">
              <a:latin typeface="Times New Roman" panose="02020603050405020304" pitchFamily="18" charset="0"/>
              <a:cs typeface="Times New Roman" panose="02020603050405020304" pitchFamily="18" charset="0"/>
            </a:endParaRPr>
          </a:p>
          <a:p>
            <a:pPr>
              <a:lnSpc>
                <a:spcPct val="200000"/>
              </a:lnSpc>
              <a:buClr>
                <a:srgbClr val="0000CC"/>
              </a:buClr>
              <a:buSzPct val="85000"/>
              <a:buFont typeface="Wingdings" pitchFamily="2" charset="2"/>
              <a:buChar char="ü"/>
            </a:pPr>
            <a:r>
              <a:rPr dirty="0" sz="2000" lang="en-US">
                <a:latin typeface="Times New Roman" panose="02020603050405020304" pitchFamily="18" charset="0"/>
                <a:cs typeface="Times New Roman" panose="02020603050405020304" pitchFamily="18" charset="0"/>
              </a:rPr>
              <a:t> Its main objective is to maximize CPU utilization and to increase system performance in accordance with the chosen set of criteria.</a:t>
            </a:r>
            <a:endParaRPr sz="2000"/>
          </a:p>
          <a:p>
            <a:pPr>
              <a:lnSpc>
                <a:spcPct val="200000"/>
              </a:lnSpc>
              <a:buClr>
                <a:srgbClr val="0000CC"/>
              </a:buClr>
              <a:buSzPct val="85000"/>
              <a:buFont typeface="Wingdings" pitchFamily="2" charset="2"/>
              <a:buChar char="ü"/>
            </a:pPr>
            <a:r>
              <a:rPr dirty="0" sz="2000" lang="en-US">
                <a:latin typeface="Times New Roman" panose="02020603050405020304" pitchFamily="18" charset="0"/>
                <a:cs typeface="Times New Roman" panose="02020603050405020304" pitchFamily="18" charset="0"/>
              </a:rPr>
              <a:t> Short-term scheduler is invoked very frequently (milliseconds) </a:t>
            </a:r>
            <a:r>
              <a:rPr dirty="0" sz="2000" lang="en-US">
                <a:latin typeface="Times New Roman" panose="02020603050405020304" pitchFamily="18" charset="0"/>
                <a:cs typeface="Times New Roman" panose="02020603050405020304" pitchFamily="18" charset="0"/>
                <a:sym typeface="Symbol" pitchFamily="18" charset="2"/>
              </a:rPr>
              <a:t> (must be fast).</a:t>
            </a:r>
            <a:endParaRPr sz="2000"/>
          </a:p>
          <a:p>
            <a:pPr>
              <a:lnSpc>
                <a:spcPct val="200000"/>
              </a:lnSpc>
              <a:buClr>
                <a:srgbClr val="0000CC"/>
              </a:buClr>
              <a:buSzPct val="85000"/>
              <a:buFont typeface="Wingdings" pitchFamily="2" charset="2"/>
              <a:buChar char="ü"/>
            </a:pPr>
            <a:r>
              <a:rPr dirty="0" sz="2000" lang="en-US">
                <a:latin typeface="Times New Roman" panose="02020603050405020304" pitchFamily="18" charset="0"/>
                <a:cs typeface="Times New Roman" panose="02020603050405020304" pitchFamily="18" charset="0"/>
              </a:rPr>
              <a:t>Selects which process should be executed next and allocates CPU.</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53" name="Title 1"/>
          <p:cNvSpPr>
            <a:spLocks noGrp="1"/>
          </p:cNvSpPr>
          <p:nvPr>
            <p:ph type="title"/>
          </p:nvPr>
        </p:nvSpPr>
        <p:spPr/>
        <p:txBody>
          <a:bodyPr/>
          <a:p>
            <a:r>
              <a:rPr dirty="0" lang="en-US" err="1"/>
              <a:t>Cont</a:t>
            </a:r>
            <a:r>
              <a:rPr dirty="0" lang="en-US"/>
              <a:t>…</a:t>
            </a:r>
          </a:p>
        </p:txBody>
      </p:sp>
      <p:sp>
        <p:nvSpPr>
          <p:cNvPr id="1048654" name="Content Placeholder 2"/>
          <p:cNvSpPr>
            <a:spLocks noGrp="1"/>
          </p:cNvSpPr>
          <p:nvPr>
            <p:ph idx="1"/>
          </p:nvPr>
        </p:nvSpPr>
        <p:spPr/>
        <p:txBody>
          <a:bodyPr>
            <a:normAutofit/>
          </a:bodyPr>
          <a:p>
            <a:pPr>
              <a:buClr>
                <a:srgbClr val="0000CC"/>
              </a:buClr>
              <a:buSzPct val="85000"/>
              <a:buFont typeface="Wingdings" pitchFamily="2" charset="2"/>
              <a:buChar char="ü"/>
            </a:pPr>
            <a:r>
              <a:rPr dirty="0" sz="3200" lang="en-US">
                <a:solidFill>
                  <a:srgbClr val="FF0066"/>
                </a:solidFill>
                <a:latin typeface="Times New Roman" panose="02020603050405020304" pitchFamily="18" charset="0"/>
                <a:cs typeface="Times New Roman" panose="02020603050405020304" pitchFamily="18" charset="0"/>
                <a:sym typeface="Symbol" pitchFamily="18" charset="2"/>
              </a:rPr>
              <a:t>NOTE: </a:t>
            </a:r>
            <a:r>
              <a:rPr dirty="0" sz="3200" lang="en-US">
                <a:latin typeface="Times New Roman" panose="02020603050405020304" pitchFamily="18" charset="0"/>
                <a:cs typeface="Times New Roman" panose="02020603050405020304" pitchFamily="18" charset="0"/>
              </a:rPr>
              <a:t>Short-term scheduler executes at least once every 10 milliseconds.</a:t>
            </a:r>
            <a:endParaRPr dirty="0" sz="3200" lang="en-US">
              <a:latin typeface="Times New Roman" panose="02020603050405020304" pitchFamily="18" charset="0"/>
              <a:cs typeface="Times New Roman" panose="02020603050405020304" pitchFamily="18" charset="0"/>
              <a:sym typeface="Symbol" pitchFamily="18" charset="2"/>
            </a:endParaRPr>
          </a:p>
          <a:p>
            <a:pPr>
              <a:buFont typeface="Wingdings" panose="05000000000000000000" pitchFamily="2" charset="2"/>
              <a:buChar char="ü"/>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Short-term schedulers, also known as </a:t>
            </a:r>
            <a:r>
              <a:rPr b="1"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dispatchers,</a:t>
            </a: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make the decision of which process to execute next. </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58" name="Title 1"/>
          <p:cNvSpPr>
            <a:spLocks noGrp="1"/>
          </p:cNvSpPr>
          <p:nvPr>
            <p:ph type="title"/>
          </p:nvPr>
        </p:nvSpPr>
        <p:spPr/>
        <p:txBody>
          <a:bodyPr/>
          <a:p>
            <a:r>
              <a:rPr b="1" dirty="0" i="0" lang="en-US">
                <a:solidFill>
                  <a:srgbClr val="C00000"/>
                </a:solidFill>
                <a:effectLst/>
                <a:latin typeface="urw-din"/>
              </a:rPr>
              <a:t>Dispatcher </a:t>
            </a:r>
            <a:endParaRPr dirty="0" lang="en-US">
              <a:solidFill>
                <a:srgbClr val="C00000"/>
              </a:solidFill>
            </a:endParaRPr>
          </a:p>
        </p:txBody>
      </p:sp>
      <p:sp>
        <p:nvSpPr>
          <p:cNvPr id="1048659" name="Content Placeholder 2"/>
          <p:cNvSpPr>
            <a:spLocks noGrp="1"/>
          </p:cNvSpPr>
          <p:nvPr>
            <p:ph idx="1"/>
          </p:nvPr>
        </p:nvSpPr>
        <p:spPr/>
        <p:txBody>
          <a:bodyPr/>
          <a:p>
            <a:pPr>
              <a:spcAft>
                <a:spcPts val="600"/>
              </a:spcAft>
            </a:pPr>
            <a:r>
              <a:rPr b="0" dirty="0" i="0" lang="en-US">
                <a:effectLst/>
                <a:latin typeface="Times New Roman" panose="02020603050405020304" pitchFamily="18" charset="0"/>
                <a:cs typeface="Times New Roman" panose="02020603050405020304" pitchFamily="18" charset="0"/>
              </a:rPr>
              <a:t>A dispatcher is a special program which comes into play after the scheduler. </a:t>
            </a:r>
          </a:p>
          <a:p>
            <a:pPr>
              <a:spcAft>
                <a:spcPts val="600"/>
              </a:spcAft>
            </a:pPr>
            <a:r>
              <a:rPr b="0" dirty="0" i="0" lang="en-US">
                <a:effectLst/>
                <a:latin typeface="Times New Roman" panose="02020603050405020304" pitchFamily="18" charset="0"/>
                <a:cs typeface="Times New Roman" panose="02020603050405020304" pitchFamily="18" charset="0"/>
              </a:rPr>
              <a:t>When the scheduler completes its job of selecting a process, it is the dispatcher which takes that process to the desired state/queue. </a:t>
            </a:r>
          </a:p>
          <a:p>
            <a:pPr>
              <a:spcAft>
                <a:spcPts val="600"/>
              </a:spcAft>
            </a:pPr>
            <a:r>
              <a:rPr b="0" dirty="0" i="0" lang="en-US">
                <a:effectLst/>
                <a:latin typeface="Times New Roman" panose="02020603050405020304" pitchFamily="18" charset="0"/>
                <a:cs typeface="Times New Roman" panose="02020603050405020304" pitchFamily="18" charset="0"/>
              </a:rPr>
              <a:t>The dispatcher is the module that gives a process control over the CPU after it has been selected by the short-term scheduler. </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60" name="Title 1"/>
          <p:cNvSpPr>
            <a:spLocks noGrp="1"/>
          </p:cNvSpPr>
          <p:nvPr>
            <p:ph type="title"/>
          </p:nvPr>
        </p:nvSpPr>
        <p:spPr/>
        <p:txBody>
          <a:bodyPr>
            <a:normAutofit fontScale="90000"/>
          </a:bodyPr>
          <a:p>
            <a:r>
              <a:rPr dirty="0" lang="en-US"/>
              <a:t>Difference between dispatcher and scheduler </a:t>
            </a:r>
          </a:p>
        </p:txBody>
      </p:sp>
      <p:pic>
        <p:nvPicPr>
          <p:cNvPr id="2097153" name="Content Placeholder 3"/>
          <p:cNvPicPr>
            <a:picLocks noGrp="1"/>
          </p:cNvPicPr>
          <p:nvPr>
            <p:ph idx="1"/>
          </p:nvPr>
        </p:nvPicPr>
        <p:blipFill>
          <a:blip xmlns:r="http://schemas.openxmlformats.org/officeDocument/2006/relationships" r:embed="rId1"/>
          <a:srcRect/>
          <a:stretch>
            <a:fillRect/>
          </a:stretch>
        </p:blipFill>
        <p:spPr bwMode="auto">
          <a:xfrm>
            <a:off x="2209800" y="2057400"/>
            <a:ext cx="7469981" cy="246697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25" name="Title 1"/>
          <p:cNvSpPr>
            <a:spLocks noGrp="1"/>
          </p:cNvSpPr>
          <p:nvPr>
            <p:ph type="title"/>
          </p:nvPr>
        </p:nvSpPr>
        <p:spPr>
          <a:xfrm>
            <a:off x="1487424" y="145850"/>
            <a:ext cx="9997440" cy="832945"/>
          </a:xfrm>
        </p:spPr>
        <p:txBody>
          <a:bodyPr>
            <a:normAutofit/>
          </a:bodyPr>
          <a:p>
            <a:r>
              <a:rPr b="1" dirty="0" lang="en-US">
                <a:solidFill>
                  <a:srgbClr val="CC00FF"/>
                </a:solidFill>
                <a:latin typeface="Perpetua" panose="02020502060401020303" pitchFamily="18" charset="0"/>
              </a:rPr>
              <a:t>Chapter Objectives:</a:t>
            </a:r>
          </a:p>
        </p:txBody>
      </p:sp>
      <p:sp>
        <p:nvSpPr>
          <p:cNvPr id="1048626" name="Content Placeholder 2"/>
          <p:cNvSpPr>
            <a:spLocks noGrp="1"/>
          </p:cNvSpPr>
          <p:nvPr>
            <p:ph sz="quarter" idx="1"/>
          </p:nvPr>
        </p:nvSpPr>
        <p:spPr>
          <a:xfrm>
            <a:off x="1448740" y="1263739"/>
            <a:ext cx="9652849" cy="4857750"/>
          </a:xfrm>
        </p:spPr>
        <p:txBody>
          <a:bodyPr>
            <a:normAutofit fontScale="97037" lnSpcReduction="20000"/>
          </a:bodyPr>
          <a:p>
            <a:pPr>
              <a:lnSpc>
                <a:spcPct val="150000"/>
              </a:lnSpc>
            </a:pPr>
            <a:r>
              <a:rPr dirty="0" sz="3375" lang="en-US"/>
              <a:t>To introduce CPU scheduling, which is the basis for multiprogrammed operating systems.</a:t>
            </a:r>
          </a:p>
          <a:p>
            <a:pPr>
              <a:lnSpc>
                <a:spcPct val="150000"/>
              </a:lnSpc>
            </a:pPr>
            <a:r>
              <a:rPr dirty="0" sz="3375" lang="en-US"/>
              <a:t> To discuss evaluation criteria for selecting a CPU-scheduling algorithm for a particular system.</a:t>
            </a:r>
          </a:p>
          <a:p>
            <a:pPr>
              <a:lnSpc>
                <a:spcPct val="150000"/>
              </a:lnSpc>
            </a:pPr>
            <a:r>
              <a:rPr dirty="0" sz="3375" lang="en-US"/>
              <a:t>To describe various CPU-scheduling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61" name="Title 1"/>
          <p:cNvSpPr>
            <a:spLocks noGrp="1"/>
          </p:cNvSpPr>
          <p:nvPr>
            <p:ph type="title"/>
          </p:nvPr>
        </p:nvSpPr>
        <p:spPr/>
        <p:txBody>
          <a:bodyPr/>
          <a:p>
            <a:pPr algn="r"/>
            <a:r>
              <a:rPr b="1" dirty="0" lang="en-US">
                <a:solidFill>
                  <a:srgbClr val="F76FED"/>
                </a:solidFill>
              </a:rPr>
              <a:t>Con’t…</a:t>
            </a:r>
            <a:endParaRPr dirty="0" lang="en-US"/>
          </a:p>
        </p:txBody>
      </p:sp>
      <p:pic>
        <p:nvPicPr>
          <p:cNvPr id="2097154" name="Content Placeholder 4"/>
          <p:cNvPicPr>
            <a:picLocks noChangeAspect="1" noGrp="1"/>
          </p:cNvPicPr>
          <p:nvPr>
            <p:ph sz="quarter" idx="1"/>
          </p:nvPr>
        </p:nvPicPr>
        <p:blipFill>
          <a:blip xmlns:r="http://schemas.openxmlformats.org/officeDocument/2006/relationships" r:embed="rId1"/>
          <a:stretch>
            <a:fillRect/>
          </a:stretch>
        </p:blipFill>
        <p:spPr>
          <a:xfrm>
            <a:off x="1952625" y="1643063"/>
            <a:ext cx="8001000" cy="5000625"/>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62" name="Title 1"/>
          <p:cNvSpPr>
            <a:spLocks noGrp="1"/>
          </p:cNvSpPr>
          <p:nvPr>
            <p:ph type="title"/>
          </p:nvPr>
        </p:nvSpPr>
        <p:spPr/>
        <p:txBody>
          <a:bodyPr/>
          <a:p>
            <a:r>
              <a:rPr dirty="0" lang="en-US"/>
              <a:t>Schedulers with diagram </a:t>
            </a:r>
          </a:p>
        </p:txBody>
      </p:sp>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1737360" y="1417639"/>
            <a:ext cx="10292885" cy="472408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63" name="Title 1"/>
          <p:cNvSpPr>
            <a:spLocks noGrp="1"/>
          </p:cNvSpPr>
          <p:nvPr>
            <p:ph type="title"/>
          </p:nvPr>
        </p:nvSpPr>
        <p:spPr>
          <a:xfrm>
            <a:off x="1914144" y="274638"/>
            <a:ext cx="9997440" cy="696912"/>
          </a:xfrm>
        </p:spPr>
        <p:txBody>
          <a:bodyPr>
            <a:normAutofit fontScale="90000"/>
          </a:bodyPr>
          <a:p>
            <a:pPr marL="0" marR="0">
              <a:lnSpc>
                <a:spcPct val="115000"/>
              </a:lnSpc>
              <a:spcBef>
                <a:spcPts val="200"/>
              </a:spcBef>
              <a:spcAft>
                <a:spcPts val="0"/>
              </a:spcAft>
            </a:pPr>
            <a:r>
              <a:rPr b="1" dirty="0" sz="3600" lang="en-US">
                <a:solidFill>
                  <a:srgbClr val="365F91"/>
                </a:solidFill>
                <a:effectLst/>
                <a:latin typeface="Arial" panose="020B0604020202020204" pitchFamily="34" charset="0"/>
                <a:ea typeface="Times New Roman" panose="02020603050405020304" pitchFamily="18" charset="0"/>
                <a:cs typeface="Times New Roman" panose="02020603050405020304" pitchFamily="18" charset="0"/>
              </a:rPr>
              <a:t>Comparison among Scheduler</a:t>
            </a:r>
            <a:endParaRPr dirty="0" sz="3600" lang="en-US"/>
          </a:p>
        </p:txBody>
      </p:sp>
      <p:graphicFrame>
        <p:nvGraphicFramePr>
          <p:cNvPr id="4194304" name="Content Placeholder 3"/>
          <p:cNvGraphicFramePr>
            <a:graphicFrameLocks noGrp="1"/>
          </p:cNvGraphicFramePr>
          <p:nvPr>
            <p:ph idx="1"/>
          </p:nvPr>
        </p:nvGraphicFramePr>
        <p:xfrm>
          <a:off x="1313234" y="971550"/>
          <a:ext cx="10452435" cy="2961696"/>
        </p:xfrm>
        <a:graphic>
          <a:graphicData uri="http://schemas.openxmlformats.org/drawingml/2006/table">
            <a:tbl>
              <a:tblPr firstRow="1" firstCol="1" bandRow="1">
                <a:tableStyleId>{5C22544A-7EE6-4342-B048-85BDC9FD1C3A}</a:tableStyleId>
              </a:tblPr>
              <a:tblGrid>
                <a:gridCol w="457200"/>
                <a:gridCol w="3335501"/>
                <a:gridCol w="3329867"/>
                <a:gridCol w="3329867"/>
              </a:tblGrid>
              <a:tr h="249581">
                <a:tc>
                  <a:txBody>
                    <a:bodyPr/>
                    <a:p>
                      <a:pPr algn="ctr" marL="0" marR="0">
                        <a:lnSpc>
                          <a:spcPct val="115000"/>
                        </a:lnSpc>
                        <a:spcBef>
                          <a:spcPts val="0"/>
                        </a:spcBef>
                        <a:spcAft>
                          <a:spcPts val="1500"/>
                        </a:spcAft>
                      </a:pPr>
                      <a:r>
                        <a:rPr dirty="0" sz="1200" lang="en-US">
                          <a:effectLst/>
                        </a:rPr>
                        <a:t>S.N.</a:t>
                      </a:r>
                      <a:endParaRPr dirty="0" sz="12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algn="ctr" marL="0" marR="0">
                        <a:lnSpc>
                          <a:spcPct val="115000"/>
                        </a:lnSpc>
                        <a:spcBef>
                          <a:spcPts val="0"/>
                        </a:spcBef>
                        <a:spcAft>
                          <a:spcPts val="1500"/>
                        </a:spcAft>
                      </a:pPr>
                      <a:r>
                        <a:rPr dirty="0" sz="1800" lang="en-US">
                          <a:effectLst/>
                        </a:rPr>
                        <a:t>Long-Term Scheduler</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algn="ctr" marL="0" marR="0">
                        <a:lnSpc>
                          <a:spcPct val="115000"/>
                        </a:lnSpc>
                        <a:spcBef>
                          <a:spcPts val="0"/>
                        </a:spcBef>
                        <a:spcAft>
                          <a:spcPts val="1500"/>
                        </a:spcAft>
                      </a:pPr>
                      <a:r>
                        <a:rPr dirty="0" sz="2000" lang="en-US">
                          <a:effectLst/>
                        </a:rPr>
                        <a:t>Short-Term Scheduler</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algn="ctr" marL="0" marR="0">
                        <a:lnSpc>
                          <a:spcPct val="115000"/>
                        </a:lnSpc>
                        <a:spcBef>
                          <a:spcPts val="0"/>
                        </a:spcBef>
                        <a:spcAft>
                          <a:spcPts val="1500"/>
                        </a:spcAft>
                      </a:pPr>
                      <a:r>
                        <a:rPr sz="2000" lang="en-US">
                          <a:effectLst/>
                        </a:rPr>
                        <a:t>Medium-Term Scheduler</a:t>
                      </a:r>
                      <a:endParaRPr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32607">
                <a:tc>
                  <a:txBody>
                    <a:bodyPr/>
                    <a:p>
                      <a:pPr marL="0" marR="0">
                        <a:lnSpc>
                          <a:spcPct val="115000"/>
                        </a:lnSpc>
                        <a:spcBef>
                          <a:spcPts val="0"/>
                        </a:spcBef>
                        <a:spcAft>
                          <a:spcPts val="1500"/>
                        </a:spcAft>
                      </a:pPr>
                      <a:r>
                        <a:rPr dirty="0" sz="1200" lang="en-US">
                          <a:effectLst/>
                        </a:rPr>
                        <a:t>1</a:t>
                      </a:r>
                      <a:endParaRPr dirty="0" sz="12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1800" lang="en-US">
                          <a:effectLst/>
                        </a:rPr>
                        <a:t>It is a job scheduler</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sz="2000" lang="en-US">
                          <a:effectLst/>
                        </a:rPr>
                        <a:t>It is a CPU scheduler</a:t>
                      </a:r>
                      <a:endParaRPr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sz="2000" lang="en-US">
                          <a:effectLst/>
                        </a:rPr>
                        <a:t>It is a process swapping scheduler.</a:t>
                      </a:r>
                      <a:endParaRPr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615633">
                <a:tc>
                  <a:txBody>
                    <a:bodyPr/>
                    <a:p>
                      <a:pPr marL="0" marR="0">
                        <a:lnSpc>
                          <a:spcPct val="115000"/>
                        </a:lnSpc>
                        <a:spcBef>
                          <a:spcPts val="0"/>
                        </a:spcBef>
                        <a:spcAft>
                          <a:spcPts val="1500"/>
                        </a:spcAft>
                      </a:pPr>
                      <a:r>
                        <a:rPr dirty="0" sz="1200" lang="en-US">
                          <a:effectLst/>
                        </a:rPr>
                        <a:t>2</a:t>
                      </a:r>
                      <a:endParaRPr dirty="0" sz="12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1800" lang="en-US">
                          <a:effectLst/>
                        </a:rPr>
                        <a:t>Speed is lesser than short term scheduler</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2000" lang="en-US">
                          <a:effectLst/>
                        </a:rPr>
                        <a:t>Speed is fastest among other two</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sz="2000" lang="en-US">
                          <a:effectLst/>
                        </a:rPr>
                        <a:t>Speed is in between both short and long term scheduler.</a:t>
                      </a:r>
                      <a:endParaRPr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615633">
                <a:tc>
                  <a:txBody>
                    <a:bodyPr/>
                    <a:p>
                      <a:pPr marL="0" marR="0">
                        <a:lnSpc>
                          <a:spcPct val="115000"/>
                        </a:lnSpc>
                        <a:spcBef>
                          <a:spcPts val="0"/>
                        </a:spcBef>
                        <a:spcAft>
                          <a:spcPts val="1500"/>
                        </a:spcAft>
                      </a:pPr>
                      <a:r>
                        <a:rPr dirty="0" sz="1200" lang="en-US">
                          <a:effectLst/>
                        </a:rPr>
                        <a:t>3</a:t>
                      </a:r>
                      <a:endParaRPr dirty="0" sz="12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1800" lang="en-US">
                          <a:effectLst/>
                        </a:rPr>
                        <a:t>It controls the degree of multiprogramming</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2000" lang="en-US">
                          <a:effectLst/>
                        </a:rPr>
                        <a:t>It provides lesser control over degree of multiprogramming</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sz="2000" lang="en-US">
                          <a:effectLst/>
                        </a:rPr>
                        <a:t>It reduces the degree of multiprogramming.</a:t>
                      </a:r>
                      <a:endParaRPr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32607">
                <a:tc>
                  <a:txBody>
                    <a:bodyPr/>
                    <a:p>
                      <a:pPr marL="0" marR="0">
                        <a:lnSpc>
                          <a:spcPct val="115000"/>
                        </a:lnSpc>
                        <a:spcBef>
                          <a:spcPts val="0"/>
                        </a:spcBef>
                        <a:spcAft>
                          <a:spcPts val="1500"/>
                        </a:spcAft>
                      </a:pPr>
                      <a:r>
                        <a:rPr dirty="0" sz="1200" lang="en-US">
                          <a:effectLst/>
                        </a:rPr>
                        <a:t>4</a:t>
                      </a:r>
                      <a:endParaRPr dirty="0" sz="12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1800" lang="en-US">
                          <a:effectLst/>
                        </a:rPr>
                        <a:t>It is almost absent or minimal in time sharing system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2000" lang="en-US">
                          <a:effectLst/>
                        </a:rPr>
                        <a:t>It is also minimal in time sharing system</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2000" lang="en-US">
                          <a:effectLst/>
                        </a:rPr>
                        <a:t>It is a part of Time sharing systems.</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615633">
                <a:tc>
                  <a:txBody>
                    <a:bodyPr/>
                    <a:p>
                      <a:pPr marL="0" marR="0">
                        <a:lnSpc>
                          <a:spcPct val="115000"/>
                        </a:lnSpc>
                        <a:spcBef>
                          <a:spcPts val="0"/>
                        </a:spcBef>
                        <a:spcAft>
                          <a:spcPts val="1500"/>
                        </a:spcAft>
                      </a:pPr>
                      <a:r>
                        <a:rPr dirty="0" sz="1200" lang="en-US">
                          <a:effectLst/>
                        </a:rPr>
                        <a:t>5</a:t>
                      </a:r>
                      <a:endParaRPr dirty="0" sz="12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1800" lang="en-US">
                          <a:effectLst/>
                        </a:rPr>
                        <a:t>It selects processes from pool and loads them into memory for execution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sz="2000" lang="en-US">
                          <a:effectLst/>
                        </a:rPr>
                        <a:t>It selects those processes which are ready to execute</a:t>
                      </a:r>
                      <a:endParaRPr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p>
                      <a:pPr marL="0" marR="0">
                        <a:lnSpc>
                          <a:spcPct val="115000"/>
                        </a:lnSpc>
                        <a:spcBef>
                          <a:spcPts val="0"/>
                        </a:spcBef>
                        <a:spcAft>
                          <a:spcPts val="1500"/>
                        </a:spcAft>
                      </a:pPr>
                      <a:r>
                        <a:rPr dirty="0" sz="2000" lang="en-US">
                          <a:effectLst/>
                        </a:rPr>
                        <a:t>It can re-introduce the process into memory and execution can be continued.</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64" name="Title 1"/>
          <p:cNvSpPr>
            <a:spLocks noGrp="1"/>
          </p:cNvSpPr>
          <p:nvPr>
            <p:ph type="title"/>
          </p:nvPr>
        </p:nvSpPr>
        <p:spPr/>
        <p:txBody>
          <a:bodyPr/>
          <a:p>
            <a:r>
              <a:rPr dirty="0" lang="en-US"/>
              <a:t>Scheduling criteria's </a:t>
            </a:r>
          </a:p>
        </p:txBody>
      </p:sp>
      <p:sp>
        <p:nvSpPr>
          <p:cNvPr id="1048665" name="Content Placeholder 2"/>
          <p:cNvSpPr>
            <a:spLocks noGrp="1"/>
          </p:cNvSpPr>
          <p:nvPr>
            <p:ph idx="1"/>
          </p:nvPr>
        </p:nvSpPr>
        <p:spPr/>
        <p:txBody>
          <a:bodyPr>
            <a:normAutofit fontScale="96429" lnSpcReduction="20000"/>
          </a:bodyPr>
          <a:p>
            <a:pPr algn="just" marL="0" marR="0">
              <a:lnSpc>
                <a:spcPct val="115000"/>
              </a:lnSpc>
              <a:spcBef>
                <a:spcPts val="1500"/>
              </a:spcBef>
              <a:spcAft>
                <a:spcPts val="1500"/>
              </a:spcAft>
            </a:pPr>
            <a:r>
              <a:rPr b="1"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Burst time</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r>
              <a:rPr dirty="0" sz="3200" lang="en-US">
                <a:solidFill>
                  <a:srgbClr val="333333"/>
                </a:solidFill>
                <a:effectLst/>
                <a:latin typeface="Times New Roman" panose="02020603050405020304" pitchFamily="18" charset="0"/>
                <a:ea typeface="Times New Roman" panose="02020603050405020304" pitchFamily="18" charset="0"/>
              </a:rPr>
              <a:t>Every process in a computer system requires some amount of time for its execution. This time is both the CPU time and the I/O time. </a:t>
            </a:r>
          </a:p>
          <a:p>
            <a:pPr algn="just" marL="0" marR="0">
              <a:lnSpc>
                <a:spcPct val="115000"/>
              </a:lnSpc>
              <a:spcBef>
                <a:spcPts val="1500"/>
              </a:spcBef>
              <a:spcAft>
                <a:spcPts val="1500"/>
              </a:spcAft>
            </a:pP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general, we ignore the I/O time and we consider only the CPU time for a process. So, </a:t>
            </a:r>
            <a:r>
              <a:rPr b="1"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Burst time is the total time taken by the process for its execution on the CPU.</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sz="3200" lang="en-US">
              <a:solidFill>
                <a:srgbClr val="333333"/>
              </a:solidFill>
              <a:effectLst/>
              <a:latin typeface="Times New Roman" panose="02020603050405020304" pitchFamily="18" charset="0"/>
              <a:ea typeface="Times New Roman" panose="02020603050405020304" pitchFamily="18" charset="0"/>
            </a:endParaRPr>
          </a:p>
          <a:p>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69" name="Title 1"/>
          <p:cNvSpPr>
            <a:spLocks noGrp="1"/>
          </p:cNvSpPr>
          <p:nvPr>
            <p:ph type="title"/>
          </p:nvPr>
        </p:nvSpPr>
        <p:spPr/>
        <p:txBody>
          <a:bodyPr>
            <a:normAutofit/>
          </a:bodyPr>
          <a:p>
            <a:pPr marL="0" marR="0">
              <a:lnSpc>
                <a:spcPct val="115000"/>
              </a:lnSpc>
              <a:spcBef>
                <a:spcPts val="1500"/>
              </a:spcBef>
              <a:spcAft>
                <a:spcPts val="1500"/>
              </a:spcAft>
            </a:pPr>
            <a:r>
              <a:rPr b="1" dirty="0" sz="44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Arrival time</a:t>
            </a:r>
            <a:endParaRPr dirty="0" lang="en-US"/>
          </a:p>
        </p:txBody>
      </p:sp>
      <p:sp>
        <p:nvSpPr>
          <p:cNvPr id="1048670" name="Content Placeholder 2"/>
          <p:cNvSpPr>
            <a:spLocks noGrp="1"/>
          </p:cNvSpPr>
          <p:nvPr>
            <p:ph idx="1"/>
          </p:nvPr>
        </p:nvSpPr>
        <p:spPr/>
        <p:txBody>
          <a:bodyPr/>
          <a:p>
            <a:pPr algn="just" marL="0" marR="0">
              <a:lnSpc>
                <a:spcPct val="115000"/>
              </a:lnSpc>
              <a:spcBef>
                <a:spcPts val="1500"/>
              </a:spcBef>
              <a:spcAft>
                <a:spcPts val="1500"/>
              </a:spcAft>
            </a:pP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Arrival time is the time when a process enters into the ready state and is ready for its execution.</a:t>
            </a:r>
          </a:p>
          <a:p>
            <a:pPr algn="just" marL="0" marR="0">
              <a:lnSpc>
                <a:spcPct val="115000"/>
              </a:lnSpc>
              <a:spcBef>
                <a:spcPts val="1500"/>
              </a:spcBef>
              <a:spcAft>
                <a:spcPts val="1500"/>
              </a:spcAft>
            </a:pPr>
            <a:r>
              <a:rPr b="1" dirty="0" sz="36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Exit time</a:t>
            </a:r>
            <a:endParaRPr dirty="0" lang="en-US">
              <a:effectLst/>
              <a:latin typeface="Calibri" panose="020F0502020204030204" pitchFamily="34" charset="0"/>
              <a:ea typeface="Calibri" panose="020F0502020204030204" pitchFamily="34" charset="0"/>
              <a:cs typeface="Times New Roman" panose="02020603050405020304" pitchFamily="18" charset="0"/>
            </a:endParaRPr>
          </a:p>
          <a:p>
            <a:pPr algn="just" marL="0" marR="0">
              <a:lnSpc>
                <a:spcPct val="115000"/>
              </a:lnSpc>
              <a:spcBef>
                <a:spcPts val="1500"/>
              </a:spcBef>
              <a:spcAft>
                <a:spcPts val="1500"/>
              </a:spcAft>
            </a:pPr>
            <a:r>
              <a:rPr dirty="0" sz="28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Exit time is the time when a process completes its execution and exit from the system.</a:t>
            </a:r>
            <a:endParaRPr dirty="0" sz="2400" lang="en-US">
              <a:effectLst/>
              <a:latin typeface="Calibri" panose="020F0502020204030204" pitchFamily="34" charset="0"/>
              <a:ea typeface="Calibri" panose="020F0502020204030204" pitchFamily="34" charset="0"/>
              <a:cs typeface="Times New Roman" panose="02020603050405020304" pitchFamily="18" charset="0"/>
            </a:endParaRPr>
          </a:p>
          <a:p>
            <a:pPr algn="just" marL="0" marR="0">
              <a:lnSpc>
                <a:spcPct val="115000"/>
              </a:lnSpc>
              <a:spcBef>
                <a:spcPts val="1500"/>
              </a:spcBef>
              <a:spcAft>
                <a:spcPts val="1500"/>
              </a:spcAft>
            </a:pP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71" name="Title 1"/>
          <p:cNvSpPr>
            <a:spLocks noGrp="1"/>
          </p:cNvSpPr>
          <p:nvPr>
            <p:ph type="title"/>
          </p:nvPr>
        </p:nvSpPr>
        <p:spPr>
          <a:xfrm>
            <a:off x="1914144" y="274638"/>
            <a:ext cx="9997440" cy="444890"/>
          </a:xfrm>
        </p:spPr>
        <p:txBody>
          <a:bodyPr>
            <a:normAutofit fontScale="90000"/>
          </a:bodyPr>
          <a:p>
            <a:r>
              <a:rPr b="1" dirty="0" sz="44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Response time</a:t>
            </a:r>
            <a:endParaRPr dirty="0" lang="en-US"/>
          </a:p>
        </p:txBody>
      </p:sp>
      <p:sp>
        <p:nvSpPr>
          <p:cNvPr id="1048672" name="Content Placeholder 2"/>
          <p:cNvSpPr>
            <a:spLocks noGrp="1"/>
          </p:cNvSpPr>
          <p:nvPr>
            <p:ph idx="1"/>
          </p:nvPr>
        </p:nvSpPr>
        <p:spPr>
          <a:xfrm>
            <a:off x="1439056" y="854439"/>
            <a:ext cx="10472528" cy="5393961"/>
          </a:xfrm>
        </p:spPr>
        <p:txBody>
          <a:bodyPr/>
          <a:p>
            <a:pPr algn="just" marL="0" marR="0">
              <a:spcBef>
                <a:spcPts val="1500"/>
              </a:spcBef>
              <a:spcAft>
                <a:spcPts val="1500"/>
              </a:spcAft>
            </a:pPr>
            <a:r>
              <a:rPr dirty="0" sz="28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Response time is the time spent when the process is in the ready state and gets the CPU for the first time. </a:t>
            </a:r>
          </a:p>
          <a:p>
            <a:pPr algn="just" marL="0" marR="0">
              <a:spcBef>
                <a:spcPts val="1500"/>
              </a:spcBef>
              <a:spcAft>
                <a:spcPts val="1500"/>
              </a:spcAft>
            </a:pPr>
            <a:r>
              <a:rPr b="1" dirty="0" sz="20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Response time = Time at which the process gets the CPU for the first time - Arrival time</a:t>
            </a:r>
            <a:endParaRPr dirty="0" sz="2000" lang="en-US">
              <a:effectLst/>
              <a:latin typeface="Calibri" panose="020F0502020204030204" pitchFamily="34" charset="0"/>
              <a:ea typeface="Calibri" panose="020F0502020204030204" pitchFamily="34" charset="0"/>
              <a:cs typeface="Times New Roman" panose="02020603050405020304" pitchFamily="18" charset="0"/>
            </a:endParaRPr>
          </a:p>
          <a:p>
            <a:pPr algn="just" marL="0">
              <a:spcBef>
                <a:spcPts val="1500"/>
              </a:spcBef>
              <a:spcAft>
                <a:spcPts val="1500"/>
              </a:spcAft>
            </a:pPr>
            <a:r>
              <a:rPr dirty="0" sz="24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For example, here we are using the First Come First Served CPU scheduling algorithm for the below 3 processes:</a:t>
            </a:r>
          </a:p>
          <a:p>
            <a:pPr algn="just" marL="0">
              <a:lnSpc>
                <a:spcPct val="115000"/>
              </a:lnSpc>
              <a:spcBef>
                <a:spcPts val="1500"/>
              </a:spcBef>
              <a:spcAft>
                <a:spcPts val="1500"/>
              </a:spcAft>
            </a:pPr>
            <a:endParaRPr dirty="0" sz="28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marL="0" marR="0">
              <a:lnSpc>
                <a:spcPct val="115000"/>
              </a:lnSpc>
              <a:spcBef>
                <a:spcPts val="1500"/>
              </a:spcBef>
              <a:spcAft>
                <a:spcPts val="1500"/>
              </a:spcAft>
            </a:pP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graphicFrame>
        <p:nvGraphicFramePr>
          <p:cNvPr id="4194305" name="Table 4"/>
          <p:cNvGraphicFramePr>
            <a:graphicFrameLocks noGrp="1"/>
          </p:cNvGraphicFramePr>
          <p:nvPr/>
        </p:nvGraphicFramePr>
        <p:xfrm>
          <a:off x="2214880" y="3708400"/>
          <a:ext cx="8127999" cy="2626344"/>
        </p:xfrm>
        <a:graphic>
          <a:graphicData uri="http://schemas.openxmlformats.org/drawingml/2006/table">
            <a:tbl>
              <a:tblPr firstRow="1" bandRow="1">
                <a:tableStyleId>{5C22544A-7EE6-4342-B048-85BDC9FD1C3A}</a:tableStyleId>
              </a:tblPr>
              <a:tblGrid>
                <a:gridCol w="2709333"/>
                <a:gridCol w="2709333"/>
                <a:gridCol w="2709333"/>
              </a:tblGrid>
              <a:tr h="656586">
                <a:tc>
                  <a:txBody>
                    <a:bodyPr/>
                    <a:p>
                      <a:pPr algn="l"/>
                      <a:r>
                        <a:rPr dirty="0" lang="en-US"/>
                        <a:t>process</a:t>
                      </a:r>
                    </a:p>
                  </a:txBody>
                </a:tc>
                <a:tc>
                  <a:txBody>
                    <a:bodyPr/>
                    <a:p>
                      <a:pPr algn="l"/>
                      <a:r>
                        <a:rPr dirty="0" lang="en-US"/>
                        <a:t>Arrival time</a:t>
                      </a:r>
                    </a:p>
                  </a:txBody>
                </a:tc>
                <a:tc>
                  <a:txBody>
                    <a:bodyPr/>
                    <a:p>
                      <a:pPr algn="l"/>
                      <a:r>
                        <a:rPr dirty="0" lang="en-US"/>
                        <a:t>Burst time</a:t>
                      </a:r>
                    </a:p>
                  </a:txBody>
                </a:tc>
              </a:tr>
              <a:tr h="656586">
                <a:tc>
                  <a:txBody>
                    <a:bodyPr/>
                    <a:p>
                      <a:r>
                        <a:rPr dirty="0" lang="en-US"/>
                        <a:t>P1</a:t>
                      </a:r>
                    </a:p>
                  </a:txBody>
                </a:tc>
                <a:tc>
                  <a:txBody>
                    <a:bodyPr/>
                    <a:p>
                      <a:r>
                        <a:rPr dirty="0" lang="en-US"/>
                        <a:t>0 </a:t>
                      </a:r>
                      <a:r>
                        <a:rPr dirty="0" lang="en-US" err="1"/>
                        <a:t>ms</a:t>
                      </a:r>
                      <a:endParaRPr dirty="0" lang="en-US"/>
                    </a:p>
                  </a:txBody>
                </a:tc>
                <a:tc>
                  <a:txBody>
                    <a:bodyPr/>
                    <a:p>
                      <a:r>
                        <a:rPr dirty="0" lang="en-US"/>
                        <a:t>8 </a:t>
                      </a:r>
                      <a:r>
                        <a:rPr dirty="0" lang="en-US" err="1"/>
                        <a:t>ms</a:t>
                      </a:r>
                      <a:endParaRPr dirty="0" lang="en-US"/>
                    </a:p>
                  </a:txBody>
                </a:tc>
              </a:tr>
              <a:tr h="656586">
                <a:tc>
                  <a:txBody>
                    <a:bodyPr/>
                    <a:p>
                      <a:r>
                        <a:rPr dirty="0" lang="en-US"/>
                        <a:t>P2 </a:t>
                      </a:r>
                    </a:p>
                  </a:txBody>
                </a:tc>
                <a:tc>
                  <a:txBody>
                    <a:bodyPr/>
                    <a:p>
                      <a:r>
                        <a:rPr dirty="0" lang="en-US"/>
                        <a:t>1 </a:t>
                      </a:r>
                      <a:r>
                        <a:rPr dirty="0" lang="en-US" err="1"/>
                        <a:t>ms</a:t>
                      </a:r>
                      <a:endParaRPr dirty="0" lang="en-US"/>
                    </a:p>
                  </a:txBody>
                </a:tc>
                <a:tc>
                  <a:txBody>
                    <a:bodyPr/>
                    <a:p>
                      <a:r>
                        <a:rPr dirty="0" lang="en-US"/>
                        <a:t>7ms</a:t>
                      </a:r>
                    </a:p>
                  </a:txBody>
                </a:tc>
              </a:tr>
              <a:tr h="656586">
                <a:tc>
                  <a:txBody>
                    <a:bodyPr/>
                    <a:p>
                      <a:r>
                        <a:rPr dirty="0" lang="en-US"/>
                        <a:t>P3 </a:t>
                      </a:r>
                    </a:p>
                  </a:txBody>
                </a:tc>
                <a:tc>
                  <a:txBody>
                    <a:bodyPr/>
                    <a:p>
                      <a:r>
                        <a:rPr dirty="0" lang="en-US"/>
                        <a:t>2 </a:t>
                      </a:r>
                      <a:r>
                        <a:rPr dirty="0" lang="en-US" err="1"/>
                        <a:t>ms</a:t>
                      </a:r>
                      <a:endParaRPr dirty="0" lang="en-US"/>
                    </a:p>
                  </a:txBody>
                </a:tc>
                <a:tc>
                  <a:txBody>
                    <a:bodyPr/>
                    <a:p>
                      <a:r>
                        <a:rPr dirty="0" lang="en-US"/>
                        <a:t>10ms</a:t>
                      </a:r>
                    </a:p>
                  </a:txBody>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73" name="Title 1"/>
          <p:cNvSpPr>
            <a:spLocks noGrp="1"/>
          </p:cNvSpPr>
          <p:nvPr>
            <p:ph type="title"/>
          </p:nvPr>
        </p:nvSpPr>
        <p:spPr/>
        <p:txBody>
          <a:bodyPr/>
          <a:p>
            <a:r>
              <a:rPr dirty="0" lang="en-US" err="1"/>
              <a:t>Cont</a:t>
            </a:r>
            <a:r>
              <a:rPr dirty="0" lang="en-US"/>
              <a:t>…</a:t>
            </a:r>
          </a:p>
        </p:txBody>
      </p:sp>
      <p:sp>
        <p:nvSpPr>
          <p:cNvPr id="1048674" name="Content Placeholder 2"/>
          <p:cNvSpPr>
            <a:spLocks noGrp="1"/>
          </p:cNvSpPr>
          <p:nvPr>
            <p:ph idx="1"/>
          </p:nvPr>
        </p:nvSpPr>
        <p:spPr/>
        <p:txBody>
          <a:bodyPr>
            <a:normAutofit fontScale="78571" lnSpcReduction="20000"/>
          </a:bodyPr>
          <a:p>
            <a:pPr algn="just" marL="0" marR="0">
              <a:lnSpc>
                <a:spcPct val="115000"/>
              </a:lnSpc>
              <a:spcBef>
                <a:spcPts val="1500"/>
              </a:spcBef>
              <a:spcAft>
                <a:spcPts val="1500"/>
              </a:spcAft>
            </a:pP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Here, the response time of all the 3 processes are:</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1500"/>
              </a:spcBef>
              <a:spcAft>
                <a:spcPts val="1500"/>
              </a:spcAft>
              <a:buSzPts val="1000"/>
              <a:buFont typeface="Symbol" panose="05050102010706020507" pitchFamily="18" charset="2"/>
              <a:buChar char=""/>
              <a:tabLst>
                <a:tab algn="l" pos="457200"/>
              </a:tabLst>
            </a:pPr>
            <a:r>
              <a:rPr b="1"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P1:</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0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endParaRPr dirty="0" sz="2800" lang="en-US">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1500"/>
              </a:spcBef>
              <a:spcAft>
                <a:spcPts val="1500"/>
              </a:spcAft>
              <a:buSzPts val="1000"/>
              <a:buFont typeface="Symbol" panose="05050102010706020507" pitchFamily="18" charset="2"/>
              <a:buChar char=""/>
              <a:tabLst>
                <a:tab algn="l" pos="457200"/>
              </a:tabLst>
            </a:pPr>
            <a:r>
              <a:rPr b="1"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P2:</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7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because the process P2 have to wait for 8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during the execution of P1 and then after it will get the CPU for the first time. Also, the arrival time of P2 is 1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So, the response time will be 8-1 = 7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endParaRPr dirty="0" sz="2800" lang="en-US">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1500"/>
              </a:spcBef>
              <a:spcAft>
                <a:spcPts val="1500"/>
              </a:spcAft>
              <a:buSzPts val="1000"/>
              <a:buFont typeface="Symbol" panose="05050102010706020507" pitchFamily="18" charset="2"/>
              <a:buChar char=""/>
              <a:tabLst>
                <a:tab algn="l" pos="457200"/>
              </a:tabLst>
            </a:pPr>
            <a:r>
              <a:rPr b="1"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P3:</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13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because the process P3 have to wait for the execution of P1 and P2 i.e. after 8+7 = 15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CPU will be allocated to the process P3 for the first time. Also, the arrival of P3 is 2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r>
              <a:rPr dirty="0" sz="3200"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So, the response time for P3 will be 15-2 = 13 </a:t>
            </a:r>
            <a:r>
              <a:rPr dirty="0" sz="3200" lang="en-US"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ms.</a:t>
            </a:r>
            <a:endParaRPr dirty="0" sz="2800" lang="en-US">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75" name="Title 1"/>
          <p:cNvSpPr>
            <a:spLocks noGrp="1"/>
          </p:cNvSpPr>
          <p:nvPr>
            <p:ph type="title"/>
          </p:nvPr>
        </p:nvSpPr>
        <p:spPr>
          <a:xfrm>
            <a:off x="1914144" y="274638"/>
            <a:ext cx="9997440" cy="446722"/>
          </a:xfrm>
        </p:spPr>
        <p:txBody>
          <a:bodyPr>
            <a:noAutofit/>
          </a:bodyPr>
          <a:p>
            <a:r>
              <a:rPr b="1" dirty="0" sz="3200" i="1"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Waiting time</a:t>
            </a:r>
            <a:endParaRPr dirty="0" sz="3200" lang="en-US"/>
          </a:p>
        </p:txBody>
      </p:sp>
      <p:sp>
        <p:nvSpPr>
          <p:cNvPr id="1048676" name="Content Placeholder 2"/>
          <p:cNvSpPr>
            <a:spLocks noGrp="1"/>
          </p:cNvSpPr>
          <p:nvPr>
            <p:ph idx="1"/>
          </p:nvPr>
        </p:nvSpPr>
        <p:spPr>
          <a:xfrm>
            <a:off x="1412240" y="843280"/>
            <a:ext cx="10499344" cy="5405120"/>
          </a:xfrm>
        </p:spPr>
        <p:txBody>
          <a:bodyPr>
            <a:normAutofit/>
          </a:bodyPr>
          <a:p>
            <a:pPr algn="just" marL="0" marR="0">
              <a:spcBef>
                <a:spcPts val="0"/>
              </a:spcBef>
              <a:spcAft>
                <a:spcPts val="2250"/>
              </a:spcAft>
            </a:pPr>
            <a:r>
              <a:rPr dirty="0" sz="2400" lang="en-US" spc="10">
                <a:solidFill>
                  <a:srgbClr val="333333"/>
                </a:solidFill>
                <a:effectLst/>
                <a:latin typeface="Times New Roman" panose="02020603050405020304" pitchFamily="18" charset="0"/>
                <a:ea typeface="Times New Roman" panose="02020603050405020304" pitchFamily="18" charset="0"/>
              </a:rPr>
              <a:t>Waiting time is the total time spent by the process in the ready state waiting for </a:t>
            </a:r>
            <a:r>
              <a:rPr dirty="0" sz="1800" lang="en-US" spc="10">
                <a:solidFill>
                  <a:srgbClr val="333333"/>
                </a:solidFill>
                <a:effectLst/>
                <a:latin typeface="Times New Roman" panose="02020603050405020304" pitchFamily="18" charset="0"/>
                <a:ea typeface="Times New Roman" panose="02020603050405020304" pitchFamily="18" charset="0"/>
              </a:rPr>
              <a:t>CPU. </a:t>
            </a:r>
          </a:p>
          <a:p>
            <a:pPr algn="just" lvl="2" marL="521208">
              <a:spcBef>
                <a:spcPts val="0"/>
              </a:spcBef>
              <a:spcAft>
                <a:spcPts val="2250"/>
              </a:spcAft>
            </a:pPr>
            <a:r>
              <a:rPr b="1" dirty="0" sz="1800" lang="en-US" spc="10">
                <a:solidFill>
                  <a:srgbClr val="333333"/>
                </a:solidFill>
                <a:effectLst/>
                <a:latin typeface="Times New Roman" panose="02020603050405020304" pitchFamily="18" charset="0"/>
                <a:ea typeface="Times New Roman" panose="02020603050405020304" pitchFamily="18" charset="0"/>
              </a:rPr>
              <a:t>Waiting time = Turnaround time - Burst time</a:t>
            </a:r>
            <a:endParaRPr dirty="0" sz="1800" lang="en-US" spc="10">
              <a:solidFill>
                <a:srgbClr val="333333"/>
              </a:solidFill>
              <a:effectLst/>
              <a:latin typeface="Times New Roman" panose="02020603050405020304" pitchFamily="18" charset="0"/>
              <a:ea typeface="Times New Roman" panose="02020603050405020304" pitchFamily="18" charset="0"/>
            </a:endParaRPr>
          </a:p>
          <a:p>
            <a:pPr algn="just" marL="0" marR="0">
              <a:spcBef>
                <a:spcPts val="0"/>
              </a:spcBef>
              <a:spcAft>
                <a:spcPts val="2250"/>
              </a:spcAft>
            </a:pPr>
            <a:r>
              <a:rPr dirty="0" sz="2400" lang="en-US" spc="10">
                <a:solidFill>
                  <a:srgbClr val="333333"/>
                </a:solidFill>
                <a:effectLst/>
                <a:latin typeface="Times New Roman" panose="02020603050405020304" pitchFamily="18" charset="0"/>
                <a:ea typeface="Times New Roman" panose="02020603050405020304" pitchFamily="18" charset="0"/>
              </a:rPr>
              <a:t>For example, consider the arrival time of all the below 3 processes to be 0 </a:t>
            </a:r>
            <a:r>
              <a:rPr dirty="0" sz="2400" lang="en-US" spc="10" err="1">
                <a:solidFill>
                  <a:srgbClr val="333333"/>
                </a:solidFill>
                <a:effectLst/>
                <a:latin typeface="Times New Roman" panose="02020603050405020304" pitchFamily="18" charset="0"/>
                <a:ea typeface="Times New Roman" panose="02020603050405020304" pitchFamily="18" charset="0"/>
              </a:rPr>
              <a:t>ms</a:t>
            </a:r>
            <a:r>
              <a:rPr dirty="0" sz="2400" lang="en-US" spc="10">
                <a:solidFill>
                  <a:srgbClr val="333333"/>
                </a:solidFill>
                <a:effectLst/>
                <a:latin typeface="Times New Roman" panose="02020603050405020304" pitchFamily="18" charset="0"/>
                <a:ea typeface="Times New Roman" panose="02020603050405020304" pitchFamily="18" charset="0"/>
              </a:rPr>
              <a:t>, 0 </a:t>
            </a:r>
            <a:r>
              <a:rPr dirty="0" sz="2400" lang="en-US" spc="10" err="1">
                <a:solidFill>
                  <a:srgbClr val="333333"/>
                </a:solidFill>
                <a:effectLst/>
                <a:latin typeface="Times New Roman" panose="02020603050405020304" pitchFamily="18" charset="0"/>
                <a:ea typeface="Times New Roman" panose="02020603050405020304" pitchFamily="18" charset="0"/>
              </a:rPr>
              <a:t>ms</a:t>
            </a:r>
            <a:r>
              <a:rPr dirty="0" sz="2400" lang="en-US" spc="10">
                <a:solidFill>
                  <a:srgbClr val="333333"/>
                </a:solidFill>
                <a:effectLst/>
                <a:latin typeface="Times New Roman" panose="02020603050405020304" pitchFamily="18" charset="0"/>
                <a:ea typeface="Times New Roman" panose="02020603050405020304" pitchFamily="18" charset="0"/>
              </a:rPr>
              <a:t>, and 2 </a:t>
            </a:r>
            <a:r>
              <a:rPr dirty="0" sz="2400" lang="en-US" spc="10" err="1">
                <a:solidFill>
                  <a:srgbClr val="333333"/>
                </a:solidFill>
                <a:effectLst/>
                <a:latin typeface="Times New Roman" panose="02020603050405020304" pitchFamily="18" charset="0"/>
                <a:ea typeface="Times New Roman" panose="02020603050405020304" pitchFamily="18" charset="0"/>
              </a:rPr>
              <a:t>ms</a:t>
            </a:r>
            <a:r>
              <a:rPr dirty="0" sz="2400" lang="en-US" spc="10">
                <a:solidFill>
                  <a:srgbClr val="333333"/>
                </a:solidFill>
                <a:effectLst/>
                <a:latin typeface="Times New Roman" panose="02020603050405020304" pitchFamily="18" charset="0"/>
                <a:ea typeface="Times New Roman" panose="02020603050405020304" pitchFamily="18" charset="0"/>
              </a:rPr>
              <a:t> and we are using the First Come First Serve scheduling algorithm.</a:t>
            </a:r>
          </a:p>
          <a:p>
            <a:pPr algn="just" marL="0" marR="0">
              <a:spcBef>
                <a:spcPts val="0"/>
              </a:spcBef>
              <a:spcAft>
                <a:spcPts val="2250"/>
              </a:spcAft>
            </a:pPr>
            <a:endParaRPr dirty="0" sz="2400" lang="en-US">
              <a:effectLst/>
              <a:latin typeface="Times New Roman" panose="02020603050405020304" pitchFamily="18" charset="0"/>
              <a:ea typeface="Times New Roman" panose="02020603050405020304" pitchFamily="18" charset="0"/>
            </a:endParaRPr>
          </a:p>
          <a:p>
            <a:endParaRPr dirty="0" sz="2400" lang="en-US"/>
          </a:p>
        </p:txBody>
      </p:sp>
      <p:graphicFrame>
        <p:nvGraphicFramePr>
          <p:cNvPr id="4194306" name="Table 6"/>
          <p:cNvGraphicFramePr>
            <a:graphicFrameLocks noGrp="1"/>
          </p:cNvGraphicFramePr>
          <p:nvPr/>
        </p:nvGraphicFramePr>
        <p:xfrm>
          <a:off x="2288032" y="3429000"/>
          <a:ext cx="8127999" cy="1892808"/>
        </p:xfrm>
        <a:graphic>
          <a:graphicData uri="http://schemas.openxmlformats.org/drawingml/2006/table">
            <a:tbl>
              <a:tblPr firstRow="1" bandRow="1">
                <a:tableStyleId>{5C22544A-7EE6-4342-B048-85BDC9FD1C3A}</a:tableStyleId>
              </a:tblPr>
              <a:tblGrid>
                <a:gridCol w="2709333"/>
                <a:gridCol w="2709333"/>
                <a:gridCol w="2709333"/>
              </a:tblGrid>
              <a:tr h="473202">
                <a:tc>
                  <a:txBody>
                    <a:bodyPr/>
                    <a:p>
                      <a:r>
                        <a:rPr dirty="0" sz="2400" lang="en-US"/>
                        <a:t>Process </a:t>
                      </a:r>
                    </a:p>
                  </a:txBody>
                </a:tc>
                <a:tc>
                  <a:txBody>
                    <a:bodyPr/>
                    <a:p>
                      <a:r>
                        <a:rPr dirty="0" sz="2400" lang="en-US"/>
                        <a:t>Arrival time </a:t>
                      </a:r>
                    </a:p>
                  </a:txBody>
                </a:tc>
                <a:tc>
                  <a:txBody>
                    <a:bodyPr/>
                    <a:p>
                      <a:r>
                        <a:rPr dirty="0" sz="2400" lang="en-US"/>
                        <a:t>Burst time </a:t>
                      </a:r>
                    </a:p>
                  </a:txBody>
                </a:tc>
              </a:tr>
              <a:tr h="473202">
                <a:tc>
                  <a:txBody>
                    <a:bodyPr/>
                    <a:p>
                      <a:r>
                        <a:rPr dirty="0" sz="2400" lang="en-US"/>
                        <a:t>P1 </a:t>
                      </a:r>
                    </a:p>
                  </a:txBody>
                </a:tc>
                <a:tc>
                  <a:txBody>
                    <a:bodyPr/>
                    <a:p>
                      <a:r>
                        <a:rPr dirty="0" sz="2400" lang="en-US"/>
                        <a:t>0 </a:t>
                      </a:r>
                      <a:r>
                        <a:rPr dirty="0" sz="2400" lang="en-US" err="1"/>
                        <a:t>ms</a:t>
                      </a:r>
                      <a:endParaRPr dirty="0" sz="2400" lang="en-US"/>
                    </a:p>
                  </a:txBody>
                </a:tc>
                <a:tc>
                  <a:txBody>
                    <a:bodyPr/>
                    <a:p>
                      <a:r>
                        <a:rPr dirty="0" sz="2400" lang="en-US"/>
                        <a:t>8ms</a:t>
                      </a:r>
                    </a:p>
                  </a:txBody>
                </a:tc>
              </a:tr>
              <a:tr h="473202">
                <a:tc>
                  <a:txBody>
                    <a:bodyPr/>
                    <a:p>
                      <a:r>
                        <a:rPr dirty="0" sz="2400" lang="en-US"/>
                        <a:t>P2 </a:t>
                      </a:r>
                    </a:p>
                  </a:txBody>
                </a:tc>
                <a:tc>
                  <a:txBody>
                    <a:bodyPr/>
                    <a:p>
                      <a:r>
                        <a:rPr dirty="0" sz="2400" lang="en-US"/>
                        <a:t>0ms</a:t>
                      </a:r>
                    </a:p>
                  </a:txBody>
                </a:tc>
                <a:tc>
                  <a:txBody>
                    <a:bodyPr/>
                    <a:p>
                      <a:r>
                        <a:rPr dirty="0" sz="2400" lang="en-US"/>
                        <a:t>7ms</a:t>
                      </a:r>
                    </a:p>
                  </a:txBody>
                </a:tc>
              </a:tr>
              <a:tr h="473202">
                <a:tc>
                  <a:txBody>
                    <a:bodyPr/>
                    <a:p>
                      <a:r>
                        <a:rPr dirty="0" sz="2400" lang="en-US"/>
                        <a:t>P3</a:t>
                      </a:r>
                    </a:p>
                  </a:txBody>
                </a:tc>
                <a:tc>
                  <a:txBody>
                    <a:bodyPr/>
                    <a:p>
                      <a:r>
                        <a:rPr dirty="0" sz="2400" lang="en-US"/>
                        <a:t>2ms</a:t>
                      </a:r>
                    </a:p>
                  </a:txBody>
                </a:tc>
                <a:tc>
                  <a:txBody>
                    <a:bodyPr/>
                    <a:p>
                      <a:r>
                        <a:rPr dirty="0" sz="2400" lang="en-US"/>
                        <a:t>10ms</a:t>
                      </a:r>
                    </a:p>
                  </a:txBody>
                </a:tc>
              </a:tr>
            </a:tbl>
          </a:graphicData>
        </a:graphic>
      </p:graphicFrame>
      <p:graphicFrame>
        <p:nvGraphicFramePr>
          <p:cNvPr id="4194307" name="Table 8"/>
          <p:cNvGraphicFramePr>
            <a:graphicFrameLocks noGrp="1"/>
          </p:cNvGraphicFramePr>
          <p:nvPr/>
        </p:nvGraphicFramePr>
        <p:xfrm>
          <a:off x="2288033" y="5450332"/>
          <a:ext cx="8694927" cy="1216133"/>
        </p:xfrm>
        <a:graphic>
          <a:graphicData uri="http://schemas.openxmlformats.org/drawingml/2006/table">
            <a:tbl>
              <a:tblPr firstRow="1" bandRow="1">
                <a:tableStyleId>{5C22544A-7EE6-4342-B048-85BDC9FD1C3A}</a:tableStyleId>
              </a:tblPr>
              <a:tblGrid>
                <a:gridCol w="2898309"/>
                <a:gridCol w="2898309"/>
                <a:gridCol w="2898309"/>
              </a:tblGrid>
              <a:tr h="359927">
                <a:tc gridSpan="3">
                  <a:txBody>
                    <a:bodyPr/>
                    <a:p>
                      <a:r>
                        <a:rPr dirty="0" lang="en-US">
                          <a:solidFill>
                            <a:sysClr lastClr="000000" val="windowText"/>
                          </a:solidFill>
                        </a:rPr>
                        <a:t>Gantt chart </a:t>
                      </a:r>
                    </a:p>
                  </a:txBody>
                  <a:tcPr>
                    <a:lnL w="12700" cmpd="sng">
                      <a:noFill/>
                    </a:lnL>
                    <a:lnR w="12700" cmpd="sng">
                      <a:noFill/>
                    </a:lnR>
                    <a:lnT w="12700" cap="flat" cmpd="sng" algn="ctr">
                      <a:noFill/>
                      <a:prstDash val="solid"/>
                      <a:round/>
                      <a:headEnd type="none" w="med" len="med"/>
                      <a:tailEnd type="none" w="med" len="med"/>
                    </a:lnT>
                    <a:lnB w="381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hMerge="1">
                  <a:txBody>
                    <a:bodyPr/>
                    <a:p>
                      <a:endParaRPr dirty="0" lang="en-US"/>
                    </a:p>
                  </a:txBody>
                </a:tc>
                <a:tc hMerge="1">
                  <a:txBody>
                    <a:bodyPr/>
                    <a:p>
                      <a:endParaRPr dirty="0" lang="en-US"/>
                    </a:p>
                  </a:txBody>
                </a:tc>
              </a:tr>
              <a:tr h="359927">
                <a:tc>
                  <a:txBody>
                    <a:bodyPr/>
                    <a:p>
                      <a:pPr algn="ctr"/>
                      <a:r>
                        <a:rPr dirty="0" lang="en-US"/>
                        <a:t>P1 </a:t>
                      </a:r>
                    </a:p>
                  </a:txBody>
                  <a:tcPr>
                    <a:lnT w="38100" cmpd="sng">
                      <a:noFill/>
                    </a:lnT>
                    <a:lnB w="12700" cap="flat" cmpd="sng" algn="ctr">
                      <a:solidFill>
                        <a:schemeClr val="tx1"/>
                      </a:solidFill>
                      <a:prstDash val="solid"/>
                      <a:round/>
                      <a:headEnd type="none" w="med" len="med"/>
                      <a:tailEnd type="none" w="med" len="med"/>
                    </a:lnB>
                    <a:solidFill>
                      <a:schemeClr val="bg1"/>
                    </a:solidFill>
                  </a:tcPr>
                </a:tc>
                <a:tc>
                  <a:txBody>
                    <a:bodyPr/>
                    <a:p>
                      <a:pPr algn="ctr"/>
                      <a:r>
                        <a:rPr dirty="0" lang="en-US"/>
                        <a:t>P2 </a:t>
                      </a:r>
                    </a:p>
                  </a:txBody>
                  <a:tcPr>
                    <a:lnT w="38100" cmpd="sng">
                      <a:noFill/>
                    </a:lnT>
                    <a:lnB w="12700" cap="flat" cmpd="sng" algn="ctr">
                      <a:solidFill>
                        <a:schemeClr val="tx1"/>
                      </a:solidFill>
                      <a:prstDash val="solid"/>
                      <a:round/>
                      <a:headEnd type="none" w="med" len="med"/>
                      <a:tailEnd type="none" w="med" len="med"/>
                    </a:lnB>
                    <a:solidFill>
                      <a:schemeClr val="bg1"/>
                    </a:solidFill>
                  </a:tcPr>
                </a:tc>
                <a:tc>
                  <a:txBody>
                    <a:bodyPr/>
                    <a:p>
                      <a:pPr algn="ctr"/>
                      <a:r>
                        <a:rPr dirty="0" lang="en-US"/>
                        <a:t>P3 </a:t>
                      </a:r>
                    </a:p>
                  </a:txBody>
                  <a:tcPr>
                    <a:lnT w="38100" cmpd="sng">
                      <a:noFill/>
                    </a:lnT>
                    <a:lnB w="12700" cap="flat" cmpd="sng" algn="ctr">
                      <a:solidFill>
                        <a:schemeClr val="tx1"/>
                      </a:solidFill>
                      <a:prstDash val="solid"/>
                      <a:round/>
                      <a:headEnd type="none" w="med" len="med"/>
                      <a:tailEnd type="none" w="med" len="med"/>
                    </a:lnB>
                    <a:solidFill>
                      <a:schemeClr val="bg1"/>
                    </a:solidFill>
                  </a:tcPr>
                </a:tc>
              </a:tr>
              <a:tr h="484613">
                <a:tc>
                  <a:txBody>
                    <a:bodyPr/>
                    <a:p>
                      <a:r>
                        <a:rPr dirty="0" lang="en-US"/>
                        <a:t>0 </a:t>
                      </a:r>
                      <a:r>
                        <a:rPr dirty="0" lang="en-US" err="1"/>
                        <a:t>ms</a:t>
                      </a:r>
                      <a:r>
                        <a:rPr dirty="0" lang="en-US"/>
                        <a:t>                         8 </a:t>
                      </a:r>
                      <a:r>
                        <a:rPr dirty="0" lang="en-US" err="1"/>
                        <a:t>ms</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dirty="0" lang="en-US"/>
                        <a:t>8 </a:t>
                      </a:r>
                      <a:r>
                        <a:rPr dirty="0" lang="en-US" err="1"/>
                        <a:t>ms</a:t>
                      </a:r>
                      <a:r>
                        <a:rPr dirty="0" lang="en-US"/>
                        <a:t>                        15 </a:t>
                      </a:r>
                      <a:r>
                        <a:rPr dirty="0" lang="en-US" err="1"/>
                        <a:t>ms</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lang="en-US"/>
                        <a:t>15 </a:t>
                      </a:r>
                      <a:r>
                        <a:rPr dirty="0" lang="en-US" err="1"/>
                        <a:t>ms</a:t>
                      </a:r>
                      <a:r>
                        <a:rPr dirty="0" lang="en-US"/>
                        <a:t>                   25 </a:t>
                      </a:r>
                      <a:r>
                        <a:rPr dirty="0" lang="en-US" err="1"/>
                        <a:t>ms</a:t>
                      </a:r>
                      <a:r>
                        <a:rPr dirty="0" lang="en-US"/>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77" name="Title 1"/>
          <p:cNvSpPr>
            <a:spLocks noGrp="1"/>
          </p:cNvSpPr>
          <p:nvPr>
            <p:ph type="title"/>
          </p:nvPr>
        </p:nvSpPr>
        <p:spPr/>
        <p:txBody>
          <a:bodyPr/>
          <a:p>
            <a:r>
              <a:rPr dirty="0" lang="en-US" err="1"/>
              <a:t>Cont</a:t>
            </a:r>
            <a:r>
              <a:rPr dirty="0" lang="en-US"/>
              <a:t>…</a:t>
            </a:r>
          </a:p>
        </p:txBody>
      </p:sp>
      <p:sp>
        <p:nvSpPr>
          <p:cNvPr id="1048678" name="Content Placeholder 2"/>
          <p:cNvSpPr>
            <a:spLocks noGrp="1"/>
          </p:cNvSpPr>
          <p:nvPr>
            <p:ph idx="1"/>
          </p:nvPr>
        </p:nvSpPr>
        <p:spPr/>
        <p:txBody>
          <a:bodyPr>
            <a:normAutofit/>
          </a:bodyPr>
          <a:p>
            <a:pPr algn="just" marL="0" marR="0">
              <a:spcBef>
                <a:spcPts val="0"/>
              </a:spcBef>
              <a:spcAft>
                <a:spcPts val="2250"/>
              </a:spcAft>
            </a:pPr>
            <a:r>
              <a:rPr dirty="0" sz="2800" lang="en-US" spc="10">
                <a:solidFill>
                  <a:srgbClr val="333333"/>
                </a:solidFill>
                <a:effectLst/>
                <a:latin typeface="Times New Roman" panose="02020603050405020304" pitchFamily="18" charset="0"/>
                <a:ea typeface="Times New Roman" panose="02020603050405020304" pitchFamily="18" charset="0"/>
              </a:rPr>
              <a:t>Then the waiting time for all the 3 processes will be:</a:t>
            </a:r>
            <a:endParaRPr dirty="0" sz="2800" lang="en-US">
              <a:effectLst/>
              <a:latin typeface="Times New Roman" panose="02020603050405020304" pitchFamily="18" charset="0"/>
              <a:ea typeface="Times New Roman" panose="02020603050405020304" pitchFamily="18" charset="0"/>
            </a:endParaRPr>
          </a:p>
          <a:p>
            <a:pPr algn="just" indent="-342900" lvl="0" marL="342900" marR="0">
              <a:lnSpc>
                <a:spcPct val="115000"/>
              </a:lnSpc>
              <a:spcBef>
                <a:spcPts val="0"/>
              </a:spcBef>
              <a:spcAft>
                <a:spcPts val="750"/>
              </a:spcAft>
              <a:buSzPts val="1000"/>
              <a:buFont typeface="Symbol" panose="05050102010706020507" pitchFamily="18" charset="2"/>
              <a:buChar char=""/>
              <a:tabLst>
                <a:tab algn="l" pos="457200"/>
              </a:tabLst>
            </a:pPr>
            <a:r>
              <a:rPr b="1"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P1:</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0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endParaRPr dirty="0" sz="2400" lang="en-US">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0"/>
              </a:spcBef>
              <a:spcAft>
                <a:spcPts val="750"/>
              </a:spcAft>
              <a:buSzPts val="1000"/>
              <a:buFont typeface="Symbol" panose="05050102010706020507" pitchFamily="18" charset="2"/>
              <a:buChar char=""/>
              <a:tabLst>
                <a:tab algn="l" pos="457200"/>
              </a:tabLst>
            </a:pPr>
            <a:r>
              <a:rPr b="1"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P2:</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8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because P2 have to wait for the complete execution of P1 and arrival time of P2 is 0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endParaRPr dirty="0" sz="2400" lang="en-US">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marR="0">
              <a:lnSpc>
                <a:spcPct val="115000"/>
              </a:lnSpc>
              <a:spcBef>
                <a:spcPts val="0"/>
              </a:spcBef>
              <a:spcAft>
                <a:spcPts val="750"/>
              </a:spcAft>
              <a:buSzPts val="1000"/>
              <a:buFont typeface="Symbol" panose="05050102010706020507" pitchFamily="18" charset="2"/>
              <a:buChar char=""/>
              <a:tabLst>
                <a:tab algn="l" pos="457200"/>
              </a:tabLst>
            </a:pPr>
            <a:r>
              <a:rPr b="1"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P3:</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13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becuase</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P3 will be executed after P1 and P2 i.e. after 8+7 = 15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the arrival time of P3 is 2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r>
              <a:rPr dirty="0" sz="28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So, the waiting time of P3 will be: 15-2 = 13 </a:t>
            </a:r>
            <a:r>
              <a:rPr dirty="0" sz="2800" lang="en-US" spc="1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ms.</a:t>
            </a:r>
            <a:endParaRPr dirty="0" sz="2400" lang="en-US">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sz="280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82" name="Title 1"/>
          <p:cNvSpPr>
            <a:spLocks noGrp="1"/>
          </p:cNvSpPr>
          <p:nvPr>
            <p:ph type="title"/>
          </p:nvPr>
        </p:nvSpPr>
        <p:spPr/>
        <p:txBody>
          <a:bodyPr>
            <a:noAutofit/>
          </a:bodyPr>
          <a:p>
            <a:r>
              <a:rPr b="1" dirty="0" sz="2400" lang="en-US"/>
              <a:t>What is the difference between waiting time and response time?</a:t>
            </a:r>
          </a:p>
        </p:txBody>
      </p:sp>
      <p:sp>
        <p:nvSpPr>
          <p:cNvPr id="1048683" name="Content Placeholder 2"/>
          <p:cNvSpPr>
            <a:spLocks noGrp="1"/>
          </p:cNvSpPr>
          <p:nvPr>
            <p:ph idx="1"/>
          </p:nvPr>
        </p:nvSpPr>
        <p:spPr/>
        <p:txBody>
          <a:bodyPr/>
          <a:p>
            <a:pPr algn="just" marL="0" marR="0">
              <a:spcBef>
                <a:spcPts val="0"/>
              </a:spcBef>
              <a:spcAft>
                <a:spcPts val="2250"/>
              </a:spcAft>
            </a:pPr>
            <a:r>
              <a:rPr dirty="0" sz="2800" lang="en-US" spc="10">
                <a:solidFill>
                  <a:srgbClr val="333333"/>
                </a:solidFill>
                <a:effectLst/>
                <a:latin typeface="Times New Roman" panose="02020603050405020304" pitchFamily="18" charset="0"/>
                <a:ea typeface="Times New Roman" panose="02020603050405020304" pitchFamily="18" charset="0"/>
              </a:rPr>
              <a:t>Response time is the time spent between the ready state and getting the CPU for the first time. </a:t>
            </a:r>
          </a:p>
          <a:p>
            <a:pPr algn="just" marL="0" marR="0">
              <a:spcBef>
                <a:spcPts val="0"/>
              </a:spcBef>
              <a:spcAft>
                <a:spcPts val="2250"/>
              </a:spcAft>
            </a:pPr>
            <a:r>
              <a:rPr dirty="0" sz="2800" lang="en-US" spc="10">
                <a:solidFill>
                  <a:srgbClr val="333333"/>
                </a:solidFill>
                <a:effectLst/>
                <a:latin typeface="Times New Roman" panose="02020603050405020304" pitchFamily="18" charset="0"/>
                <a:ea typeface="Times New Roman" panose="02020603050405020304" pitchFamily="18" charset="0"/>
              </a:rPr>
              <a:t>But the waiting time is the total time taken by the process in the ready state. </a:t>
            </a:r>
          </a:p>
          <a:p>
            <a:pPr algn="just" marL="0" marR="0">
              <a:spcBef>
                <a:spcPts val="0"/>
              </a:spcBef>
              <a:spcAft>
                <a:spcPts val="2250"/>
              </a:spcAft>
            </a:pPr>
            <a:r>
              <a:rPr dirty="0" sz="2800" lang="en-US" spc="10">
                <a:solidFill>
                  <a:srgbClr val="333333"/>
                </a:solidFill>
                <a:effectLst/>
                <a:latin typeface="Times New Roman" panose="02020603050405020304" pitchFamily="18" charset="0"/>
                <a:ea typeface="Times New Roman" panose="02020603050405020304" pitchFamily="18" charset="0"/>
              </a:rPr>
              <a:t>Let's take an example of a round-robin scheduling algorithm. The time quantum is 2 </a:t>
            </a:r>
            <a:r>
              <a:rPr dirty="0" sz="2800" lang="en-US" spc="10" err="1">
                <a:solidFill>
                  <a:srgbClr val="333333"/>
                </a:solidFill>
                <a:effectLst/>
                <a:latin typeface="Times New Roman" panose="02020603050405020304" pitchFamily="18" charset="0"/>
                <a:ea typeface="Times New Roman" panose="02020603050405020304" pitchFamily="18" charset="0"/>
              </a:rPr>
              <a:t>ms.</a:t>
            </a:r>
            <a:endParaRPr dirty="0" sz="2800" lang="en-US">
              <a:effectLst/>
              <a:latin typeface="Times New Roman" panose="02020603050405020304" pitchFamily="18" charset="0"/>
              <a:ea typeface="Times New Roman" panose="02020603050405020304" pitchFamily="18" charset="0"/>
            </a:endParaRP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27" name="Title 1"/>
          <p:cNvSpPr>
            <a:spLocks noGrp="1"/>
          </p:cNvSpPr>
          <p:nvPr>
            <p:ph type="title"/>
          </p:nvPr>
        </p:nvSpPr>
        <p:spPr>
          <a:xfrm>
            <a:off x="1347474" y="145849"/>
            <a:ext cx="9997440" cy="588247"/>
          </a:xfrm>
        </p:spPr>
        <p:txBody>
          <a:bodyPr>
            <a:normAutofit fontScale="90000"/>
          </a:bodyPr>
          <a:p>
            <a:r>
              <a:rPr b="1" dirty="0" lang="en-US">
                <a:solidFill>
                  <a:srgbClr val="CC00FF"/>
                </a:solidFill>
                <a:latin typeface="Perpetua" panose="02020502060401020303" pitchFamily="18" charset="0"/>
              </a:rPr>
              <a:t>Basic Concepts</a:t>
            </a:r>
          </a:p>
        </p:txBody>
      </p:sp>
      <p:sp>
        <p:nvSpPr>
          <p:cNvPr id="1048628" name="Content Placeholder 2"/>
          <p:cNvSpPr>
            <a:spLocks noGrp="1"/>
          </p:cNvSpPr>
          <p:nvPr>
            <p:ph sz="quarter" idx="1"/>
          </p:nvPr>
        </p:nvSpPr>
        <p:spPr>
          <a:xfrm>
            <a:off x="1442435" y="1047750"/>
            <a:ext cx="10478536" cy="5257800"/>
          </a:xfrm>
        </p:spPr>
        <p:txBody>
          <a:bodyPr>
            <a:normAutofit fontScale="78125" lnSpcReduction="10000"/>
          </a:bodyPr>
          <a:p>
            <a:pPr>
              <a:lnSpc>
                <a:spcPct val="150000"/>
              </a:lnSpc>
              <a:buClr>
                <a:srgbClr val="0000CC"/>
              </a:buClr>
              <a:buFont typeface="Wingdings" panose="05000000000000000000" pitchFamily="2" charset="2"/>
              <a:buChar char="q"/>
            </a:pPr>
            <a:r>
              <a:rPr dirty="0" lang="en-US"/>
              <a:t> In a single-processor system, only one process can run at a time; any others must wait until the CPU is free and can be rescheduled. </a:t>
            </a:r>
          </a:p>
          <a:p>
            <a:pPr>
              <a:lnSpc>
                <a:spcPct val="150000"/>
              </a:lnSpc>
              <a:buClr>
                <a:srgbClr val="0000CC"/>
              </a:buClr>
              <a:buFont typeface="Wingdings" panose="05000000000000000000" pitchFamily="2" charset="2"/>
              <a:buChar char="q"/>
            </a:pPr>
            <a:r>
              <a:rPr dirty="0" lang="en-US"/>
              <a:t> The objective of multiprogramming is to have some process running at all times, to maximize CPU utilization.</a:t>
            </a:r>
          </a:p>
          <a:p>
            <a:pPr>
              <a:lnSpc>
                <a:spcPct val="150000"/>
              </a:lnSpc>
              <a:buClr>
                <a:srgbClr val="0000CC"/>
              </a:buClr>
              <a:buFont typeface="Wingdings" panose="05000000000000000000" pitchFamily="2" charset="2"/>
              <a:buChar char="q"/>
            </a:pPr>
            <a:r>
              <a:rPr dirty="0" lang="en-US"/>
              <a:t>Scheduling is a fundamental operating-system function. Almost all computer resources are scheduled before use. </a:t>
            </a:r>
          </a:p>
          <a:p>
            <a:pPr>
              <a:lnSpc>
                <a:spcPct val="150000"/>
              </a:lnSpc>
              <a:buClr>
                <a:srgbClr val="0000CC"/>
              </a:buClr>
              <a:buFont typeface="Wingdings" panose="05000000000000000000" pitchFamily="2" charset="2"/>
              <a:buChar char="q"/>
            </a:pPr>
            <a:r>
              <a:rPr dirty="0" lang="en-US"/>
              <a:t>The CPU is, of course, one of the primary computer resources. Thus, its scheduling is central to operating-system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87" name="Title 1"/>
          <p:cNvSpPr>
            <a:spLocks noGrp="1"/>
          </p:cNvSpPr>
          <p:nvPr>
            <p:ph type="title"/>
          </p:nvPr>
        </p:nvSpPr>
        <p:spPr>
          <a:xfrm>
            <a:off x="1914144" y="0"/>
            <a:ext cx="9997440" cy="274638"/>
          </a:xfrm>
        </p:spPr>
        <p:txBody>
          <a:bodyPr>
            <a:normAutofit fontScale="90000"/>
          </a:bodyPr>
          <a:p>
            <a:r>
              <a:rPr dirty="0" lang="en-US" err="1"/>
              <a:t>Cont</a:t>
            </a:r>
            <a:r>
              <a:rPr dirty="0" lang="en-US"/>
              <a:t>…</a:t>
            </a:r>
          </a:p>
        </p:txBody>
      </p:sp>
      <p:sp>
        <p:nvSpPr>
          <p:cNvPr id="1048688" name="Content Placeholder 2"/>
          <p:cNvSpPr>
            <a:spLocks noGrp="1"/>
          </p:cNvSpPr>
          <p:nvPr>
            <p:ph idx="1"/>
          </p:nvPr>
        </p:nvSpPr>
        <p:spPr>
          <a:xfrm>
            <a:off x="1298448" y="706332"/>
            <a:ext cx="10613136" cy="5877030"/>
          </a:xfrm>
        </p:spPr>
        <p:txBody>
          <a:bodyPr>
            <a:normAutofit fontScale="95833" lnSpcReduction="10000"/>
          </a:bodyPr>
          <a:p>
            <a:endParaRPr dirty="0" sz="2800" lang="en-US"/>
          </a:p>
          <a:p>
            <a:pPr indent="0" marL="82296">
              <a:buNone/>
            </a:pPr>
            <a:endParaRPr dirty="0" sz="2800" lang="en-US"/>
          </a:p>
          <a:p>
            <a:pPr indent="0" marL="82296">
              <a:buNone/>
            </a:pPr>
            <a:endParaRPr dirty="0" sz="2800" lang="en-US"/>
          </a:p>
          <a:p>
            <a:r>
              <a:rPr dirty="0" sz="2800" lang="en-US"/>
              <a:t>Time quantum= 2 </a:t>
            </a:r>
            <a:r>
              <a:rPr dirty="0" sz="2800" lang="en-US" err="1"/>
              <a:t>ms</a:t>
            </a:r>
            <a:endParaRPr dirty="0" sz="2800" lang="en-US"/>
          </a:p>
          <a:p>
            <a:endParaRPr dirty="0" sz="2800" lang="en-US"/>
          </a:p>
          <a:p>
            <a:endParaRPr dirty="0" sz="2800" lang="en-US"/>
          </a:p>
          <a:p>
            <a:endParaRPr dirty="0" sz="2800" lang="en-US"/>
          </a:p>
          <a:p>
            <a:endParaRPr dirty="0" sz="2800" lang="en-US"/>
          </a:p>
          <a:p>
            <a:endParaRPr dirty="0" sz="2800" lang="en-US"/>
          </a:p>
          <a:p>
            <a:pPr algn="just" marL="0" marR="0">
              <a:spcBef>
                <a:spcPts val="0"/>
              </a:spcBef>
              <a:spcAft>
                <a:spcPts val="2250"/>
              </a:spcAft>
            </a:pPr>
            <a:r>
              <a:rPr dirty="0" sz="2400" lang="en-US" spc="10">
                <a:latin typeface="Times New Roman" panose="02020603050405020304" pitchFamily="18" charset="0"/>
                <a:ea typeface="Times New Roman" panose="02020603050405020304" pitchFamily="18" charset="0"/>
              </a:rPr>
              <a:t>T</a:t>
            </a:r>
            <a:r>
              <a:rPr dirty="0" sz="2400" lang="en-US" spc="10">
                <a:effectLst/>
                <a:latin typeface="Times New Roman" panose="02020603050405020304" pitchFamily="18" charset="0"/>
                <a:ea typeface="Times New Roman" panose="02020603050405020304" pitchFamily="18" charset="0"/>
              </a:rPr>
              <a:t>he response time of the process P2 is 2 </a:t>
            </a:r>
            <a:r>
              <a:rPr dirty="0" sz="2400" lang="en-US" spc="10" err="1">
                <a:effectLst/>
                <a:latin typeface="Times New Roman" panose="02020603050405020304" pitchFamily="18" charset="0"/>
                <a:ea typeface="Times New Roman" panose="02020603050405020304" pitchFamily="18" charset="0"/>
              </a:rPr>
              <a:t>ms</a:t>
            </a:r>
            <a:r>
              <a:rPr dirty="0" sz="2400" lang="en-US" spc="10">
                <a:effectLst/>
                <a:latin typeface="Times New Roman" panose="02020603050405020304" pitchFamily="18" charset="0"/>
                <a:ea typeface="Times New Roman" panose="02020603050405020304" pitchFamily="18" charset="0"/>
              </a:rPr>
              <a:t> because after 2 </a:t>
            </a:r>
            <a:r>
              <a:rPr dirty="0" sz="2400" lang="en-US" spc="10" err="1">
                <a:effectLst/>
                <a:latin typeface="Times New Roman" panose="02020603050405020304" pitchFamily="18" charset="0"/>
                <a:ea typeface="Times New Roman" panose="02020603050405020304" pitchFamily="18" charset="0"/>
              </a:rPr>
              <a:t>ms</a:t>
            </a:r>
            <a:r>
              <a:rPr dirty="0" sz="2400" lang="en-US" spc="10">
                <a:effectLst/>
                <a:latin typeface="Times New Roman" panose="02020603050405020304" pitchFamily="18" charset="0"/>
                <a:ea typeface="Times New Roman" panose="02020603050405020304" pitchFamily="18" charset="0"/>
              </a:rPr>
              <a:t>, the CPU is allocated to P2 and the waiting time of the process P2 is 4 </a:t>
            </a:r>
            <a:r>
              <a:rPr dirty="0" sz="2400" lang="en-US" spc="10" err="1">
                <a:effectLst/>
                <a:latin typeface="Times New Roman" panose="02020603050405020304" pitchFamily="18" charset="0"/>
                <a:ea typeface="Times New Roman" panose="02020603050405020304" pitchFamily="18" charset="0"/>
              </a:rPr>
              <a:t>ms</a:t>
            </a:r>
            <a:r>
              <a:rPr dirty="0" sz="2400" lang="en-US" spc="10">
                <a:effectLst/>
                <a:latin typeface="Times New Roman" panose="02020603050405020304" pitchFamily="18" charset="0"/>
                <a:ea typeface="Times New Roman" panose="02020603050405020304" pitchFamily="18" charset="0"/>
              </a:rPr>
              <a:t> </a:t>
            </a:r>
            <a:r>
              <a:rPr dirty="0" sz="2400" lang="en-US" spc="10" err="1">
                <a:effectLst/>
                <a:latin typeface="Times New Roman" panose="02020603050405020304" pitchFamily="18" charset="0"/>
                <a:ea typeface="Times New Roman" panose="02020603050405020304" pitchFamily="18" charset="0"/>
              </a:rPr>
              <a:t>i.e</a:t>
            </a:r>
            <a:r>
              <a:rPr dirty="0" sz="2400" lang="en-US" spc="10">
                <a:effectLst/>
                <a:latin typeface="Times New Roman" panose="02020603050405020304" pitchFamily="18" charset="0"/>
                <a:ea typeface="Times New Roman" panose="02020603050405020304" pitchFamily="18" charset="0"/>
              </a:rPr>
              <a:t> turnaround time - burst time (10 - 6 = 4 </a:t>
            </a:r>
            <a:r>
              <a:rPr dirty="0" sz="2400" lang="en-US" spc="10" err="1">
                <a:effectLst/>
                <a:latin typeface="Times New Roman" panose="02020603050405020304" pitchFamily="18" charset="0"/>
                <a:ea typeface="Times New Roman" panose="02020603050405020304" pitchFamily="18" charset="0"/>
              </a:rPr>
              <a:t>ms</a:t>
            </a:r>
            <a:r>
              <a:rPr dirty="0" sz="2400" lang="en-US" spc="10">
                <a:effectLst/>
                <a:latin typeface="Times New Roman" panose="02020603050405020304" pitchFamily="18" charset="0"/>
                <a:ea typeface="Times New Roman" panose="02020603050405020304" pitchFamily="18" charset="0"/>
              </a:rPr>
              <a:t>).</a:t>
            </a:r>
            <a:endParaRPr dirty="0" sz="2400" lang="en-US">
              <a:effectLst/>
              <a:latin typeface="Times New Roman" panose="02020603050405020304" pitchFamily="18" charset="0"/>
              <a:ea typeface="Times New Roman" panose="02020603050405020304" pitchFamily="18" charset="0"/>
            </a:endParaRPr>
          </a:p>
          <a:p>
            <a:endParaRPr dirty="0" sz="2800" lang="en-US"/>
          </a:p>
          <a:p>
            <a:pPr indent="0" marL="82296">
              <a:buNone/>
            </a:pPr>
            <a:endParaRPr dirty="0" sz="2800" lang="en-US"/>
          </a:p>
        </p:txBody>
      </p:sp>
      <p:graphicFrame>
        <p:nvGraphicFramePr>
          <p:cNvPr id="4194308" name="Table 4"/>
          <p:cNvGraphicFramePr>
            <a:graphicFrameLocks noGrp="1"/>
          </p:cNvGraphicFramePr>
          <p:nvPr/>
        </p:nvGraphicFramePr>
        <p:xfrm>
          <a:off x="1914144" y="451757"/>
          <a:ext cx="8656320" cy="1600887"/>
        </p:xfrm>
        <a:graphic>
          <a:graphicData uri="http://schemas.openxmlformats.org/drawingml/2006/table">
            <a:tbl>
              <a:tblPr firstRow="1" bandRow="1">
                <a:tableStyleId>{5C22544A-7EE6-4342-B048-85BDC9FD1C3A}</a:tableStyleId>
              </a:tblPr>
              <a:tblGrid>
                <a:gridCol w="2885440"/>
                <a:gridCol w="2885440"/>
                <a:gridCol w="2885440"/>
              </a:tblGrid>
              <a:tr h="533629">
                <a:tc>
                  <a:txBody>
                    <a:bodyPr/>
                    <a:p>
                      <a:r>
                        <a:rPr dirty="0" sz="2400" lang="en-US"/>
                        <a:t>Process </a:t>
                      </a:r>
                    </a:p>
                  </a:txBody>
                </a:tc>
                <a:tc>
                  <a:txBody>
                    <a:bodyPr/>
                    <a:p>
                      <a:r>
                        <a:rPr dirty="0" sz="2400" lang="en-US"/>
                        <a:t>Arrival time </a:t>
                      </a:r>
                    </a:p>
                  </a:txBody>
                </a:tc>
                <a:tc>
                  <a:txBody>
                    <a:bodyPr/>
                    <a:p>
                      <a:r>
                        <a:rPr dirty="0" sz="2400" lang="en-US"/>
                        <a:t>Burst time </a:t>
                      </a:r>
                    </a:p>
                  </a:txBody>
                </a:tc>
              </a:tr>
              <a:tr h="533629">
                <a:tc>
                  <a:txBody>
                    <a:bodyPr/>
                    <a:p>
                      <a:r>
                        <a:rPr dirty="0" sz="2400" lang="en-US"/>
                        <a:t>P1 </a:t>
                      </a:r>
                    </a:p>
                  </a:txBody>
                </a:tc>
                <a:tc>
                  <a:txBody>
                    <a:bodyPr/>
                    <a:p>
                      <a:r>
                        <a:rPr dirty="0" sz="2400" lang="en-US"/>
                        <a:t>0 </a:t>
                      </a:r>
                      <a:r>
                        <a:rPr dirty="0" sz="2400" lang="en-US" err="1"/>
                        <a:t>ms</a:t>
                      </a:r>
                      <a:endParaRPr dirty="0" sz="2400" lang="en-US"/>
                    </a:p>
                  </a:txBody>
                </a:tc>
                <a:tc>
                  <a:txBody>
                    <a:bodyPr/>
                    <a:p>
                      <a:r>
                        <a:rPr dirty="0" sz="2400" lang="en-US"/>
                        <a:t>4 </a:t>
                      </a:r>
                      <a:r>
                        <a:rPr dirty="0" sz="2400" lang="en-US" err="1"/>
                        <a:t>ms</a:t>
                      </a:r>
                      <a:endParaRPr dirty="0" sz="2400" lang="en-US"/>
                    </a:p>
                  </a:txBody>
                </a:tc>
              </a:tr>
              <a:tr h="533629">
                <a:tc>
                  <a:txBody>
                    <a:bodyPr/>
                    <a:p>
                      <a:r>
                        <a:rPr dirty="0" sz="2400" lang="en-US"/>
                        <a:t>P2 </a:t>
                      </a:r>
                    </a:p>
                  </a:txBody>
                </a:tc>
                <a:tc>
                  <a:txBody>
                    <a:bodyPr/>
                    <a:p>
                      <a:r>
                        <a:rPr dirty="0" sz="2400" lang="en-US"/>
                        <a:t>0 </a:t>
                      </a:r>
                      <a:r>
                        <a:rPr dirty="0" sz="2400" lang="en-US" err="1"/>
                        <a:t>ms</a:t>
                      </a:r>
                      <a:endParaRPr dirty="0" sz="2400" lang="en-US"/>
                    </a:p>
                  </a:txBody>
                </a:tc>
                <a:tc>
                  <a:txBody>
                    <a:bodyPr/>
                    <a:p>
                      <a:r>
                        <a:rPr dirty="0" sz="2400" lang="en-US"/>
                        <a:t>6 </a:t>
                      </a:r>
                      <a:r>
                        <a:rPr dirty="0" sz="2400" lang="en-US" err="1"/>
                        <a:t>ms</a:t>
                      </a:r>
                      <a:endParaRPr dirty="0" sz="2400" lang="en-US"/>
                    </a:p>
                  </a:txBody>
                </a:tc>
              </a:tr>
            </a:tbl>
          </a:graphicData>
        </a:graphic>
      </p:graphicFrame>
      <p:graphicFrame>
        <p:nvGraphicFramePr>
          <p:cNvPr id="4194309" name="Table 5"/>
          <p:cNvGraphicFramePr>
            <a:graphicFrameLocks noGrp="1"/>
          </p:cNvGraphicFramePr>
          <p:nvPr/>
        </p:nvGraphicFramePr>
        <p:xfrm>
          <a:off x="1658112" y="2594769"/>
          <a:ext cx="9528050" cy="1856315"/>
        </p:xfrm>
        <a:graphic>
          <a:graphicData uri="http://schemas.openxmlformats.org/drawingml/2006/table">
            <a:tbl>
              <a:tblPr firstRow="1" bandRow="1">
                <a:tableStyleId>{5C22544A-7EE6-4342-B048-85BDC9FD1C3A}</a:tableStyleId>
              </a:tblPr>
              <a:tblGrid>
                <a:gridCol w="1905610"/>
                <a:gridCol w="1905610"/>
                <a:gridCol w="1905610"/>
                <a:gridCol w="1905610"/>
                <a:gridCol w="1905610"/>
              </a:tblGrid>
              <a:tr h="664608">
                <a:tc gridSpan="5">
                  <a:txBody>
                    <a:bodyPr/>
                    <a:p>
                      <a:r>
                        <a:rPr dirty="0" sz="2400" lang="en-US">
                          <a:solidFill>
                            <a:schemeClr val="tx1"/>
                          </a:solidFill>
                        </a:rPr>
                        <a:t>Gantt chart </a:t>
                      </a:r>
                    </a:p>
                  </a:txBody>
                  <a:tcPr>
                    <a:solidFill>
                      <a:schemeClr val="bg1"/>
                    </a:solidFill>
                  </a:tcPr>
                </a:tc>
                <a:tc hMerge="1">
                  <a:txBody>
                    <a:bodyPr/>
                    <a:p>
                      <a:endParaRPr sz="2400" lang="en-US"/>
                    </a:p>
                  </a:txBody>
                </a:tc>
                <a:tc hMerge="1">
                  <a:txBody>
                    <a:bodyPr/>
                    <a:p>
                      <a:endParaRPr sz="2400" lang="en-US"/>
                    </a:p>
                  </a:txBody>
                </a:tc>
                <a:tc hMerge="1">
                  <a:txBody>
                    <a:bodyPr/>
                    <a:p>
                      <a:endParaRPr sz="2400" lang="en-US"/>
                    </a:p>
                  </a:txBody>
                </a:tc>
                <a:tc hMerge="1">
                  <a:txBody>
                    <a:bodyPr/>
                    <a:p>
                      <a:endParaRPr dirty="0" sz="2400" lang="en-US"/>
                    </a:p>
                  </a:txBody>
                </a:tc>
              </a:tr>
              <a:tr h="527099">
                <a:tc>
                  <a:txBody>
                    <a:bodyPr/>
                    <a:p>
                      <a:pPr algn="ctr"/>
                      <a:r>
                        <a:rPr dirty="0" sz="2400" lang="en-US"/>
                        <a:t>P1 </a:t>
                      </a:r>
                    </a:p>
                  </a:txBody>
                  <a:tcPr>
                    <a:lnB w="12700" cap="flat" cmpd="sng" algn="ctr">
                      <a:solidFill>
                        <a:schemeClr val="tx1"/>
                      </a:solidFill>
                      <a:prstDash val="solid"/>
                      <a:round/>
                      <a:headEnd type="none" w="med" len="med"/>
                      <a:tailEnd type="none" w="med" len="med"/>
                    </a:lnB>
                    <a:solidFill>
                      <a:schemeClr val="bg1"/>
                    </a:solidFill>
                  </a:tcPr>
                </a:tc>
                <a:tc>
                  <a:txBody>
                    <a:bodyPr/>
                    <a:p>
                      <a:pPr algn="ctr"/>
                      <a:r>
                        <a:rPr dirty="0" sz="2400" lang="en-US"/>
                        <a:t>P2 </a:t>
                      </a:r>
                    </a:p>
                  </a:txBody>
                  <a:tcPr>
                    <a:lnB w="12700" cap="flat" cmpd="sng" algn="ctr">
                      <a:solidFill>
                        <a:schemeClr val="tx1"/>
                      </a:solidFill>
                      <a:prstDash val="solid"/>
                      <a:round/>
                      <a:headEnd type="none" w="med" len="med"/>
                      <a:tailEnd type="none" w="med" len="med"/>
                    </a:lnB>
                    <a:solidFill>
                      <a:schemeClr val="bg1"/>
                    </a:solidFill>
                  </a:tcPr>
                </a:tc>
                <a:tc>
                  <a:txBody>
                    <a:bodyPr/>
                    <a:p>
                      <a:pPr algn="ctr"/>
                      <a:r>
                        <a:rPr dirty="0" sz="2400" lang="en-US"/>
                        <a:t>P1 </a:t>
                      </a:r>
                    </a:p>
                  </a:txBody>
                  <a:tcPr>
                    <a:lnB w="12700" cap="flat" cmpd="sng" algn="ctr">
                      <a:solidFill>
                        <a:schemeClr val="tx1"/>
                      </a:solidFill>
                      <a:prstDash val="solid"/>
                      <a:round/>
                      <a:headEnd type="none" w="med" len="med"/>
                      <a:tailEnd type="none" w="med" len="med"/>
                    </a:lnB>
                    <a:solidFill>
                      <a:schemeClr val="bg1"/>
                    </a:solidFill>
                  </a:tcPr>
                </a:tc>
                <a:tc>
                  <a:txBody>
                    <a:bodyPr/>
                    <a:p>
                      <a:pPr algn="ctr"/>
                      <a:r>
                        <a:rPr dirty="0" sz="2400" lang="en-US"/>
                        <a:t>P2</a:t>
                      </a:r>
                    </a:p>
                  </a:txBody>
                  <a:tcPr>
                    <a:lnB w="12700" cap="flat" cmpd="sng" algn="ctr">
                      <a:solidFill>
                        <a:schemeClr val="tx1"/>
                      </a:solidFill>
                      <a:prstDash val="solid"/>
                      <a:round/>
                      <a:headEnd type="none" w="med" len="med"/>
                      <a:tailEnd type="none" w="med" len="med"/>
                    </a:lnB>
                    <a:solidFill>
                      <a:schemeClr val="bg1"/>
                    </a:solidFill>
                  </a:tcPr>
                </a:tc>
                <a:tc>
                  <a:txBody>
                    <a:bodyPr/>
                    <a:p>
                      <a:pPr algn="ctr"/>
                      <a:r>
                        <a:rPr dirty="0" sz="2400" lang="en-US"/>
                        <a:t>p2</a:t>
                      </a:r>
                    </a:p>
                  </a:txBody>
                  <a:tcPr>
                    <a:lnB w="12700" cap="flat" cmpd="sng" algn="ctr">
                      <a:solidFill>
                        <a:schemeClr val="tx1"/>
                      </a:solidFill>
                      <a:prstDash val="solid"/>
                      <a:round/>
                      <a:headEnd type="none" w="med" len="med"/>
                      <a:tailEnd type="none" w="med" len="med"/>
                    </a:lnB>
                    <a:solidFill>
                      <a:schemeClr val="bg1"/>
                    </a:solidFill>
                  </a:tcPr>
                </a:tc>
              </a:tr>
              <a:tr h="664608">
                <a:tc>
                  <a:txBody>
                    <a:bodyPr/>
                    <a:p>
                      <a:r>
                        <a:rPr dirty="0" sz="2400" lang="en-US"/>
                        <a:t>0                2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400" lang="en-US"/>
                        <a:t>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400" lang="en-US"/>
                        <a:t>4                6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indent="-342900" marL="342900">
                        <a:buAutoNum type="arabicPlain" startAt="6"/>
                      </a:pPr>
                      <a:r>
                        <a:rPr dirty="0" sz="2400" lang="en-US"/>
                        <a:t>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400" lang="en-US"/>
                        <a:t>8               10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89" name="Title 1"/>
          <p:cNvSpPr>
            <a:spLocks noGrp="1"/>
          </p:cNvSpPr>
          <p:nvPr>
            <p:ph type="title"/>
          </p:nvPr>
        </p:nvSpPr>
        <p:spPr>
          <a:xfrm>
            <a:off x="1914144" y="274638"/>
            <a:ext cx="9997440" cy="609282"/>
          </a:xfrm>
        </p:spPr>
        <p:txBody>
          <a:bodyPr>
            <a:normAutofit/>
          </a:bodyPr>
          <a:p>
            <a:r>
              <a:rPr b="1" dirty="0" sz="3200" i="1"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Turnaround time</a:t>
            </a:r>
            <a:endParaRPr dirty="0" sz="3200" lang="en-US"/>
          </a:p>
        </p:txBody>
      </p:sp>
      <p:sp>
        <p:nvSpPr>
          <p:cNvPr id="1048690" name="Content Placeholder 2"/>
          <p:cNvSpPr>
            <a:spLocks noGrp="1"/>
          </p:cNvSpPr>
          <p:nvPr>
            <p:ph idx="1"/>
          </p:nvPr>
        </p:nvSpPr>
        <p:spPr>
          <a:xfrm>
            <a:off x="1478280" y="1046480"/>
            <a:ext cx="10433304" cy="5536882"/>
          </a:xfrm>
        </p:spPr>
        <p:txBody>
          <a:bodyPr>
            <a:normAutofit fontScale="95000" lnSpcReduction="10000"/>
          </a:bodyPr>
          <a:p>
            <a:pPr algn="just" marL="0" marR="0">
              <a:spcBef>
                <a:spcPts val="0"/>
              </a:spcBef>
              <a:spcAft>
                <a:spcPts val="2250"/>
              </a:spcAft>
            </a:pPr>
            <a:r>
              <a:rPr dirty="0" sz="2400" lang="en-US" spc="10">
                <a:solidFill>
                  <a:srgbClr val="333333"/>
                </a:solidFill>
                <a:effectLst/>
                <a:latin typeface="Times New Roman" panose="02020603050405020304" pitchFamily="18" charset="0"/>
                <a:ea typeface="Times New Roman" panose="02020603050405020304" pitchFamily="18" charset="0"/>
              </a:rPr>
              <a:t>Turnaround time is the total amount of time spent by the process from coming in the ready state for the first time to its completion.</a:t>
            </a:r>
            <a:endParaRPr dirty="0" sz="2400" lang="en-US">
              <a:effectLst/>
              <a:latin typeface="Times New Roman" panose="02020603050405020304" pitchFamily="18" charset="0"/>
              <a:ea typeface="Times New Roman" panose="02020603050405020304" pitchFamily="18" charset="0"/>
            </a:endParaRPr>
          </a:p>
          <a:p>
            <a:pPr algn="just" indent="-91440" marL="0" marR="0">
              <a:spcBef>
                <a:spcPts val="0"/>
              </a:spcBef>
            </a:pPr>
            <a:r>
              <a:rPr b="1" dirty="0" sz="2400" lang="en-US" spc="10">
                <a:solidFill>
                  <a:srgbClr val="333333"/>
                </a:solidFill>
                <a:effectLst/>
                <a:latin typeface="Times New Roman" panose="02020603050405020304" pitchFamily="18" charset="0"/>
                <a:ea typeface="Times New Roman" panose="02020603050405020304" pitchFamily="18" charset="0"/>
              </a:rPr>
              <a:t>Turnaround time = Burst time + Waiting time</a:t>
            </a:r>
            <a:endParaRPr dirty="0" sz="2400" lang="en-US">
              <a:effectLst/>
              <a:latin typeface="Times New Roman" panose="02020603050405020304" pitchFamily="18" charset="0"/>
              <a:ea typeface="Times New Roman" panose="02020603050405020304" pitchFamily="18" charset="0"/>
            </a:endParaRPr>
          </a:p>
          <a:p>
            <a:pPr algn="just" indent="0" marL="0" marR="0">
              <a:spcBef>
                <a:spcPts val="0"/>
              </a:spcBef>
              <a:buNone/>
            </a:pPr>
            <a:r>
              <a:rPr b="1" dirty="0" sz="2400" lang="en-US" spc="10">
                <a:solidFill>
                  <a:srgbClr val="333333"/>
                </a:solidFill>
                <a:effectLst/>
                <a:latin typeface="Times New Roman" panose="02020603050405020304" pitchFamily="18" charset="0"/>
                <a:ea typeface="Times New Roman" panose="02020603050405020304" pitchFamily="18" charset="0"/>
              </a:rPr>
              <a:t>			or</a:t>
            </a:r>
            <a:endParaRPr dirty="0" sz="2400" lang="en-US">
              <a:effectLst/>
              <a:latin typeface="Times New Roman" panose="02020603050405020304" pitchFamily="18" charset="0"/>
              <a:ea typeface="Times New Roman" panose="02020603050405020304" pitchFamily="18" charset="0"/>
            </a:endParaRPr>
          </a:p>
          <a:p>
            <a:pPr algn="just" marL="0" marR="0">
              <a:spcBef>
                <a:spcPts val="0"/>
              </a:spcBef>
              <a:spcAft>
                <a:spcPts val="2250"/>
              </a:spcAft>
            </a:pPr>
            <a:r>
              <a:rPr b="1" dirty="0" sz="2400" lang="en-US" spc="10">
                <a:solidFill>
                  <a:srgbClr val="333333"/>
                </a:solidFill>
                <a:effectLst/>
                <a:latin typeface="Times New Roman" panose="02020603050405020304" pitchFamily="18" charset="0"/>
                <a:ea typeface="Times New Roman" panose="02020603050405020304" pitchFamily="18" charset="0"/>
              </a:rPr>
              <a:t>Turnaround time = Exit time - Arrival time</a:t>
            </a:r>
            <a:endParaRPr dirty="0" sz="2400" lang="en-US">
              <a:effectLst/>
              <a:latin typeface="Times New Roman" panose="02020603050405020304" pitchFamily="18" charset="0"/>
              <a:ea typeface="Times New Roman" panose="02020603050405020304" pitchFamily="18" charset="0"/>
            </a:endParaRPr>
          </a:p>
          <a:p>
            <a:r>
              <a:rPr dirty="0" sz="24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For example, if we take the First Come First Serve scheduling algorithm, and the order of arrival of processes is P1, P2, P3 and each process is taking 2, 5, 10 seconds. </a:t>
            </a:r>
          </a:p>
          <a:p>
            <a:r>
              <a:rPr dirty="0" sz="24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Then the turnaround time of P1 is 2 seconds </a:t>
            </a:r>
            <a:r>
              <a:rPr dirty="0" lang="en-US" spc="1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dirty="0" sz="24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P2 is 7 seconds </a:t>
            </a:r>
            <a:r>
              <a:rPr dirty="0" sz="2400" lang="en-US" spc="1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,and </a:t>
            </a:r>
            <a:r>
              <a:rPr dirty="0" sz="2400" lang="en-US" spc="1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P3 will be 17 seconds </a:t>
            </a:r>
          </a:p>
          <a:p>
            <a:r>
              <a:rPr b="1" dirty="0" sz="2800" lang="en-US" spc="10">
                <a:solidFill>
                  <a:srgbClr val="333333"/>
                </a:solidFill>
                <a:latin typeface="Times New Roman" panose="02020603050405020304" pitchFamily="18" charset="0"/>
                <a:cs typeface="Times New Roman" panose="02020603050405020304" pitchFamily="18" charset="0"/>
              </a:rPr>
              <a:t>Note: </a:t>
            </a:r>
            <a:r>
              <a:rPr dirty="0" sz="2400" lang="en-US" spc="10">
                <a:solidFill>
                  <a:srgbClr val="333333"/>
                </a:solidFill>
                <a:effectLst/>
                <a:latin typeface="Times New Roman" panose="02020603050405020304" pitchFamily="18" charset="0"/>
                <a:ea typeface="Times New Roman" panose="02020603050405020304" pitchFamily="18" charset="0"/>
              </a:rPr>
              <a:t>Different CPU scheduling algorithms produce different turnaround time for the same set of processes. This is because the waiting time of processes differ when we change the CPU scheduling algorithm</a:t>
            </a:r>
            <a:r>
              <a:rPr dirty="0" sz="2000" lang="en-US" spc="10">
                <a:solidFill>
                  <a:srgbClr val="333333"/>
                </a:solidFill>
                <a:effectLst/>
                <a:latin typeface="Times New Roman" panose="02020603050405020304" pitchFamily="18" charset="0"/>
                <a:ea typeface="Times New Roman" panose="02020603050405020304" pitchFamily="18" charset="0"/>
              </a:rPr>
              <a:t>.</a:t>
            </a:r>
            <a:endParaRPr dirty="0" sz="2000" lang="en-US">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94" name="Title 1"/>
          <p:cNvSpPr>
            <a:spLocks noGrp="1"/>
          </p:cNvSpPr>
          <p:nvPr>
            <p:ph type="title"/>
          </p:nvPr>
        </p:nvSpPr>
        <p:spPr>
          <a:xfrm>
            <a:off x="1914144" y="274638"/>
            <a:ext cx="9997440" cy="812482"/>
          </a:xfrm>
        </p:spPr>
        <p:txBody>
          <a:bodyPr>
            <a:normAutofit/>
          </a:bodyPr>
          <a:p>
            <a:r>
              <a:rPr b="1" dirty="0" sz="3200" i="1" lang="en-US">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Throughput</a:t>
            </a:r>
            <a:endParaRPr dirty="0" sz="3200" lang="en-US"/>
          </a:p>
        </p:txBody>
      </p:sp>
      <p:sp>
        <p:nvSpPr>
          <p:cNvPr id="1048695" name="Content Placeholder 2"/>
          <p:cNvSpPr>
            <a:spLocks noGrp="1"/>
          </p:cNvSpPr>
          <p:nvPr>
            <p:ph idx="1"/>
          </p:nvPr>
        </p:nvSpPr>
        <p:spPr/>
        <p:txBody>
          <a:bodyPr>
            <a:normAutofit/>
          </a:bodyPr>
          <a:p>
            <a:pPr algn="just" marL="0" marR="0">
              <a:spcBef>
                <a:spcPts val="0"/>
              </a:spcBef>
              <a:spcAft>
                <a:spcPts val="2250"/>
              </a:spcAft>
            </a:pPr>
            <a:r>
              <a:rPr dirty="0" sz="2400" lang="en-US" spc="10">
                <a:solidFill>
                  <a:srgbClr val="333333"/>
                </a:solidFill>
                <a:effectLst/>
                <a:latin typeface="Times New Roman" panose="02020603050405020304" pitchFamily="18" charset="0"/>
                <a:ea typeface="Times New Roman" panose="02020603050405020304" pitchFamily="18" charset="0"/>
              </a:rPr>
              <a:t>Throughput is a way to find the efficiency of a CPU.</a:t>
            </a:r>
          </a:p>
          <a:p>
            <a:pPr algn="just" marL="0" marR="0">
              <a:spcBef>
                <a:spcPts val="0"/>
              </a:spcBef>
              <a:spcAft>
                <a:spcPts val="2250"/>
              </a:spcAft>
            </a:pPr>
            <a:r>
              <a:rPr dirty="0" sz="2400" lang="en-US" spc="10">
                <a:solidFill>
                  <a:srgbClr val="333333"/>
                </a:solidFill>
                <a:effectLst/>
                <a:latin typeface="Times New Roman" panose="02020603050405020304" pitchFamily="18" charset="0"/>
                <a:ea typeface="Times New Roman" panose="02020603050405020304" pitchFamily="18" charset="0"/>
              </a:rPr>
              <a:t> It can be defined as the number of processes executed by the CPU in a given amount of time. </a:t>
            </a:r>
          </a:p>
          <a:p>
            <a:pPr algn="just" marL="0" marR="0">
              <a:spcBef>
                <a:spcPts val="0"/>
              </a:spcBef>
              <a:spcAft>
                <a:spcPts val="2250"/>
              </a:spcAft>
            </a:pPr>
            <a:r>
              <a:rPr dirty="0" sz="2400" lang="en-US" spc="10">
                <a:solidFill>
                  <a:srgbClr val="333333"/>
                </a:solidFill>
                <a:effectLst/>
                <a:latin typeface="Times New Roman" panose="02020603050405020304" pitchFamily="18" charset="0"/>
                <a:ea typeface="Times New Roman" panose="02020603050405020304" pitchFamily="18" charset="0"/>
              </a:rPr>
              <a:t>For example, let's say, the process P1 takes 3 seconds for execution, P2 takes 5 seconds, and P3 takes 10 seconds. So, in this case, the throughput will be (3+5+10)/3 = 18/3 = 6 seconds.</a:t>
            </a:r>
          </a:p>
          <a:p>
            <a:pPr algn="just" indent="0" marL="0" marR="0">
              <a:spcBef>
                <a:spcPts val="0"/>
              </a:spcBef>
              <a:spcAft>
                <a:spcPts val="2250"/>
              </a:spcAft>
              <a:buNone/>
            </a:pPr>
            <a:r>
              <a:rPr b="1" dirty="0" sz="2800" i="1" lang="en-US">
                <a:effectLst/>
                <a:latin typeface="Times New Roman" panose="02020603050405020304" pitchFamily="18" charset="0"/>
                <a:ea typeface="Times New Roman" panose="02020603050405020304" pitchFamily="18" charset="0"/>
              </a:rPr>
              <a:t>CPU utilization </a:t>
            </a:r>
          </a:p>
          <a:p>
            <a:pPr algn="just" marL="0" marR="0">
              <a:spcBef>
                <a:spcPts val="0"/>
              </a:spcBef>
              <a:spcAft>
                <a:spcPts val="2250"/>
              </a:spcAft>
            </a:pPr>
            <a:r>
              <a:rPr dirty="0" sz="2400" lang="en-US">
                <a:effectLst/>
                <a:latin typeface="Times New Roman" panose="02020603050405020304" pitchFamily="18" charset="0"/>
                <a:ea typeface="Times New Roman" panose="02020603050405020304" pitchFamily="18" charset="0"/>
              </a:rPr>
              <a:t>Keep the CPU as busy as possible </a:t>
            </a:r>
          </a:p>
          <a:p>
            <a:endParaRPr dirty="0" sz="400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96" name="Title 1"/>
          <p:cNvSpPr>
            <a:spLocks noGrp="1"/>
          </p:cNvSpPr>
          <p:nvPr>
            <p:ph type="title"/>
          </p:nvPr>
        </p:nvSpPr>
        <p:spPr>
          <a:xfrm>
            <a:off x="861975" y="228600"/>
            <a:ext cx="9663151" cy="990600"/>
          </a:xfrm>
        </p:spPr>
        <p:txBody>
          <a:bodyPr/>
          <a:p>
            <a:pPr algn="ctr"/>
            <a:r>
              <a:rPr b="1" dirty="0" lang="en-US">
                <a:solidFill>
                  <a:srgbClr val="CC00FF"/>
                </a:solidFill>
                <a:latin typeface="Perpetua" pitchFamily="18" charset="0"/>
              </a:rPr>
              <a:t>Optimization Criteria</a:t>
            </a:r>
          </a:p>
        </p:txBody>
      </p:sp>
      <p:sp>
        <p:nvSpPr>
          <p:cNvPr id="1048697" name="Content Placeholder 2"/>
          <p:cNvSpPr>
            <a:spLocks noGrp="1"/>
          </p:cNvSpPr>
          <p:nvPr>
            <p:ph sz="quarter" idx="1"/>
          </p:nvPr>
        </p:nvSpPr>
        <p:spPr>
          <a:xfrm>
            <a:off x="1413694" y="1219200"/>
            <a:ext cx="10778306" cy="4929188"/>
          </a:xfrm>
        </p:spPr>
        <p:txBody>
          <a:bodyPr>
            <a:normAutofit/>
          </a:bodyPr>
          <a:p>
            <a:pPr>
              <a:lnSpc>
                <a:spcPct val="150000"/>
              </a:lnSpc>
              <a:buClr>
                <a:srgbClr val="0000CC"/>
              </a:buClr>
              <a:buSzPct val="85000"/>
              <a:buFont typeface="Wingdings" pitchFamily="2" charset="2"/>
              <a:buChar char="ü"/>
            </a:pPr>
            <a:r>
              <a:rPr dirty="0" sz="3375" lang="en-US"/>
              <a:t> Max CPU utilization </a:t>
            </a:r>
          </a:p>
          <a:p>
            <a:pPr>
              <a:lnSpc>
                <a:spcPct val="150000"/>
              </a:lnSpc>
              <a:buClr>
                <a:srgbClr val="0000CC"/>
              </a:buClr>
              <a:buSzPct val="85000"/>
              <a:buFont typeface="Wingdings" pitchFamily="2" charset="2"/>
              <a:buChar char="ü"/>
            </a:pPr>
            <a:r>
              <a:rPr dirty="0" sz="3375" lang="en-US"/>
              <a:t> Max throughput </a:t>
            </a:r>
          </a:p>
          <a:p>
            <a:pPr>
              <a:lnSpc>
                <a:spcPct val="150000"/>
              </a:lnSpc>
              <a:buClr>
                <a:srgbClr val="0000CC"/>
              </a:buClr>
              <a:buSzPct val="85000"/>
              <a:buFont typeface="Wingdings" pitchFamily="2" charset="2"/>
              <a:buChar char="ü"/>
            </a:pPr>
            <a:r>
              <a:rPr dirty="0" sz="3375" lang="en-US"/>
              <a:t> Min turnaround time </a:t>
            </a:r>
          </a:p>
          <a:p>
            <a:pPr>
              <a:lnSpc>
                <a:spcPct val="150000"/>
              </a:lnSpc>
              <a:buClr>
                <a:srgbClr val="0000CC"/>
              </a:buClr>
              <a:buSzPct val="85000"/>
              <a:buFont typeface="Wingdings" pitchFamily="2" charset="2"/>
              <a:buChar char="ü"/>
            </a:pPr>
            <a:r>
              <a:rPr dirty="0" sz="3375" lang="en-US"/>
              <a:t> Min waiting time </a:t>
            </a:r>
          </a:p>
          <a:p>
            <a:pPr>
              <a:lnSpc>
                <a:spcPct val="150000"/>
              </a:lnSpc>
              <a:buClr>
                <a:srgbClr val="0000CC"/>
              </a:buClr>
              <a:buSzPct val="85000"/>
              <a:buFont typeface="Wingdings" pitchFamily="2" charset="2"/>
              <a:buChar char="ü"/>
            </a:pPr>
            <a:r>
              <a:rPr dirty="0" sz="3375" lang="en-US"/>
              <a:t> Min response time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98" name="Title 1"/>
          <p:cNvSpPr>
            <a:spLocks noGrp="1"/>
          </p:cNvSpPr>
          <p:nvPr>
            <p:ph type="title"/>
          </p:nvPr>
        </p:nvSpPr>
        <p:spPr/>
        <p:txBody>
          <a:bodyPr>
            <a:normAutofit/>
          </a:bodyPr>
          <a:p>
            <a:r>
              <a:rPr b="1" dirty="0" sz="2800" i="0" lang="en-US">
                <a:solidFill>
                  <a:srgbClr val="C00000"/>
                </a:solidFill>
                <a:effectLst/>
                <a:latin typeface="Times-Roman"/>
              </a:rPr>
              <a:t>Categories of Scheduling Algorithms</a:t>
            </a:r>
            <a:endParaRPr b="1" dirty="0" sz="5400" lang="en-US">
              <a:solidFill>
                <a:srgbClr val="C00000"/>
              </a:solidFill>
            </a:endParaRPr>
          </a:p>
        </p:txBody>
      </p:sp>
      <p:sp>
        <p:nvSpPr>
          <p:cNvPr id="1048699" name="Content Placeholder 2"/>
          <p:cNvSpPr>
            <a:spLocks noGrp="1"/>
          </p:cNvSpPr>
          <p:nvPr>
            <p:ph idx="1"/>
          </p:nvPr>
        </p:nvSpPr>
        <p:spPr/>
        <p:txBody>
          <a:bodyPr>
            <a:normAutofit fontScale="95833" lnSpcReduction="10000"/>
          </a:bodyPr>
          <a:p>
            <a:r>
              <a:rPr b="0" dirty="0" sz="2400" i="0" lang="en-US">
                <a:solidFill>
                  <a:srgbClr val="000000"/>
                </a:solidFill>
                <a:effectLst/>
                <a:latin typeface="Times New Roman" panose="02020603050405020304" pitchFamily="18" charset="0"/>
                <a:cs typeface="Times New Roman" panose="02020603050405020304" pitchFamily="18" charset="0"/>
              </a:rPr>
              <a:t>Not surprisingly, in different environments different scheduling algorithms are needed. This situation arises because different application areas (and different kinds of operating systems) have different goals.</a:t>
            </a:r>
          </a:p>
          <a:p>
            <a:r>
              <a:rPr b="0" dirty="0" sz="2400" i="0" lang="en-US">
                <a:solidFill>
                  <a:srgbClr val="000000"/>
                </a:solidFill>
                <a:effectLst/>
                <a:latin typeface="Times New Roman" panose="02020603050405020304" pitchFamily="18" charset="0"/>
                <a:cs typeface="Times New Roman" panose="02020603050405020304" pitchFamily="18" charset="0"/>
              </a:rPr>
              <a:t>In other words, what the scheduler should optimize for is not the same in all systems. Three environments worth distinguishing are:</a:t>
            </a:r>
          </a:p>
          <a:p>
            <a:pPr lvl="2"/>
            <a:r>
              <a:rPr b="0" dirty="0" sz="2800" i="0" lang="en-US">
                <a:solidFill>
                  <a:srgbClr val="000000"/>
                </a:solidFill>
                <a:effectLst/>
                <a:latin typeface="Times New Roman" panose="02020603050405020304" pitchFamily="18" charset="0"/>
                <a:cs typeface="Times New Roman" panose="02020603050405020304" pitchFamily="18" charset="0"/>
              </a:rPr>
              <a:t>Batch </a:t>
            </a:r>
          </a:p>
          <a:p>
            <a:pPr lvl="2"/>
            <a:r>
              <a:rPr b="0" dirty="0" sz="2800" i="0" lang="en-US">
                <a:solidFill>
                  <a:srgbClr val="000000"/>
                </a:solidFill>
                <a:effectLst/>
                <a:latin typeface="Times New Roman" panose="02020603050405020304" pitchFamily="18" charset="0"/>
                <a:cs typeface="Times New Roman" panose="02020603050405020304" pitchFamily="18" charset="0"/>
              </a:rPr>
              <a:t>Interactive and </a:t>
            </a:r>
          </a:p>
          <a:p>
            <a:pPr lvl="2"/>
            <a:r>
              <a:rPr dirty="0" lang="en-US">
                <a:solidFill>
                  <a:srgbClr val="000000"/>
                </a:solidFill>
                <a:latin typeface="Times New Roman" panose="02020603050405020304" pitchFamily="18" charset="0"/>
                <a:cs typeface="Times New Roman" panose="02020603050405020304" pitchFamily="18" charset="0"/>
              </a:rPr>
              <a:t>Real time </a:t>
            </a:r>
          </a:p>
          <a:p>
            <a:pPr indent="0" marL="128016">
              <a:buNone/>
            </a:pPr>
            <a:r>
              <a:rPr b="1" dirty="0" sz="3000" lang="en-US">
                <a:latin typeface="Times New Roman" panose="02020603050405020304" pitchFamily="18" charset="0"/>
                <a:cs typeface="Times New Roman" panose="02020603050405020304" pitchFamily="18" charset="0"/>
              </a:rPr>
              <a:t>Reading assignment</a:t>
            </a:r>
            <a:endParaRPr b="1" dirty="0" sz="3000" lang="en-US">
              <a:solidFill>
                <a:srgbClr val="000000"/>
              </a:solidFill>
              <a:latin typeface="Times New Roman" panose="02020603050405020304" pitchFamily="18" charset="0"/>
              <a:cs typeface="Times New Roman" panose="02020603050405020304" pitchFamily="18" charset="0"/>
            </a:endParaRPr>
          </a:p>
          <a:p>
            <a:pPr lvl="1"/>
            <a:r>
              <a:rPr dirty="0" sz="2600" lang="en-US">
                <a:latin typeface="Times New Roman" panose="02020603050405020304" pitchFamily="18" charset="0"/>
                <a:cs typeface="Times New Roman" panose="02020603050405020304" pitchFamily="18" charset="0"/>
              </a:rPr>
              <a:t>Which of the following scheduling algorithms are belonging to each environment? Why? </a:t>
            </a:r>
            <a:br>
              <a:rPr dirty="0" sz="4000" lang="en-US">
                <a:latin typeface="Times New Roman" panose="02020603050405020304" pitchFamily="18" charset="0"/>
                <a:cs typeface="Times New Roman" panose="02020603050405020304" pitchFamily="18" charset="0"/>
              </a:rPr>
            </a:br>
            <a:endParaRPr dirty="0" sz="4000" lang="en-US">
              <a:latin typeface="Times New Roman" panose="02020603050405020304" pitchFamily="18" charset="0"/>
              <a:cs typeface="Times New Roman" panose="02020603050405020304" pitchFamily="18" charset="0"/>
            </a:endParaRPr>
          </a:p>
          <a:p>
            <a:pPr lvl="2"/>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00" name="Title 1"/>
          <p:cNvSpPr>
            <a:spLocks noGrp="1"/>
          </p:cNvSpPr>
          <p:nvPr>
            <p:ph type="title"/>
          </p:nvPr>
        </p:nvSpPr>
        <p:spPr>
          <a:xfrm>
            <a:off x="1487424" y="94333"/>
            <a:ext cx="9997440" cy="768551"/>
          </a:xfrm>
        </p:spPr>
        <p:txBody>
          <a:bodyPr>
            <a:normAutofit fontScale="90000"/>
          </a:bodyPr>
          <a:p>
            <a:r>
              <a:rPr b="1" dirty="0" lang="en-US">
                <a:solidFill>
                  <a:srgbClr val="CC00FF"/>
                </a:solidFill>
                <a:latin typeface="Perpetua" pitchFamily="18" charset="0"/>
              </a:rPr>
              <a:t>           Scheduling Algorithms</a:t>
            </a:r>
          </a:p>
        </p:txBody>
      </p:sp>
      <p:sp>
        <p:nvSpPr>
          <p:cNvPr id="1048701" name="Content Placeholder 2"/>
          <p:cNvSpPr>
            <a:spLocks noGrp="1"/>
          </p:cNvSpPr>
          <p:nvPr>
            <p:ph sz="quarter" idx="1"/>
          </p:nvPr>
        </p:nvSpPr>
        <p:spPr>
          <a:xfrm>
            <a:off x="1445133" y="862883"/>
            <a:ext cx="10039731" cy="5900783"/>
          </a:xfrm>
        </p:spPr>
        <p:txBody>
          <a:bodyPr>
            <a:noAutofit/>
          </a:bodyPr>
          <a:p>
            <a:pPr>
              <a:lnSpc>
                <a:spcPct val="150000"/>
              </a:lnSpc>
              <a:buClr>
                <a:srgbClr val="CC00FF"/>
              </a:buClr>
              <a:buSzPct val="85000"/>
              <a:buFont typeface="Wingdings" pitchFamily="2" charset="2"/>
              <a:buChar char="Ø"/>
            </a:pPr>
            <a:r>
              <a:rPr dirty="0" sz="2400" lang="en-US">
                <a:solidFill>
                  <a:srgbClr val="000000"/>
                </a:solidFill>
                <a:effectLst/>
                <a:latin typeface="Times New Roman" panose="02020603050405020304" pitchFamily="18" charset="0"/>
                <a:ea typeface="Times New Roman" panose="02020603050405020304" pitchFamily="18" charset="0"/>
              </a:rPr>
              <a:t>A Process Scheduler schedules different processes to be assigned to the CPU based on particular scheduling algorithms. </a:t>
            </a:r>
          </a:p>
          <a:p>
            <a:pPr>
              <a:lnSpc>
                <a:spcPct val="150000"/>
              </a:lnSpc>
              <a:buClr>
                <a:srgbClr val="CC00FF"/>
              </a:buClr>
              <a:buSzPct val="85000"/>
              <a:buFont typeface="Wingdings" pitchFamily="2" charset="2"/>
              <a:buChar char="Ø"/>
            </a:pPr>
            <a:r>
              <a:rPr dirty="0" sz="2400" lang="en-US">
                <a:solidFill>
                  <a:srgbClr val="000000"/>
                </a:solidFill>
                <a:effectLst/>
                <a:latin typeface="Times New Roman" panose="02020603050405020304" pitchFamily="18" charset="0"/>
                <a:ea typeface="Times New Roman" panose="02020603050405020304" pitchFamily="18" charset="0"/>
              </a:rPr>
              <a:t>There are six popular process scheduling algorithms: </a:t>
            </a:r>
          </a:p>
          <a:p>
            <a:pPr lvl="1">
              <a:lnSpc>
                <a:spcPct val="150000"/>
              </a:lnSpc>
              <a:buClr>
                <a:srgbClr val="CC00FF"/>
              </a:buClr>
              <a:buSzPct val="85000"/>
              <a:buFont typeface="Arial" pitchFamily="34" charset="0"/>
              <a:buChar char="•"/>
            </a:pPr>
            <a:r>
              <a:rPr b="1" dirty="0" sz="1979" lang="en-US">
                <a:solidFill>
                  <a:srgbClr val="0000CC"/>
                </a:solidFill>
              </a:rPr>
              <a:t>First-Come First-Served (FCFS) </a:t>
            </a:r>
          </a:p>
          <a:p>
            <a:pPr lvl="1">
              <a:lnSpc>
                <a:spcPct val="150000"/>
              </a:lnSpc>
              <a:buClr>
                <a:srgbClr val="CC00FF"/>
              </a:buClr>
              <a:buSzPct val="85000"/>
              <a:buFont typeface="Arial" pitchFamily="34" charset="0"/>
              <a:buChar char="•"/>
            </a:pPr>
            <a:r>
              <a:rPr b="1" dirty="0" sz="2379" lang="en-US">
                <a:solidFill>
                  <a:srgbClr val="0000CC"/>
                </a:solidFill>
              </a:rPr>
              <a:t>Shortest-Job-First (SJF)</a:t>
            </a:r>
          </a:p>
          <a:p>
            <a:pPr lvl="1">
              <a:lnSpc>
                <a:spcPct val="150000"/>
              </a:lnSpc>
              <a:buClr>
                <a:srgbClr val="CC00FF"/>
              </a:buClr>
              <a:buSzPct val="85000"/>
              <a:buFont typeface="Arial" pitchFamily="34" charset="0"/>
              <a:buChar char="•"/>
            </a:pPr>
            <a:r>
              <a:rPr b="1" dirty="0" sz="2379" lang="en-US">
                <a:solidFill>
                  <a:srgbClr val="0000CC"/>
                </a:solidFill>
              </a:rPr>
              <a:t> Priority</a:t>
            </a:r>
          </a:p>
          <a:p>
            <a:pPr lvl="1">
              <a:lnSpc>
                <a:spcPct val="150000"/>
              </a:lnSpc>
              <a:buClr>
                <a:srgbClr val="CC00FF"/>
              </a:buClr>
              <a:buSzPct val="85000"/>
              <a:buFont typeface="Arial" pitchFamily="34" charset="0"/>
              <a:buChar char="•"/>
            </a:pPr>
            <a:r>
              <a:rPr b="1" dirty="0" sz="2379" lang="en-US">
                <a:solidFill>
                  <a:srgbClr val="0000CC"/>
                </a:solidFill>
              </a:rPr>
              <a:t>Round-Robin (RR)  </a:t>
            </a:r>
          </a:p>
          <a:p>
            <a:pPr lvl="1">
              <a:buClr>
                <a:srgbClr val="CC00FF"/>
              </a:buClr>
              <a:buSzPct val="85000"/>
              <a:buFont typeface="Arial" pitchFamily="34" charset="0"/>
              <a:buChar char="•"/>
            </a:pPr>
            <a:r>
              <a:rPr b="1" dirty="0" sz="2379" lang="en-US">
                <a:solidFill>
                  <a:srgbClr val="0000CC"/>
                </a:solidFill>
              </a:rPr>
              <a:t>Multilevel Queue and </a:t>
            </a:r>
          </a:p>
          <a:p>
            <a:pPr lvl="1">
              <a:lnSpc>
                <a:spcPct val="150000"/>
              </a:lnSpc>
              <a:buClr>
                <a:srgbClr val="CC00FF"/>
              </a:buClr>
              <a:buSzPct val="85000"/>
              <a:buFont typeface="Arial" pitchFamily="34" charset="0"/>
              <a:buChar char="•"/>
            </a:pPr>
            <a:r>
              <a:rPr b="1" dirty="0" sz="2381" lang="en-US">
                <a:solidFill>
                  <a:srgbClr val="0000CC"/>
                </a:solidFill>
              </a:rPr>
              <a:t>Multilevel Feedback Queue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02" name="Title 1"/>
          <p:cNvSpPr>
            <a:spLocks noGrp="1"/>
          </p:cNvSpPr>
          <p:nvPr>
            <p:ph type="title"/>
          </p:nvPr>
        </p:nvSpPr>
        <p:spPr/>
        <p:txBody>
          <a:bodyPr/>
          <a:p>
            <a:r>
              <a:rPr dirty="0" lang="en-US" err="1"/>
              <a:t>Cont</a:t>
            </a:r>
            <a:r>
              <a:rPr dirty="0" lang="en-US"/>
              <a:t>…</a:t>
            </a:r>
          </a:p>
        </p:txBody>
      </p:sp>
      <p:sp>
        <p:nvSpPr>
          <p:cNvPr id="1048703" name="Content Placeholder 2"/>
          <p:cNvSpPr>
            <a:spLocks noGrp="1"/>
          </p:cNvSpPr>
          <p:nvPr>
            <p:ph idx="1"/>
          </p:nvPr>
        </p:nvSpPr>
        <p:spPr/>
        <p:txBody>
          <a:bodyPr>
            <a:normAutofit fontScale="96429" lnSpcReduction="20000"/>
          </a:bodyPr>
          <a:p>
            <a:pPr>
              <a:lnSpc>
                <a:spcPct val="150000"/>
              </a:lnSpc>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algorithms are either </a:t>
            </a:r>
            <a:r>
              <a:rPr b="1"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non-preemptive or preemptive</a:t>
            </a: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Non-preemptive algorithms are designed so that once a process enters the running state, it cannot be preempted until it completes its allotted time, </a:t>
            </a:r>
          </a:p>
          <a:p>
            <a:pPr>
              <a:lnSpc>
                <a:spcPct val="150000"/>
              </a:lnSpc>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whereas the preemptive scheduling is based on priority where a scheduler may preempt a low priority running process anytime when a high priority process enters into a ready state.</a:t>
            </a: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dirty="0" sz="440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04" name="Title 1"/>
          <p:cNvSpPr>
            <a:spLocks noGrp="1"/>
          </p:cNvSpPr>
          <p:nvPr>
            <p:ph type="title"/>
          </p:nvPr>
        </p:nvSpPr>
        <p:spPr>
          <a:xfrm>
            <a:off x="1452563" y="255948"/>
            <a:ext cx="9929812" cy="982135"/>
          </a:xfrm>
        </p:spPr>
        <p:txBody>
          <a:bodyPr>
            <a:noAutofit/>
          </a:bodyPr>
          <a:p>
            <a:pPr algn="ctr"/>
            <a:r>
              <a:rPr b="1" dirty="0" sz="3966" lang="en-US">
                <a:solidFill>
                  <a:srgbClr val="0000CC"/>
                </a:solidFill>
                <a:latin typeface="Perpetua" pitchFamily="18" charset="0"/>
              </a:rPr>
              <a:t>1. First-Come First-Served (FCFS) Scheduling</a:t>
            </a:r>
            <a:endParaRPr b="1" dirty="0" sz="3966" lang="en-US">
              <a:solidFill>
                <a:srgbClr val="0000CC"/>
              </a:solidFill>
            </a:endParaRPr>
          </a:p>
        </p:txBody>
      </p:sp>
      <p:sp>
        <p:nvSpPr>
          <p:cNvPr id="1048705" name="Content Placeholder 2"/>
          <p:cNvSpPr>
            <a:spLocks noGrp="1"/>
          </p:cNvSpPr>
          <p:nvPr>
            <p:ph sz="quarter" idx="1"/>
          </p:nvPr>
        </p:nvSpPr>
        <p:spPr>
          <a:xfrm>
            <a:off x="1452563" y="1179705"/>
            <a:ext cx="10279621" cy="5363970"/>
          </a:xfrm>
        </p:spPr>
        <p:txBody>
          <a:bodyPr>
            <a:normAutofit/>
          </a:bodyPr>
          <a:p>
            <a:pPr>
              <a:lnSpc>
                <a:spcPct val="150000"/>
              </a:lnSpc>
            </a:pPr>
            <a:r>
              <a:rPr dirty="0" sz="3173" lang="en-US"/>
              <a:t>It is the simplest CPU scheduling algorithm.</a:t>
            </a:r>
          </a:p>
          <a:p>
            <a:pPr>
              <a:lnSpc>
                <a:spcPct val="150000"/>
              </a:lnSpc>
            </a:pPr>
            <a:r>
              <a:rPr dirty="0" sz="3173" lang="en-US"/>
              <a:t>The process that requests the CPU first is allocated the CPU first.</a:t>
            </a:r>
          </a:p>
          <a:p>
            <a:pPr>
              <a:lnSpc>
                <a:spcPct val="150000"/>
              </a:lnSpc>
            </a:pPr>
            <a:r>
              <a:rPr dirty="0" sz="3173" lang="en-US"/>
              <a:t>The average waiting time under FCFS is long.</a:t>
            </a:r>
          </a:p>
          <a:p>
            <a:pPr>
              <a:lnSpc>
                <a:spcPct val="150000"/>
              </a:lnSpc>
              <a:buNone/>
            </a:pPr>
            <a:endParaRPr dirty="0" sz="3173" lang="en-US"/>
          </a:p>
          <a:p>
            <a:pPr>
              <a:lnSpc>
                <a:spcPct val="150000"/>
              </a:lnSpc>
            </a:pPr>
            <a:endParaRPr dirty="0" sz="3173" lang="en-US"/>
          </a:p>
        </p:txBody>
      </p:sp>
      <p:pic>
        <p:nvPicPr>
          <p:cNvPr id="2097156" name="Picture 3"/>
          <p:cNvPicPr>
            <a:picLocks noChangeAspect="1" noChangeArrowheads="1"/>
          </p:cNvPicPr>
          <p:nvPr/>
        </p:nvPicPr>
        <p:blipFill>
          <a:blip xmlns:r="http://schemas.openxmlformats.org/officeDocument/2006/relationships" r:embed="rId1"/>
          <a:srcRect/>
          <a:stretch>
            <a:fillRect/>
          </a:stretch>
        </p:blipFill>
        <p:spPr bwMode="auto">
          <a:xfrm>
            <a:off x="1452563" y="4286251"/>
            <a:ext cx="8715375" cy="2315804"/>
          </a:xfrm>
          <a:prstGeom prst="rect"/>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06" name="Title 1"/>
          <p:cNvSpPr>
            <a:spLocks noGrp="1"/>
          </p:cNvSpPr>
          <p:nvPr>
            <p:ph type="title"/>
          </p:nvPr>
        </p:nvSpPr>
        <p:spPr/>
        <p:txBody>
          <a:bodyPr>
            <a:noAutofit/>
          </a:bodyPr>
          <a:p>
            <a:pPr algn="ctr"/>
            <a:r>
              <a:rPr dirty="0" sz="3375" lang="en-US">
                <a:solidFill>
                  <a:srgbClr val="0000CC"/>
                </a:solidFill>
                <a:latin typeface="Perpetua" panose="02020502060401020303" pitchFamily="18" charset="0"/>
              </a:rPr>
              <a:t>Figure below shows First Come First Serve Scheduling</a:t>
            </a:r>
          </a:p>
        </p:txBody>
      </p:sp>
      <p:pic>
        <p:nvPicPr>
          <p:cNvPr id="2097157" name="Content Placeholder 4"/>
          <p:cNvPicPr>
            <a:picLocks noChangeAspect="1" noGrp="1"/>
          </p:cNvPicPr>
          <p:nvPr>
            <p:ph sz="quarter" idx="1"/>
          </p:nvPr>
        </p:nvPicPr>
        <p:blipFill>
          <a:blip xmlns:r="http://schemas.openxmlformats.org/officeDocument/2006/relationships" r:embed="rId1"/>
          <a:stretch>
            <a:fillRect/>
          </a:stretch>
        </p:blipFill>
        <p:spPr>
          <a:xfrm>
            <a:off x="1481070" y="1714500"/>
            <a:ext cx="8901180" cy="4857750"/>
          </a:xfrm>
          <a:prstGeom prst="rec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07" name="Title 1"/>
          <p:cNvSpPr>
            <a:spLocks noGrp="1"/>
          </p:cNvSpPr>
          <p:nvPr>
            <p:ph type="title"/>
          </p:nvPr>
        </p:nvSpPr>
        <p:spPr/>
        <p:txBody>
          <a:bodyPr/>
          <a:p>
            <a:r>
              <a:rPr dirty="0" lang="en-US">
                <a:solidFill>
                  <a:srgbClr val="0000CC"/>
                </a:solidFill>
                <a:latin typeface="Perpetua" pitchFamily="18" charset="0"/>
              </a:rPr>
              <a:t>Example:1</a:t>
            </a:r>
          </a:p>
        </p:txBody>
      </p:sp>
      <p:sp>
        <p:nvSpPr>
          <p:cNvPr id="1048708" name="Content Placeholder 5"/>
          <p:cNvSpPr>
            <a:spLocks noGrp="1"/>
          </p:cNvSpPr>
          <p:nvPr>
            <p:ph sz="quarter" idx="1"/>
          </p:nvPr>
        </p:nvSpPr>
        <p:spPr>
          <a:xfrm>
            <a:off x="1326524" y="1464729"/>
            <a:ext cx="10627351" cy="5363970"/>
          </a:xfrm>
        </p:spPr>
        <p:txBody>
          <a:bodyPr>
            <a:normAutofit fontScale="70722" lnSpcReduction="20000"/>
          </a:bodyPr>
          <a:p>
            <a:pPr>
              <a:buNone/>
              <a:tabLst>
                <a:tab algn="ctr" pos="3006352"/>
                <a:tab algn="ctr" pos="4596098"/>
              </a:tabLst>
            </a:pPr>
            <a:r>
              <a:rPr b="1" dirty="0" lang="en-US">
                <a:solidFill>
                  <a:srgbClr val="0000CC"/>
                </a:solidFill>
                <a:latin typeface="Perpetua" pitchFamily="18" charset="0"/>
              </a:rPr>
              <a:t>                    </a:t>
            </a:r>
            <a:r>
              <a:rPr b="1" dirty="0" lang="en-US" u="sng">
                <a:solidFill>
                  <a:srgbClr val="0000CC"/>
                </a:solidFill>
                <a:latin typeface="Perpetua" pitchFamily="18" charset="0"/>
              </a:rPr>
              <a:t> </a:t>
            </a:r>
            <a:r>
              <a:rPr b="1" dirty="0" sz="3074" lang="en-US" u="sng">
                <a:solidFill>
                  <a:srgbClr val="0000CC"/>
                </a:solidFill>
                <a:latin typeface="Perpetua" pitchFamily="18" charset="0"/>
              </a:rPr>
              <a:t>Process</a:t>
            </a:r>
            <a:r>
              <a:rPr b="1" dirty="0" sz="3074" lang="en-US">
                <a:solidFill>
                  <a:srgbClr val="0000CC"/>
                </a:solidFill>
                <a:latin typeface="Perpetua" pitchFamily="18" charset="0"/>
              </a:rPr>
              <a:t>                </a:t>
            </a:r>
            <a:r>
              <a:rPr b="1" dirty="0" sz="3074" lang="en-US" u="sng">
                <a:solidFill>
                  <a:srgbClr val="0000CC"/>
                </a:solidFill>
                <a:latin typeface="Perpetua" pitchFamily="18" charset="0"/>
              </a:rPr>
              <a:t>Burst Time (In milliseconds)</a:t>
            </a:r>
          </a:p>
          <a:p>
            <a:pPr>
              <a:buNone/>
              <a:tabLst>
                <a:tab algn="ctr" pos="3006352"/>
                <a:tab algn="ctr" pos="4596098"/>
              </a:tabLst>
            </a:pPr>
            <a:r>
              <a:rPr dirty="0" sz="3074" lang="en-US">
                <a:latin typeface="Perpetua" pitchFamily="18" charset="0"/>
              </a:rPr>
              <a:t>                         P</a:t>
            </a:r>
            <a:r>
              <a:rPr baseline="-25000" dirty="0" sz="3074" lang="en-US">
                <a:latin typeface="Perpetua" pitchFamily="18" charset="0"/>
              </a:rPr>
              <a:t>1    </a:t>
            </a:r>
            <a:r>
              <a:rPr dirty="0" sz="3074" lang="en-US">
                <a:latin typeface="Perpetua" pitchFamily="18" charset="0"/>
              </a:rPr>
              <a:t>	                                    24</a:t>
            </a:r>
          </a:p>
          <a:p>
            <a:pPr>
              <a:buNone/>
              <a:tabLst>
                <a:tab algn="ctr" pos="3006352"/>
                <a:tab algn="ctr" pos="4596098"/>
              </a:tabLst>
            </a:pPr>
            <a:r>
              <a:rPr dirty="0" sz="3074" lang="en-US">
                <a:latin typeface="Perpetua" pitchFamily="18" charset="0"/>
              </a:rPr>
              <a:t>                         P</a:t>
            </a:r>
            <a:r>
              <a:rPr baseline="-25000" dirty="0" sz="3074" lang="en-US">
                <a:latin typeface="Perpetua" pitchFamily="18" charset="0"/>
              </a:rPr>
              <a:t>2</a:t>
            </a:r>
            <a:r>
              <a:rPr dirty="0" sz="3074" lang="en-US">
                <a:latin typeface="Perpetua" pitchFamily="18" charset="0"/>
              </a:rPr>
              <a:t> 	                                       3</a:t>
            </a:r>
          </a:p>
          <a:p>
            <a:pPr>
              <a:buNone/>
              <a:tabLst>
                <a:tab algn="ctr" pos="3006352"/>
                <a:tab algn="ctr" pos="4596098"/>
              </a:tabLst>
            </a:pPr>
            <a:r>
              <a:rPr dirty="0" sz="3074" lang="en-US">
                <a:latin typeface="Perpetua" pitchFamily="18" charset="0"/>
              </a:rPr>
              <a:t>                         P</a:t>
            </a:r>
            <a:r>
              <a:rPr baseline="-25000" dirty="0" sz="3074" lang="en-US">
                <a:latin typeface="Perpetua" pitchFamily="18" charset="0"/>
              </a:rPr>
              <a:t>3	                                                          </a:t>
            </a:r>
            <a:r>
              <a:rPr dirty="0" sz="3074" lang="en-US">
                <a:latin typeface="Perpetua" pitchFamily="18" charset="0"/>
              </a:rPr>
              <a:t> 3</a:t>
            </a:r>
            <a:r>
              <a:rPr baseline="-25000" dirty="0" sz="3074" lang="en-US">
                <a:latin typeface="Perpetua" pitchFamily="18" charset="0"/>
              </a:rPr>
              <a:t> </a:t>
            </a:r>
          </a:p>
          <a:p>
            <a:pPr>
              <a:lnSpc>
                <a:spcPct val="120000"/>
              </a:lnSpc>
              <a:tabLst>
                <a:tab algn="ctr" pos="3006352"/>
                <a:tab algn="ctr" pos="4596098"/>
              </a:tabLst>
            </a:pPr>
            <a:r>
              <a:rPr dirty="0" sz="3563" lang="en-US">
                <a:latin typeface="Perpetua" pitchFamily="18" charset="0"/>
              </a:rPr>
              <a:t>Suppose that the processes arrive in the order: P</a:t>
            </a:r>
            <a:r>
              <a:rPr baseline="-25000" dirty="0" sz="3563" lang="en-US">
                <a:latin typeface="Perpetua" pitchFamily="18" charset="0"/>
              </a:rPr>
              <a:t>1</a:t>
            </a:r>
            <a:r>
              <a:rPr dirty="0" sz="3563" lang="en-US">
                <a:latin typeface="Perpetua" pitchFamily="18" charset="0"/>
              </a:rPr>
              <a:t> , P</a:t>
            </a:r>
            <a:r>
              <a:rPr baseline="-25000" dirty="0" sz="3563" lang="en-US">
                <a:latin typeface="Perpetua" pitchFamily="18" charset="0"/>
              </a:rPr>
              <a:t>2</a:t>
            </a:r>
            <a:r>
              <a:rPr dirty="0" sz="3563" lang="en-US">
                <a:latin typeface="Perpetua" pitchFamily="18" charset="0"/>
              </a:rPr>
              <a:t> and P</a:t>
            </a:r>
            <a:r>
              <a:rPr baseline="-25000" dirty="0" sz="3563" lang="en-US">
                <a:latin typeface="Perpetua" pitchFamily="18" charset="0"/>
              </a:rPr>
              <a:t>3  </a:t>
            </a:r>
          </a:p>
          <a:p>
            <a:pPr>
              <a:lnSpc>
                <a:spcPct val="120000"/>
              </a:lnSpc>
              <a:tabLst>
                <a:tab algn="ctr" pos="3006352"/>
                <a:tab algn="ctr" pos="4596098"/>
              </a:tabLst>
            </a:pPr>
            <a:r>
              <a:rPr dirty="0" sz="3563" lang="en-US">
                <a:latin typeface="Perpetua" pitchFamily="18" charset="0"/>
              </a:rPr>
              <a:t>The Gantt Chart for the schedule is:</a:t>
            </a:r>
          </a:p>
          <a:p>
            <a:pPr>
              <a:lnSpc>
                <a:spcPct val="150000"/>
              </a:lnSpc>
              <a:buNone/>
              <a:tabLst>
                <a:tab algn="ctr" pos="3006352"/>
                <a:tab algn="ctr" pos="4596098"/>
              </a:tabLst>
            </a:pPr>
            <a:endParaRPr dirty="0" lang="en-US">
              <a:latin typeface="Perpetua" pitchFamily="18" charset="0"/>
            </a:endParaRPr>
          </a:p>
          <a:p>
            <a:pPr>
              <a:lnSpc>
                <a:spcPct val="150000"/>
              </a:lnSpc>
              <a:buNone/>
              <a:tabLst>
                <a:tab algn="ctr" pos="3006352"/>
                <a:tab algn="ctr" pos="4596098"/>
              </a:tabLst>
            </a:pPr>
            <a:endParaRPr dirty="0" lang="en-US">
              <a:latin typeface="Perpetua" pitchFamily="18" charset="0"/>
            </a:endParaRPr>
          </a:p>
          <a:p>
            <a:pPr>
              <a:lnSpc>
                <a:spcPct val="120000"/>
              </a:lnSpc>
              <a:buFont typeface="Wingdings" pitchFamily="2" charset="2"/>
              <a:buChar char="ü"/>
              <a:tabLst>
                <a:tab algn="ctr" pos="3006352"/>
                <a:tab algn="ctr" pos="4596098"/>
              </a:tabLst>
            </a:pPr>
            <a:r>
              <a:rPr dirty="0" sz="3074" lang="en-US">
                <a:solidFill>
                  <a:srgbClr val="0000CC"/>
                </a:solidFill>
                <a:latin typeface="Perpetua" pitchFamily="18" charset="0"/>
              </a:rPr>
              <a:t>Waiting time for </a:t>
            </a:r>
            <a:r>
              <a:rPr dirty="0" sz="3074" i="1" lang="en-US">
                <a:latin typeface="Perpetua" pitchFamily="18" charset="0"/>
              </a:rPr>
              <a:t>P</a:t>
            </a:r>
            <a:r>
              <a:rPr baseline="-25000" dirty="0" sz="3074" i="1" lang="en-US">
                <a:latin typeface="Perpetua" pitchFamily="18" charset="0"/>
              </a:rPr>
              <a:t>1</a:t>
            </a:r>
            <a:r>
              <a:rPr dirty="0" sz="3074" lang="en-US">
                <a:latin typeface="Perpetua" pitchFamily="18" charset="0"/>
              </a:rPr>
              <a:t> = 0, </a:t>
            </a:r>
            <a:r>
              <a:rPr dirty="0" sz="3074" i="1" lang="en-US">
                <a:latin typeface="Perpetua" pitchFamily="18" charset="0"/>
              </a:rPr>
              <a:t>P</a:t>
            </a:r>
            <a:r>
              <a:rPr baseline="-25000" dirty="0" sz="3074" i="1" lang="en-US">
                <a:latin typeface="Perpetua" pitchFamily="18" charset="0"/>
              </a:rPr>
              <a:t>2</a:t>
            </a:r>
            <a:r>
              <a:rPr dirty="0" sz="3074" lang="en-US">
                <a:latin typeface="Perpetua" pitchFamily="18" charset="0"/>
              </a:rPr>
              <a:t> = 24 and </a:t>
            </a:r>
            <a:r>
              <a:rPr dirty="0" sz="3074" i="1" lang="en-US">
                <a:latin typeface="Perpetua" pitchFamily="18" charset="0"/>
              </a:rPr>
              <a:t>P</a:t>
            </a:r>
            <a:r>
              <a:rPr baseline="-25000" dirty="0" sz="3074" i="1" lang="en-US">
                <a:latin typeface="Perpetua" pitchFamily="18" charset="0"/>
              </a:rPr>
              <a:t>3 </a:t>
            </a:r>
            <a:r>
              <a:rPr dirty="0" sz="3074" lang="en-US">
                <a:latin typeface="Perpetua" pitchFamily="18" charset="0"/>
              </a:rPr>
              <a:t>= 27</a:t>
            </a:r>
          </a:p>
          <a:p>
            <a:pPr>
              <a:lnSpc>
                <a:spcPct val="120000"/>
              </a:lnSpc>
              <a:buFont typeface="Wingdings" pitchFamily="2" charset="2"/>
              <a:buChar char="ü"/>
              <a:tabLst>
                <a:tab algn="ctr" pos="3006352"/>
                <a:tab algn="ctr" pos="4596098"/>
              </a:tabLst>
            </a:pPr>
            <a:r>
              <a:rPr dirty="0" sz="3074" lang="en-US">
                <a:solidFill>
                  <a:srgbClr val="0000CC"/>
                </a:solidFill>
                <a:latin typeface="Perpetua" pitchFamily="18" charset="0"/>
              </a:rPr>
              <a:t>Average waiting time:  </a:t>
            </a:r>
            <a:r>
              <a:rPr dirty="0" sz="3074" lang="en-US">
                <a:latin typeface="Perpetua" pitchFamily="18" charset="0"/>
              </a:rPr>
              <a:t>(0 + 24 + 27)/3 = </a:t>
            </a:r>
            <a:r>
              <a:rPr dirty="0" sz="3074" lang="en-US">
                <a:solidFill>
                  <a:srgbClr val="FF0000"/>
                </a:solidFill>
                <a:latin typeface="Perpetua" pitchFamily="18" charset="0"/>
              </a:rPr>
              <a:t>17 </a:t>
            </a:r>
            <a:r>
              <a:rPr dirty="0" sz="3074" lang="en-US" err="1">
                <a:solidFill>
                  <a:srgbClr val="FF0000"/>
                </a:solidFill>
                <a:latin typeface="Perpetua" pitchFamily="18" charset="0"/>
              </a:rPr>
              <a:t>ms</a:t>
            </a:r>
            <a:endParaRPr dirty="0" sz="3074" lang="en-US">
              <a:solidFill>
                <a:srgbClr val="FF0000"/>
              </a:solidFill>
              <a:latin typeface="Perpetua" pitchFamily="18" charset="0"/>
            </a:endParaRPr>
          </a:p>
          <a:p>
            <a:pPr>
              <a:lnSpc>
                <a:spcPct val="120000"/>
              </a:lnSpc>
              <a:buFont typeface="Wingdings" pitchFamily="2" charset="2"/>
              <a:buChar char="ü"/>
              <a:tabLst>
                <a:tab algn="ctr" pos="3006352"/>
                <a:tab algn="ctr" pos="4596098"/>
              </a:tabLst>
            </a:pPr>
            <a:r>
              <a:rPr dirty="0" sz="3074" lang="en-US">
                <a:solidFill>
                  <a:srgbClr val="3333FF"/>
                </a:solidFill>
                <a:latin typeface="Perpetua" pitchFamily="18" charset="0"/>
              </a:rPr>
              <a:t>Average Turnaround Time (ATAT) </a:t>
            </a:r>
            <a:r>
              <a:rPr dirty="0" sz="3074" lang="en-US">
                <a:latin typeface="Perpetua" pitchFamily="18" charset="0"/>
              </a:rPr>
              <a:t>= 24+27+30/3= </a:t>
            </a:r>
            <a:r>
              <a:rPr dirty="0" sz="3074" lang="en-US">
                <a:solidFill>
                  <a:srgbClr val="FF0000"/>
                </a:solidFill>
                <a:latin typeface="Perpetua" pitchFamily="18" charset="0"/>
              </a:rPr>
              <a:t>27 </a:t>
            </a:r>
            <a:r>
              <a:rPr dirty="0" sz="3074" lang="en-US" err="1">
                <a:solidFill>
                  <a:srgbClr val="FF0000"/>
                </a:solidFill>
                <a:latin typeface="Perpetua" pitchFamily="18" charset="0"/>
              </a:rPr>
              <a:t>ms</a:t>
            </a:r>
            <a:endParaRPr dirty="0" sz="3074" lang="en-US">
              <a:solidFill>
                <a:srgbClr val="FF0000"/>
              </a:solidFill>
              <a:latin typeface="Perpetua" pitchFamily="18" charset="0"/>
            </a:endParaRPr>
          </a:p>
          <a:p>
            <a:pPr>
              <a:lnSpc>
                <a:spcPct val="170000"/>
              </a:lnSpc>
              <a:tabLst>
                <a:tab algn="ctr" pos="3006352"/>
                <a:tab algn="ctr" pos="4596098"/>
              </a:tabLst>
            </a:pPr>
            <a:endParaRPr dirty="0" lang="en-US">
              <a:solidFill>
                <a:srgbClr val="FF0000"/>
              </a:solidFill>
              <a:latin typeface="Perpetua" pitchFamily="18" charset="0"/>
            </a:endParaRPr>
          </a:p>
          <a:p>
            <a:pPr>
              <a:lnSpc>
                <a:spcPct val="150000"/>
              </a:lnSpc>
              <a:buNone/>
              <a:tabLst>
                <a:tab algn="ctr" pos="3006352"/>
                <a:tab algn="ctr" pos="4596098"/>
              </a:tabLst>
            </a:pPr>
            <a:endParaRPr dirty="0" lang="en-US">
              <a:latin typeface="Perpetua" pitchFamily="18" charset="0"/>
            </a:endParaRPr>
          </a:p>
        </p:txBody>
      </p:sp>
      <p:grpSp>
        <p:nvGrpSpPr>
          <p:cNvPr id="162" name="Group 18"/>
          <p:cNvGrpSpPr/>
          <p:nvPr/>
        </p:nvGrpSpPr>
        <p:grpSpPr bwMode="auto">
          <a:xfrm>
            <a:off x="1595438" y="4146714"/>
            <a:ext cx="5511919" cy="1128952"/>
            <a:chOff x="856" y="2688"/>
            <a:chExt cx="3502" cy="725"/>
          </a:xfrm>
          <a:solidFill>
            <a:schemeClr val="bg1"/>
          </a:solidFill>
        </p:grpSpPr>
        <p:sp>
          <p:nvSpPr>
            <p:cNvPr id="1048709" name="Rectangle 4"/>
            <p:cNvSpPr>
              <a:spLocks noChangeArrowheads="1"/>
            </p:cNvSpPr>
            <p:nvPr/>
          </p:nvSpPr>
          <p:spPr bwMode="auto">
            <a:xfrm>
              <a:off x="960" y="2688"/>
              <a:ext cx="3312" cy="384"/>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0" name="Text Box 5"/>
            <p:cNvSpPr txBox="1">
              <a:spLocks noChangeArrowheads="1"/>
            </p:cNvSpPr>
            <p:nvPr/>
          </p:nvSpPr>
          <p:spPr bwMode="auto">
            <a:xfrm>
              <a:off x="1776" y="2693"/>
              <a:ext cx="262"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dirty="0" sz="1893" lang="en-US">
                  <a:ln>
                    <a:solidFill>
                      <a:srgbClr val="CC00FF"/>
                    </a:solidFill>
                  </a:ln>
                  <a:solidFill>
                    <a:srgbClr val="CC00FF"/>
                  </a:solidFill>
                  <a:latin typeface="Perpetua" pitchFamily="18" charset="0"/>
                </a:rPr>
                <a:t>P</a:t>
              </a:r>
              <a:r>
                <a:rPr baseline="-25000" dirty="0" sz="1893" lang="en-US">
                  <a:ln>
                    <a:solidFill>
                      <a:srgbClr val="CC00FF"/>
                    </a:solidFill>
                  </a:ln>
                  <a:solidFill>
                    <a:srgbClr val="CC00FF"/>
                  </a:solidFill>
                  <a:latin typeface="Perpetua" pitchFamily="18" charset="0"/>
                </a:rPr>
                <a:t>1</a:t>
              </a:r>
              <a:endParaRPr dirty="0" sz="1893" lang="en-US">
                <a:ln>
                  <a:solidFill>
                    <a:srgbClr val="CC00FF"/>
                  </a:solidFill>
                </a:ln>
                <a:solidFill>
                  <a:srgbClr val="CC00FF"/>
                </a:solidFill>
                <a:latin typeface="Perpetua" pitchFamily="18" charset="0"/>
              </a:endParaRPr>
            </a:p>
          </p:txBody>
        </p:sp>
        <p:sp>
          <p:nvSpPr>
            <p:cNvPr id="1048711" name="Text Box 6"/>
            <p:cNvSpPr txBox="1">
              <a:spLocks noChangeArrowheads="1"/>
            </p:cNvSpPr>
            <p:nvPr/>
          </p:nvSpPr>
          <p:spPr bwMode="auto">
            <a:xfrm>
              <a:off x="3264" y="2693"/>
              <a:ext cx="262"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dirty="0" sz="1893" lang="en-US">
                  <a:ln>
                    <a:solidFill>
                      <a:srgbClr val="CC00FF"/>
                    </a:solidFill>
                  </a:ln>
                  <a:solidFill>
                    <a:srgbClr val="CC00FF"/>
                  </a:solidFill>
                  <a:latin typeface="Perpetua" pitchFamily="18" charset="0"/>
                </a:rPr>
                <a:t>P</a:t>
              </a:r>
              <a:r>
                <a:rPr baseline="-25000" dirty="0" sz="1893" lang="en-US">
                  <a:ln>
                    <a:solidFill>
                      <a:srgbClr val="CC00FF"/>
                    </a:solidFill>
                  </a:ln>
                  <a:solidFill>
                    <a:srgbClr val="CC00FF"/>
                  </a:solidFill>
                  <a:latin typeface="Perpetua" pitchFamily="18" charset="0"/>
                </a:rPr>
                <a:t>2</a:t>
              </a:r>
              <a:endParaRPr dirty="0" sz="1893" lang="en-US">
                <a:ln>
                  <a:solidFill>
                    <a:srgbClr val="CC00FF"/>
                  </a:solidFill>
                </a:ln>
                <a:solidFill>
                  <a:srgbClr val="CC00FF"/>
                </a:solidFill>
                <a:latin typeface="Perpetua" pitchFamily="18" charset="0"/>
              </a:endParaRPr>
            </a:p>
          </p:txBody>
        </p:sp>
        <p:sp>
          <p:nvSpPr>
            <p:cNvPr id="1048712" name="Text Box 7"/>
            <p:cNvSpPr txBox="1">
              <a:spLocks noChangeArrowheads="1"/>
            </p:cNvSpPr>
            <p:nvPr/>
          </p:nvSpPr>
          <p:spPr bwMode="auto">
            <a:xfrm>
              <a:off x="3840" y="2693"/>
              <a:ext cx="262"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sz="1893" lang="en-US">
                  <a:ln>
                    <a:solidFill>
                      <a:srgbClr val="CC00FF"/>
                    </a:solidFill>
                  </a:ln>
                  <a:solidFill>
                    <a:srgbClr val="CC00FF"/>
                  </a:solidFill>
                  <a:latin typeface="Perpetua" pitchFamily="18" charset="0"/>
                </a:rPr>
                <a:t>P</a:t>
              </a:r>
              <a:r>
                <a:rPr baseline="-25000" sz="1893" lang="en-US">
                  <a:ln>
                    <a:solidFill>
                      <a:srgbClr val="CC00FF"/>
                    </a:solidFill>
                  </a:ln>
                  <a:solidFill>
                    <a:srgbClr val="CC00FF"/>
                  </a:solidFill>
                  <a:latin typeface="Perpetua" pitchFamily="18" charset="0"/>
                </a:rPr>
                <a:t>3</a:t>
              </a:r>
              <a:endParaRPr sz="1893" lang="en-US">
                <a:ln>
                  <a:solidFill>
                    <a:srgbClr val="CC00FF"/>
                  </a:solidFill>
                </a:ln>
                <a:solidFill>
                  <a:srgbClr val="CC00FF"/>
                </a:solidFill>
                <a:latin typeface="Perpetua" pitchFamily="18" charset="0"/>
              </a:endParaRPr>
            </a:p>
          </p:txBody>
        </p:sp>
        <p:sp>
          <p:nvSpPr>
            <p:cNvPr id="1048713" name="Line 8"/>
            <p:cNvSpPr>
              <a:spLocks noChangeShapeType="1"/>
            </p:cNvSpPr>
            <p:nvPr/>
          </p:nvSpPr>
          <p:spPr bwMode="auto">
            <a:xfrm>
              <a:off x="960" y="3072"/>
              <a:ext cx="0" cy="144"/>
            </a:xfrm>
            <a:prstGeom prst="line"/>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4" name="Line 9"/>
            <p:cNvSpPr>
              <a:spLocks noChangeShapeType="1"/>
            </p:cNvSpPr>
            <p:nvPr/>
          </p:nvSpPr>
          <p:spPr bwMode="auto">
            <a:xfrm>
              <a:off x="4272" y="3072"/>
              <a:ext cx="0" cy="144"/>
            </a:xfrm>
            <a:prstGeom prst="line"/>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5" name="Line 10"/>
            <p:cNvSpPr>
              <a:spLocks noChangeShapeType="1"/>
            </p:cNvSpPr>
            <p:nvPr/>
          </p:nvSpPr>
          <p:spPr bwMode="auto">
            <a:xfrm>
              <a:off x="3072" y="2688"/>
              <a:ext cx="0" cy="384"/>
            </a:xfrm>
            <a:prstGeom prst="line"/>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6" name="Line 11"/>
            <p:cNvSpPr>
              <a:spLocks noChangeShapeType="1"/>
            </p:cNvSpPr>
            <p:nvPr/>
          </p:nvSpPr>
          <p:spPr bwMode="auto">
            <a:xfrm>
              <a:off x="3648" y="2688"/>
              <a:ext cx="0" cy="384"/>
            </a:xfrm>
            <a:prstGeom prst="line"/>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7" name="Line 12"/>
            <p:cNvSpPr>
              <a:spLocks noChangeShapeType="1"/>
            </p:cNvSpPr>
            <p:nvPr/>
          </p:nvSpPr>
          <p:spPr bwMode="auto">
            <a:xfrm>
              <a:off x="3072" y="3072"/>
              <a:ext cx="0" cy="144"/>
            </a:xfrm>
            <a:prstGeom prst="line"/>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8" name="Line 13"/>
            <p:cNvSpPr>
              <a:spLocks noChangeShapeType="1"/>
            </p:cNvSpPr>
            <p:nvPr/>
          </p:nvSpPr>
          <p:spPr bwMode="auto">
            <a:xfrm>
              <a:off x="3648" y="3072"/>
              <a:ext cx="0" cy="144"/>
            </a:xfrm>
            <a:prstGeom prst="line"/>
            <a:grpFill/>
            <a:ln>
              <a:headEnd/>
              <a:tailEnd/>
            </a:ln>
          </p:spPr>
          <p:style>
            <a:lnRef idx="2">
              <a:schemeClr val="dk1"/>
            </a:lnRef>
            <a:fillRef idx="1">
              <a:schemeClr val="lt1"/>
            </a:fillRef>
            <a:effectRef idx="0">
              <a:schemeClr val="dk1"/>
            </a:effectRef>
            <a:fontRef idx="minor">
              <a:schemeClr val="dk1"/>
            </a:fontRef>
          </p:style>
          <p:txBody>
            <a:bodyPr anchor="ctr" wrap="none"/>
            <a:p>
              <a:endParaRPr sz="1893" lang="en-US">
                <a:ln>
                  <a:solidFill>
                    <a:srgbClr val="CC00FF"/>
                  </a:solidFill>
                </a:ln>
                <a:solidFill>
                  <a:srgbClr val="CC00FF"/>
                </a:solidFill>
                <a:latin typeface="Perpetua" pitchFamily="18" charset="0"/>
              </a:endParaRPr>
            </a:p>
          </p:txBody>
        </p:sp>
        <p:sp>
          <p:nvSpPr>
            <p:cNvPr id="1048719" name="Text Box 14"/>
            <p:cNvSpPr txBox="1">
              <a:spLocks noChangeArrowheads="1"/>
            </p:cNvSpPr>
            <p:nvPr/>
          </p:nvSpPr>
          <p:spPr bwMode="auto">
            <a:xfrm>
              <a:off x="2928" y="3125"/>
              <a:ext cx="278"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sz="1893" lang="en-US">
                  <a:ln>
                    <a:solidFill>
                      <a:srgbClr val="CC00FF"/>
                    </a:solidFill>
                  </a:ln>
                  <a:solidFill>
                    <a:srgbClr val="CC00FF"/>
                  </a:solidFill>
                  <a:latin typeface="Perpetua" pitchFamily="18" charset="0"/>
                </a:rPr>
                <a:t>24</a:t>
              </a:r>
            </a:p>
          </p:txBody>
        </p:sp>
        <p:sp>
          <p:nvSpPr>
            <p:cNvPr id="1048720" name="Text Box 15"/>
            <p:cNvSpPr txBox="1">
              <a:spLocks noChangeArrowheads="1"/>
            </p:cNvSpPr>
            <p:nvPr/>
          </p:nvSpPr>
          <p:spPr bwMode="auto">
            <a:xfrm>
              <a:off x="3504" y="3125"/>
              <a:ext cx="278"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dirty="0" sz="1893" lang="en-US">
                  <a:ln>
                    <a:solidFill>
                      <a:srgbClr val="CC00FF"/>
                    </a:solidFill>
                  </a:ln>
                  <a:solidFill>
                    <a:srgbClr val="CC00FF"/>
                  </a:solidFill>
                  <a:latin typeface="Perpetua" pitchFamily="18" charset="0"/>
                </a:rPr>
                <a:t>27</a:t>
              </a:r>
            </a:p>
          </p:txBody>
        </p:sp>
        <p:sp>
          <p:nvSpPr>
            <p:cNvPr id="1048721" name="Text Box 16"/>
            <p:cNvSpPr txBox="1">
              <a:spLocks noChangeArrowheads="1"/>
            </p:cNvSpPr>
            <p:nvPr/>
          </p:nvSpPr>
          <p:spPr bwMode="auto">
            <a:xfrm>
              <a:off x="4080" y="3125"/>
              <a:ext cx="278"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sz="1893" lang="en-US">
                  <a:ln>
                    <a:solidFill>
                      <a:srgbClr val="CC00FF"/>
                    </a:solidFill>
                  </a:ln>
                  <a:solidFill>
                    <a:srgbClr val="CC00FF"/>
                  </a:solidFill>
                  <a:latin typeface="Perpetua" pitchFamily="18" charset="0"/>
                </a:rPr>
                <a:t>30</a:t>
              </a:r>
            </a:p>
          </p:txBody>
        </p:sp>
        <p:sp>
          <p:nvSpPr>
            <p:cNvPr id="1048722" name="Text Box 17"/>
            <p:cNvSpPr txBox="1">
              <a:spLocks noChangeArrowheads="1"/>
            </p:cNvSpPr>
            <p:nvPr/>
          </p:nvSpPr>
          <p:spPr bwMode="auto">
            <a:xfrm>
              <a:off x="856" y="3125"/>
              <a:ext cx="197" cy="288"/>
            </a:xfrm>
            <a:prstGeom prst="rect"/>
            <a:grpFill/>
            <a:ln>
              <a:headEnd/>
              <a:tailEnd/>
            </a:ln>
          </p:spPr>
          <p:style>
            <a:lnRef idx="2">
              <a:schemeClr val="dk1"/>
            </a:lnRef>
            <a:fillRef idx="1">
              <a:schemeClr val="lt1"/>
            </a:fillRef>
            <a:effectRef idx="0">
              <a:schemeClr val="dk1"/>
            </a:effectRef>
            <a:fontRef idx="minor">
              <a:schemeClr val="dk1"/>
            </a:fontRef>
          </p:style>
          <p:txBody>
            <a:bodyPr anchor="ctr" wrap="none">
              <a:spAutoFit/>
            </a:bodyPr>
            <a:p>
              <a:pPr>
                <a:spcBef>
                  <a:spcPct val="50000"/>
                </a:spcBef>
              </a:pPr>
              <a:r>
                <a:rPr dirty="0" sz="1893" lang="en-US">
                  <a:ln>
                    <a:solidFill>
                      <a:srgbClr val="CC00FF"/>
                    </a:solidFill>
                  </a:ln>
                  <a:solidFill>
                    <a:srgbClr val="CC00FF"/>
                  </a:solidFill>
                  <a:latin typeface="Perpetua" pitchFamily="18" charset="0"/>
                </a:rPr>
                <a:t>0</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32" name="Title 1"/>
          <p:cNvSpPr>
            <a:spLocks noGrp="1"/>
          </p:cNvSpPr>
          <p:nvPr>
            <p:ph type="title"/>
          </p:nvPr>
        </p:nvSpPr>
        <p:spPr>
          <a:xfrm>
            <a:off x="1326524" y="0"/>
            <a:ext cx="9997440" cy="601126"/>
          </a:xfrm>
        </p:spPr>
        <p:txBody>
          <a:bodyPr>
            <a:noAutofit/>
          </a:bodyPr>
          <a:p>
            <a:r>
              <a:rPr b="1" dirty="0" sz="3600" lang="en-AU">
                <a:solidFill>
                  <a:srgbClr val="CC00FF"/>
                </a:solidFill>
                <a:latin typeface="Perpetua" pitchFamily="18" charset="0"/>
              </a:rPr>
              <a:t>     Process scheduling </a:t>
            </a:r>
            <a:endParaRPr dirty="0" sz="3600" lang="en-US">
              <a:solidFill>
                <a:srgbClr val="CC00FF"/>
              </a:solidFill>
              <a:latin typeface="Perpetua" pitchFamily="18" charset="0"/>
            </a:endParaRPr>
          </a:p>
        </p:txBody>
      </p:sp>
      <p:sp>
        <p:nvSpPr>
          <p:cNvPr id="1048633" name="Content Placeholder 2"/>
          <p:cNvSpPr>
            <a:spLocks noGrp="1"/>
          </p:cNvSpPr>
          <p:nvPr>
            <p:ph sz="quarter" idx="1"/>
          </p:nvPr>
        </p:nvSpPr>
        <p:spPr>
          <a:xfrm>
            <a:off x="1332019" y="845825"/>
            <a:ext cx="10457645" cy="4610637"/>
          </a:xfrm>
        </p:spPr>
        <p:txBody>
          <a:bodyPr>
            <a:noAutofit/>
          </a:bodyPr>
          <a:p>
            <a:pPr indent="0" marL="0">
              <a:buClr>
                <a:srgbClr val="0000CC"/>
              </a:buClr>
              <a:buSzPct val="85000"/>
              <a:buNone/>
            </a:pPr>
            <a:endParaRPr dirty="0" sz="2800" lang="en-US">
              <a:latin typeface="Times New Roman" panose="02020603050405020304" pitchFamily="18" charset="0"/>
              <a:cs typeface="Times New Roman" panose="02020603050405020304" pitchFamily="18" charset="0"/>
            </a:endParaRPr>
          </a:p>
          <a:p>
            <a:pPr>
              <a:buClr>
                <a:srgbClr val="0000CC"/>
              </a:buClr>
              <a:buSzPct val="85000"/>
              <a:buFont typeface="Wingdings" pitchFamily="2" charset="2"/>
              <a:buChar char="ü"/>
            </a:pPr>
            <a:r>
              <a:rPr dirty="0" sz="2800" lang="en-US">
                <a:latin typeface="Times New Roman" panose="02020603050405020304" pitchFamily="18" charset="0"/>
                <a:cs typeface="Times New Roman" panose="02020603050405020304" pitchFamily="18" charset="0"/>
              </a:rPr>
              <a:t>Scheduling</a:t>
            </a:r>
            <a:r>
              <a:rPr b="1" dirty="0" sz="2800" lang="en-US">
                <a:solidFill>
                  <a:srgbClr val="CC00FF"/>
                </a:solidFill>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refers to the set of </a:t>
            </a:r>
            <a:r>
              <a:rPr b="1" dirty="0" sz="2800" lang="en-US">
                <a:solidFill>
                  <a:srgbClr val="00CC00"/>
                </a:solidFill>
                <a:latin typeface="Times New Roman" panose="02020603050405020304" pitchFamily="18" charset="0"/>
                <a:cs typeface="Times New Roman" panose="02020603050405020304" pitchFamily="18" charset="0"/>
              </a:rPr>
              <a:t>policies and mechanisms </a:t>
            </a:r>
            <a:r>
              <a:rPr dirty="0" sz="2800" lang="en-US">
                <a:latin typeface="Times New Roman" panose="02020603050405020304" pitchFamily="18" charset="0"/>
                <a:cs typeface="Times New Roman" panose="02020603050405020304" pitchFamily="18" charset="0"/>
              </a:rPr>
              <a:t>that an OS supports for determining the order of execution of the pending </a:t>
            </a:r>
            <a:r>
              <a:rPr b="1" dirty="0" sz="2800" lang="en-US">
                <a:latin typeface="Times New Roman" panose="02020603050405020304" pitchFamily="18" charset="0"/>
                <a:cs typeface="Times New Roman" panose="02020603050405020304" pitchFamily="18" charset="0"/>
              </a:rPr>
              <a:t>jobs and processes.</a:t>
            </a:r>
          </a:p>
          <a:p>
            <a:pPr>
              <a:buClr>
                <a:srgbClr val="0000CC"/>
              </a:buClr>
              <a:buSzPct val="85000"/>
              <a:buFont typeface="Wingdings" pitchFamily="2" charset="2"/>
              <a:buChar char="ü"/>
            </a:pPr>
            <a:r>
              <a:rPr dirty="0" sz="28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 scheduling is the activity of the process manager that handles the removal of the running process from the CPU and the selection of another process on the basis of a particular strategy.</a:t>
            </a:r>
            <a:endParaRPr b="1" dirty="0" sz="2800" lang="en-US">
              <a:latin typeface="Times New Roman" panose="02020603050405020304" pitchFamily="18" charset="0"/>
              <a:cs typeface="Times New Roman" panose="02020603050405020304" pitchFamily="18" charset="0"/>
            </a:endParaRPr>
          </a:p>
          <a:p>
            <a:pPr>
              <a:buClr>
                <a:srgbClr val="0000CC"/>
              </a:buClr>
              <a:buSzPct val="85000"/>
              <a:buFont typeface="Wingdings" pitchFamily="2" charset="2"/>
              <a:buChar char="ü"/>
            </a:pPr>
            <a:r>
              <a:rPr dirty="0" sz="2800" lang="en-US">
                <a:latin typeface="Times New Roman" panose="02020603050405020304" pitchFamily="18" charset="0"/>
                <a:cs typeface="Times New Roman" panose="02020603050405020304" pitchFamily="18" charset="0"/>
              </a:rPr>
              <a:t> A </a:t>
            </a:r>
            <a:r>
              <a:rPr b="1" dirty="0" sz="2800" lang="en-US">
                <a:solidFill>
                  <a:srgbClr val="00CC00"/>
                </a:solidFill>
                <a:latin typeface="Times New Roman" panose="02020603050405020304" pitchFamily="18" charset="0"/>
                <a:cs typeface="Times New Roman" panose="02020603050405020304" pitchFamily="18" charset="0"/>
              </a:rPr>
              <a:t>scheduler</a:t>
            </a:r>
            <a:r>
              <a:rPr dirty="0" sz="2800" lang="en-US">
                <a:latin typeface="Times New Roman" panose="02020603050405020304" pitchFamily="18" charset="0"/>
                <a:cs typeface="Times New Roman" panose="02020603050405020304" pitchFamily="18" charset="0"/>
              </a:rPr>
              <a:t> is an OS program that selects the next job to be admitted for execution. </a:t>
            </a:r>
          </a:p>
          <a:p>
            <a:pPr>
              <a:buNone/>
            </a:pP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23" name="Title 1"/>
          <p:cNvSpPr>
            <a:spLocks noGrp="1"/>
          </p:cNvSpPr>
          <p:nvPr>
            <p:ph type="title"/>
          </p:nvPr>
        </p:nvSpPr>
        <p:spPr/>
        <p:txBody>
          <a:bodyPr/>
          <a:p>
            <a:r>
              <a:rPr dirty="0" lang="en-US">
                <a:solidFill>
                  <a:srgbClr val="0000CC"/>
                </a:solidFill>
                <a:latin typeface="Perpetua" pitchFamily="18" charset="0"/>
              </a:rPr>
              <a:t>Example 2</a:t>
            </a:r>
            <a:endParaRPr dirty="0" lang="en-US"/>
          </a:p>
        </p:txBody>
      </p:sp>
      <p:sp>
        <p:nvSpPr>
          <p:cNvPr id="1048724" name="Rectangle 3"/>
          <p:cNvSpPr>
            <a:spLocks noGrp="1" noChangeArrowheads="1"/>
          </p:cNvSpPr>
          <p:nvPr>
            <p:ph sz="quarter" idx="1"/>
          </p:nvPr>
        </p:nvSpPr>
        <p:spPr>
          <a:xfrm>
            <a:off x="1331195" y="1218549"/>
            <a:ext cx="10580389" cy="5212872"/>
          </a:xfrm>
        </p:spPr>
        <p:txBody>
          <a:bodyPr>
            <a:normAutofit fontScale="87500" lnSpcReduction="20000"/>
          </a:bodyPr>
          <a:p>
            <a:pPr>
              <a:lnSpc>
                <a:spcPct val="170000"/>
              </a:lnSpc>
              <a:buFont typeface="Wingdings" pitchFamily="2" charset="2"/>
              <a:buChar char="Ø"/>
              <a:tabLst>
                <a:tab algn="ctr" pos="3620214"/>
              </a:tabLst>
            </a:pPr>
            <a:r>
              <a:rPr dirty="0" lang="en-US"/>
              <a:t>Suppose that the processes arrive in the order: </a:t>
            </a:r>
            <a:r>
              <a:rPr dirty="0" i="1" lang="en-US"/>
              <a:t>P</a:t>
            </a:r>
            <a:r>
              <a:rPr baseline="-25000" dirty="0" i="1" lang="en-US"/>
              <a:t>2</a:t>
            </a:r>
            <a:r>
              <a:rPr dirty="0" lang="en-US"/>
              <a:t> , </a:t>
            </a:r>
            <a:r>
              <a:rPr dirty="0" i="1" lang="en-US"/>
              <a:t>P</a:t>
            </a:r>
            <a:r>
              <a:rPr baseline="-25000" dirty="0" i="1" lang="en-US"/>
              <a:t>3</a:t>
            </a:r>
            <a:r>
              <a:rPr dirty="0" lang="en-US"/>
              <a:t> and </a:t>
            </a:r>
            <a:r>
              <a:rPr dirty="0" i="1" lang="en-US"/>
              <a:t>P</a:t>
            </a:r>
            <a:r>
              <a:rPr baseline="-25000" dirty="0" i="1" lang="en-US"/>
              <a:t>1</a:t>
            </a:r>
          </a:p>
          <a:p>
            <a:pPr>
              <a:lnSpc>
                <a:spcPct val="170000"/>
              </a:lnSpc>
              <a:buFont typeface="Wingdings" pitchFamily="2" charset="2"/>
              <a:buChar char="Ø"/>
              <a:tabLst>
                <a:tab algn="ctr" pos="3620214"/>
              </a:tabLst>
            </a:pPr>
            <a:endParaRPr baseline="-25000" dirty="0" i="1" lang="en-US"/>
          </a:p>
          <a:p>
            <a:pPr indent="0" marL="82296">
              <a:lnSpc>
                <a:spcPct val="170000"/>
              </a:lnSpc>
              <a:buNone/>
              <a:tabLst>
                <a:tab algn="ctr" pos="3620214"/>
              </a:tabLst>
            </a:pPr>
            <a:endParaRPr dirty="0" lang="en-US"/>
          </a:p>
          <a:p>
            <a:pPr>
              <a:lnSpc>
                <a:spcPct val="160000"/>
              </a:lnSpc>
              <a:buFont typeface="Wingdings" panose="05000000000000000000" pitchFamily="2" charset="2"/>
              <a:buChar char="ü"/>
              <a:tabLst>
                <a:tab algn="ctr" pos="3620214"/>
              </a:tabLst>
            </a:pPr>
            <a:r>
              <a:rPr dirty="0" sz="3200" lang="en-US"/>
              <a:t>Waiting time for: </a:t>
            </a:r>
            <a:r>
              <a:rPr dirty="0" sz="3200" i="1" lang="en-US"/>
              <a:t>P</a:t>
            </a:r>
            <a:r>
              <a:rPr baseline="-25000" dirty="0" sz="3200" i="1" lang="en-US"/>
              <a:t>1</a:t>
            </a:r>
            <a:r>
              <a:rPr dirty="0" sz="3200" i="1" lang="en-US"/>
              <a:t>,</a:t>
            </a:r>
            <a:r>
              <a:rPr baseline="-25000" dirty="0" sz="3200" i="1" lang="en-US"/>
              <a:t> </a:t>
            </a:r>
            <a:r>
              <a:rPr dirty="0" sz="3200" i="1" lang="en-US"/>
              <a:t>P</a:t>
            </a:r>
            <a:r>
              <a:rPr baseline="-25000" dirty="0" sz="3200" i="1" lang="en-US"/>
              <a:t>2</a:t>
            </a:r>
            <a:r>
              <a:rPr baseline="-25000" dirty="0" i="1" lang="en-US"/>
              <a:t>,</a:t>
            </a:r>
            <a:r>
              <a:rPr dirty="0" sz="3200" lang="en-US"/>
              <a:t> </a:t>
            </a:r>
            <a:r>
              <a:rPr dirty="0" lang="en-US"/>
              <a:t>and </a:t>
            </a:r>
            <a:r>
              <a:rPr dirty="0" sz="3200" lang="en-US"/>
              <a:t>,</a:t>
            </a:r>
            <a:r>
              <a:rPr baseline="-25000" dirty="0" sz="3200" i="1" lang="en-US"/>
              <a:t> </a:t>
            </a:r>
            <a:r>
              <a:rPr dirty="0" sz="3200" i="1" lang="en-US"/>
              <a:t>P</a:t>
            </a:r>
            <a:r>
              <a:rPr baseline="-25000" dirty="0" sz="3200" i="1" lang="en-US"/>
              <a:t>3 </a:t>
            </a:r>
            <a:r>
              <a:rPr baseline="30000" dirty="0" sz="3200" i="1" lang="en-US"/>
              <a:t>?</a:t>
            </a:r>
            <a:endParaRPr dirty="0" sz="3200" i="1" lang="en-US"/>
          </a:p>
          <a:p>
            <a:pPr>
              <a:lnSpc>
                <a:spcPct val="160000"/>
              </a:lnSpc>
              <a:buFont typeface="Wingdings" panose="05000000000000000000" pitchFamily="2" charset="2"/>
              <a:buChar char="ü"/>
              <a:tabLst>
                <a:tab algn="ctr" pos="3620214"/>
              </a:tabLst>
            </a:pPr>
            <a:r>
              <a:rPr dirty="0" sz="3200" lang="en-US"/>
              <a:t>Average waiting time?</a:t>
            </a:r>
          </a:p>
          <a:p>
            <a:pPr>
              <a:lnSpc>
                <a:spcPct val="160000"/>
              </a:lnSpc>
              <a:buFont typeface="Wingdings" panose="05000000000000000000" pitchFamily="2" charset="2"/>
              <a:buChar char="ü"/>
              <a:tabLst>
                <a:tab algn="ctr" pos="3620214"/>
              </a:tabLst>
            </a:pPr>
            <a:r>
              <a:rPr dirty="0" sz="3200" lang="en-US"/>
              <a:t>Average Turnaround Time (ATAT)?</a:t>
            </a:r>
            <a:endParaRPr dirty="0" lang="en-US"/>
          </a:p>
        </p:txBody>
      </p:sp>
      <p:grpSp>
        <p:nvGrpSpPr>
          <p:cNvPr id="164" name="Group 20"/>
          <p:cNvGrpSpPr/>
          <p:nvPr/>
        </p:nvGrpSpPr>
        <p:grpSpPr bwMode="auto">
          <a:xfrm>
            <a:off x="2129023" y="2214209"/>
            <a:ext cx="7286138" cy="1406066"/>
            <a:chOff x="852" y="1650"/>
            <a:chExt cx="3456" cy="721"/>
          </a:xfrm>
        </p:grpSpPr>
        <p:sp>
          <p:nvSpPr>
            <p:cNvPr id="1048725" name="Rectangle 6"/>
            <p:cNvSpPr>
              <a:spLocks noChangeArrowheads="1"/>
            </p:cNvSpPr>
            <p:nvPr/>
          </p:nvSpPr>
          <p:spPr bwMode="auto">
            <a:xfrm flipH="1">
              <a:off x="948" y="1650"/>
              <a:ext cx="3312" cy="384"/>
            </a:xfrm>
            <a:prstGeom prst="rect"/>
            <a:solidFill>
              <a:schemeClr val="bg1"/>
            </a:solidFill>
            <a:ln w="9525">
              <a:solidFill>
                <a:schemeClr val="tx1"/>
              </a:solidFill>
              <a:miter lim="800000"/>
              <a:headEnd/>
              <a:tailEnd/>
            </a:ln>
            <a:effectLst/>
          </p:spPr>
          <p:txBody>
            <a:bodyPr anchor="ctr" wrap="none"/>
            <a:p>
              <a:endParaRPr sz="1983" lang="en-US">
                <a:solidFill>
                  <a:srgbClr val="CC00FF"/>
                </a:solidFill>
              </a:endParaRPr>
            </a:p>
          </p:txBody>
        </p:sp>
        <p:sp>
          <p:nvSpPr>
            <p:cNvPr id="1048726" name="Text Box 7"/>
            <p:cNvSpPr txBox="1">
              <a:spLocks noChangeArrowheads="1"/>
            </p:cNvSpPr>
            <p:nvPr/>
          </p:nvSpPr>
          <p:spPr bwMode="auto">
            <a:xfrm flipH="1">
              <a:off x="3179" y="1709"/>
              <a:ext cx="202" cy="230"/>
            </a:xfrm>
            <a:prstGeom prst="rect"/>
            <a:noFill/>
            <a:ln w="9525">
              <a:noFill/>
              <a:miter lim="800000"/>
              <a:headEnd/>
              <a:tailEnd/>
            </a:ln>
            <a:effectLst/>
          </p:spPr>
          <p:txBody>
            <a:bodyPr anchor="ctr" wrap="none">
              <a:spAutoFit/>
            </a:bodyPr>
            <a:p>
              <a:pPr>
                <a:spcBef>
                  <a:spcPct val="50000"/>
                </a:spcBef>
              </a:pPr>
              <a:r>
                <a:rPr sz="1983" lang="en-US">
                  <a:solidFill>
                    <a:srgbClr val="CC00FF"/>
                  </a:solidFill>
                </a:rPr>
                <a:t>P</a:t>
              </a:r>
              <a:r>
                <a:rPr baseline="-25000" sz="1983" lang="en-US">
                  <a:solidFill>
                    <a:srgbClr val="CC00FF"/>
                  </a:solidFill>
                </a:rPr>
                <a:t>1</a:t>
              </a:r>
              <a:endParaRPr sz="1983" lang="en-US">
                <a:solidFill>
                  <a:srgbClr val="CC00FF"/>
                </a:solidFill>
              </a:endParaRPr>
            </a:p>
          </p:txBody>
        </p:sp>
        <p:sp>
          <p:nvSpPr>
            <p:cNvPr id="1048727" name="Text Box 8"/>
            <p:cNvSpPr txBox="1">
              <a:spLocks noChangeArrowheads="1"/>
            </p:cNvSpPr>
            <p:nvPr/>
          </p:nvSpPr>
          <p:spPr bwMode="auto">
            <a:xfrm flipH="1">
              <a:off x="1691" y="1709"/>
              <a:ext cx="202" cy="230"/>
            </a:xfrm>
            <a:prstGeom prst="rect"/>
            <a:noFill/>
            <a:ln w="9525">
              <a:noFill/>
              <a:miter lim="800000"/>
              <a:headEnd/>
              <a:tailEnd/>
            </a:ln>
            <a:effectLst/>
          </p:spPr>
          <p:txBody>
            <a:bodyPr anchor="ctr" wrap="none">
              <a:spAutoFit/>
            </a:bodyPr>
            <a:p>
              <a:pPr>
                <a:spcBef>
                  <a:spcPct val="50000"/>
                </a:spcBef>
              </a:pPr>
              <a:r>
                <a:rPr dirty="0" sz="1983" lang="en-US">
                  <a:solidFill>
                    <a:srgbClr val="CC00FF"/>
                  </a:solidFill>
                </a:rPr>
                <a:t>P</a:t>
              </a:r>
              <a:r>
                <a:rPr baseline="-25000" dirty="0" sz="1983" lang="en-US">
                  <a:solidFill>
                    <a:srgbClr val="CC00FF"/>
                  </a:solidFill>
                </a:rPr>
                <a:t>3</a:t>
              </a:r>
              <a:endParaRPr dirty="0" sz="1983" lang="en-US">
                <a:solidFill>
                  <a:srgbClr val="CC00FF"/>
                </a:solidFill>
              </a:endParaRPr>
            </a:p>
          </p:txBody>
        </p:sp>
        <p:sp>
          <p:nvSpPr>
            <p:cNvPr id="1048728" name="Text Box 9"/>
            <p:cNvSpPr txBox="1">
              <a:spLocks noChangeArrowheads="1"/>
            </p:cNvSpPr>
            <p:nvPr/>
          </p:nvSpPr>
          <p:spPr bwMode="auto">
            <a:xfrm flipH="1">
              <a:off x="1115" y="1709"/>
              <a:ext cx="202" cy="230"/>
            </a:xfrm>
            <a:prstGeom prst="rect"/>
            <a:noFill/>
            <a:ln w="9525">
              <a:noFill/>
              <a:miter lim="800000"/>
              <a:headEnd/>
              <a:tailEnd/>
            </a:ln>
            <a:effectLst/>
          </p:spPr>
          <p:txBody>
            <a:bodyPr anchor="ctr" wrap="none">
              <a:spAutoFit/>
            </a:bodyPr>
            <a:p>
              <a:pPr>
                <a:spcBef>
                  <a:spcPct val="50000"/>
                </a:spcBef>
              </a:pPr>
              <a:r>
                <a:rPr sz="1983" lang="en-US">
                  <a:solidFill>
                    <a:srgbClr val="CC00FF"/>
                  </a:solidFill>
                </a:rPr>
                <a:t>P</a:t>
              </a:r>
              <a:r>
                <a:rPr baseline="-25000" sz="1983" lang="en-US">
                  <a:solidFill>
                    <a:srgbClr val="CC00FF"/>
                  </a:solidFill>
                </a:rPr>
                <a:t>2</a:t>
              </a:r>
              <a:endParaRPr sz="1983" lang="en-US">
                <a:solidFill>
                  <a:srgbClr val="CC00FF"/>
                </a:solidFill>
              </a:endParaRPr>
            </a:p>
          </p:txBody>
        </p:sp>
        <p:sp>
          <p:nvSpPr>
            <p:cNvPr id="1048729" name="Line 10"/>
            <p:cNvSpPr>
              <a:spLocks noChangeShapeType="1"/>
            </p:cNvSpPr>
            <p:nvPr/>
          </p:nvSpPr>
          <p:spPr bwMode="auto">
            <a:xfrm flipH="1">
              <a:off x="4260" y="2034"/>
              <a:ext cx="0" cy="144"/>
            </a:xfrm>
            <a:prstGeom prst="line"/>
            <a:noFill/>
            <a:ln w="9525">
              <a:solidFill>
                <a:schemeClr val="tx1"/>
              </a:solidFill>
              <a:round/>
              <a:headEnd/>
              <a:tailEnd/>
            </a:ln>
            <a:effectLst/>
          </p:spPr>
          <p:txBody>
            <a:bodyPr anchor="ctr" wrap="none"/>
            <a:p>
              <a:endParaRPr sz="1983" lang="en-US">
                <a:solidFill>
                  <a:srgbClr val="CC00FF"/>
                </a:solidFill>
              </a:endParaRPr>
            </a:p>
          </p:txBody>
        </p:sp>
        <p:sp>
          <p:nvSpPr>
            <p:cNvPr id="1048730" name="Line 11"/>
            <p:cNvSpPr>
              <a:spLocks noChangeShapeType="1"/>
            </p:cNvSpPr>
            <p:nvPr/>
          </p:nvSpPr>
          <p:spPr bwMode="auto">
            <a:xfrm flipH="1">
              <a:off x="948" y="2034"/>
              <a:ext cx="0" cy="144"/>
            </a:xfrm>
            <a:prstGeom prst="line"/>
            <a:noFill/>
            <a:ln w="9525">
              <a:solidFill>
                <a:schemeClr val="tx1"/>
              </a:solidFill>
              <a:round/>
              <a:headEnd/>
              <a:tailEnd/>
            </a:ln>
            <a:effectLst/>
          </p:spPr>
          <p:txBody>
            <a:bodyPr anchor="ctr" wrap="none"/>
            <a:p>
              <a:endParaRPr sz="1983" lang="en-US">
                <a:solidFill>
                  <a:srgbClr val="CC00FF"/>
                </a:solidFill>
              </a:endParaRPr>
            </a:p>
          </p:txBody>
        </p:sp>
        <p:sp>
          <p:nvSpPr>
            <p:cNvPr id="1048731" name="Line 12"/>
            <p:cNvSpPr>
              <a:spLocks noChangeShapeType="1"/>
            </p:cNvSpPr>
            <p:nvPr/>
          </p:nvSpPr>
          <p:spPr bwMode="auto">
            <a:xfrm flipH="1">
              <a:off x="2148" y="1650"/>
              <a:ext cx="0" cy="384"/>
            </a:xfrm>
            <a:prstGeom prst="line"/>
            <a:noFill/>
            <a:ln w="9525">
              <a:solidFill>
                <a:schemeClr val="tx1"/>
              </a:solidFill>
              <a:round/>
              <a:headEnd/>
              <a:tailEnd/>
            </a:ln>
            <a:effectLst/>
          </p:spPr>
          <p:txBody>
            <a:bodyPr anchor="ctr" wrap="none"/>
            <a:p>
              <a:endParaRPr sz="1983" lang="en-US">
                <a:solidFill>
                  <a:srgbClr val="CC00FF"/>
                </a:solidFill>
              </a:endParaRPr>
            </a:p>
          </p:txBody>
        </p:sp>
        <p:sp>
          <p:nvSpPr>
            <p:cNvPr id="1048732" name="Line 13"/>
            <p:cNvSpPr>
              <a:spLocks noChangeShapeType="1"/>
            </p:cNvSpPr>
            <p:nvPr/>
          </p:nvSpPr>
          <p:spPr bwMode="auto">
            <a:xfrm flipH="1">
              <a:off x="1572" y="1650"/>
              <a:ext cx="0" cy="384"/>
            </a:xfrm>
            <a:prstGeom prst="line"/>
            <a:noFill/>
            <a:ln w="9525">
              <a:solidFill>
                <a:schemeClr val="tx1"/>
              </a:solidFill>
              <a:round/>
              <a:headEnd/>
              <a:tailEnd/>
            </a:ln>
            <a:effectLst/>
          </p:spPr>
          <p:txBody>
            <a:bodyPr anchor="ctr" wrap="none"/>
            <a:p>
              <a:endParaRPr sz="1983" lang="en-US">
                <a:solidFill>
                  <a:srgbClr val="CC00FF"/>
                </a:solidFill>
              </a:endParaRPr>
            </a:p>
          </p:txBody>
        </p:sp>
        <p:sp>
          <p:nvSpPr>
            <p:cNvPr id="1048733" name="Line 14"/>
            <p:cNvSpPr>
              <a:spLocks noChangeShapeType="1"/>
            </p:cNvSpPr>
            <p:nvPr/>
          </p:nvSpPr>
          <p:spPr bwMode="auto">
            <a:xfrm flipH="1">
              <a:off x="2148" y="2034"/>
              <a:ext cx="0" cy="144"/>
            </a:xfrm>
            <a:prstGeom prst="line"/>
            <a:noFill/>
            <a:ln w="9525">
              <a:solidFill>
                <a:schemeClr val="tx1"/>
              </a:solidFill>
              <a:round/>
              <a:headEnd/>
              <a:tailEnd/>
            </a:ln>
            <a:effectLst/>
          </p:spPr>
          <p:txBody>
            <a:bodyPr anchor="ctr" wrap="none"/>
            <a:p>
              <a:endParaRPr sz="1983" lang="en-US">
                <a:solidFill>
                  <a:srgbClr val="CC00FF"/>
                </a:solidFill>
              </a:endParaRPr>
            </a:p>
          </p:txBody>
        </p:sp>
        <p:sp>
          <p:nvSpPr>
            <p:cNvPr id="1048734" name="Line 15"/>
            <p:cNvSpPr>
              <a:spLocks noChangeShapeType="1"/>
            </p:cNvSpPr>
            <p:nvPr/>
          </p:nvSpPr>
          <p:spPr bwMode="auto">
            <a:xfrm flipH="1">
              <a:off x="1572" y="2034"/>
              <a:ext cx="0" cy="144"/>
            </a:xfrm>
            <a:prstGeom prst="line"/>
            <a:noFill/>
            <a:ln w="9525">
              <a:solidFill>
                <a:schemeClr val="tx1"/>
              </a:solidFill>
              <a:round/>
              <a:headEnd/>
              <a:tailEnd/>
            </a:ln>
            <a:effectLst/>
          </p:spPr>
          <p:txBody>
            <a:bodyPr anchor="ctr" wrap="none"/>
            <a:p>
              <a:endParaRPr sz="1983" lang="en-US">
                <a:solidFill>
                  <a:srgbClr val="CC00FF"/>
                </a:solidFill>
              </a:endParaRPr>
            </a:p>
          </p:txBody>
        </p:sp>
        <p:sp>
          <p:nvSpPr>
            <p:cNvPr id="1048735" name="Text Box 16"/>
            <p:cNvSpPr txBox="1">
              <a:spLocks noChangeArrowheads="1"/>
            </p:cNvSpPr>
            <p:nvPr/>
          </p:nvSpPr>
          <p:spPr bwMode="auto">
            <a:xfrm flipH="1">
              <a:off x="2056" y="2141"/>
              <a:ext cx="154" cy="230"/>
            </a:xfrm>
            <a:prstGeom prst="rect"/>
            <a:noFill/>
            <a:ln w="9525">
              <a:noFill/>
              <a:miter lim="800000"/>
              <a:headEnd/>
              <a:tailEnd/>
            </a:ln>
            <a:effectLst/>
          </p:spPr>
          <p:txBody>
            <a:bodyPr anchor="ctr" wrap="none">
              <a:spAutoFit/>
            </a:bodyPr>
            <a:p>
              <a:pPr>
                <a:spcBef>
                  <a:spcPct val="50000"/>
                </a:spcBef>
              </a:pPr>
              <a:r>
                <a:rPr dirty="0" sz="1983" lang="en-US">
                  <a:solidFill>
                    <a:srgbClr val="CC00FF"/>
                  </a:solidFill>
                </a:rPr>
                <a:t>6</a:t>
              </a:r>
            </a:p>
          </p:txBody>
        </p:sp>
        <p:sp>
          <p:nvSpPr>
            <p:cNvPr id="1048736" name="Text Box 17"/>
            <p:cNvSpPr txBox="1">
              <a:spLocks noChangeArrowheads="1"/>
            </p:cNvSpPr>
            <p:nvPr/>
          </p:nvSpPr>
          <p:spPr bwMode="auto">
            <a:xfrm flipH="1">
              <a:off x="1480" y="2141"/>
              <a:ext cx="154" cy="230"/>
            </a:xfrm>
            <a:prstGeom prst="rect"/>
            <a:noFill/>
            <a:ln w="9525">
              <a:noFill/>
              <a:miter lim="800000"/>
              <a:headEnd/>
              <a:tailEnd/>
            </a:ln>
            <a:effectLst/>
          </p:spPr>
          <p:txBody>
            <a:bodyPr anchor="ctr" wrap="none">
              <a:spAutoFit/>
            </a:bodyPr>
            <a:p>
              <a:pPr>
                <a:spcBef>
                  <a:spcPct val="50000"/>
                </a:spcBef>
              </a:pPr>
              <a:r>
                <a:rPr sz="1983" lang="en-US">
                  <a:solidFill>
                    <a:srgbClr val="CC00FF"/>
                  </a:solidFill>
                </a:rPr>
                <a:t>3</a:t>
              </a:r>
            </a:p>
          </p:txBody>
        </p:sp>
        <p:sp>
          <p:nvSpPr>
            <p:cNvPr id="1048737" name="Text Box 18"/>
            <p:cNvSpPr txBox="1">
              <a:spLocks noChangeArrowheads="1"/>
            </p:cNvSpPr>
            <p:nvPr/>
          </p:nvSpPr>
          <p:spPr bwMode="auto">
            <a:xfrm flipH="1">
              <a:off x="4088" y="2141"/>
              <a:ext cx="220" cy="230"/>
            </a:xfrm>
            <a:prstGeom prst="rect"/>
            <a:noFill/>
            <a:ln w="9525">
              <a:noFill/>
              <a:miter lim="800000"/>
              <a:headEnd/>
              <a:tailEnd/>
            </a:ln>
            <a:effectLst/>
          </p:spPr>
          <p:txBody>
            <a:bodyPr anchor="ctr" wrap="none">
              <a:spAutoFit/>
            </a:bodyPr>
            <a:p>
              <a:pPr>
                <a:spcBef>
                  <a:spcPct val="50000"/>
                </a:spcBef>
              </a:pPr>
              <a:r>
                <a:rPr sz="1983" lang="en-US">
                  <a:solidFill>
                    <a:srgbClr val="CC00FF"/>
                  </a:solidFill>
                </a:rPr>
                <a:t>30</a:t>
              </a:r>
            </a:p>
          </p:txBody>
        </p:sp>
        <p:sp>
          <p:nvSpPr>
            <p:cNvPr id="1048738" name="Text Box 19"/>
            <p:cNvSpPr txBox="1">
              <a:spLocks noChangeArrowheads="1"/>
            </p:cNvSpPr>
            <p:nvPr/>
          </p:nvSpPr>
          <p:spPr bwMode="auto">
            <a:xfrm flipH="1">
              <a:off x="852" y="2141"/>
              <a:ext cx="154" cy="230"/>
            </a:xfrm>
            <a:prstGeom prst="rect"/>
            <a:noFill/>
            <a:ln w="9525">
              <a:noFill/>
              <a:miter lim="800000"/>
              <a:headEnd/>
              <a:tailEnd/>
            </a:ln>
            <a:effectLst/>
          </p:spPr>
          <p:txBody>
            <a:bodyPr anchor="ctr" wrap="none">
              <a:spAutoFit/>
            </a:bodyPr>
            <a:p>
              <a:pPr>
                <a:spcBef>
                  <a:spcPct val="50000"/>
                </a:spcBef>
              </a:pPr>
              <a:r>
                <a:rPr sz="1983" lang="en-US">
                  <a:solidFill>
                    <a:srgbClr val="CC00FF"/>
                  </a:solidFill>
                </a:rPr>
                <a:t>0</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42" name="Title 1"/>
          <p:cNvSpPr>
            <a:spLocks noGrp="1"/>
          </p:cNvSpPr>
          <p:nvPr>
            <p:ph type="title"/>
          </p:nvPr>
        </p:nvSpPr>
        <p:spPr/>
        <p:txBody>
          <a:bodyPr/>
          <a:p>
            <a:endParaRPr lang="en-US"/>
          </a:p>
        </p:txBody>
      </p:sp>
      <p:sp>
        <p:nvSpPr>
          <p:cNvPr id="1048743" name="Content Placeholder 2"/>
          <p:cNvSpPr>
            <a:spLocks noGrp="1"/>
          </p:cNvSpPr>
          <p:nvPr>
            <p:ph idx="1"/>
          </p:nvPr>
        </p:nvSpPr>
        <p:spPr/>
        <p:txBody>
          <a:bodyPr>
            <a:normAutofit fontScale="96429" lnSpcReduction="20000"/>
          </a:bodyPr>
          <a:p>
            <a:pPr>
              <a:lnSpc>
                <a:spcPct val="160000"/>
              </a:lnSpc>
              <a:buFont typeface="Wingdings" panose="05000000000000000000" pitchFamily="2" charset="2"/>
              <a:buChar char="ü"/>
              <a:tabLst>
                <a:tab algn="ctr" pos="3620214"/>
              </a:tabLst>
            </a:pPr>
            <a:r>
              <a:rPr dirty="0" sz="3200" lang="en-US"/>
              <a:t>Waiting time for: </a:t>
            </a:r>
            <a:r>
              <a:rPr dirty="0" sz="3200" i="1" lang="en-US"/>
              <a:t>P</a:t>
            </a:r>
            <a:r>
              <a:rPr baseline="-25000" dirty="0" sz="3200" i="1" lang="en-US"/>
              <a:t>1 </a:t>
            </a:r>
            <a:r>
              <a:rPr dirty="0" sz="3200" i="1" lang="en-US"/>
              <a:t>=</a:t>
            </a:r>
            <a:r>
              <a:rPr dirty="0" sz="3200" lang="en-US"/>
              <a:t> 6</a:t>
            </a:r>
            <a:r>
              <a:rPr dirty="0" sz="3200" i="1" lang="en-US"/>
              <a:t>,</a:t>
            </a:r>
            <a:r>
              <a:rPr baseline="-25000" dirty="0" sz="3200" i="1" lang="en-US"/>
              <a:t> </a:t>
            </a:r>
            <a:r>
              <a:rPr dirty="0" sz="3200" i="1" lang="en-US"/>
              <a:t>P</a:t>
            </a:r>
            <a:r>
              <a:rPr baseline="-25000" dirty="0" sz="3200" i="1" lang="en-US"/>
              <a:t>2</a:t>
            </a:r>
            <a:r>
              <a:rPr dirty="0" sz="3200" lang="en-US"/>
              <a:t> = 0,</a:t>
            </a:r>
            <a:r>
              <a:rPr baseline="-25000" dirty="0" sz="3200" i="1" lang="en-US"/>
              <a:t> </a:t>
            </a:r>
            <a:r>
              <a:rPr dirty="0" sz="3200" i="1" lang="en-US"/>
              <a:t>P</a:t>
            </a:r>
            <a:r>
              <a:rPr baseline="-25000" dirty="0" sz="3200" i="1" lang="en-US"/>
              <a:t>3 </a:t>
            </a:r>
            <a:r>
              <a:rPr dirty="0" sz="3200" i="1" lang="en-US"/>
              <a:t>= </a:t>
            </a:r>
            <a:r>
              <a:rPr dirty="0" sz="3200" lang="en-US"/>
              <a:t>3 </a:t>
            </a:r>
            <a:endParaRPr dirty="0" sz="3200" i="1" lang="en-US"/>
          </a:p>
          <a:p>
            <a:pPr>
              <a:lnSpc>
                <a:spcPct val="160000"/>
              </a:lnSpc>
              <a:buFont typeface="Wingdings" panose="05000000000000000000" pitchFamily="2" charset="2"/>
              <a:buChar char="ü"/>
              <a:tabLst>
                <a:tab algn="ctr" pos="3620214"/>
              </a:tabLst>
            </a:pPr>
            <a:r>
              <a:rPr dirty="0" sz="3200" lang="en-US"/>
              <a:t>Average waiting time: (0 + 3 + 6)/3 = 3 </a:t>
            </a:r>
            <a:r>
              <a:rPr dirty="0" sz="3200" lang="en-US" err="1"/>
              <a:t>ms</a:t>
            </a:r>
            <a:endParaRPr dirty="0" sz="3200" lang="en-US"/>
          </a:p>
          <a:p>
            <a:pPr>
              <a:lnSpc>
                <a:spcPct val="160000"/>
              </a:lnSpc>
              <a:buFont typeface="Wingdings" panose="05000000000000000000" pitchFamily="2" charset="2"/>
              <a:buChar char="ü"/>
              <a:tabLst>
                <a:tab algn="ctr" pos="3620214"/>
              </a:tabLst>
            </a:pPr>
            <a:r>
              <a:rPr dirty="0" sz="3200" lang="en-US"/>
              <a:t>Average Turnaround Time (ATAT)= 3+6+30/3=13 </a:t>
            </a:r>
            <a:r>
              <a:rPr dirty="0" sz="3200" lang="en-US" err="1"/>
              <a:t>ms</a:t>
            </a:r>
            <a:endParaRPr dirty="0" sz="3200" lang="en-US"/>
          </a:p>
          <a:p>
            <a:pPr>
              <a:lnSpc>
                <a:spcPct val="160000"/>
              </a:lnSpc>
              <a:tabLst>
                <a:tab algn="ctr" pos="3620214"/>
              </a:tabLst>
            </a:pPr>
            <a:r>
              <a:rPr dirty="0" sz="3200" lang="en-US"/>
              <a:t> Much better than previous case.</a:t>
            </a:r>
          </a:p>
          <a:p>
            <a:pPr>
              <a:lnSpc>
                <a:spcPct val="160000"/>
              </a:lnSpc>
              <a:tabLst>
                <a:tab algn="ctr" pos="3620214"/>
              </a:tabLst>
            </a:pPr>
            <a:r>
              <a:rPr b="1" dirty="0" sz="2800" lang="en-US"/>
              <a:t>The order of processes in FCFS queue is important.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44" name="Title 1"/>
          <p:cNvSpPr>
            <a:spLocks noGrp="1"/>
          </p:cNvSpPr>
          <p:nvPr>
            <p:ph type="title"/>
          </p:nvPr>
        </p:nvSpPr>
        <p:spPr>
          <a:xfrm>
            <a:off x="1487424" y="0"/>
            <a:ext cx="9997440" cy="691277"/>
          </a:xfrm>
        </p:spPr>
        <p:txBody>
          <a:bodyPr>
            <a:normAutofit fontScale="90000"/>
          </a:bodyPr>
          <a:p>
            <a:r>
              <a:rPr dirty="0" lang="en-US">
                <a:solidFill>
                  <a:srgbClr val="3333FF"/>
                </a:solidFill>
                <a:latin typeface="Perpetua" pitchFamily="18" charset="0"/>
              </a:rPr>
              <a:t>Exercise 1 </a:t>
            </a:r>
          </a:p>
        </p:txBody>
      </p:sp>
      <p:sp>
        <p:nvSpPr>
          <p:cNvPr id="1048745" name="Content Placeholder 2"/>
          <p:cNvSpPr>
            <a:spLocks noGrp="1"/>
          </p:cNvSpPr>
          <p:nvPr>
            <p:ph sz="quarter" idx="1"/>
          </p:nvPr>
        </p:nvSpPr>
        <p:spPr>
          <a:xfrm>
            <a:off x="1345709" y="691277"/>
            <a:ext cx="10605885" cy="5357812"/>
          </a:xfrm>
        </p:spPr>
        <p:txBody>
          <a:bodyPr>
            <a:noAutofit/>
          </a:bodyPr>
          <a:p>
            <a:r>
              <a:rPr dirty="0" sz="3375" lang="en-US"/>
              <a:t>Consider the following processes: P1,P2 and P3 with their CPU burst time as shown below</a:t>
            </a:r>
          </a:p>
          <a:p>
            <a:endParaRPr dirty="0" sz="3000" lang="en-US"/>
          </a:p>
          <a:p>
            <a:endParaRPr dirty="0" sz="3000" lang="en-US"/>
          </a:p>
          <a:p>
            <a:pPr>
              <a:buNone/>
            </a:pPr>
            <a:endParaRPr dirty="0" sz="3000" lang="en-US"/>
          </a:p>
          <a:p>
            <a:pPr>
              <a:buNone/>
            </a:pPr>
            <a:endParaRPr dirty="0" sz="3000" lang="en-US"/>
          </a:p>
          <a:p>
            <a:pPr>
              <a:buNone/>
            </a:pPr>
            <a:r>
              <a:rPr dirty="0" sz="3000" lang="en-US"/>
              <a:t>Base on the above table </a:t>
            </a:r>
          </a:p>
          <a:p>
            <a:pPr indent="-509978" marL="509978">
              <a:buAutoNum type="alphaUcPeriod"/>
            </a:pPr>
            <a:r>
              <a:rPr dirty="0" sz="3000" lang="en-US"/>
              <a:t>Draw the Gantt chart</a:t>
            </a:r>
          </a:p>
          <a:p>
            <a:pPr indent="-509978" marL="509978">
              <a:buAutoNum type="alphaUcPeriod"/>
            </a:pPr>
            <a:r>
              <a:rPr dirty="0" sz="3000" lang="en-US"/>
              <a:t>Waiting time for each process (WT)</a:t>
            </a:r>
          </a:p>
          <a:p>
            <a:pPr indent="-509978" marL="509978">
              <a:buAutoNum type="alphaUcPeriod"/>
            </a:pPr>
            <a:r>
              <a:rPr dirty="0" sz="3000" lang="en-US"/>
              <a:t>Average Waiting time (AWT)</a:t>
            </a:r>
          </a:p>
          <a:p>
            <a:pPr indent="-509978" marL="509978">
              <a:buAutoNum type="alphaUcPeriod"/>
            </a:pPr>
            <a:r>
              <a:rPr dirty="0" sz="3000" lang="en-US"/>
              <a:t>Average Turnaround Time (ATAT)</a:t>
            </a:r>
          </a:p>
          <a:p>
            <a:pPr indent="-509978" marL="509978">
              <a:buAutoNum type="alphaUcPeriod"/>
            </a:pPr>
            <a:endParaRPr dirty="0" sz="3000" lang="en-US"/>
          </a:p>
          <a:p>
            <a:endParaRPr dirty="0" sz="3000" lang="en-US"/>
          </a:p>
          <a:p>
            <a:endParaRPr dirty="0" sz="3000" lang="en-US"/>
          </a:p>
          <a:p>
            <a:endParaRPr dirty="0" sz="3000" lang="en-US"/>
          </a:p>
          <a:p>
            <a:endParaRPr dirty="0" sz="3000" lang="en-US"/>
          </a:p>
        </p:txBody>
      </p:sp>
      <p:graphicFrame>
        <p:nvGraphicFramePr>
          <p:cNvPr id="4194310" name="Table 3"/>
          <p:cNvGraphicFramePr>
            <a:graphicFrameLocks noGrp="1"/>
          </p:cNvGraphicFramePr>
          <p:nvPr/>
        </p:nvGraphicFramePr>
        <p:xfrm>
          <a:off x="2850847" y="1863411"/>
          <a:ext cx="6043910" cy="2115232"/>
        </p:xfrm>
        <a:graphic>
          <a:graphicData uri="http://schemas.openxmlformats.org/drawingml/2006/table">
            <a:tbl>
              <a:tblPr firstRow="1" bandRow="1">
                <a:tableStyleId>{69CF1AB2-1976-4502-BF36-3FF5EA218861}</a:tableStyleId>
              </a:tblPr>
              <a:tblGrid>
                <a:gridCol w="3021955"/>
                <a:gridCol w="3021955"/>
              </a:tblGrid>
              <a:tr h="433558">
                <a:tc>
                  <a:txBody>
                    <a:bodyPr/>
                    <a:p>
                      <a:pPr algn="ctr"/>
                      <a:r>
                        <a:rPr dirty="0" sz="2300" lang="en-US"/>
                        <a:t>Process </a:t>
                      </a:r>
                    </a:p>
                  </a:txBody>
                  <a:tcPr marL="90659" marR="90659" marT="45329" marB="45329"/>
                </a:tc>
                <a:tc>
                  <a:txBody>
                    <a:bodyPr/>
                    <a:p>
                      <a:pPr algn="ctr"/>
                      <a:r>
                        <a:rPr dirty="0" sz="2300" lang="en-US"/>
                        <a:t>CPU burst time (ms)</a:t>
                      </a:r>
                    </a:p>
                  </a:txBody>
                  <a:tcPr marL="90659" marR="90659" marT="45329" marB="45329"/>
                </a:tc>
              </a:tr>
              <a:tr h="433558">
                <a:tc>
                  <a:txBody>
                    <a:bodyPr/>
                    <a:p>
                      <a:pPr algn="ctr"/>
                      <a:r>
                        <a:rPr dirty="0" sz="2300" lang="en-US"/>
                        <a:t>P1</a:t>
                      </a:r>
                    </a:p>
                  </a:txBody>
                  <a:tcPr marL="90659" marR="90659" marT="45329" marB="45329"/>
                </a:tc>
                <a:tc>
                  <a:txBody>
                    <a:bodyPr/>
                    <a:p>
                      <a:pPr algn="ctr"/>
                      <a:r>
                        <a:rPr dirty="0" sz="2300" lang="en-US"/>
                        <a:t>7</a:t>
                      </a:r>
                    </a:p>
                  </a:txBody>
                  <a:tcPr marL="90659" marR="90659" marT="45329" marB="45329"/>
                </a:tc>
              </a:tr>
              <a:tr h="433558">
                <a:tc>
                  <a:txBody>
                    <a:bodyPr/>
                    <a:p>
                      <a:pPr algn="ctr"/>
                      <a:r>
                        <a:rPr dirty="0" sz="2300" lang="en-US"/>
                        <a:t>P2</a:t>
                      </a:r>
                    </a:p>
                  </a:txBody>
                  <a:tcPr marL="90659" marR="90659" marT="45329" marB="45329"/>
                </a:tc>
                <a:tc>
                  <a:txBody>
                    <a:bodyPr/>
                    <a:p>
                      <a:pPr algn="ctr"/>
                      <a:r>
                        <a:rPr dirty="0" sz="2300" lang="en-US"/>
                        <a:t> 8</a:t>
                      </a:r>
                    </a:p>
                  </a:txBody>
                  <a:tcPr marL="90659" marR="90659" marT="45329" marB="45329"/>
                </a:tc>
              </a:tr>
              <a:tr h="433558">
                <a:tc>
                  <a:txBody>
                    <a:bodyPr/>
                    <a:p>
                      <a:pPr algn="ctr"/>
                      <a:r>
                        <a:rPr dirty="0" sz="2300" lang="en-US"/>
                        <a:t>P3</a:t>
                      </a:r>
                    </a:p>
                  </a:txBody>
                  <a:tcPr marL="90659" marR="90659" marT="45329" marB="45329"/>
                </a:tc>
                <a:tc>
                  <a:txBody>
                    <a:bodyPr/>
                    <a:p>
                      <a:pPr algn="ctr"/>
                      <a:r>
                        <a:rPr dirty="0" sz="2300" lang="en-US"/>
                        <a:t>  5</a:t>
                      </a:r>
                    </a:p>
                  </a:txBody>
                  <a:tcPr marL="90659" marR="90659" marT="45329" marB="45329"/>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46" name="Title 1"/>
          <p:cNvSpPr>
            <a:spLocks noGrp="1"/>
          </p:cNvSpPr>
          <p:nvPr>
            <p:ph type="title"/>
          </p:nvPr>
        </p:nvSpPr>
        <p:spPr>
          <a:xfrm>
            <a:off x="1487424" y="107212"/>
            <a:ext cx="9997440" cy="639762"/>
          </a:xfrm>
        </p:spPr>
        <p:txBody>
          <a:bodyPr>
            <a:normAutofit fontScale="90000"/>
          </a:bodyPr>
          <a:p>
            <a:r>
              <a:rPr b="1" dirty="0" sz="3750" lang="en-US">
                <a:solidFill>
                  <a:srgbClr val="0000CC"/>
                </a:solidFill>
                <a:latin typeface="Perpetua" pitchFamily="18" charset="0"/>
              </a:rPr>
              <a:t>Advantages and Disadvantages of FCFS </a:t>
            </a:r>
          </a:p>
        </p:txBody>
      </p:sp>
      <p:sp>
        <p:nvSpPr>
          <p:cNvPr id="1048747" name="Content Placeholder 2"/>
          <p:cNvSpPr>
            <a:spLocks noGrp="1"/>
          </p:cNvSpPr>
          <p:nvPr>
            <p:ph sz="quarter" idx="1"/>
          </p:nvPr>
        </p:nvSpPr>
        <p:spPr>
          <a:xfrm>
            <a:off x="1487424" y="868853"/>
            <a:ext cx="10412655" cy="4835128"/>
          </a:xfrm>
        </p:spPr>
        <p:txBody>
          <a:bodyPr>
            <a:noAutofit/>
          </a:bodyPr>
          <a:p>
            <a:pPr>
              <a:lnSpc>
                <a:spcPct val="150000"/>
              </a:lnSpc>
              <a:buNone/>
            </a:pPr>
            <a:r>
              <a:rPr dirty="0" sz="2800" lang="en-US">
                <a:solidFill>
                  <a:srgbClr val="3333FF"/>
                </a:solidFill>
              </a:rPr>
              <a:t>Advantage</a:t>
            </a:r>
            <a:r>
              <a:rPr dirty="0" sz="2800" lang="en-US"/>
              <a:t> </a:t>
            </a:r>
            <a:endParaRPr sz="2800"/>
          </a:p>
          <a:p>
            <a:pPr>
              <a:lnSpc>
                <a:spcPct val="150000"/>
              </a:lnSpc>
              <a:buFont typeface="Wingdings" pitchFamily="2" charset="2"/>
              <a:buChar char="ü"/>
            </a:pPr>
            <a:r>
              <a:rPr dirty="0" sz="2800" lang="en-US"/>
              <a:t> Simple and easy algorithm to implement</a:t>
            </a:r>
            <a:endParaRPr sz="2800"/>
          </a:p>
          <a:p>
            <a:pPr>
              <a:lnSpc>
                <a:spcPct val="150000"/>
              </a:lnSpc>
              <a:buFont typeface="Wingdings" pitchFamily="2" charset="2"/>
              <a:buChar char="ü"/>
            </a:pPr>
            <a:r>
              <a:rPr dirty="0" sz="2800" lang="en-US"/>
              <a:t> It is suitable for batch system</a:t>
            </a:r>
            <a:endParaRPr sz="2800"/>
          </a:p>
          <a:p>
            <a:pPr>
              <a:lnSpc>
                <a:spcPct val="150000"/>
              </a:lnSpc>
              <a:buNone/>
            </a:pPr>
            <a:r>
              <a:rPr dirty="0" sz="2800" lang="en-US">
                <a:solidFill>
                  <a:srgbClr val="3333FF"/>
                </a:solidFill>
              </a:rPr>
              <a:t>Disadvantage</a:t>
            </a:r>
            <a:endParaRPr sz="2800"/>
          </a:p>
          <a:p>
            <a:pPr>
              <a:lnSpc>
                <a:spcPct val="150000"/>
              </a:lnSpc>
              <a:buFont typeface="Wingdings" pitchFamily="2" charset="2"/>
              <a:buChar char="ü"/>
            </a:pPr>
            <a:r>
              <a:rPr dirty="0" sz="2800" lang="en-US">
                <a:solidFill>
                  <a:srgbClr val="3333FF"/>
                </a:solidFill>
              </a:rPr>
              <a:t> </a:t>
            </a:r>
            <a:r>
              <a:rPr dirty="0" sz="2800" lang="en-US"/>
              <a:t>The average waiting time is not minimal </a:t>
            </a:r>
            <a:endParaRPr sz="2800"/>
          </a:p>
          <a:p>
            <a:pPr>
              <a:lnSpc>
                <a:spcPct val="150000"/>
              </a:lnSpc>
              <a:buFont typeface="Wingdings" pitchFamily="2" charset="2"/>
              <a:buChar char="ü"/>
            </a:pPr>
            <a:r>
              <a:rPr dirty="0" sz="2800" lang="en-US"/>
              <a:t> It is not suitable for time sharing system</a:t>
            </a:r>
            <a:endParaRPr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48" name="Title 1"/>
          <p:cNvSpPr>
            <a:spLocks noGrp="1"/>
          </p:cNvSpPr>
          <p:nvPr>
            <p:ph type="title"/>
          </p:nvPr>
        </p:nvSpPr>
        <p:spPr>
          <a:xfrm>
            <a:off x="1506827" y="127161"/>
            <a:ext cx="8464496" cy="594058"/>
          </a:xfrm>
        </p:spPr>
        <p:txBody>
          <a:bodyPr>
            <a:normAutofit fontScale="90000"/>
          </a:bodyPr>
          <a:p>
            <a:r>
              <a:rPr b="1" dirty="0" lang="en-US">
                <a:solidFill>
                  <a:srgbClr val="0000CC"/>
                </a:solidFill>
                <a:latin typeface="Perpetua" pitchFamily="18" charset="0"/>
              </a:rPr>
              <a:t>2. Shortest-Job-First (SJF) Scheduling </a:t>
            </a:r>
          </a:p>
        </p:txBody>
      </p:sp>
      <p:sp>
        <p:nvSpPr>
          <p:cNvPr id="1048749" name="Content Placeholder 2"/>
          <p:cNvSpPr>
            <a:spLocks noGrp="1"/>
          </p:cNvSpPr>
          <p:nvPr>
            <p:ph sz="quarter" idx="1"/>
          </p:nvPr>
        </p:nvSpPr>
        <p:spPr>
          <a:xfrm>
            <a:off x="1378038" y="912279"/>
            <a:ext cx="10518485" cy="5393271"/>
          </a:xfrm>
        </p:spPr>
        <p:txBody>
          <a:bodyPr>
            <a:normAutofit fontScale="73333" lnSpcReduction="20000"/>
          </a:bodyPr>
          <a:p>
            <a:pPr>
              <a:lnSpc>
                <a:spcPct val="150000"/>
              </a:lnSpc>
              <a:buFont typeface="Wingdings" panose="05000000000000000000" pitchFamily="2" charset="2"/>
              <a:buChar char="§"/>
            </a:pPr>
            <a:r>
              <a:rPr dirty="0" sz="3000" lang="en-US">
                <a:latin typeface="Times New Roman" panose="02020603050405020304" pitchFamily="18" charset="0"/>
                <a:cs typeface="Times New Roman" panose="02020603050405020304" pitchFamily="18" charset="0"/>
              </a:rPr>
              <a:t>Also known as shortest job next.</a:t>
            </a:r>
          </a:p>
          <a:p>
            <a:pPr>
              <a:lnSpc>
                <a:spcPct val="150000"/>
              </a:lnSpc>
              <a:buFont typeface="Wingdings" panose="05000000000000000000" pitchFamily="2" charset="2"/>
              <a:buChar char="§"/>
            </a:pPr>
            <a:r>
              <a:rPr dirty="0" sz="3000" lang="en-US">
                <a:latin typeface="Times New Roman" panose="02020603050405020304" pitchFamily="18" charset="0"/>
                <a:cs typeface="Times New Roman" panose="02020603050405020304" pitchFamily="18" charset="0"/>
              </a:rPr>
              <a:t>The basic principle of this algorithm is to allocate the CPU to the process with </a:t>
            </a:r>
            <a:r>
              <a:rPr b="1" dirty="0" sz="3000" lang="en-US">
                <a:solidFill>
                  <a:srgbClr val="FF66CC"/>
                </a:solidFill>
                <a:latin typeface="Times New Roman" panose="02020603050405020304" pitchFamily="18" charset="0"/>
                <a:cs typeface="Times New Roman" panose="02020603050405020304" pitchFamily="18" charset="0"/>
              </a:rPr>
              <a:t>least</a:t>
            </a:r>
            <a:r>
              <a:rPr dirty="0" sz="3000" lang="en-US">
                <a:latin typeface="Times New Roman" panose="02020603050405020304" pitchFamily="18" charset="0"/>
                <a:cs typeface="Times New Roman" panose="02020603050405020304" pitchFamily="18" charset="0"/>
              </a:rPr>
              <a:t> CPU burst time.</a:t>
            </a:r>
          </a:p>
          <a:p>
            <a:pPr>
              <a:lnSpc>
                <a:spcPct val="150000"/>
              </a:lnSpc>
              <a:buFont typeface="Wingdings" panose="05000000000000000000" pitchFamily="2" charset="2"/>
              <a:buChar char="§"/>
            </a:pPr>
            <a:r>
              <a:rPr dirty="0" sz="3000" lang="en-US">
                <a:latin typeface="Times New Roman" panose="02020603050405020304" pitchFamily="18" charset="0"/>
                <a:cs typeface="Times New Roman" panose="02020603050405020304" pitchFamily="18" charset="0"/>
              </a:rPr>
              <a:t>Associate each process with the length of its next CPU burst.  </a:t>
            </a:r>
          </a:p>
          <a:p>
            <a:pPr>
              <a:lnSpc>
                <a:spcPct val="150000"/>
              </a:lnSpc>
              <a:buFont typeface="Wingdings" panose="05000000000000000000" pitchFamily="2" charset="2"/>
              <a:buChar char="§"/>
            </a:pPr>
            <a:r>
              <a:rPr dirty="0" sz="3000" lang="en-US">
                <a:latin typeface="Times New Roman" panose="02020603050405020304" pitchFamily="18" charset="0"/>
                <a:cs typeface="Times New Roman" panose="02020603050405020304" pitchFamily="18" charset="0"/>
              </a:rPr>
              <a:t> Use these lengths to schedule the process with the shortest time.</a:t>
            </a:r>
          </a:p>
          <a:p>
            <a:pPr algn="just" indent="-457200" marL="457200" marR="30480">
              <a:lnSpc>
                <a:spcPct val="115000"/>
              </a:lnSpc>
              <a:spcAft>
                <a:spcPts val="720"/>
              </a:spcAft>
              <a:buSzPts val="1000"/>
              <a:buFont typeface="Wingdings" panose="05000000000000000000" pitchFamily="2" charset="2"/>
              <a:buChar char="§"/>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Best approach to minimize waiting time.</a:t>
            </a:r>
            <a:endParaRPr dirty="0" sz="3200" lang="en-US">
              <a:effectLst/>
              <a:latin typeface="Times New Roman" panose="02020603050405020304" pitchFamily="18" charset="0"/>
              <a:ea typeface="Calibri" panose="020F0502020204030204" pitchFamily="34" charset="0"/>
              <a:cs typeface="Times New Roman" panose="02020603050405020304" pitchFamily="18" charset="0"/>
            </a:endParaRPr>
          </a:p>
          <a:p>
            <a:pPr algn="just" indent="-457200" marL="457200" marR="30480">
              <a:lnSpc>
                <a:spcPct val="115000"/>
              </a:lnSpc>
              <a:spcAft>
                <a:spcPts val="720"/>
              </a:spcAft>
              <a:buSzPts val="1000"/>
              <a:buFont typeface="Wingdings" panose="05000000000000000000" pitchFamily="2" charset="2"/>
              <a:buChar char="§"/>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Easy to implement in Batch systems where required CPU time is known in advance.</a:t>
            </a:r>
            <a:endParaRPr dirty="0" sz="3200" lang="en-US">
              <a:effectLst/>
              <a:latin typeface="Times New Roman" panose="02020603050405020304" pitchFamily="18" charset="0"/>
              <a:ea typeface="Calibri" panose="020F0502020204030204" pitchFamily="34" charset="0"/>
              <a:cs typeface="Times New Roman" panose="02020603050405020304" pitchFamily="18" charset="0"/>
            </a:endParaRPr>
          </a:p>
          <a:p>
            <a:pPr algn="just" indent="-457200" marL="457200" marR="30480">
              <a:lnSpc>
                <a:spcPct val="115000"/>
              </a:lnSpc>
              <a:spcAft>
                <a:spcPts val="720"/>
              </a:spcAft>
              <a:buSzPts val="1000"/>
              <a:buFont typeface="Wingdings" panose="05000000000000000000" pitchFamily="2" charset="2"/>
              <a:buChar char="§"/>
              <a:tabLst>
                <a:tab algn="l" pos="457200"/>
              </a:tabLst>
            </a:pP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Impossible to implement in interactive systems where required CPU time is not known.</a:t>
            </a:r>
            <a:endParaRPr dirty="0" sz="3200" lang="en-US">
              <a:effectLst/>
              <a:latin typeface="Times New Roman" panose="02020603050405020304" pitchFamily="18" charset="0"/>
              <a:ea typeface="Calibri" panose="020F0502020204030204" pitchFamily="34" charset="0"/>
              <a:cs typeface="Times New Roman" panose="02020603050405020304" pitchFamily="18" charset="0"/>
            </a:endParaRPr>
          </a:p>
          <a:p>
            <a:pPr algn="just" indent="-457200" marL="457200" marR="30480">
              <a:lnSpc>
                <a:spcPct val="115000"/>
              </a:lnSpc>
              <a:spcAft>
                <a:spcPts val="720"/>
              </a:spcAft>
              <a:buSzPts val="1000"/>
              <a:buFont typeface="Wingdings" panose="05000000000000000000" pitchFamily="2" charset="2"/>
              <a:buChar char="§"/>
              <a:tabLst>
                <a:tab algn="l" pos="457200"/>
              </a:tabLst>
            </a:pPr>
            <a:r>
              <a:rPr b="1"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processer should know in advance how much time process will take.</a:t>
            </a:r>
            <a:endParaRPr b="1" dirty="0" sz="3200"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50" name="Title 1"/>
          <p:cNvSpPr>
            <a:spLocks noGrp="1"/>
          </p:cNvSpPr>
          <p:nvPr>
            <p:ph type="title"/>
          </p:nvPr>
        </p:nvSpPr>
        <p:spPr>
          <a:xfrm>
            <a:off x="1416676" y="0"/>
            <a:ext cx="9997440" cy="425003"/>
          </a:xfrm>
        </p:spPr>
        <p:txBody>
          <a:bodyPr>
            <a:normAutofit fontScale="90000"/>
          </a:bodyPr>
          <a:p>
            <a:pPr algn="r"/>
            <a:r>
              <a:rPr b="1" dirty="0" sz="4000" lang="en-US">
                <a:solidFill>
                  <a:srgbClr val="3333FF"/>
                </a:solidFill>
                <a:latin typeface="Perpetua" pitchFamily="18" charset="0"/>
              </a:rPr>
              <a:t>Con’t…</a:t>
            </a:r>
          </a:p>
        </p:txBody>
      </p:sp>
      <p:sp>
        <p:nvSpPr>
          <p:cNvPr id="1048751" name="Content Placeholder 2"/>
          <p:cNvSpPr>
            <a:spLocks noGrp="1"/>
          </p:cNvSpPr>
          <p:nvPr>
            <p:ph sz="quarter" idx="1"/>
          </p:nvPr>
        </p:nvSpPr>
        <p:spPr>
          <a:xfrm>
            <a:off x="1416676" y="212501"/>
            <a:ext cx="10677788" cy="6472078"/>
          </a:xfrm>
        </p:spPr>
        <p:txBody>
          <a:bodyPr>
            <a:noAutofit/>
          </a:bodyPr>
          <a:p>
            <a:pPr>
              <a:lnSpc>
                <a:spcPct val="150000"/>
              </a:lnSpc>
              <a:buNone/>
            </a:pPr>
            <a:r>
              <a:rPr b="1" dirty="0" sz="2400" lang="en-US">
                <a:solidFill>
                  <a:srgbClr val="3333FF"/>
                </a:solidFill>
              </a:rPr>
              <a:t>Two schemes: </a:t>
            </a:r>
          </a:p>
          <a:p>
            <a:pPr>
              <a:lnSpc>
                <a:spcPct val="150000"/>
              </a:lnSpc>
            </a:pPr>
            <a:r>
              <a:rPr b="1" dirty="0" sz="2400" lang="en-US">
                <a:solidFill>
                  <a:srgbClr val="CC00FF"/>
                </a:solidFill>
              </a:rPr>
              <a:t>Non-preemptive: </a:t>
            </a:r>
            <a:r>
              <a:rPr dirty="0" sz="2400" lang="en-US"/>
              <a:t>Once CPU given to the process it can not be preempted until completes its CPU burst.</a:t>
            </a:r>
          </a:p>
          <a:p>
            <a:pPr>
              <a:lnSpc>
                <a:spcPct val="150000"/>
              </a:lnSpc>
            </a:pPr>
            <a:r>
              <a:rPr b="1" dirty="0" sz="2400" lang="en-US">
                <a:solidFill>
                  <a:srgbClr val="CC00FF"/>
                </a:solidFill>
              </a:rPr>
              <a:t>Preemptive:</a:t>
            </a:r>
            <a:r>
              <a:rPr dirty="0" sz="2400" lang="en-US"/>
              <a:t> if a new process arrives with CPU burst length </a:t>
            </a:r>
            <a:r>
              <a:rPr b="1" dirty="0" sz="2400" lang="en-US">
                <a:solidFill>
                  <a:srgbClr val="FF0000"/>
                </a:solidFill>
              </a:rPr>
              <a:t>less than </a:t>
            </a:r>
            <a:r>
              <a:rPr dirty="0" sz="2400" lang="en-US"/>
              <a:t>remaining time of current executing process, preempt.  </a:t>
            </a:r>
          </a:p>
          <a:p>
            <a:pPr lvl="1">
              <a:lnSpc>
                <a:spcPct val="150000"/>
              </a:lnSpc>
              <a:buFont typeface="Wingdings" pitchFamily="2" charset="2"/>
              <a:buChar char="ü"/>
            </a:pPr>
            <a:r>
              <a:rPr dirty="0" sz="2400" lang="en-US"/>
              <a:t>This scheme is know as the Shortest-Remaining-Time-First (SRTF).</a:t>
            </a:r>
          </a:p>
          <a:p>
            <a:pPr lvl="1">
              <a:lnSpc>
                <a:spcPct val="150000"/>
              </a:lnSpc>
              <a:buFont typeface="Wingdings" pitchFamily="2" charset="2"/>
              <a:buChar char="ü"/>
            </a:pPr>
            <a:r>
              <a:rPr b="1" dirty="0" sz="2400" lang="en-US">
                <a:solidFill>
                  <a:srgbClr val="3333FF"/>
                </a:solidFill>
              </a:rPr>
              <a:t>SJF is optimal: </a:t>
            </a:r>
            <a:r>
              <a:rPr dirty="0" sz="2400" lang="en-US"/>
              <a:t>gives minimum </a:t>
            </a:r>
            <a:r>
              <a:rPr dirty="0" sz="2400" lang="en-US">
                <a:solidFill>
                  <a:srgbClr val="FF0000"/>
                </a:solidFill>
              </a:rPr>
              <a:t>average waiting time</a:t>
            </a:r>
            <a:r>
              <a:rPr dirty="0" sz="2400" lang="en-US"/>
              <a:t> for a given set of processes.</a:t>
            </a:r>
          </a:p>
          <a:p>
            <a:pPr>
              <a:lnSpc>
                <a:spcPct val="150000"/>
              </a:lnSpc>
            </a:pPr>
            <a:r>
              <a:rPr b="1" dirty="0" sz="2400" lang="en-US">
                <a:solidFill>
                  <a:srgbClr val="FF0000"/>
                </a:solidFill>
              </a:rPr>
              <a:t>Note: </a:t>
            </a:r>
            <a:r>
              <a:rPr dirty="0" sz="2400" lang="en-US"/>
              <a:t>If the </a:t>
            </a:r>
            <a:r>
              <a:rPr b="1" dirty="0" sz="2400" lang="en-US">
                <a:solidFill>
                  <a:srgbClr val="CC00FF"/>
                </a:solidFill>
              </a:rPr>
              <a:t>two </a:t>
            </a:r>
            <a:r>
              <a:rPr dirty="0" sz="2400" lang="en-US"/>
              <a:t>processes have </a:t>
            </a:r>
            <a:r>
              <a:rPr dirty="0" sz="2400" lang="en-US">
                <a:solidFill>
                  <a:srgbClr val="FF00FF"/>
                </a:solidFill>
              </a:rPr>
              <a:t>same</a:t>
            </a:r>
            <a:r>
              <a:rPr dirty="0" sz="2400" lang="en-US"/>
              <a:t> CPU burst time the FCFS is used to break the tie.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52" name="Title 1"/>
          <p:cNvSpPr>
            <a:spLocks noGrp="1"/>
          </p:cNvSpPr>
          <p:nvPr>
            <p:ph type="title"/>
          </p:nvPr>
        </p:nvSpPr>
        <p:spPr>
          <a:xfrm>
            <a:off x="1914144" y="274638"/>
            <a:ext cx="9997440" cy="503128"/>
          </a:xfrm>
        </p:spPr>
        <p:txBody>
          <a:bodyPr>
            <a:normAutofit fontScale="90000"/>
          </a:bodyPr>
          <a:p>
            <a:r>
              <a:rPr b="1" dirty="0" sz="3966" lang="en-US">
                <a:solidFill>
                  <a:srgbClr val="3333FF"/>
                </a:solidFill>
                <a:latin typeface="Perpetua" pitchFamily="18" charset="0"/>
              </a:rPr>
              <a:t>Example of Non-Preemptive SJF</a:t>
            </a:r>
          </a:p>
        </p:txBody>
      </p:sp>
      <p:sp>
        <p:nvSpPr>
          <p:cNvPr id="1048753" name="Content Placeholder 2"/>
          <p:cNvSpPr>
            <a:spLocks noGrp="1"/>
          </p:cNvSpPr>
          <p:nvPr>
            <p:ph sz="quarter" idx="1"/>
          </p:nvPr>
        </p:nvSpPr>
        <p:spPr>
          <a:xfrm>
            <a:off x="1301704" y="966951"/>
            <a:ext cx="10792760" cy="5538853"/>
          </a:xfrm>
        </p:spPr>
        <p:txBody>
          <a:bodyPr>
            <a:normAutofit fontScale="95833" lnSpcReduction="20000"/>
          </a:bodyPr>
          <a:p>
            <a:pPr>
              <a:buNone/>
            </a:pPr>
            <a:r>
              <a:rPr dirty="0" sz="2400" lang="en-US">
                <a:latin typeface="Perpetua" pitchFamily="18" charset="0"/>
              </a:rPr>
              <a:t>        </a:t>
            </a:r>
            <a:r>
              <a:rPr b="1" dirty="0" lang="en-US">
                <a:solidFill>
                  <a:srgbClr val="CC00FF"/>
                </a:solidFill>
                <a:latin typeface="Perpetua" pitchFamily="18" charset="0"/>
              </a:rPr>
              <a:t>Process Id         Arrival Time            Burst Time</a:t>
            </a:r>
          </a:p>
          <a:p>
            <a:pPr>
              <a:buNone/>
            </a:pPr>
            <a:r>
              <a:rPr dirty="0" lang="en-US">
                <a:latin typeface="Perpetua" pitchFamily="18" charset="0"/>
              </a:rPr>
              <a:t>           P1                     0                               7</a:t>
            </a:r>
          </a:p>
          <a:p>
            <a:pPr>
              <a:buNone/>
            </a:pPr>
            <a:r>
              <a:rPr dirty="0" lang="en-US">
                <a:latin typeface="Perpetua" pitchFamily="18" charset="0"/>
              </a:rPr>
              <a:t>           P2                     2                               4</a:t>
            </a:r>
          </a:p>
          <a:p>
            <a:pPr>
              <a:buNone/>
            </a:pPr>
            <a:r>
              <a:rPr dirty="0" lang="en-US">
                <a:latin typeface="Perpetua" pitchFamily="18" charset="0"/>
              </a:rPr>
              <a:t>           P3                     4                               1</a:t>
            </a:r>
          </a:p>
          <a:p>
            <a:pPr>
              <a:buNone/>
            </a:pPr>
            <a:r>
              <a:rPr dirty="0" lang="en-US">
                <a:latin typeface="Perpetua" pitchFamily="18" charset="0"/>
              </a:rPr>
              <a:t>           P4                     5                               4</a:t>
            </a:r>
          </a:p>
          <a:p>
            <a:pPr>
              <a:buFont typeface="Wingdings" pitchFamily="2" charset="2"/>
              <a:buChar char="ü"/>
            </a:pPr>
            <a:endParaRPr dirty="0" lang="en-US">
              <a:latin typeface="Perpetua" pitchFamily="18" charset="0"/>
            </a:endParaRPr>
          </a:p>
          <a:p>
            <a:pPr indent="0" marL="82296">
              <a:buNone/>
            </a:pPr>
            <a:r>
              <a:rPr dirty="0" lang="en-US">
                <a:latin typeface="Perpetua" pitchFamily="18" charset="0"/>
              </a:rPr>
              <a:t>1. Draw Gantt chart for the above process?</a:t>
            </a:r>
          </a:p>
          <a:p>
            <a:pPr indent="0" marL="82296">
              <a:buNone/>
            </a:pPr>
            <a:r>
              <a:rPr dirty="0" lang="en-US">
                <a:latin typeface="Perpetua" pitchFamily="18" charset="0"/>
              </a:rPr>
              <a:t>2. Waiting time for each process?</a:t>
            </a:r>
          </a:p>
          <a:p>
            <a:pPr indent="0" marL="82296">
              <a:buNone/>
            </a:pPr>
            <a:r>
              <a:rPr dirty="0" lang="en-US">
                <a:latin typeface="Perpetua" pitchFamily="18" charset="0"/>
              </a:rPr>
              <a:t>3. Average waiting time?</a:t>
            </a:r>
          </a:p>
          <a:p>
            <a:pPr>
              <a:buFont typeface="Wingdings" pitchFamily="2" charset="2"/>
              <a:buChar char="ü"/>
            </a:pPr>
            <a:endParaRPr dirty="0" lang="en-US">
              <a:latin typeface="Perpetua" pitchFamily="18" charset="0"/>
            </a:endParaRPr>
          </a:p>
          <a:p>
            <a:pPr>
              <a:buFont typeface="Wingdings" pitchFamily="2" charset="2"/>
              <a:buChar char="ü"/>
            </a:pPr>
            <a:endParaRPr dirty="0" lang="en-US">
              <a:latin typeface="Perpetua" pitchFamily="18" charset="0"/>
            </a:endParaRPr>
          </a:p>
          <a:p>
            <a:pPr>
              <a:buNone/>
            </a:pPr>
            <a:endParaRPr dirty="0" lang="en-US">
              <a:latin typeface="Perpetua" pitchFamily="18" charset="0"/>
            </a:endParaRPr>
          </a:p>
          <a:p>
            <a:pPr>
              <a:buNone/>
            </a:pPr>
            <a:endParaRPr dirty="0" lang="en-US">
              <a:latin typeface="Perpetua"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54" name="Title 1"/>
          <p:cNvSpPr>
            <a:spLocks noGrp="1"/>
          </p:cNvSpPr>
          <p:nvPr>
            <p:ph type="title"/>
          </p:nvPr>
        </p:nvSpPr>
        <p:spPr>
          <a:xfrm>
            <a:off x="1914144" y="274638"/>
            <a:ext cx="9997440" cy="671293"/>
          </a:xfrm>
        </p:spPr>
        <p:txBody>
          <a:bodyPr>
            <a:normAutofit fontScale="90000"/>
          </a:bodyPr>
          <a:p>
            <a:r>
              <a:rPr dirty="0" lang="en-US"/>
              <a:t>Solution </a:t>
            </a:r>
          </a:p>
        </p:txBody>
      </p:sp>
      <p:sp>
        <p:nvSpPr>
          <p:cNvPr id="1048755" name="Content Placeholder 2"/>
          <p:cNvSpPr>
            <a:spLocks noGrp="1"/>
          </p:cNvSpPr>
          <p:nvPr>
            <p:ph idx="1"/>
          </p:nvPr>
        </p:nvSpPr>
        <p:spPr>
          <a:xfrm>
            <a:off x="1914144" y="945931"/>
            <a:ext cx="9997440" cy="5302469"/>
          </a:xfrm>
        </p:spPr>
        <p:txBody>
          <a:bodyPr/>
          <a:p>
            <a:pPr indent="-514350" marL="596646">
              <a:lnSpc>
                <a:spcPct val="170000"/>
              </a:lnSpc>
              <a:buAutoNum type="arabicPeriod"/>
            </a:pPr>
            <a:r>
              <a:rPr b="1" dirty="0" lang="en-US">
                <a:latin typeface="Perpetua" pitchFamily="18" charset="0"/>
              </a:rPr>
              <a:t>Gantt chart </a:t>
            </a:r>
          </a:p>
          <a:p>
            <a:pPr indent="0" marL="82296">
              <a:lnSpc>
                <a:spcPct val="170000"/>
              </a:lnSpc>
              <a:buNone/>
            </a:pPr>
            <a:endParaRPr b="1" dirty="0" lang="en-US">
              <a:solidFill>
                <a:srgbClr val="3333FF"/>
              </a:solidFill>
              <a:latin typeface="Perpetua" pitchFamily="18" charset="0"/>
            </a:endParaRPr>
          </a:p>
          <a:p>
            <a:pPr indent="0" marL="82296">
              <a:lnSpc>
                <a:spcPct val="170000"/>
              </a:lnSpc>
              <a:buNone/>
            </a:pPr>
            <a:r>
              <a:rPr b="1" dirty="0" lang="en-US">
                <a:latin typeface="Perpetua" pitchFamily="18" charset="0"/>
              </a:rPr>
              <a:t>2. Waiting time for each process</a:t>
            </a:r>
          </a:p>
          <a:p>
            <a:pPr indent="0" marL="0">
              <a:spcBef>
                <a:spcPts val="0"/>
              </a:spcBef>
              <a:buNone/>
            </a:pPr>
            <a:r>
              <a:rPr b="1" dirty="0" lang="en-US">
                <a:solidFill>
                  <a:srgbClr val="3333FF"/>
                </a:solidFill>
                <a:latin typeface="Perpetua" pitchFamily="18" charset="0"/>
              </a:rPr>
              <a:t>Waiting time= total waiting time-arrival time </a:t>
            </a:r>
          </a:p>
          <a:p>
            <a:pPr indent="0" lvl="1" marL="356616">
              <a:lnSpc>
                <a:spcPct val="170000"/>
              </a:lnSpc>
              <a:spcBef>
                <a:spcPts val="0"/>
              </a:spcBef>
              <a:buNone/>
            </a:pPr>
            <a:r>
              <a:rPr b="1" dirty="0" lang="en-US">
                <a:solidFill>
                  <a:srgbClr val="3333FF"/>
                </a:solidFill>
                <a:latin typeface="Perpetua" pitchFamily="18" charset="0"/>
              </a:rPr>
              <a:t>waiting time: </a:t>
            </a:r>
            <a:r>
              <a:rPr dirty="0" lang="en-US">
                <a:latin typeface="Perpetua" pitchFamily="18" charset="0"/>
              </a:rPr>
              <a:t>P1=0, P2=6, P3=3 and P4=7</a:t>
            </a:r>
          </a:p>
          <a:p>
            <a:pPr indent="0" marL="82296">
              <a:buNone/>
            </a:pPr>
            <a:r>
              <a:rPr b="1" dirty="0" lang="en-US">
                <a:solidFill>
                  <a:srgbClr val="3333FF"/>
                </a:solidFill>
                <a:latin typeface="Perpetua" pitchFamily="18" charset="0"/>
              </a:rPr>
              <a:t>3. Average waiting time </a:t>
            </a:r>
            <a:r>
              <a:rPr dirty="0" lang="en-US">
                <a:latin typeface="Perpetua" pitchFamily="18" charset="0"/>
              </a:rPr>
              <a:t>= (0+ 6 + 3 + 7) / 4 = 4</a:t>
            </a:r>
          </a:p>
          <a:p>
            <a:endParaRPr dirty="0" lang="en-US"/>
          </a:p>
        </p:txBody>
      </p:sp>
      <p:grpSp>
        <p:nvGrpSpPr>
          <p:cNvPr id="174" name="Group 37"/>
          <p:cNvGrpSpPr/>
          <p:nvPr/>
        </p:nvGrpSpPr>
        <p:grpSpPr bwMode="auto">
          <a:xfrm>
            <a:off x="2260985" y="1654892"/>
            <a:ext cx="8572129" cy="1327363"/>
            <a:chOff x="864" y="2325"/>
            <a:chExt cx="3498" cy="694"/>
          </a:xfrm>
        </p:grpSpPr>
        <p:sp>
          <p:nvSpPr>
            <p:cNvPr id="1048756" name="Rectangle 5"/>
            <p:cNvSpPr>
              <a:spLocks noChangeArrowheads="1"/>
            </p:cNvSpPr>
            <p:nvPr/>
          </p:nvSpPr>
          <p:spPr bwMode="auto">
            <a:xfrm flipH="1">
              <a:off x="960" y="2325"/>
              <a:ext cx="3312" cy="384"/>
            </a:xfrm>
            <a:prstGeom prst="rect"/>
            <a:solidFill>
              <a:schemeClr val="bg1"/>
            </a:solidFill>
            <a:ln w="9525">
              <a:solidFill>
                <a:schemeClr val="tx1"/>
              </a:solidFill>
              <a:miter lim="800000"/>
              <a:headEnd/>
              <a:tailEnd/>
            </a:ln>
            <a:effectLst/>
          </p:spPr>
          <p:txBody>
            <a:bodyPr anchor="ctr" wrap="none"/>
            <a:p>
              <a:endParaRPr sz="1893" lang="en-US">
                <a:ln w="38100">
                  <a:solidFill>
                    <a:srgbClr val="CC00FF"/>
                  </a:solidFill>
                </a:ln>
                <a:solidFill>
                  <a:srgbClr val="CC00FF"/>
                </a:solidFill>
                <a:latin typeface="Perpetua" pitchFamily="18" charset="0"/>
              </a:endParaRPr>
            </a:p>
          </p:txBody>
        </p:sp>
        <p:sp>
          <p:nvSpPr>
            <p:cNvPr id="1048757" name="Text Box 6"/>
            <p:cNvSpPr txBox="1">
              <a:spLocks noChangeArrowheads="1"/>
            </p:cNvSpPr>
            <p:nvPr/>
          </p:nvSpPr>
          <p:spPr bwMode="auto">
            <a:xfrm flipH="1">
              <a:off x="1392" y="2352"/>
              <a:ext cx="168" cy="235"/>
            </a:xfrm>
            <a:prstGeom prst="rect"/>
            <a:noFill/>
            <a:ln w="9525">
              <a:noFill/>
              <a:miter lim="800000"/>
              <a:headEnd/>
              <a:tailEnd/>
            </a:ln>
            <a:effectLst/>
          </p:spPr>
          <p:txBody>
            <a:bodyPr anchor="ctr" wrap="none">
              <a:spAutoFit/>
            </a:bodyPr>
            <a:p>
              <a:pPr>
                <a:spcBef>
                  <a:spcPct val="50000"/>
                </a:spcBef>
              </a:pPr>
              <a:r>
                <a:rPr sz="1893" lang="en-US">
                  <a:ln>
                    <a:solidFill>
                      <a:srgbClr val="CC00FF"/>
                    </a:solidFill>
                  </a:ln>
                  <a:solidFill>
                    <a:srgbClr val="CC00FF"/>
                  </a:solidFill>
                  <a:latin typeface="Perpetua" pitchFamily="18" charset="0"/>
                </a:rPr>
                <a:t>P</a:t>
              </a:r>
              <a:r>
                <a:rPr baseline="-25000" sz="1893" lang="en-US">
                  <a:ln>
                    <a:solidFill>
                      <a:srgbClr val="CC00FF"/>
                    </a:solidFill>
                  </a:ln>
                  <a:solidFill>
                    <a:srgbClr val="CC00FF"/>
                  </a:solidFill>
                  <a:latin typeface="Perpetua" pitchFamily="18" charset="0"/>
                </a:rPr>
                <a:t>1</a:t>
              </a:r>
              <a:endParaRPr sz="1893" lang="en-US">
                <a:ln>
                  <a:solidFill>
                    <a:srgbClr val="CC00FF"/>
                  </a:solidFill>
                </a:ln>
                <a:solidFill>
                  <a:srgbClr val="CC00FF"/>
                </a:solidFill>
                <a:latin typeface="Perpetua" pitchFamily="18" charset="0"/>
              </a:endParaRPr>
            </a:p>
          </p:txBody>
        </p:sp>
        <p:sp>
          <p:nvSpPr>
            <p:cNvPr id="1048758" name="Text Box 7"/>
            <p:cNvSpPr txBox="1">
              <a:spLocks noChangeArrowheads="1"/>
            </p:cNvSpPr>
            <p:nvPr/>
          </p:nvSpPr>
          <p:spPr bwMode="auto">
            <a:xfrm flipH="1">
              <a:off x="2400" y="2352"/>
              <a:ext cx="168" cy="235"/>
            </a:xfrm>
            <a:prstGeom prst="rect"/>
            <a:noFill/>
            <a:ln w="9525">
              <a:noFill/>
              <a:miter lim="800000"/>
              <a:headEnd/>
              <a:tailEnd/>
            </a:ln>
            <a:effectLst/>
          </p:spPr>
          <p:txBody>
            <a:bodyPr anchor="ctr" wrap="none">
              <a:spAutoFit/>
            </a:bodyPr>
            <a:p>
              <a:pPr>
                <a:spcBef>
                  <a:spcPct val="50000"/>
                </a:spcBef>
              </a:pPr>
              <a:r>
                <a:rPr dirty="0" sz="1893" lang="en-US">
                  <a:ln>
                    <a:solidFill>
                      <a:srgbClr val="CC00FF"/>
                    </a:solidFill>
                  </a:ln>
                  <a:solidFill>
                    <a:srgbClr val="CC00FF"/>
                  </a:solidFill>
                  <a:latin typeface="Perpetua" pitchFamily="18" charset="0"/>
                </a:rPr>
                <a:t>P</a:t>
              </a:r>
              <a:r>
                <a:rPr baseline="-25000" dirty="0" sz="1893" lang="en-US">
                  <a:ln>
                    <a:solidFill>
                      <a:srgbClr val="CC00FF"/>
                    </a:solidFill>
                  </a:ln>
                  <a:solidFill>
                    <a:srgbClr val="CC00FF"/>
                  </a:solidFill>
                  <a:latin typeface="Perpetua" pitchFamily="18" charset="0"/>
                </a:rPr>
                <a:t>3</a:t>
              </a:r>
              <a:endParaRPr dirty="0" sz="1893" lang="en-US">
                <a:ln>
                  <a:solidFill>
                    <a:srgbClr val="CC00FF"/>
                  </a:solidFill>
                </a:ln>
                <a:solidFill>
                  <a:srgbClr val="CC00FF"/>
                </a:solidFill>
                <a:latin typeface="Perpetua" pitchFamily="18" charset="0"/>
              </a:endParaRPr>
            </a:p>
          </p:txBody>
        </p:sp>
        <p:sp>
          <p:nvSpPr>
            <p:cNvPr id="1048759" name="Text Box 8"/>
            <p:cNvSpPr txBox="1">
              <a:spLocks noChangeArrowheads="1"/>
            </p:cNvSpPr>
            <p:nvPr/>
          </p:nvSpPr>
          <p:spPr bwMode="auto">
            <a:xfrm flipH="1">
              <a:off x="2976" y="2352"/>
              <a:ext cx="168" cy="235"/>
            </a:xfrm>
            <a:prstGeom prst="rect"/>
            <a:noFill/>
            <a:ln w="9525">
              <a:noFill/>
              <a:miter lim="800000"/>
              <a:headEnd/>
              <a:tailEnd/>
            </a:ln>
            <a:effectLst/>
          </p:spPr>
          <p:txBody>
            <a:bodyPr anchor="ctr" wrap="none">
              <a:spAutoFit/>
            </a:bodyPr>
            <a:p>
              <a:pPr>
                <a:spcBef>
                  <a:spcPct val="50000"/>
                </a:spcBef>
              </a:pPr>
              <a:r>
                <a:rPr sz="1893" lang="en-US">
                  <a:ln>
                    <a:solidFill>
                      <a:srgbClr val="CC00FF"/>
                    </a:solidFill>
                  </a:ln>
                  <a:solidFill>
                    <a:srgbClr val="CC00FF"/>
                  </a:solidFill>
                  <a:latin typeface="Perpetua" pitchFamily="18" charset="0"/>
                </a:rPr>
                <a:t>P</a:t>
              </a:r>
              <a:r>
                <a:rPr baseline="-25000" sz="1893" lang="en-US">
                  <a:ln>
                    <a:solidFill>
                      <a:srgbClr val="CC00FF"/>
                    </a:solidFill>
                  </a:ln>
                  <a:solidFill>
                    <a:srgbClr val="CC00FF"/>
                  </a:solidFill>
                  <a:latin typeface="Perpetua" pitchFamily="18" charset="0"/>
                </a:rPr>
                <a:t>2</a:t>
              </a:r>
              <a:endParaRPr sz="1893" lang="en-US">
                <a:ln>
                  <a:solidFill>
                    <a:srgbClr val="CC00FF"/>
                  </a:solidFill>
                </a:ln>
                <a:solidFill>
                  <a:srgbClr val="CC00FF"/>
                </a:solidFill>
                <a:latin typeface="Perpetua" pitchFamily="18" charset="0"/>
              </a:endParaRPr>
            </a:p>
          </p:txBody>
        </p:sp>
        <p:sp>
          <p:nvSpPr>
            <p:cNvPr id="1048760" name="Line 9"/>
            <p:cNvSpPr>
              <a:spLocks noChangeShapeType="1"/>
            </p:cNvSpPr>
            <p:nvPr/>
          </p:nvSpPr>
          <p:spPr bwMode="auto">
            <a:xfrm flipH="1">
              <a:off x="4272" y="2709"/>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61" name="Line 10"/>
            <p:cNvSpPr>
              <a:spLocks noChangeShapeType="1"/>
            </p:cNvSpPr>
            <p:nvPr/>
          </p:nvSpPr>
          <p:spPr bwMode="auto">
            <a:xfrm flipH="1">
              <a:off x="960" y="2709"/>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62" name="Line 11"/>
            <p:cNvSpPr>
              <a:spLocks noChangeShapeType="1"/>
            </p:cNvSpPr>
            <p:nvPr/>
          </p:nvSpPr>
          <p:spPr bwMode="auto">
            <a:xfrm flipH="1">
              <a:off x="2688" y="2325"/>
              <a:ext cx="0" cy="38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63" name="Line 12"/>
            <p:cNvSpPr>
              <a:spLocks noChangeShapeType="1"/>
            </p:cNvSpPr>
            <p:nvPr/>
          </p:nvSpPr>
          <p:spPr bwMode="auto">
            <a:xfrm flipH="1">
              <a:off x="2400" y="2325"/>
              <a:ext cx="0" cy="38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64" name="Line 13"/>
            <p:cNvSpPr>
              <a:spLocks noChangeShapeType="1"/>
            </p:cNvSpPr>
            <p:nvPr/>
          </p:nvSpPr>
          <p:spPr bwMode="auto">
            <a:xfrm flipH="1">
              <a:off x="2400" y="2709"/>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65" name="Line 14"/>
            <p:cNvSpPr>
              <a:spLocks noChangeShapeType="1"/>
            </p:cNvSpPr>
            <p:nvPr/>
          </p:nvSpPr>
          <p:spPr bwMode="auto">
            <a:xfrm flipH="1">
              <a:off x="1392"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66" name="Text Box 15"/>
            <p:cNvSpPr txBox="1">
              <a:spLocks noChangeArrowheads="1"/>
            </p:cNvSpPr>
            <p:nvPr/>
          </p:nvSpPr>
          <p:spPr bwMode="auto">
            <a:xfrm flipH="1">
              <a:off x="2304" y="2784"/>
              <a:ext cx="168" cy="235"/>
            </a:xfrm>
            <a:prstGeom prst="rect"/>
            <a:noFill/>
            <a:ln w="9525">
              <a:noFill/>
              <a:miter lim="800000"/>
              <a:headEnd/>
              <a:tailEnd/>
            </a:ln>
            <a:effectLst/>
          </p:spPr>
          <p:txBody>
            <a:bodyPr anchor="ctr" wrap="none">
              <a:spAutoFit/>
            </a:bodyPr>
            <a:p>
              <a:pPr>
                <a:spcBef>
                  <a:spcPct val="50000"/>
                </a:spcBef>
              </a:pPr>
              <a:r>
                <a:rPr dirty="0" sz="1893" lang="en-US">
                  <a:ln>
                    <a:solidFill>
                      <a:srgbClr val="CC00FF"/>
                    </a:solidFill>
                  </a:ln>
                  <a:solidFill>
                    <a:srgbClr val="CC00FF"/>
                  </a:solidFill>
                  <a:latin typeface="Perpetua" pitchFamily="18" charset="0"/>
                </a:rPr>
                <a:t>  7</a:t>
              </a:r>
            </a:p>
          </p:txBody>
        </p:sp>
        <p:sp>
          <p:nvSpPr>
            <p:cNvPr id="1048767" name="Text Box 17"/>
            <p:cNvSpPr txBox="1">
              <a:spLocks noChangeArrowheads="1"/>
            </p:cNvSpPr>
            <p:nvPr/>
          </p:nvSpPr>
          <p:spPr bwMode="auto">
            <a:xfrm flipH="1">
              <a:off x="4100" y="2784"/>
              <a:ext cx="262" cy="235"/>
            </a:xfrm>
            <a:prstGeom prst="rect"/>
            <a:noFill/>
            <a:ln w="9525">
              <a:noFill/>
              <a:miter lim="800000"/>
              <a:headEnd/>
              <a:tailEnd/>
            </a:ln>
            <a:effectLst/>
          </p:spPr>
          <p:txBody>
            <a:bodyPr anchor="ctr" wrap="none">
              <a:spAutoFit/>
            </a:bodyPr>
            <a:p>
              <a:pPr>
                <a:spcBef>
                  <a:spcPct val="50000"/>
                </a:spcBef>
              </a:pPr>
              <a:r>
                <a:rPr dirty="0" sz="1893" lang="en-US">
                  <a:ln>
                    <a:solidFill>
                      <a:srgbClr val="CC00FF"/>
                    </a:solidFill>
                  </a:ln>
                  <a:solidFill>
                    <a:srgbClr val="CC00FF"/>
                  </a:solidFill>
                  <a:latin typeface="Perpetua" pitchFamily="18" charset="0"/>
                </a:rPr>
                <a:t>    16</a:t>
              </a:r>
            </a:p>
          </p:txBody>
        </p:sp>
        <p:sp>
          <p:nvSpPr>
            <p:cNvPr id="1048768" name="Text Box 18"/>
            <p:cNvSpPr txBox="1">
              <a:spLocks noChangeArrowheads="1"/>
            </p:cNvSpPr>
            <p:nvPr/>
          </p:nvSpPr>
          <p:spPr bwMode="auto">
            <a:xfrm flipH="1">
              <a:off x="864" y="2784"/>
              <a:ext cx="148" cy="235"/>
            </a:xfrm>
            <a:prstGeom prst="rect"/>
            <a:noFill/>
            <a:ln w="9525">
              <a:noFill/>
              <a:miter lim="800000"/>
              <a:headEnd/>
              <a:tailEnd/>
            </a:ln>
            <a:effectLst/>
          </p:spPr>
          <p:txBody>
            <a:bodyPr anchor="ctr" wrap="none">
              <a:spAutoFit/>
            </a:bodyPr>
            <a:p>
              <a:pPr>
                <a:spcBef>
                  <a:spcPct val="50000"/>
                </a:spcBef>
              </a:pPr>
              <a:r>
                <a:rPr dirty="0" sz="1893" lang="en-US">
                  <a:ln>
                    <a:solidFill>
                      <a:srgbClr val="CC00FF"/>
                    </a:solidFill>
                  </a:ln>
                  <a:solidFill>
                    <a:srgbClr val="CC00FF"/>
                  </a:solidFill>
                  <a:latin typeface="Perpetua" pitchFamily="18" charset="0"/>
                </a:rPr>
                <a:t> 0</a:t>
              </a:r>
            </a:p>
          </p:txBody>
        </p:sp>
        <p:sp>
          <p:nvSpPr>
            <p:cNvPr id="1048769" name="Text Box 20"/>
            <p:cNvSpPr txBox="1">
              <a:spLocks noChangeArrowheads="1"/>
            </p:cNvSpPr>
            <p:nvPr/>
          </p:nvSpPr>
          <p:spPr bwMode="auto">
            <a:xfrm flipH="1">
              <a:off x="3696" y="2352"/>
              <a:ext cx="168" cy="235"/>
            </a:xfrm>
            <a:prstGeom prst="rect"/>
            <a:noFill/>
            <a:ln w="9525">
              <a:noFill/>
              <a:miter lim="800000"/>
              <a:headEnd/>
              <a:tailEnd/>
            </a:ln>
            <a:effectLst/>
          </p:spPr>
          <p:txBody>
            <a:bodyPr anchor="ctr" wrap="none">
              <a:spAutoFit/>
            </a:bodyPr>
            <a:p>
              <a:pPr>
                <a:spcBef>
                  <a:spcPct val="50000"/>
                </a:spcBef>
              </a:pPr>
              <a:r>
                <a:rPr sz="1893" lang="en-US">
                  <a:ln>
                    <a:solidFill>
                      <a:srgbClr val="CC00FF"/>
                    </a:solidFill>
                  </a:ln>
                  <a:solidFill>
                    <a:srgbClr val="CC00FF"/>
                  </a:solidFill>
                  <a:latin typeface="Perpetua" pitchFamily="18" charset="0"/>
                </a:rPr>
                <a:t>P</a:t>
              </a:r>
              <a:r>
                <a:rPr baseline="-25000" sz="1893" lang="en-US">
                  <a:ln>
                    <a:solidFill>
                      <a:srgbClr val="CC00FF"/>
                    </a:solidFill>
                  </a:ln>
                  <a:solidFill>
                    <a:srgbClr val="CC00FF"/>
                  </a:solidFill>
                  <a:latin typeface="Perpetua" pitchFamily="18" charset="0"/>
                </a:rPr>
                <a:t>4</a:t>
              </a:r>
              <a:endParaRPr sz="1893" lang="en-US">
                <a:ln>
                  <a:solidFill>
                    <a:srgbClr val="CC00FF"/>
                  </a:solidFill>
                </a:ln>
                <a:solidFill>
                  <a:srgbClr val="CC00FF"/>
                </a:solidFill>
                <a:latin typeface="Perpetua" pitchFamily="18" charset="0"/>
              </a:endParaRPr>
            </a:p>
          </p:txBody>
        </p:sp>
        <p:sp>
          <p:nvSpPr>
            <p:cNvPr id="1048770" name="Line 21"/>
            <p:cNvSpPr>
              <a:spLocks noChangeShapeType="1"/>
            </p:cNvSpPr>
            <p:nvPr/>
          </p:nvSpPr>
          <p:spPr bwMode="auto">
            <a:xfrm flipH="1">
              <a:off x="3456" y="2325"/>
              <a:ext cx="0" cy="38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1" name="Line 22"/>
            <p:cNvSpPr>
              <a:spLocks noChangeShapeType="1"/>
            </p:cNvSpPr>
            <p:nvPr/>
          </p:nvSpPr>
          <p:spPr bwMode="auto">
            <a:xfrm flipH="1">
              <a:off x="1152"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2" name="Line 23"/>
            <p:cNvSpPr>
              <a:spLocks noChangeShapeType="1"/>
            </p:cNvSpPr>
            <p:nvPr/>
          </p:nvSpPr>
          <p:spPr bwMode="auto">
            <a:xfrm flipH="1">
              <a:off x="1632"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3" name="Line 24"/>
            <p:cNvSpPr>
              <a:spLocks noChangeShapeType="1"/>
            </p:cNvSpPr>
            <p:nvPr/>
          </p:nvSpPr>
          <p:spPr bwMode="auto">
            <a:xfrm flipH="1">
              <a:off x="1872"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4" name="Line 25"/>
            <p:cNvSpPr>
              <a:spLocks noChangeShapeType="1"/>
            </p:cNvSpPr>
            <p:nvPr/>
          </p:nvSpPr>
          <p:spPr bwMode="auto">
            <a:xfrm flipH="1">
              <a:off x="2064"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5" name="Line 26"/>
            <p:cNvSpPr>
              <a:spLocks noChangeShapeType="1"/>
            </p:cNvSpPr>
            <p:nvPr/>
          </p:nvSpPr>
          <p:spPr bwMode="auto">
            <a:xfrm flipH="1">
              <a:off x="2256"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6" name="Line 27"/>
            <p:cNvSpPr>
              <a:spLocks noChangeShapeType="1"/>
            </p:cNvSpPr>
            <p:nvPr/>
          </p:nvSpPr>
          <p:spPr bwMode="auto">
            <a:xfrm flipH="1">
              <a:off x="2688" y="2709"/>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7" name="Text Box 28"/>
            <p:cNvSpPr txBox="1">
              <a:spLocks noChangeArrowheads="1"/>
            </p:cNvSpPr>
            <p:nvPr/>
          </p:nvSpPr>
          <p:spPr bwMode="auto">
            <a:xfrm flipH="1">
              <a:off x="2592" y="2784"/>
              <a:ext cx="168" cy="235"/>
            </a:xfrm>
            <a:prstGeom prst="rect"/>
            <a:noFill/>
            <a:ln w="9525">
              <a:noFill/>
              <a:miter lim="800000"/>
              <a:headEnd/>
              <a:tailEnd/>
            </a:ln>
            <a:effectLst/>
          </p:spPr>
          <p:txBody>
            <a:bodyPr anchor="ctr" wrap="none">
              <a:spAutoFit/>
            </a:bodyPr>
            <a:p>
              <a:pPr>
                <a:spcBef>
                  <a:spcPct val="50000"/>
                </a:spcBef>
              </a:pPr>
              <a:r>
                <a:rPr dirty="0" sz="1893" lang="en-US">
                  <a:ln>
                    <a:solidFill>
                      <a:srgbClr val="CC00FF"/>
                    </a:solidFill>
                  </a:ln>
                  <a:solidFill>
                    <a:srgbClr val="CC00FF"/>
                  </a:solidFill>
                  <a:latin typeface="Perpetua" pitchFamily="18" charset="0"/>
                </a:rPr>
                <a:t>  8</a:t>
              </a:r>
            </a:p>
          </p:txBody>
        </p:sp>
        <p:sp>
          <p:nvSpPr>
            <p:cNvPr id="1048778" name="Line 29"/>
            <p:cNvSpPr>
              <a:spLocks noChangeShapeType="1"/>
            </p:cNvSpPr>
            <p:nvPr/>
          </p:nvSpPr>
          <p:spPr bwMode="auto">
            <a:xfrm flipH="1">
              <a:off x="2928"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79" name="Line 30"/>
            <p:cNvSpPr>
              <a:spLocks noChangeShapeType="1"/>
            </p:cNvSpPr>
            <p:nvPr/>
          </p:nvSpPr>
          <p:spPr bwMode="auto">
            <a:xfrm flipH="1">
              <a:off x="3120"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80" name="Line 31"/>
            <p:cNvSpPr>
              <a:spLocks noChangeShapeType="1"/>
            </p:cNvSpPr>
            <p:nvPr/>
          </p:nvSpPr>
          <p:spPr bwMode="auto">
            <a:xfrm flipH="1">
              <a:off x="3312"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81" name="Line 32"/>
            <p:cNvSpPr>
              <a:spLocks noChangeShapeType="1"/>
            </p:cNvSpPr>
            <p:nvPr/>
          </p:nvSpPr>
          <p:spPr bwMode="auto">
            <a:xfrm flipH="1">
              <a:off x="3456" y="2709"/>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82" name="Text Box 33"/>
            <p:cNvSpPr txBox="1">
              <a:spLocks noChangeArrowheads="1"/>
            </p:cNvSpPr>
            <p:nvPr/>
          </p:nvSpPr>
          <p:spPr bwMode="auto">
            <a:xfrm flipH="1">
              <a:off x="3312" y="2784"/>
              <a:ext cx="220" cy="235"/>
            </a:xfrm>
            <a:prstGeom prst="rect"/>
            <a:noFill/>
            <a:ln w="9525">
              <a:noFill/>
              <a:miter lim="800000"/>
              <a:headEnd/>
              <a:tailEnd/>
            </a:ln>
            <a:effectLst/>
          </p:spPr>
          <p:txBody>
            <a:bodyPr anchor="ctr" wrap="none">
              <a:spAutoFit/>
            </a:bodyPr>
            <a:p>
              <a:pPr>
                <a:spcBef>
                  <a:spcPct val="50000"/>
                </a:spcBef>
              </a:pPr>
              <a:r>
                <a:rPr dirty="0" sz="1893" lang="en-US">
                  <a:ln>
                    <a:solidFill>
                      <a:srgbClr val="CC00FF"/>
                    </a:solidFill>
                  </a:ln>
                  <a:solidFill>
                    <a:srgbClr val="CC00FF"/>
                  </a:solidFill>
                  <a:latin typeface="Perpetua" pitchFamily="18" charset="0"/>
                </a:rPr>
                <a:t>  12</a:t>
              </a:r>
            </a:p>
          </p:txBody>
        </p:sp>
        <p:sp>
          <p:nvSpPr>
            <p:cNvPr id="1048783" name="Line 34"/>
            <p:cNvSpPr>
              <a:spLocks noChangeShapeType="1"/>
            </p:cNvSpPr>
            <p:nvPr/>
          </p:nvSpPr>
          <p:spPr bwMode="auto">
            <a:xfrm flipH="1">
              <a:off x="3696"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84" name="Line 35"/>
            <p:cNvSpPr>
              <a:spLocks noChangeShapeType="1"/>
            </p:cNvSpPr>
            <p:nvPr/>
          </p:nvSpPr>
          <p:spPr bwMode="auto">
            <a:xfrm flipH="1">
              <a:off x="3888"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sp>
          <p:nvSpPr>
            <p:cNvPr id="1048785" name="Line 36"/>
            <p:cNvSpPr>
              <a:spLocks noChangeShapeType="1"/>
            </p:cNvSpPr>
            <p:nvPr/>
          </p:nvSpPr>
          <p:spPr bwMode="auto">
            <a:xfrm flipH="1">
              <a:off x="4080" y="2638"/>
              <a:ext cx="0" cy="144"/>
            </a:xfrm>
            <a:prstGeom prst="line"/>
            <a:noFill/>
            <a:ln w="9525">
              <a:solidFill>
                <a:schemeClr val="tx1"/>
              </a:solidFill>
              <a:round/>
              <a:headEnd/>
              <a:tailEnd/>
            </a:ln>
            <a:effectLst/>
          </p:spPr>
          <p:txBody>
            <a:bodyPr anchor="ctr" wrap="none"/>
            <a:p>
              <a:endParaRPr sz="1893" lang="en-US">
                <a:ln>
                  <a:solidFill>
                    <a:srgbClr val="CC00FF"/>
                  </a:solidFill>
                </a:ln>
                <a:solidFill>
                  <a:srgbClr val="CC00FF"/>
                </a:solidFill>
                <a:latin typeface="Perpetua" pitchFamily="18"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86" name="Title 1"/>
          <p:cNvSpPr>
            <a:spLocks noGrp="1"/>
          </p:cNvSpPr>
          <p:nvPr>
            <p:ph type="title"/>
          </p:nvPr>
        </p:nvSpPr>
        <p:spPr/>
        <p:txBody>
          <a:bodyPr/>
          <a:p>
            <a:pPr algn="r"/>
            <a:r>
              <a:rPr b="1" dirty="0" lang="en-US">
                <a:solidFill>
                  <a:srgbClr val="0000CC"/>
                </a:solidFill>
                <a:latin typeface="Perpetua" pitchFamily="18" charset="0"/>
              </a:rPr>
              <a:t>Con’t…</a:t>
            </a:r>
          </a:p>
        </p:txBody>
      </p:sp>
      <p:sp>
        <p:nvSpPr>
          <p:cNvPr id="1048787" name="Content Placeholder 2"/>
          <p:cNvSpPr>
            <a:spLocks noGrp="1"/>
          </p:cNvSpPr>
          <p:nvPr>
            <p:ph sz="quarter" idx="1"/>
          </p:nvPr>
        </p:nvSpPr>
        <p:spPr>
          <a:xfrm>
            <a:off x="1356374" y="912279"/>
            <a:ext cx="10738090" cy="5393271"/>
          </a:xfrm>
        </p:spPr>
        <p:txBody>
          <a:bodyPr>
            <a:normAutofit fontScale="96768" lnSpcReduction="20000"/>
          </a:bodyPr>
          <a:p>
            <a:pPr>
              <a:lnSpc>
                <a:spcPct val="150000"/>
              </a:lnSpc>
              <a:buClr>
                <a:srgbClr val="3333FF"/>
              </a:buClr>
              <a:buSzPct val="85000"/>
              <a:buFont typeface="Wingdings" pitchFamily="2" charset="2"/>
              <a:buChar char="ü"/>
            </a:pPr>
            <a:r>
              <a:rPr dirty="0" sz="3094" lang="en-US"/>
              <a:t>If we used </a:t>
            </a:r>
            <a:r>
              <a:rPr dirty="0" sz="3094" lang="en-US">
                <a:solidFill>
                  <a:srgbClr val="FF00FF"/>
                </a:solidFill>
              </a:rPr>
              <a:t>FCFS</a:t>
            </a:r>
            <a:r>
              <a:rPr dirty="0" sz="3094" lang="en-US"/>
              <a:t>, then the average waiting time would be:</a:t>
            </a:r>
          </a:p>
          <a:p>
            <a:pPr>
              <a:lnSpc>
                <a:spcPct val="150000"/>
              </a:lnSpc>
              <a:buNone/>
            </a:pPr>
            <a:r>
              <a:rPr dirty="0" sz="3094" lang="en-US"/>
              <a:t>   </a:t>
            </a:r>
            <a:r>
              <a:rPr dirty="0" sz="3094" lang="en-US">
                <a:solidFill>
                  <a:srgbClr val="3333FF"/>
                </a:solidFill>
              </a:rPr>
              <a:t>(0 + 5 + 7 + 7) / 4 = 4.75 </a:t>
            </a:r>
          </a:p>
          <a:p>
            <a:pPr>
              <a:lnSpc>
                <a:spcPct val="150000"/>
              </a:lnSpc>
              <a:buClr>
                <a:srgbClr val="3333FF"/>
              </a:buClr>
              <a:buSzPct val="85000"/>
              <a:buFont typeface="Wingdings" pitchFamily="2" charset="2"/>
              <a:buChar char="ü"/>
            </a:pPr>
            <a:r>
              <a:rPr dirty="0" sz="3094" lang="en-US"/>
              <a:t> The SJF gives </a:t>
            </a:r>
            <a:r>
              <a:rPr dirty="0" sz="3094" lang="en-US">
                <a:solidFill>
                  <a:srgbClr val="FF0000"/>
                </a:solidFill>
              </a:rPr>
              <a:t>less </a:t>
            </a:r>
            <a:r>
              <a:rPr dirty="0" sz="3094" lang="en-US"/>
              <a:t>average waiting time than FCFS.</a:t>
            </a:r>
          </a:p>
          <a:p>
            <a:pPr>
              <a:lnSpc>
                <a:spcPct val="150000"/>
              </a:lnSpc>
              <a:buClr>
                <a:srgbClr val="3333FF"/>
              </a:buClr>
              <a:buSzPct val="85000"/>
              <a:buFont typeface="Wingdings" pitchFamily="2" charset="2"/>
              <a:buChar char="ü"/>
            </a:pPr>
            <a:r>
              <a:rPr dirty="0" sz="3094" lang="en-US"/>
              <a:t> The SJF is a nonpreemptive in which the waiting process with the smallest estimated run-time-to completion is run next.</a:t>
            </a:r>
          </a:p>
          <a:p>
            <a:pPr>
              <a:lnSpc>
                <a:spcPct val="150000"/>
              </a:lnSpc>
              <a:buClr>
                <a:srgbClr val="3333FF"/>
              </a:buClr>
              <a:buSzPct val="85000"/>
              <a:buFont typeface="Wingdings" pitchFamily="2" charset="2"/>
              <a:buChar char="ü"/>
            </a:pPr>
            <a:r>
              <a:rPr dirty="0" sz="3094" lang="en-US"/>
              <a:t> Both FCFS and SJF are not useful for timesharing environments,  because they are nonpreemptive.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88" name="Title 1"/>
          <p:cNvSpPr>
            <a:spLocks noGrp="1"/>
          </p:cNvSpPr>
          <p:nvPr>
            <p:ph type="title"/>
          </p:nvPr>
        </p:nvSpPr>
        <p:spPr/>
        <p:txBody>
          <a:bodyPr/>
          <a:p>
            <a:r>
              <a:rPr dirty="0" lang="en-US">
                <a:solidFill>
                  <a:srgbClr val="3333FF"/>
                </a:solidFill>
                <a:latin typeface="Perpetua" pitchFamily="18" charset="0"/>
              </a:rPr>
              <a:t>Example1 of Preemptive SJF</a:t>
            </a:r>
          </a:p>
        </p:txBody>
      </p:sp>
      <p:sp>
        <p:nvSpPr>
          <p:cNvPr id="1048789" name="Content Placeholder 2"/>
          <p:cNvSpPr>
            <a:spLocks noGrp="1"/>
          </p:cNvSpPr>
          <p:nvPr>
            <p:ph sz="quarter" idx="1"/>
          </p:nvPr>
        </p:nvSpPr>
        <p:spPr>
          <a:xfrm>
            <a:off x="1345251" y="1330803"/>
            <a:ext cx="10846749" cy="5212872"/>
          </a:xfrm>
        </p:spPr>
        <p:txBody>
          <a:bodyPr>
            <a:normAutofit fontScale="84615" lnSpcReduction="20000"/>
          </a:bodyPr>
          <a:p>
            <a:pPr>
              <a:lnSpc>
                <a:spcPct val="170000"/>
              </a:lnSpc>
              <a:buClr>
                <a:srgbClr val="3333FF"/>
              </a:buClr>
              <a:buSzPct val="85000"/>
              <a:buFont typeface="Wingdings" pitchFamily="2" charset="2"/>
              <a:buChar char="ü"/>
            </a:pPr>
            <a:r>
              <a:rPr dirty="0" sz="3281" lang="en-US">
                <a:latin typeface="Perpetua" pitchFamily="18" charset="0"/>
              </a:rPr>
              <a:t> SJF (preemptive) [Shortest-Remaining-Time-First (SRTF)]  </a:t>
            </a:r>
          </a:p>
          <a:p>
            <a:pPr>
              <a:buNone/>
            </a:pPr>
            <a:r>
              <a:rPr dirty="0" sz="3281" lang="en-US">
                <a:latin typeface="Perpetua" pitchFamily="18" charset="0"/>
              </a:rPr>
              <a:t>           </a:t>
            </a:r>
            <a:r>
              <a:rPr b="1" dirty="0" sz="2600" lang="en-US" u="sng">
                <a:solidFill>
                  <a:srgbClr val="CC00FF"/>
                </a:solidFill>
                <a:latin typeface="Perpetua" pitchFamily="18" charset="0"/>
              </a:rPr>
              <a:t>Process</a:t>
            </a:r>
            <a:r>
              <a:rPr b="1" dirty="0" sz="2600" lang="en-US">
                <a:solidFill>
                  <a:srgbClr val="CC00FF"/>
                </a:solidFill>
                <a:latin typeface="Perpetua" pitchFamily="18" charset="0"/>
              </a:rPr>
              <a:t> ID           </a:t>
            </a:r>
            <a:r>
              <a:rPr b="1" dirty="0" sz="2600" lang="en-US" u="sng">
                <a:solidFill>
                  <a:srgbClr val="CC00FF"/>
                </a:solidFill>
                <a:latin typeface="Perpetua" pitchFamily="18" charset="0"/>
              </a:rPr>
              <a:t>Arrival Time</a:t>
            </a:r>
            <a:r>
              <a:rPr b="1" dirty="0" sz="2600" lang="en-US">
                <a:solidFill>
                  <a:srgbClr val="CC00FF"/>
                </a:solidFill>
                <a:latin typeface="Perpetua" pitchFamily="18" charset="0"/>
              </a:rPr>
              <a:t>              </a:t>
            </a:r>
            <a:r>
              <a:rPr b="1" dirty="0" sz="2600" lang="en-US" u="sng">
                <a:solidFill>
                  <a:srgbClr val="CC00FF"/>
                </a:solidFill>
                <a:latin typeface="Perpetua" pitchFamily="18" charset="0"/>
              </a:rPr>
              <a:t>Burst Time</a:t>
            </a:r>
          </a:p>
          <a:p>
            <a:pPr>
              <a:buNone/>
            </a:pPr>
            <a:r>
              <a:rPr dirty="0" sz="2600" lang="en-US">
                <a:latin typeface="Perpetua" pitchFamily="18" charset="0"/>
              </a:rPr>
              <a:t>              P1                        0                                  7</a:t>
            </a:r>
          </a:p>
          <a:p>
            <a:pPr>
              <a:buNone/>
            </a:pPr>
            <a:r>
              <a:rPr dirty="0" sz="2600" lang="en-US">
                <a:latin typeface="Perpetua" pitchFamily="18" charset="0"/>
              </a:rPr>
              <a:t>              P2                        2                                  4</a:t>
            </a:r>
          </a:p>
          <a:p>
            <a:pPr>
              <a:buNone/>
            </a:pPr>
            <a:r>
              <a:rPr dirty="0" sz="2600" lang="en-US">
                <a:latin typeface="Perpetua" pitchFamily="18" charset="0"/>
              </a:rPr>
              <a:t>              P3                        4                                  1</a:t>
            </a:r>
          </a:p>
          <a:p>
            <a:pPr>
              <a:buNone/>
            </a:pPr>
            <a:r>
              <a:rPr dirty="0" sz="2600" lang="en-US">
                <a:latin typeface="Perpetua" pitchFamily="18" charset="0"/>
              </a:rPr>
              <a:t>              P4                        5                                  4</a:t>
            </a:r>
          </a:p>
          <a:p>
            <a:pPr>
              <a:buNone/>
            </a:pPr>
            <a:endParaRPr dirty="0" lang="en-US">
              <a:latin typeface="Perpetua" pitchFamily="18" charset="0"/>
            </a:endParaRPr>
          </a:p>
          <a:p>
            <a:pPr>
              <a:buNone/>
            </a:pPr>
            <a:endParaRPr dirty="0" lang="en-US">
              <a:latin typeface="Perpetua" pitchFamily="18" charset="0"/>
            </a:endParaRPr>
          </a:p>
          <a:p>
            <a:pPr>
              <a:buNone/>
            </a:pPr>
            <a:endParaRPr dirty="0" lang="en-US">
              <a:latin typeface="Perpetua" pitchFamily="18" charset="0"/>
            </a:endParaRPr>
          </a:p>
          <a:p>
            <a:pPr>
              <a:buClr>
                <a:srgbClr val="3333FF"/>
              </a:buClr>
              <a:buSzPct val="85000"/>
              <a:buFont typeface="Wingdings" pitchFamily="2" charset="2"/>
              <a:buChar char="ü"/>
            </a:pPr>
            <a:r>
              <a:rPr dirty="0" sz="3281" lang="en-US">
                <a:latin typeface="Perpetua" pitchFamily="18" charset="0"/>
              </a:rPr>
              <a:t> waiting time for each process?</a:t>
            </a:r>
          </a:p>
          <a:p>
            <a:pPr>
              <a:buClr>
                <a:srgbClr val="3333FF"/>
              </a:buClr>
              <a:buSzPct val="85000"/>
              <a:buFont typeface="Wingdings" pitchFamily="2" charset="2"/>
              <a:buChar char="ü"/>
            </a:pPr>
            <a:r>
              <a:rPr dirty="0" sz="3281" lang="en-US">
                <a:latin typeface="Perpetua" pitchFamily="18" charset="0"/>
              </a:rPr>
              <a:t>Average waiting time?</a:t>
            </a:r>
          </a:p>
          <a:p>
            <a:pPr>
              <a:buClr>
                <a:srgbClr val="3333FF"/>
              </a:buClr>
              <a:buSzPct val="85000"/>
              <a:buFont typeface="Wingdings" pitchFamily="2" charset="2"/>
              <a:buChar char="ü"/>
            </a:pPr>
            <a:endParaRPr dirty="0" lang="en-US">
              <a:latin typeface="Perpetua" pitchFamily="18" charset="0"/>
            </a:endParaRPr>
          </a:p>
          <a:p>
            <a:pPr>
              <a:buNone/>
            </a:pPr>
            <a:endParaRPr dirty="0" lang="en-US">
              <a:latin typeface="Perpetua" pitchFamily="18" charset="0"/>
            </a:endParaRPr>
          </a:p>
          <a:p>
            <a:pPr>
              <a:buNone/>
            </a:pPr>
            <a:endParaRPr dirty="0" lang="en-US">
              <a:latin typeface="Perpetua" pitchFamily="18" charset="0"/>
            </a:endParaRPr>
          </a:p>
          <a:p>
            <a:pPr>
              <a:buNone/>
            </a:pPr>
            <a:endParaRPr dirty="0" lang="en-US">
              <a:latin typeface="Perpetua" pitchFamily="18" charset="0"/>
            </a:endParaRPr>
          </a:p>
          <a:p>
            <a:pPr>
              <a:buNone/>
            </a:pPr>
            <a:endParaRPr dirty="0" lang="en-US">
              <a:latin typeface="Perpetua" pitchFamily="18" charset="0"/>
            </a:endParaRPr>
          </a:p>
          <a:p>
            <a:pPr>
              <a:buNone/>
            </a:pPr>
            <a:endParaRPr dirty="0" lang="en-US">
              <a:latin typeface="Perpetua" pitchFamily="18" charset="0"/>
            </a:endParaRPr>
          </a:p>
        </p:txBody>
      </p:sp>
      <p:grpSp>
        <p:nvGrpSpPr>
          <p:cNvPr id="177" name="Group 74"/>
          <p:cNvGrpSpPr/>
          <p:nvPr/>
        </p:nvGrpSpPr>
        <p:grpSpPr bwMode="auto">
          <a:xfrm>
            <a:off x="1603978" y="4008095"/>
            <a:ext cx="8356405" cy="1545363"/>
            <a:chOff x="864" y="2364"/>
            <a:chExt cx="3719" cy="765"/>
          </a:xfrm>
        </p:grpSpPr>
        <p:sp>
          <p:nvSpPr>
            <p:cNvPr id="1048790" name="Rectangle 37"/>
            <p:cNvSpPr>
              <a:spLocks noChangeArrowheads="1"/>
            </p:cNvSpPr>
            <p:nvPr/>
          </p:nvSpPr>
          <p:spPr bwMode="auto">
            <a:xfrm flipH="1">
              <a:off x="960" y="2373"/>
              <a:ext cx="3504" cy="384"/>
            </a:xfrm>
            <a:prstGeom prst="rect"/>
            <a:solidFill>
              <a:schemeClr val="bg1"/>
            </a:solidFill>
            <a:ln w="9525">
              <a:solidFill>
                <a:schemeClr val="tx1"/>
              </a:solidFill>
              <a:miter lim="800000"/>
              <a:headEnd/>
              <a:tailEnd/>
            </a:ln>
            <a:effectLst/>
          </p:spPr>
          <p:txBody>
            <a:bodyPr anchor="ctr" wrap="none"/>
            <a:p>
              <a:endParaRPr b="1" sz="1983" lang="en-US">
                <a:ln>
                  <a:solidFill>
                    <a:srgbClr val="CC00FF"/>
                  </a:solidFill>
                </a:ln>
                <a:solidFill>
                  <a:srgbClr val="CC00FF"/>
                </a:solidFill>
                <a:latin typeface="Perpetua" pitchFamily="18" charset="0"/>
              </a:endParaRPr>
            </a:p>
          </p:txBody>
        </p:sp>
        <p:sp>
          <p:nvSpPr>
            <p:cNvPr id="1048791" name="Text Box 38"/>
            <p:cNvSpPr txBox="1">
              <a:spLocks noChangeArrowheads="1"/>
            </p:cNvSpPr>
            <p:nvPr/>
          </p:nvSpPr>
          <p:spPr bwMode="auto">
            <a:xfrm flipH="1">
              <a:off x="1008" y="2426"/>
              <a:ext cx="189"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P</a:t>
              </a:r>
              <a:r>
                <a:rPr baseline="-25000" b="1" dirty="0" sz="1983" lang="en-US">
                  <a:solidFill>
                    <a:srgbClr val="CC00FF"/>
                  </a:solidFill>
                  <a:latin typeface="Perpetua" pitchFamily="18" charset="0"/>
                </a:rPr>
                <a:t>1</a:t>
              </a:r>
              <a:endParaRPr b="1" dirty="0" sz="1983" lang="en-US">
                <a:solidFill>
                  <a:srgbClr val="CC00FF"/>
                </a:solidFill>
                <a:latin typeface="Perpetua" pitchFamily="18" charset="0"/>
              </a:endParaRPr>
            </a:p>
          </p:txBody>
        </p:sp>
        <p:sp>
          <p:nvSpPr>
            <p:cNvPr id="1048792" name="Text Box 39"/>
            <p:cNvSpPr txBox="1">
              <a:spLocks noChangeArrowheads="1"/>
            </p:cNvSpPr>
            <p:nvPr/>
          </p:nvSpPr>
          <p:spPr bwMode="auto">
            <a:xfrm flipH="1">
              <a:off x="1824" y="2426"/>
              <a:ext cx="189" cy="223"/>
            </a:xfrm>
            <a:prstGeom prst="rect"/>
            <a:noFill/>
            <a:ln w="9525">
              <a:noFill/>
              <a:miter lim="800000"/>
              <a:headEnd/>
              <a:tailEnd/>
            </a:ln>
            <a:effectLst/>
          </p:spPr>
          <p:txBody>
            <a:bodyPr anchor="ctr" wrap="none">
              <a:spAutoFit/>
            </a:bodyPr>
            <a:p>
              <a:pPr>
                <a:spcBef>
                  <a:spcPct val="50000"/>
                </a:spcBef>
              </a:pPr>
              <a:r>
                <a:rPr b="1" sz="1983" lang="en-US">
                  <a:solidFill>
                    <a:srgbClr val="CC00FF"/>
                  </a:solidFill>
                  <a:latin typeface="Perpetua" pitchFamily="18" charset="0"/>
                </a:rPr>
                <a:t>P</a:t>
              </a:r>
              <a:r>
                <a:rPr baseline="-25000" b="1" sz="1983" lang="en-US">
                  <a:solidFill>
                    <a:srgbClr val="CC00FF"/>
                  </a:solidFill>
                  <a:latin typeface="Perpetua" pitchFamily="18" charset="0"/>
                </a:rPr>
                <a:t>3</a:t>
              </a:r>
              <a:endParaRPr b="1" sz="1983" lang="en-US">
                <a:solidFill>
                  <a:srgbClr val="CC00FF"/>
                </a:solidFill>
                <a:latin typeface="Perpetua" pitchFamily="18" charset="0"/>
              </a:endParaRPr>
            </a:p>
          </p:txBody>
        </p:sp>
        <p:sp>
          <p:nvSpPr>
            <p:cNvPr id="1048793" name="Text Box 40"/>
            <p:cNvSpPr txBox="1">
              <a:spLocks noChangeArrowheads="1"/>
            </p:cNvSpPr>
            <p:nvPr/>
          </p:nvSpPr>
          <p:spPr bwMode="auto">
            <a:xfrm flipH="1">
              <a:off x="1488" y="2426"/>
              <a:ext cx="189" cy="223"/>
            </a:xfrm>
            <a:prstGeom prst="rect"/>
            <a:noFill/>
            <a:ln w="9525">
              <a:noFill/>
              <a:miter lim="800000"/>
              <a:headEnd/>
              <a:tailEnd/>
            </a:ln>
            <a:effectLst/>
          </p:spPr>
          <p:txBody>
            <a:bodyPr anchor="ctr" wrap="none">
              <a:spAutoFit/>
            </a:bodyPr>
            <a:p>
              <a:pPr>
                <a:spcBef>
                  <a:spcPct val="50000"/>
                </a:spcBef>
              </a:pPr>
              <a:r>
                <a:rPr b="1" sz="1983" lang="en-US">
                  <a:solidFill>
                    <a:srgbClr val="CC00FF"/>
                  </a:solidFill>
                  <a:latin typeface="Perpetua" pitchFamily="18" charset="0"/>
                </a:rPr>
                <a:t>P</a:t>
              </a:r>
              <a:r>
                <a:rPr baseline="-25000" b="1" sz="1983" lang="en-US">
                  <a:solidFill>
                    <a:srgbClr val="CC00FF"/>
                  </a:solidFill>
                  <a:latin typeface="Perpetua" pitchFamily="18" charset="0"/>
                </a:rPr>
                <a:t>2</a:t>
              </a:r>
              <a:endParaRPr b="1" sz="1983" lang="en-US">
                <a:solidFill>
                  <a:srgbClr val="CC00FF"/>
                </a:solidFill>
                <a:latin typeface="Perpetua" pitchFamily="18" charset="0"/>
              </a:endParaRPr>
            </a:p>
          </p:txBody>
        </p:sp>
        <p:sp>
          <p:nvSpPr>
            <p:cNvPr id="1048794" name="Line 41"/>
            <p:cNvSpPr>
              <a:spLocks noChangeShapeType="1"/>
            </p:cNvSpPr>
            <p:nvPr/>
          </p:nvSpPr>
          <p:spPr bwMode="auto">
            <a:xfrm flipH="1">
              <a:off x="4452" y="2748"/>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795" name="Line 42"/>
            <p:cNvSpPr>
              <a:spLocks noChangeShapeType="1"/>
            </p:cNvSpPr>
            <p:nvPr/>
          </p:nvSpPr>
          <p:spPr bwMode="auto">
            <a:xfrm flipH="1">
              <a:off x="960" y="2757"/>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796" name="Line 43"/>
            <p:cNvSpPr>
              <a:spLocks noChangeShapeType="1"/>
            </p:cNvSpPr>
            <p:nvPr/>
          </p:nvSpPr>
          <p:spPr bwMode="auto">
            <a:xfrm flipH="1">
              <a:off x="2688" y="2373"/>
              <a:ext cx="0" cy="38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797" name="Line 44"/>
            <p:cNvSpPr>
              <a:spLocks noChangeShapeType="1"/>
            </p:cNvSpPr>
            <p:nvPr/>
          </p:nvSpPr>
          <p:spPr bwMode="auto">
            <a:xfrm flipH="1">
              <a:off x="1344" y="2364"/>
              <a:ext cx="0" cy="576"/>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798" name="Line 45"/>
            <p:cNvSpPr>
              <a:spLocks noChangeShapeType="1"/>
            </p:cNvSpPr>
            <p:nvPr/>
          </p:nvSpPr>
          <p:spPr bwMode="auto">
            <a:xfrm flipH="1">
              <a:off x="2400" y="2757"/>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799" name="Text Box 47"/>
            <p:cNvSpPr txBox="1">
              <a:spLocks noChangeArrowheads="1"/>
            </p:cNvSpPr>
            <p:nvPr/>
          </p:nvSpPr>
          <p:spPr bwMode="auto">
            <a:xfrm flipH="1">
              <a:off x="1728" y="2906"/>
              <a:ext cx="172"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4</a:t>
              </a:r>
            </a:p>
          </p:txBody>
        </p:sp>
        <p:sp>
          <p:nvSpPr>
            <p:cNvPr id="1048800" name="Text Box 48"/>
            <p:cNvSpPr txBox="1">
              <a:spLocks noChangeArrowheads="1"/>
            </p:cNvSpPr>
            <p:nvPr/>
          </p:nvSpPr>
          <p:spPr bwMode="auto">
            <a:xfrm flipH="1">
              <a:off x="1248" y="2906"/>
              <a:ext cx="172"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2</a:t>
              </a:r>
            </a:p>
          </p:txBody>
        </p:sp>
        <p:sp>
          <p:nvSpPr>
            <p:cNvPr id="1048801" name="Text Box 49"/>
            <p:cNvSpPr txBox="1">
              <a:spLocks noChangeArrowheads="1"/>
            </p:cNvSpPr>
            <p:nvPr/>
          </p:nvSpPr>
          <p:spPr bwMode="auto">
            <a:xfrm flipH="1">
              <a:off x="3312" y="2858"/>
              <a:ext cx="263"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11</a:t>
              </a:r>
            </a:p>
          </p:txBody>
        </p:sp>
        <p:sp>
          <p:nvSpPr>
            <p:cNvPr id="1048802" name="Text Box 50"/>
            <p:cNvSpPr txBox="1">
              <a:spLocks noChangeArrowheads="1"/>
            </p:cNvSpPr>
            <p:nvPr/>
          </p:nvSpPr>
          <p:spPr bwMode="auto">
            <a:xfrm flipH="1">
              <a:off x="864" y="2867"/>
              <a:ext cx="172"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0</a:t>
              </a:r>
            </a:p>
          </p:txBody>
        </p:sp>
        <p:sp>
          <p:nvSpPr>
            <p:cNvPr id="1048803" name="Text Box 51"/>
            <p:cNvSpPr txBox="1">
              <a:spLocks noChangeArrowheads="1"/>
            </p:cNvSpPr>
            <p:nvPr/>
          </p:nvSpPr>
          <p:spPr bwMode="auto">
            <a:xfrm flipH="1">
              <a:off x="2976" y="2426"/>
              <a:ext cx="189"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P</a:t>
              </a:r>
              <a:r>
                <a:rPr baseline="-25000" b="1" dirty="0" sz="1983" lang="en-US">
                  <a:solidFill>
                    <a:srgbClr val="CC00FF"/>
                  </a:solidFill>
                  <a:latin typeface="Perpetua" pitchFamily="18" charset="0"/>
                </a:rPr>
                <a:t>4</a:t>
              </a:r>
              <a:endParaRPr b="1" dirty="0" sz="1983" lang="en-US">
                <a:solidFill>
                  <a:srgbClr val="CC00FF"/>
                </a:solidFill>
                <a:latin typeface="Perpetua" pitchFamily="18" charset="0"/>
              </a:endParaRPr>
            </a:p>
          </p:txBody>
        </p:sp>
        <p:sp>
          <p:nvSpPr>
            <p:cNvPr id="1048804" name="Line 52"/>
            <p:cNvSpPr>
              <a:spLocks noChangeShapeType="1"/>
            </p:cNvSpPr>
            <p:nvPr/>
          </p:nvSpPr>
          <p:spPr bwMode="auto">
            <a:xfrm flipH="1">
              <a:off x="3456" y="2373"/>
              <a:ext cx="0" cy="38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05" name="Line 53"/>
            <p:cNvSpPr>
              <a:spLocks noChangeShapeType="1"/>
            </p:cNvSpPr>
            <p:nvPr/>
          </p:nvSpPr>
          <p:spPr bwMode="auto">
            <a:xfrm flipH="1">
              <a:off x="1152"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06" name="Line 54"/>
            <p:cNvSpPr>
              <a:spLocks noChangeShapeType="1"/>
            </p:cNvSpPr>
            <p:nvPr/>
          </p:nvSpPr>
          <p:spPr bwMode="auto">
            <a:xfrm flipH="1">
              <a:off x="1632"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07" name="Line 58"/>
            <p:cNvSpPr>
              <a:spLocks noChangeShapeType="1"/>
            </p:cNvSpPr>
            <p:nvPr/>
          </p:nvSpPr>
          <p:spPr bwMode="auto">
            <a:xfrm flipH="1">
              <a:off x="2688" y="2757"/>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08" name="Text Box 59"/>
            <p:cNvSpPr txBox="1">
              <a:spLocks noChangeArrowheads="1"/>
            </p:cNvSpPr>
            <p:nvPr/>
          </p:nvSpPr>
          <p:spPr bwMode="auto">
            <a:xfrm flipH="1">
              <a:off x="2064" y="2906"/>
              <a:ext cx="172"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5</a:t>
              </a:r>
            </a:p>
          </p:txBody>
        </p:sp>
        <p:sp>
          <p:nvSpPr>
            <p:cNvPr id="1048809" name="Line 60"/>
            <p:cNvSpPr>
              <a:spLocks noChangeShapeType="1"/>
            </p:cNvSpPr>
            <p:nvPr/>
          </p:nvSpPr>
          <p:spPr bwMode="auto">
            <a:xfrm flipH="1">
              <a:off x="2928"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0" name="Line 61"/>
            <p:cNvSpPr>
              <a:spLocks noChangeShapeType="1"/>
            </p:cNvSpPr>
            <p:nvPr/>
          </p:nvSpPr>
          <p:spPr bwMode="auto">
            <a:xfrm flipH="1">
              <a:off x="3120"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1" name="Line 62"/>
            <p:cNvSpPr>
              <a:spLocks noChangeShapeType="1"/>
            </p:cNvSpPr>
            <p:nvPr/>
          </p:nvSpPr>
          <p:spPr bwMode="auto">
            <a:xfrm flipH="1">
              <a:off x="3312"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2" name="Line 63"/>
            <p:cNvSpPr>
              <a:spLocks noChangeShapeType="1"/>
            </p:cNvSpPr>
            <p:nvPr/>
          </p:nvSpPr>
          <p:spPr bwMode="auto">
            <a:xfrm flipH="1">
              <a:off x="3456" y="2757"/>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3" name="Text Box 64"/>
            <p:cNvSpPr txBox="1">
              <a:spLocks noChangeArrowheads="1"/>
            </p:cNvSpPr>
            <p:nvPr/>
          </p:nvSpPr>
          <p:spPr bwMode="auto">
            <a:xfrm flipH="1">
              <a:off x="2592" y="2906"/>
              <a:ext cx="172"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7</a:t>
              </a:r>
            </a:p>
          </p:txBody>
        </p:sp>
        <p:sp>
          <p:nvSpPr>
            <p:cNvPr id="1048814" name="Line 65"/>
            <p:cNvSpPr>
              <a:spLocks noChangeShapeType="1"/>
            </p:cNvSpPr>
            <p:nvPr/>
          </p:nvSpPr>
          <p:spPr bwMode="auto">
            <a:xfrm flipH="1">
              <a:off x="3696"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5" name="Line 66"/>
            <p:cNvSpPr>
              <a:spLocks noChangeShapeType="1"/>
            </p:cNvSpPr>
            <p:nvPr/>
          </p:nvSpPr>
          <p:spPr bwMode="auto">
            <a:xfrm flipH="1">
              <a:off x="3888"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6" name="Line 67"/>
            <p:cNvSpPr>
              <a:spLocks noChangeShapeType="1"/>
            </p:cNvSpPr>
            <p:nvPr/>
          </p:nvSpPr>
          <p:spPr bwMode="auto">
            <a:xfrm flipH="1">
              <a:off x="4080"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7" name="Line 68"/>
            <p:cNvSpPr>
              <a:spLocks noChangeShapeType="1"/>
            </p:cNvSpPr>
            <p:nvPr/>
          </p:nvSpPr>
          <p:spPr bwMode="auto">
            <a:xfrm flipH="1">
              <a:off x="1824" y="2364"/>
              <a:ext cx="0" cy="576"/>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8" name="Line 69"/>
            <p:cNvSpPr>
              <a:spLocks noChangeShapeType="1"/>
            </p:cNvSpPr>
            <p:nvPr/>
          </p:nvSpPr>
          <p:spPr bwMode="auto">
            <a:xfrm flipH="1">
              <a:off x="2160" y="2364"/>
              <a:ext cx="0" cy="576"/>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19" name="Text Box 70"/>
            <p:cNvSpPr txBox="1">
              <a:spLocks noChangeArrowheads="1"/>
            </p:cNvSpPr>
            <p:nvPr/>
          </p:nvSpPr>
          <p:spPr bwMode="auto">
            <a:xfrm flipH="1">
              <a:off x="2256" y="2426"/>
              <a:ext cx="189" cy="223"/>
            </a:xfrm>
            <a:prstGeom prst="rect"/>
            <a:noFill/>
            <a:ln w="9525">
              <a:noFill/>
              <a:miter lim="800000"/>
              <a:headEnd/>
              <a:tailEnd/>
            </a:ln>
            <a:effectLst/>
          </p:spPr>
          <p:txBody>
            <a:bodyPr anchor="ctr" wrap="none">
              <a:spAutoFit/>
            </a:bodyPr>
            <a:p>
              <a:pPr>
                <a:spcBef>
                  <a:spcPct val="50000"/>
                </a:spcBef>
              </a:pPr>
              <a:r>
                <a:rPr b="1" sz="1983" lang="en-US">
                  <a:solidFill>
                    <a:srgbClr val="CC00FF"/>
                  </a:solidFill>
                  <a:latin typeface="Perpetua" pitchFamily="18" charset="0"/>
                </a:rPr>
                <a:t>P</a:t>
              </a:r>
              <a:r>
                <a:rPr baseline="-25000" b="1" sz="1983" lang="en-US">
                  <a:solidFill>
                    <a:srgbClr val="CC00FF"/>
                  </a:solidFill>
                  <a:latin typeface="Perpetua" pitchFamily="18" charset="0"/>
                </a:rPr>
                <a:t>2</a:t>
              </a:r>
              <a:endParaRPr b="1" sz="1983" lang="en-US">
                <a:solidFill>
                  <a:srgbClr val="CC00FF"/>
                </a:solidFill>
                <a:latin typeface="Perpetua" pitchFamily="18" charset="0"/>
              </a:endParaRPr>
            </a:p>
          </p:txBody>
        </p:sp>
        <p:sp>
          <p:nvSpPr>
            <p:cNvPr id="1048820" name="Text Box 71"/>
            <p:cNvSpPr txBox="1">
              <a:spLocks noChangeArrowheads="1"/>
            </p:cNvSpPr>
            <p:nvPr/>
          </p:nvSpPr>
          <p:spPr bwMode="auto">
            <a:xfrm flipH="1">
              <a:off x="3840" y="2426"/>
              <a:ext cx="189" cy="223"/>
            </a:xfrm>
            <a:prstGeom prst="rect"/>
            <a:noFill/>
            <a:ln w="9525">
              <a:noFill/>
              <a:miter lim="800000"/>
              <a:headEnd/>
              <a:tailEnd/>
            </a:ln>
            <a:effectLst/>
          </p:spPr>
          <p:txBody>
            <a:bodyPr anchor="ctr" wrap="none">
              <a:spAutoFit/>
            </a:bodyPr>
            <a:p>
              <a:pPr>
                <a:spcBef>
                  <a:spcPct val="50000"/>
                </a:spcBef>
              </a:pPr>
              <a:r>
                <a:rPr b="1" sz="1983" lang="en-US">
                  <a:solidFill>
                    <a:srgbClr val="CC00FF"/>
                  </a:solidFill>
                  <a:latin typeface="Perpetua" pitchFamily="18" charset="0"/>
                </a:rPr>
                <a:t>P</a:t>
              </a:r>
              <a:r>
                <a:rPr baseline="-25000" b="1" sz="1983" lang="en-US">
                  <a:solidFill>
                    <a:srgbClr val="CC00FF"/>
                  </a:solidFill>
                  <a:latin typeface="Perpetua" pitchFamily="18" charset="0"/>
                </a:rPr>
                <a:t>1</a:t>
              </a:r>
              <a:endParaRPr b="1" sz="1983" lang="en-US">
                <a:solidFill>
                  <a:srgbClr val="CC00FF"/>
                </a:solidFill>
                <a:latin typeface="Perpetua" pitchFamily="18" charset="0"/>
              </a:endParaRPr>
            </a:p>
          </p:txBody>
        </p:sp>
        <p:sp>
          <p:nvSpPr>
            <p:cNvPr id="1048821" name="Line 72"/>
            <p:cNvSpPr>
              <a:spLocks noChangeShapeType="1"/>
            </p:cNvSpPr>
            <p:nvPr/>
          </p:nvSpPr>
          <p:spPr bwMode="auto">
            <a:xfrm flipH="1">
              <a:off x="4272" y="2686"/>
              <a:ext cx="0" cy="144"/>
            </a:xfrm>
            <a:prstGeom prst="line"/>
            <a:noFill/>
            <a:ln w="9525">
              <a:solidFill>
                <a:schemeClr val="tx1"/>
              </a:solidFill>
              <a:round/>
              <a:headEnd/>
              <a:tailEnd/>
            </a:ln>
            <a:effectLst/>
          </p:spPr>
          <p:txBody>
            <a:bodyPr anchor="ctr" wrap="none"/>
            <a:p>
              <a:endParaRPr b="1" sz="1983" lang="en-US">
                <a:solidFill>
                  <a:srgbClr val="CC00FF"/>
                </a:solidFill>
                <a:latin typeface="Perpetua" pitchFamily="18" charset="0"/>
              </a:endParaRPr>
            </a:p>
          </p:txBody>
        </p:sp>
        <p:sp>
          <p:nvSpPr>
            <p:cNvPr id="1048822" name="Text Box 73"/>
            <p:cNvSpPr txBox="1">
              <a:spLocks noChangeArrowheads="1"/>
            </p:cNvSpPr>
            <p:nvPr/>
          </p:nvSpPr>
          <p:spPr bwMode="auto">
            <a:xfrm flipH="1">
              <a:off x="4320" y="2858"/>
              <a:ext cx="263" cy="223"/>
            </a:xfrm>
            <a:prstGeom prst="rect"/>
            <a:noFill/>
            <a:ln w="9525">
              <a:noFill/>
              <a:miter lim="800000"/>
              <a:headEnd/>
              <a:tailEnd/>
            </a:ln>
            <a:effectLst/>
          </p:spPr>
          <p:txBody>
            <a:bodyPr anchor="ctr" wrap="none">
              <a:spAutoFit/>
            </a:bodyPr>
            <a:p>
              <a:pPr>
                <a:spcBef>
                  <a:spcPct val="50000"/>
                </a:spcBef>
              </a:pPr>
              <a:r>
                <a:rPr b="1" dirty="0" sz="1983" lang="en-US">
                  <a:solidFill>
                    <a:srgbClr val="CC00FF"/>
                  </a:solidFill>
                  <a:latin typeface="Perpetua" pitchFamily="18" charset="0"/>
                </a:rPr>
                <a:t>  16</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37" name="Title 1"/>
          <p:cNvSpPr>
            <a:spLocks noGrp="1"/>
          </p:cNvSpPr>
          <p:nvPr>
            <p:ph type="title"/>
          </p:nvPr>
        </p:nvSpPr>
        <p:spPr/>
        <p:txBody>
          <a:bodyPr/>
          <a:p>
            <a:r>
              <a:rPr dirty="0" lang="en-US" err="1"/>
              <a:t>Cont</a:t>
            </a:r>
            <a:r>
              <a:rPr dirty="0" lang="en-US"/>
              <a:t>… </a:t>
            </a:r>
          </a:p>
        </p:txBody>
      </p:sp>
      <p:sp>
        <p:nvSpPr>
          <p:cNvPr id="1048638" name="Content Placeholder 2"/>
          <p:cNvSpPr>
            <a:spLocks noGrp="1"/>
          </p:cNvSpPr>
          <p:nvPr>
            <p:ph idx="1"/>
          </p:nvPr>
        </p:nvSpPr>
        <p:spPr/>
        <p:txBody>
          <a:bodyPr/>
          <a:p>
            <a:pPr>
              <a:lnSpc>
                <a:spcPct val="150000"/>
              </a:lnSpc>
              <a:buClr>
                <a:srgbClr val="0000CC"/>
              </a:buClr>
              <a:buSzPct val="85000"/>
              <a:buFont typeface="Wingdings" pitchFamily="2" charset="2"/>
              <a:buChar char="ü"/>
            </a:pPr>
            <a:r>
              <a:rPr dirty="0" sz="3200" lang="en-US"/>
              <a:t> </a:t>
            </a:r>
            <a:r>
              <a:rPr dirty="0" sz="3200" lang="en-US">
                <a:solidFill>
                  <a:srgbClr val="FF0066"/>
                </a:solidFill>
              </a:rPr>
              <a:t>NOTE: </a:t>
            </a:r>
            <a:r>
              <a:rPr dirty="0" sz="3200" lang="en-US"/>
              <a:t>The main objective of scheduling is to increase </a:t>
            </a:r>
            <a:r>
              <a:rPr dirty="0" sz="3200" lang="en-US">
                <a:solidFill>
                  <a:srgbClr val="0000CC"/>
                </a:solidFill>
              </a:rPr>
              <a:t>CPU utilization </a:t>
            </a:r>
            <a:r>
              <a:rPr dirty="0" sz="3200" lang="en-US"/>
              <a:t>and to increase the </a:t>
            </a:r>
            <a:r>
              <a:rPr dirty="0" sz="3200" lang="en-US">
                <a:solidFill>
                  <a:srgbClr val="0000CC"/>
                </a:solidFill>
              </a:rPr>
              <a:t>throughput</a:t>
            </a:r>
            <a:r>
              <a:rPr dirty="0" sz="3200" lang="en-US"/>
              <a:t>. </a:t>
            </a:r>
          </a:p>
          <a:p>
            <a:pPr>
              <a:lnSpc>
                <a:spcPct val="150000"/>
              </a:lnSpc>
              <a:buClr>
                <a:srgbClr val="0000CC"/>
              </a:buClr>
              <a:buSzPct val="85000"/>
              <a:buFont typeface="Wingdings" pitchFamily="2" charset="2"/>
              <a:buChar char="ü"/>
            </a:pPr>
            <a:r>
              <a:rPr dirty="0" sz="3200" lang="en-US">
                <a:solidFill>
                  <a:srgbClr val="0000CC"/>
                </a:solidFill>
              </a:rPr>
              <a:t>Throughput:  </a:t>
            </a:r>
            <a:r>
              <a:rPr dirty="0" sz="3200" lang="en-US"/>
              <a:t>means</a:t>
            </a:r>
            <a:r>
              <a:rPr dirty="0" sz="3200" lang="en-US">
                <a:solidFill>
                  <a:srgbClr val="0000CC"/>
                </a:solidFill>
              </a:rPr>
              <a:t> </a:t>
            </a:r>
            <a:r>
              <a:rPr dirty="0" sz="3200" lang="en-US"/>
              <a:t>the amount of work accomplished  in a given time interval </a:t>
            </a:r>
          </a:p>
          <a:p>
            <a:pPr>
              <a:lnSpc>
                <a:spcPct val="150000"/>
              </a:lnSpc>
            </a:pPr>
            <a:endParaRPr dirty="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823" name="Title 1"/>
          <p:cNvSpPr>
            <a:spLocks noGrp="1"/>
          </p:cNvSpPr>
          <p:nvPr>
            <p:ph type="title"/>
          </p:nvPr>
        </p:nvSpPr>
        <p:spPr/>
        <p:txBody>
          <a:bodyPr/>
          <a:p>
            <a:r>
              <a:rPr dirty="0" lang="en-US"/>
              <a:t>Solution </a:t>
            </a:r>
          </a:p>
        </p:txBody>
      </p:sp>
      <p:sp>
        <p:nvSpPr>
          <p:cNvPr id="1048824" name="Content Placeholder 2"/>
          <p:cNvSpPr>
            <a:spLocks noGrp="1"/>
          </p:cNvSpPr>
          <p:nvPr>
            <p:ph idx="1"/>
          </p:nvPr>
        </p:nvSpPr>
        <p:spPr/>
        <p:txBody>
          <a:bodyPr>
            <a:normAutofit fontScale="96875" lnSpcReduction="20000"/>
          </a:bodyPr>
          <a:p>
            <a:r>
              <a:rPr dirty="0" sz="3200" lang="en-US">
                <a:latin typeface="Perpetua" pitchFamily="18" charset="0"/>
              </a:rPr>
              <a:t>Waiting time for each process= total waiting time-number of millisecond process executed</a:t>
            </a:r>
            <a:r>
              <a:rPr dirty="0" lang="en-US">
                <a:latin typeface="Perpetua" pitchFamily="18" charset="0"/>
              </a:rPr>
              <a:t>-arrival time</a:t>
            </a:r>
          </a:p>
          <a:p>
            <a:pPr indent="0" lvl="3" marL="813816">
              <a:buNone/>
            </a:pPr>
            <a:r>
              <a:rPr dirty="0" sz="3200" lang="en-US">
                <a:latin typeface="Perpetua" pitchFamily="18" charset="0"/>
              </a:rPr>
              <a:t>P1= 11-2-0=9ms</a:t>
            </a:r>
          </a:p>
          <a:p>
            <a:pPr indent="0" lvl="3" marL="813816">
              <a:buNone/>
            </a:pPr>
            <a:r>
              <a:rPr dirty="0" sz="3200" lang="en-US">
                <a:latin typeface="Perpetua" pitchFamily="18" charset="0"/>
              </a:rPr>
              <a:t>P2= 5- 2-2=1ms</a:t>
            </a:r>
          </a:p>
          <a:p>
            <a:pPr indent="0" lvl="3" marL="813816">
              <a:buNone/>
            </a:pPr>
            <a:r>
              <a:rPr dirty="0" sz="3200" lang="en-US">
                <a:latin typeface="Perpetua" pitchFamily="18" charset="0"/>
              </a:rPr>
              <a:t>P3= 4-0-4= 0ms</a:t>
            </a:r>
          </a:p>
          <a:p>
            <a:pPr indent="0" lvl="3" marL="813816">
              <a:buNone/>
            </a:pPr>
            <a:r>
              <a:rPr dirty="0" sz="3200" lang="en-US">
                <a:latin typeface="Perpetua" pitchFamily="18" charset="0"/>
              </a:rPr>
              <a:t>P4= 7-0-5= 2ms </a:t>
            </a:r>
          </a:p>
          <a:p>
            <a:r>
              <a:rPr dirty="0" sz="3200" lang="en-US">
                <a:latin typeface="Perpetua" pitchFamily="18" charset="0"/>
              </a:rPr>
              <a:t>Average waiting time = (9 + 1 + 0 +2) / 4 = </a:t>
            </a:r>
            <a:r>
              <a:rPr dirty="0" sz="3200" lang="en-US">
                <a:solidFill>
                  <a:srgbClr val="FF0066"/>
                </a:solidFill>
                <a:latin typeface="Perpetua" pitchFamily="18" charset="0"/>
              </a:rPr>
              <a:t>3 </a:t>
            </a:r>
            <a:r>
              <a:rPr dirty="0" sz="3200" lang="en-US" err="1">
                <a:solidFill>
                  <a:srgbClr val="FF0066"/>
                </a:solidFill>
                <a:latin typeface="Perpetua" pitchFamily="18" charset="0"/>
              </a:rPr>
              <a:t>ms</a:t>
            </a:r>
            <a:endParaRPr dirty="0" sz="3200" lang="en-US">
              <a:solidFill>
                <a:srgbClr val="FF0066"/>
              </a:solidFill>
              <a:latin typeface="Perpetua" pitchFamily="18" charset="0"/>
            </a:endParaRPr>
          </a:p>
          <a:p>
            <a:endParaRPr dirty="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825" name="Title 1"/>
          <p:cNvSpPr>
            <a:spLocks noGrp="1"/>
          </p:cNvSpPr>
          <p:nvPr>
            <p:ph type="title"/>
          </p:nvPr>
        </p:nvSpPr>
        <p:spPr/>
        <p:txBody>
          <a:bodyPr/>
          <a:p>
            <a:r>
              <a:rPr dirty="0" lang="en-US">
                <a:solidFill>
                  <a:srgbClr val="3333FF"/>
                </a:solidFill>
                <a:latin typeface="Perpetua" pitchFamily="18" charset="0"/>
              </a:rPr>
              <a:t>Example2 of Preemptive SJF</a:t>
            </a:r>
            <a:endParaRPr dirty="0" lang="en-US"/>
          </a:p>
        </p:txBody>
      </p:sp>
      <p:sp>
        <p:nvSpPr>
          <p:cNvPr id="1048826" name="Content Placeholder 5"/>
          <p:cNvSpPr>
            <a:spLocks noGrp="1"/>
          </p:cNvSpPr>
          <p:nvPr>
            <p:ph idx="1"/>
          </p:nvPr>
        </p:nvSpPr>
        <p:spPr/>
        <p:txBody>
          <a:bodyPr>
            <a:normAutofit fontScale="96875" lnSpcReduction="20000"/>
          </a:bodyPr>
          <a:p>
            <a:endParaRPr dirty="0" lang="en-US"/>
          </a:p>
          <a:p>
            <a:endParaRPr dirty="0" lang="en-US"/>
          </a:p>
          <a:p>
            <a:endParaRPr dirty="0" lang="en-US"/>
          </a:p>
          <a:p>
            <a:endParaRPr dirty="0" lang="en-US"/>
          </a:p>
          <a:p>
            <a:endParaRPr dirty="0" lang="en-US"/>
          </a:p>
          <a:p>
            <a:r>
              <a:rPr dirty="0" lang="en-US"/>
              <a:t>Gantt chart?</a:t>
            </a:r>
          </a:p>
          <a:p>
            <a:r>
              <a:rPr dirty="0" lang="en-US"/>
              <a:t>Waiting time?</a:t>
            </a:r>
          </a:p>
          <a:p>
            <a:r>
              <a:rPr dirty="0" lang="en-US"/>
              <a:t>Average waiting time?</a:t>
            </a:r>
          </a:p>
          <a:p>
            <a:endParaRPr dirty="0" lang="en-US"/>
          </a:p>
          <a:p>
            <a:endParaRPr dirty="0" lang="en-US"/>
          </a:p>
          <a:p>
            <a:endParaRPr dirty="0" lang="en-US"/>
          </a:p>
        </p:txBody>
      </p:sp>
      <p:graphicFrame>
        <p:nvGraphicFramePr>
          <p:cNvPr id="4194311" name="Table 4"/>
          <p:cNvGraphicFramePr>
            <a:graphicFrameLocks/>
          </p:cNvGraphicFramePr>
          <p:nvPr/>
        </p:nvGraphicFramePr>
        <p:xfrm>
          <a:off x="2502724" y="1543762"/>
          <a:ext cx="6536173" cy="2292515"/>
        </p:xfrm>
        <a:graphic>
          <a:graphicData uri="http://schemas.openxmlformats.org/drawingml/2006/table">
            <a:tbl>
              <a:tblPr firstRow="1" bandRow="1">
                <a:tableStyleId>{5C22544A-7EE6-4342-B048-85BDC9FD1C3A}</a:tableStyleId>
              </a:tblPr>
              <a:tblGrid>
                <a:gridCol w="2254117"/>
                <a:gridCol w="2244408"/>
                <a:gridCol w="2037648"/>
              </a:tblGrid>
              <a:tr h="458503">
                <a:tc>
                  <a:txBody>
                    <a:bodyPr/>
                    <a:p>
                      <a:r>
                        <a:rPr dirty="0" lang="en-US"/>
                        <a:t>Process Id</a:t>
                      </a:r>
                    </a:p>
                  </a:txBody>
                </a:tc>
                <a:tc>
                  <a:txBody>
                    <a:bodyPr/>
                    <a:p>
                      <a:r>
                        <a:rPr dirty="0" lang="en-US"/>
                        <a:t>Arrival time </a:t>
                      </a:r>
                    </a:p>
                  </a:txBody>
                </a:tc>
                <a:tc>
                  <a:txBody>
                    <a:bodyPr/>
                    <a:p>
                      <a:r>
                        <a:rPr dirty="0" lang="en-US"/>
                        <a:t>Burst time</a:t>
                      </a:r>
                    </a:p>
                  </a:txBody>
                </a:tc>
              </a:tr>
              <a:tr h="458503">
                <a:tc>
                  <a:txBody>
                    <a:bodyPr/>
                    <a:p>
                      <a:r>
                        <a:rPr dirty="0" lang="en-US"/>
                        <a:t>P1 </a:t>
                      </a:r>
                    </a:p>
                  </a:txBody>
                </a:tc>
                <a:tc>
                  <a:txBody>
                    <a:bodyPr/>
                    <a:p>
                      <a:r>
                        <a:rPr dirty="0" lang="en-US"/>
                        <a:t>0</a:t>
                      </a:r>
                    </a:p>
                  </a:txBody>
                </a:tc>
                <a:tc>
                  <a:txBody>
                    <a:bodyPr/>
                    <a:p>
                      <a:r>
                        <a:rPr dirty="0" lang="en-US"/>
                        <a:t>12</a:t>
                      </a:r>
                    </a:p>
                  </a:txBody>
                </a:tc>
              </a:tr>
              <a:tr h="458503">
                <a:tc>
                  <a:txBody>
                    <a:bodyPr/>
                    <a:p>
                      <a:r>
                        <a:rPr dirty="0" lang="en-US"/>
                        <a:t>P2</a:t>
                      </a:r>
                    </a:p>
                  </a:txBody>
                </a:tc>
                <a:tc>
                  <a:txBody>
                    <a:bodyPr/>
                    <a:p>
                      <a:r>
                        <a:rPr dirty="0" lang="en-US"/>
                        <a:t>2</a:t>
                      </a:r>
                    </a:p>
                  </a:txBody>
                </a:tc>
                <a:tc>
                  <a:txBody>
                    <a:bodyPr/>
                    <a:p>
                      <a:r>
                        <a:rPr dirty="0" lang="en-US"/>
                        <a:t>4</a:t>
                      </a:r>
                    </a:p>
                  </a:txBody>
                </a:tc>
              </a:tr>
              <a:tr h="458503">
                <a:tc>
                  <a:txBody>
                    <a:bodyPr/>
                    <a:p>
                      <a:r>
                        <a:rPr dirty="0" lang="en-US"/>
                        <a:t>P3</a:t>
                      </a:r>
                    </a:p>
                  </a:txBody>
                </a:tc>
                <a:tc>
                  <a:txBody>
                    <a:bodyPr/>
                    <a:p>
                      <a:r>
                        <a:rPr dirty="0" lang="en-US"/>
                        <a:t>3</a:t>
                      </a:r>
                    </a:p>
                  </a:txBody>
                </a:tc>
                <a:tc>
                  <a:txBody>
                    <a:bodyPr/>
                    <a:p>
                      <a:r>
                        <a:rPr dirty="0" lang="en-US"/>
                        <a:t>6</a:t>
                      </a:r>
                    </a:p>
                  </a:txBody>
                </a:tc>
              </a:tr>
              <a:tr h="458503">
                <a:tc>
                  <a:txBody>
                    <a:bodyPr/>
                    <a:p>
                      <a:r>
                        <a:rPr dirty="0" lang="en-US"/>
                        <a:t>P4</a:t>
                      </a:r>
                    </a:p>
                  </a:txBody>
                </a:tc>
                <a:tc>
                  <a:txBody>
                    <a:bodyPr/>
                    <a:p>
                      <a:r>
                        <a:rPr dirty="0" lang="en-US"/>
                        <a:t>8</a:t>
                      </a:r>
                    </a:p>
                  </a:txBody>
                </a:tc>
                <a:tc>
                  <a:txBody>
                    <a:bodyPr/>
                    <a:p>
                      <a:r>
                        <a:rPr dirty="0" lang="en-US"/>
                        <a:t>5</a:t>
                      </a:r>
                    </a:p>
                  </a:txBody>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827" name="Title 1"/>
          <p:cNvSpPr>
            <a:spLocks noGrp="1"/>
          </p:cNvSpPr>
          <p:nvPr>
            <p:ph type="title"/>
          </p:nvPr>
        </p:nvSpPr>
        <p:spPr>
          <a:xfrm>
            <a:off x="1914144" y="274638"/>
            <a:ext cx="9997440" cy="334962"/>
          </a:xfrm>
        </p:spPr>
        <p:txBody>
          <a:bodyPr>
            <a:normAutofit fontScale="90000"/>
          </a:bodyPr>
          <a:p>
            <a:r>
              <a:rPr dirty="0" lang="en-US"/>
              <a:t>Solution </a:t>
            </a:r>
          </a:p>
        </p:txBody>
      </p:sp>
      <p:sp>
        <p:nvSpPr>
          <p:cNvPr id="1048828" name="Content Placeholder 2"/>
          <p:cNvSpPr>
            <a:spLocks noGrp="1"/>
          </p:cNvSpPr>
          <p:nvPr>
            <p:ph idx="1"/>
          </p:nvPr>
        </p:nvSpPr>
        <p:spPr>
          <a:xfrm>
            <a:off x="1914144" y="1114097"/>
            <a:ext cx="9997440" cy="5134303"/>
          </a:xfrm>
        </p:spPr>
        <p:txBody>
          <a:bodyPr>
            <a:normAutofit fontScale="93750" lnSpcReduction="10000"/>
          </a:bodyPr>
          <a:p>
            <a:pPr indent="0" marL="82296">
              <a:buNone/>
            </a:pPr>
            <a:r>
              <a:rPr dirty="0" lang="en-US">
                <a:latin typeface="Times New Roman" panose="02020603050405020304" pitchFamily="18" charset="0"/>
                <a:cs typeface="Times New Roman" panose="02020603050405020304" pitchFamily="18" charset="0"/>
              </a:rPr>
              <a:t>1. Gantt chart of the above process </a:t>
            </a:r>
          </a:p>
          <a:p>
            <a:pPr indent="0" marL="82296">
              <a:buNone/>
            </a:pPr>
            <a:endParaRPr dirty="0" lang="en-US">
              <a:latin typeface="Times New Roman" panose="02020603050405020304" pitchFamily="18" charset="0"/>
              <a:cs typeface="Times New Roman" panose="02020603050405020304" pitchFamily="18" charset="0"/>
            </a:endParaRPr>
          </a:p>
          <a:p>
            <a:pPr indent="0" marL="82296">
              <a:buNone/>
            </a:pPr>
            <a:endParaRPr dirty="0" lang="en-US">
              <a:latin typeface="Times New Roman" panose="02020603050405020304" pitchFamily="18" charset="0"/>
              <a:cs typeface="Times New Roman" panose="02020603050405020304" pitchFamily="18" charset="0"/>
            </a:endParaRPr>
          </a:p>
          <a:p>
            <a:pPr indent="0" marL="82296">
              <a:buNone/>
            </a:pPr>
            <a:endParaRPr dirty="0" lang="en-US">
              <a:latin typeface="Times New Roman" panose="02020603050405020304" pitchFamily="18" charset="0"/>
              <a:cs typeface="Times New Roman" panose="02020603050405020304" pitchFamily="18" charset="0"/>
            </a:endParaRPr>
          </a:p>
          <a:p>
            <a:pPr indent="0" marL="82296">
              <a:buNone/>
            </a:pPr>
            <a:r>
              <a:rPr dirty="0" lang="en-US">
                <a:latin typeface="Times New Roman" panose="02020603050405020304" pitchFamily="18" charset="0"/>
                <a:cs typeface="Times New Roman" panose="02020603050405020304" pitchFamily="18" charset="0"/>
              </a:rPr>
              <a:t>2. Waiting time for each process </a:t>
            </a:r>
          </a:p>
          <a:p>
            <a:pPr indent="0" lvl="2" marL="603504">
              <a:buNone/>
            </a:pPr>
            <a:r>
              <a:rPr dirty="0" sz="3200" lang="en-US">
                <a:latin typeface="Times New Roman" panose="02020603050405020304" pitchFamily="18" charset="0"/>
                <a:cs typeface="Times New Roman" panose="02020603050405020304" pitchFamily="18" charset="0"/>
              </a:rPr>
              <a:t>P1=17-2-0=15</a:t>
            </a:r>
          </a:p>
          <a:p>
            <a:pPr indent="0" lvl="2" marL="603504">
              <a:buNone/>
            </a:pPr>
            <a:r>
              <a:rPr dirty="0" sz="3200" lang="en-US">
                <a:latin typeface="Times New Roman" panose="02020603050405020304" pitchFamily="18" charset="0"/>
                <a:cs typeface="Times New Roman" panose="02020603050405020304" pitchFamily="18" charset="0"/>
              </a:rPr>
              <a:t>p2=2-0-2=0</a:t>
            </a:r>
          </a:p>
          <a:p>
            <a:pPr indent="0" lvl="2" marL="603504">
              <a:buNone/>
            </a:pPr>
            <a:r>
              <a:rPr dirty="0" sz="3200" lang="en-US">
                <a:latin typeface="Times New Roman" panose="02020603050405020304" pitchFamily="18" charset="0"/>
                <a:cs typeface="Times New Roman" panose="02020603050405020304" pitchFamily="18" charset="0"/>
              </a:rPr>
              <a:t>P3=6-0-3=3</a:t>
            </a:r>
          </a:p>
          <a:p>
            <a:pPr indent="0" lvl="2" marL="603504">
              <a:buNone/>
            </a:pPr>
            <a:r>
              <a:rPr dirty="0" sz="3200" lang="en-US">
                <a:latin typeface="Times New Roman" panose="02020603050405020304" pitchFamily="18" charset="0"/>
                <a:cs typeface="Times New Roman" panose="02020603050405020304" pitchFamily="18" charset="0"/>
              </a:rPr>
              <a:t>P4=12-0-8=4</a:t>
            </a:r>
          </a:p>
          <a:p>
            <a:pPr indent="0" marL="82296">
              <a:buNone/>
            </a:pPr>
            <a:r>
              <a:rPr dirty="0" lang="en-US">
                <a:latin typeface="Times New Roman" panose="02020603050405020304" pitchFamily="18" charset="0"/>
                <a:cs typeface="Times New Roman" panose="02020603050405020304" pitchFamily="18" charset="0"/>
              </a:rPr>
              <a:t>3. Average waiting time =(15+0+3+4)/4= 5.5 </a:t>
            </a:r>
            <a:r>
              <a:rPr dirty="0" lang="en-US" err="1">
                <a:latin typeface="Times New Roman" panose="02020603050405020304" pitchFamily="18" charset="0"/>
                <a:cs typeface="Times New Roman" panose="02020603050405020304" pitchFamily="18" charset="0"/>
              </a:rPr>
              <a:t>ms</a:t>
            </a:r>
            <a:r>
              <a:rPr dirty="0" lang="en-US">
                <a:latin typeface="Times New Roman" panose="02020603050405020304" pitchFamily="18" charset="0"/>
                <a:cs typeface="Times New Roman" panose="02020603050405020304" pitchFamily="18" charset="0"/>
              </a:rPr>
              <a:t> </a:t>
            </a:r>
          </a:p>
        </p:txBody>
      </p:sp>
      <p:graphicFrame>
        <p:nvGraphicFramePr>
          <p:cNvPr id="4194312" name="Table 4"/>
          <p:cNvGraphicFramePr>
            <a:graphicFrameLocks noGrp="1"/>
          </p:cNvGraphicFramePr>
          <p:nvPr/>
        </p:nvGraphicFramePr>
        <p:xfrm>
          <a:off x="2286490" y="1949376"/>
          <a:ext cx="8128000" cy="7416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p>
                      <a:pPr algn="ctr"/>
                      <a:r>
                        <a:rPr dirty="0" lang="en-US">
                          <a:solidFill>
                            <a:sysClr lastClr="000000" val="windowText"/>
                          </a:solidFill>
                        </a:rPr>
                        <a:t>P1 </a:t>
                      </a:r>
                    </a:p>
                  </a:txBody>
                  <a:tcPr>
                    <a:solidFill>
                      <a:schemeClr val="bg1">
                        <a:lumMod val="85000"/>
                      </a:schemeClr>
                    </a:solidFill>
                  </a:tcPr>
                </a:tc>
                <a:tc>
                  <a:txBody>
                    <a:bodyPr/>
                    <a:p>
                      <a:pPr algn="ctr"/>
                      <a:r>
                        <a:rPr dirty="0" lang="en-US">
                          <a:solidFill>
                            <a:sysClr lastClr="000000" val="windowText"/>
                          </a:solidFill>
                        </a:rPr>
                        <a:t>P2 </a:t>
                      </a:r>
                    </a:p>
                  </a:txBody>
                  <a:tcPr>
                    <a:solidFill>
                      <a:schemeClr val="bg1">
                        <a:lumMod val="85000"/>
                      </a:schemeClr>
                    </a:solidFill>
                  </a:tcPr>
                </a:tc>
                <a:tc>
                  <a:txBody>
                    <a:bodyPr/>
                    <a:p>
                      <a:pPr algn="ctr"/>
                      <a:r>
                        <a:rPr dirty="0" lang="en-US">
                          <a:solidFill>
                            <a:sysClr lastClr="000000" val="windowText"/>
                          </a:solidFill>
                        </a:rPr>
                        <a:t>P3 </a:t>
                      </a:r>
                    </a:p>
                  </a:txBody>
                  <a:tcPr>
                    <a:solidFill>
                      <a:schemeClr val="bg1">
                        <a:lumMod val="85000"/>
                      </a:schemeClr>
                    </a:solidFill>
                  </a:tcPr>
                </a:tc>
                <a:tc>
                  <a:txBody>
                    <a:bodyPr/>
                    <a:p>
                      <a:pPr algn="ctr"/>
                      <a:r>
                        <a:rPr dirty="0" lang="en-US">
                          <a:solidFill>
                            <a:sysClr lastClr="000000" val="windowText"/>
                          </a:solidFill>
                        </a:rPr>
                        <a:t>P4 </a:t>
                      </a:r>
                    </a:p>
                  </a:txBody>
                  <a:tcPr>
                    <a:solidFill>
                      <a:schemeClr val="bg1">
                        <a:lumMod val="85000"/>
                      </a:schemeClr>
                    </a:solidFill>
                  </a:tcPr>
                </a:tc>
                <a:tc>
                  <a:txBody>
                    <a:bodyPr/>
                    <a:p>
                      <a:pPr algn="ctr"/>
                      <a:r>
                        <a:rPr dirty="0" lang="en-US">
                          <a:solidFill>
                            <a:sysClr lastClr="000000" val="windowText"/>
                          </a:solidFill>
                        </a:rPr>
                        <a:t>P1 </a:t>
                      </a:r>
                    </a:p>
                  </a:txBody>
                  <a:tcPr>
                    <a:solidFill>
                      <a:schemeClr val="bg1">
                        <a:lumMod val="85000"/>
                      </a:schemeClr>
                    </a:solidFill>
                  </a:tcPr>
                </a:tc>
              </a:tr>
              <a:tr h="370840">
                <a:tc>
                  <a:txBody>
                    <a:bodyPr/>
                    <a:p>
                      <a:r>
                        <a:rPr dirty="0" lang="en-US">
                          <a:solidFill>
                            <a:sysClr lastClr="000000" val="windowText"/>
                          </a:solidFill>
                        </a:rPr>
                        <a:t>0                       </a:t>
                      </a:r>
                    </a:p>
                  </a:txBody>
                </a:tc>
                <a:tc>
                  <a:txBody>
                    <a:bodyPr/>
                    <a:p>
                      <a:r>
                        <a:rPr dirty="0" lang="en-US">
                          <a:solidFill>
                            <a:sysClr lastClr="000000" val="windowText"/>
                          </a:solidFill>
                        </a:rPr>
                        <a:t>2</a:t>
                      </a:r>
                    </a:p>
                  </a:txBody>
                </a:tc>
                <a:tc>
                  <a:txBody>
                    <a:bodyPr/>
                    <a:p>
                      <a:r>
                        <a:rPr dirty="0" lang="en-US">
                          <a:solidFill>
                            <a:sysClr lastClr="000000" val="windowText"/>
                          </a:solidFill>
                        </a:rPr>
                        <a:t>6</a:t>
                      </a:r>
                    </a:p>
                  </a:txBody>
                </a:tc>
                <a:tc>
                  <a:txBody>
                    <a:bodyPr/>
                    <a:p>
                      <a:r>
                        <a:rPr dirty="0" lang="en-US">
                          <a:solidFill>
                            <a:sysClr lastClr="000000" val="windowText"/>
                          </a:solidFill>
                        </a:rPr>
                        <a:t>12</a:t>
                      </a:r>
                    </a:p>
                  </a:txBody>
                </a:tc>
                <a:tc>
                  <a:txBody>
                    <a:bodyPr/>
                    <a:p>
                      <a:r>
                        <a:rPr dirty="0" lang="en-US">
                          <a:solidFill>
                            <a:sysClr lastClr="000000" val="windowText"/>
                          </a:solidFill>
                        </a:rPr>
                        <a:t>17               27</a:t>
                      </a:r>
                    </a:p>
                  </a:txBody>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829" name="Title 1"/>
          <p:cNvSpPr>
            <a:spLocks noGrp="1"/>
          </p:cNvSpPr>
          <p:nvPr>
            <p:ph type="title"/>
          </p:nvPr>
        </p:nvSpPr>
        <p:spPr>
          <a:xfrm>
            <a:off x="1487424" y="158728"/>
            <a:ext cx="9997440" cy="666750"/>
          </a:xfrm>
        </p:spPr>
        <p:txBody>
          <a:bodyPr>
            <a:normAutofit fontScale="90000"/>
          </a:bodyPr>
          <a:p>
            <a:r>
              <a:rPr dirty="0" lang="en-US">
                <a:solidFill>
                  <a:srgbClr val="CC00FF"/>
                </a:solidFill>
                <a:latin typeface="Perpetua" pitchFamily="18" charset="0"/>
              </a:rPr>
              <a:t>Exercise 2 </a:t>
            </a:r>
          </a:p>
        </p:txBody>
      </p:sp>
      <p:sp>
        <p:nvSpPr>
          <p:cNvPr id="1048830" name="Content Placeholder 2"/>
          <p:cNvSpPr>
            <a:spLocks noGrp="1"/>
          </p:cNvSpPr>
          <p:nvPr>
            <p:ph sz="quarter" idx="1"/>
          </p:nvPr>
        </p:nvSpPr>
        <p:spPr>
          <a:xfrm>
            <a:off x="1534767" y="1217383"/>
            <a:ext cx="10376817" cy="5288422"/>
          </a:xfrm>
        </p:spPr>
        <p:txBody>
          <a:bodyPr>
            <a:normAutofit fontScale="78125" lnSpcReduction="10000"/>
          </a:bodyPr>
          <a:p>
            <a:pPr>
              <a:lnSpc>
                <a:spcPct val="160000"/>
              </a:lnSpc>
              <a:buClr>
                <a:srgbClr val="3333FF"/>
              </a:buClr>
              <a:buSzPct val="85000"/>
              <a:buFont typeface="Wingdings" pitchFamily="2" charset="2"/>
              <a:buChar char="Ø"/>
            </a:pPr>
            <a:r>
              <a:rPr b="1" dirty="0" lang="en-US">
                <a:solidFill>
                  <a:srgbClr val="CC00FF"/>
                </a:solidFill>
                <a:latin typeface="+mj-lt"/>
              </a:rPr>
              <a:t> </a:t>
            </a:r>
            <a:r>
              <a:rPr dirty="0" lang="en-US">
                <a:latin typeface="+mj-lt"/>
              </a:rPr>
              <a:t>Consider the following set of processes having their CPU-burst time and arrival time. Based on these find the average</a:t>
            </a:r>
            <a:r>
              <a:rPr b="1" dirty="0" lang="en-US">
                <a:solidFill>
                  <a:srgbClr val="CC00FF"/>
                </a:solidFill>
                <a:latin typeface="+mj-lt"/>
              </a:rPr>
              <a:t> </a:t>
            </a:r>
            <a:r>
              <a:rPr dirty="0" lang="en-US">
                <a:latin typeface="+mj-lt"/>
              </a:rPr>
              <a:t>waiting time using </a:t>
            </a:r>
          </a:p>
          <a:p>
            <a:pPr indent="-509978" marL="509978">
              <a:buAutoNum type="alphaUcPeriod"/>
            </a:pPr>
            <a:r>
              <a:rPr dirty="0" lang="en-US">
                <a:solidFill>
                  <a:srgbClr val="3333FF"/>
                </a:solidFill>
                <a:latin typeface="+mj-lt"/>
              </a:rPr>
              <a:t>Non- preemptive SJF? </a:t>
            </a:r>
          </a:p>
          <a:p>
            <a:pPr indent="-509978" marL="509978">
              <a:buAutoNum type="alphaUcPeriod"/>
            </a:pPr>
            <a:r>
              <a:rPr dirty="0" lang="en-US">
                <a:solidFill>
                  <a:srgbClr val="3333FF"/>
                </a:solidFill>
                <a:latin typeface="+mj-lt"/>
              </a:rPr>
              <a:t>Preemptive SJF? </a:t>
            </a:r>
            <a:endParaRPr b="1" dirty="0" lang="en-US">
              <a:solidFill>
                <a:srgbClr val="3333FF"/>
              </a:solidFill>
              <a:latin typeface="+mj-lt"/>
            </a:endParaRPr>
          </a:p>
          <a:p>
            <a:pPr>
              <a:buNone/>
            </a:pPr>
            <a:r>
              <a:rPr b="1" dirty="0" lang="en-US">
                <a:solidFill>
                  <a:srgbClr val="CC00FF"/>
                </a:solidFill>
                <a:latin typeface="+mj-lt"/>
              </a:rPr>
              <a:t>         </a:t>
            </a:r>
            <a:r>
              <a:rPr b="1" dirty="0" lang="en-US" u="sng">
                <a:solidFill>
                  <a:srgbClr val="CC00FF"/>
                </a:solidFill>
                <a:latin typeface="+mj-lt"/>
              </a:rPr>
              <a:t>Process</a:t>
            </a:r>
            <a:r>
              <a:rPr b="1" dirty="0" lang="en-US">
                <a:solidFill>
                  <a:srgbClr val="CC00FF"/>
                </a:solidFill>
                <a:latin typeface="+mj-lt"/>
              </a:rPr>
              <a:t>            </a:t>
            </a:r>
            <a:r>
              <a:rPr b="1" dirty="0" lang="en-US" u="sng">
                <a:solidFill>
                  <a:srgbClr val="CC00FF"/>
                </a:solidFill>
                <a:latin typeface="+mj-lt"/>
              </a:rPr>
              <a:t>Arrival Time</a:t>
            </a:r>
            <a:r>
              <a:rPr b="1" dirty="0" lang="en-US">
                <a:solidFill>
                  <a:srgbClr val="CC00FF"/>
                </a:solidFill>
                <a:latin typeface="+mj-lt"/>
              </a:rPr>
              <a:t>              </a:t>
            </a:r>
            <a:r>
              <a:rPr b="1" dirty="0" lang="en-US" u="sng">
                <a:solidFill>
                  <a:srgbClr val="CC00FF"/>
                </a:solidFill>
                <a:latin typeface="+mj-lt"/>
              </a:rPr>
              <a:t>Burst Time</a:t>
            </a:r>
          </a:p>
          <a:p>
            <a:pPr>
              <a:lnSpc>
                <a:spcPct val="110000"/>
              </a:lnSpc>
              <a:buNone/>
            </a:pPr>
            <a:r>
              <a:rPr dirty="0" lang="en-US">
                <a:latin typeface="+mj-lt"/>
              </a:rPr>
              <a:t>              P1                        0                                   3</a:t>
            </a:r>
          </a:p>
          <a:p>
            <a:pPr>
              <a:buNone/>
            </a:pPr>
            <a:r>
              <a:rPr dirty="0" lang="en-US">
                <a:latin typeface="+mj-lt"/>
              </a:rPr>
              <a:t>              P2                        2                                   6</a:t>
            </a:r>
          </a:p>
          <a:p>
            <a:pPr>
              <a:buNone/>
            </a:pPr>
            <a:r>
              <a:rPr dirty="0" lang="en-US">
                <a:latin typeface="+mj-lt"/>
              </a:rPr>
              <a:t>              P3                        4                                   4</a:t>
            </a:r>
          </a:p>
          <a:p>
            <a:pPr>
              <a:buNone/>
            </a:pPr>
            <a:r>
              <a:rPr dirty="0" lang="en-US">
                <a:latin typeface="+mj-lt"/>
              </a:rPr>
              <a:t>              P4                        6                                   5</a:t>
            </a:r>
          </a:p>
          <a:p>
            <a:pPr>
              <a:buNone/>
            </a:pPr>
            <a:r>
              <a:rPr dirty="0" lang="en-US">
                <a:latin typeface="+mj-lt"/>
              </a:rPr>
              <a:t>              P5                        8                                   2</a:t>
            </a:r>
          </a:p>
          <a:p>
            <a:pPr>
              <a:buNone/>
            </a:pPr>
            <a:endParaRPr dirty="0" lang="en-US">
              <a:latin typeface="+mj-lt"/>
            </a:endParaRPr>
          </a:p>
          <a:p>
            <a:pPr>
              <a:buNone/>
            </a:pPr>
            <a:endParaRPr dirty="0" lang="en-US">
              <a:latin typeface="+mj-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31" name="Title 1"/>
          <p:cNvSpPr>
            <a:spLocks noGrp="1"/>
          </p:cNvSpPr>
          <p:nvPr>
            <p:ph type="title"/>
          </p:nvPr>
        </p:nvSpPr>
        <p:spPr>
          <a:xfrm>
            <a:off x="1412177" y="0"/>
            <a:ext cx="10072687" cy="990600"/>
          </a:xfrm>
        </p:spPr>
        <p:txBody>
          <a:bodyPr>
            <a:normAutofit/>
          </a:bodyPr>
          <a:p>
            <a:pPr algn="ctr"/>
            <a:r>
              <a:rPr b="1" dirty="0" sz="4000" lang="en-US">
                <a:solidFill>
                  <a:srgbClr val="0000CC"/>
                </a:solidFill>
                <a:latin typeface="Perpetua" pitchFamily="18" charset="0"/>
              </a:rPr>
              <a:t>3. Priority Scheduling</a:t>
            </a:r>
            <a:endParaRPr b="1" dirty="0" sz="4000" lang="en-US">
              <a:solidFill>
                <a:srgbClr val="0000CC"/>
              </a:solidFill>
            </a:endParaRPr>
          </a:p>
        </p:txBody>
      </p:sp>
      <p:sp>
        <p:nvSpPr>
          <p:cNvPr id="1048832" name="Content Placeholder 2"/>
          <p:cNvSpPr>
            <a:spLocks noGrp="1"/>
          </p:cNvSpPr>
          <p:nvPr>
            <p:ph sz="quarter" idx="1"/>
          </p:nvPr>
        </p:nvSpPr>
        <p:spPr>
          <a:xfrm>
            <a:off x="1562765" y="856245"/>
            <a:ext cx="10226899" cy="5357812"/>
          </a:xfrm>
        </p:spPr>
        <p:txBody>
          <a:bodyPr>
            <a:normAutofit fontScale="80605" lnSpcReduction="20000"/>
          </a:bodyPr>
          <a:p>
            <a:pPr>
              <a:lnSpc>
                <a:spcPct val="150000"/>
              </a:lnSpc>
              <a:buClr>
                <a:srgbClr val="3333FF"/>
              </a:buClr>
              <a:buSzPct val="85000"/>
              <a:buFont typeface="Wingdings" pitchFamily="2" charset="2"/>
              <a:buChar char="ü"/>
            </a:pPr>
            <a:r>
              <a:rPr dirty="0" lang="en-US">
                <a:latin typeface="+mj-lt"/>
              </a:rPr>
              <a:t> A priority number (integer) is associated with each process, and the CPU is allocated to the process with the highest priority. </a:t>
            </a:r>
          </a:p>
          <a:p>
            <a:pPr>
              <a:lnSpc>
                <a:spcPct val="150000"/>
              </a:lnSpc>
              <a:buClr>
                <a:srgbClr val="3333FF"/>
              </a:buClr>
              <a:buSzPct val="85000"/>
              <a:buFont typeface="Wingdings" pitchFamily="2" charset="2"/>
              <a:buChar char="ü"/>
            </a:pPr>
            <a:r>
              <a:rPr dirty="0" lang="en-US">
                <a:latin typeface="+mj-lt"/>
              </a:rPr>
              <a:t> Priority may be determined by </a:t>
            </a:r>
            <a:r>
              <a:rPr b="1" dirty="0" lang="en-US">
                <a:solidFill>
                  <a:srgbClr val="0000CC"/>
                </a:solidFill>
                <a:latin typeface="+mj-lt"/>
              </a:rPr>
              <a:t>users or by some default </a:t>
            </a:r>
            <a:r>
              <a:rPr dirty="0" lang="en-US">
                <a:latin typeface="+mj-lt"/>
              </a:rPr>
              <a:t>mechanism. </a:t>
            </a:r>
          </a:p>
          <a:p>
            <a:pPr>
              <a:lnSpc>
                <a:spcPct val="150000"/>
              </a:lnSpc>
              <a:buClr>
                <a:srgbClr val="3333FF"/>
              </a:buClr>
              <a:buSzPct val="85000"/>
              <a:buFont typeface="Wingdings" pitchFamily="2" charset="2"/>
              <a:buChar char="ü"/>
            </a:pPr>
            <a:r>
              <a:rPr dirty="0" lang="en-US">
                <a:latin typeface="+mj-lt"/>
              </a:rPr>
              <a:t> The system may determine the priority based on </a:t>
            </a:r>
            <a:r>
              <a:rPr b="1" dirty="0" sz="2578" lang="en-US">
                <a:solidFill>
                  <a:srgbClr val="0000CC"/>
                </a:solidFill>
                <a:latin typeface="+mj-lt"/>
              </a:rPr>
              <a:t>memory requirements, time limits, or other resource usage</a:t>
            </a:r>
            <a:r>
              <a:rPr dirty="0" lang="en-US">
                <a:latin typeface="+mj-lt"/>
              </a:rPr>
              <a:t>.</a:t>
            </a:r>
          </a:p>
          <a:p>
            <a:pPr>
              <a:lnSpc>
                <a:spcPct val="150000"/>
              </a:lnSpc>
              <a:buClr>
                <a:srgbClr val="3333FF"/>
              </a:buClr>
              <a:buSzPct val="85000"/>
              <a:buFont typeface="Wingdings" pitchFamily="2" charset="2"/>
              <a:buChar char="ü"/>
            </a:pPr>
            <a:r>
              <a:rPr dirty="0" lang="en-US">
                <a:latin typeface="+mj-lt"/>
              </a:rPr>
              <a:t> The CPU is allocated to the process with the highest priority </a:t>
            </a:r>
          </a:p>
          <a:p>
            <a:pPr>
              <a:lnSpc>
                <a:spcPct val="150000"/>
              </a:lnSpc>
              <a:buClr>
                <a:srgbClr val="3333FF"/>
              </a:buClr>
              <a:buSzPct val="85000"/>
              <a:buNone/>
            </a:pPr>
            <a:r>
              <a:rPr dirty="0" lang="en-US">
                <a:latin typeface="+mj-lt"/>
              </a:rPr>
              <a:t>          (smallest integer = highest priority).</a:t>
            </a:r>
          </a:p>
          <a:p>
            <a:pPr>
              <a:lnSpc>
                <a:spcPct val="150000"/>
              </a:lnSpc>
              <a:buClr>
                <a:srgbClr val="3333FF"/>
              </a:buClr>
              <a:buSzPct val="85000"/>
              <a:buFont typeface="Wingdings" pitchFamily="2" charset="2"/>
              <a:buChar char="ü"/>
            </a:pPr>
            <a:r>
              <a:rPr dirty="0" lang="en-US">
                <a:latin typeface="+mj-lt"/>
              </a:rPr>
              <a:t> Equal </a:t>
            </a:r>
            <a:r>
              <a:rPr dirty="0" lang="en-US">
                <a:solidFill>
                  <a:srgbClr val="FF00FF"/>
                </a:solidFill>
                <a:latin typeface="+mj-lt"/>
              </a:rPr>
              <a:t>priority </a:t>
            </a:r>
            <a:r>
              <a:rPr dirty="0" lang="en-US">
                <a:latin typeface="+mj-lt"/>
              </a:rPr>
              <a:t>processes are scheduled in FCFS order.</a:t>
            </a:r>
          </a:p>
          <a:p>
            <a:pPr>
              <a:lnSpc>
                <a:spcPct val="150000"/>
              </a:lnSpc>
              <a:buNone/>
            </a:pPr>
            <a:endParaRPr dirty="0" lang="en-US">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833" name="Title 1"/>
          <p:cNvSpPr>
            <a:spLocks noGrp="1"/>
          </p:cNvSpPr>
          <p:nvPr>
            <p:ph type="title"/>
          </p:nvPr>
        </p:nvSpPr>
        <p:spPr/>
        <p:txBody>
          <a:bodyPr>
            <a:normAutofit/>
          </a:bodyPr>
          <a:p>
            <a:pPr algn="r"/>
            <a:r>
              <a:rPr b="1" dirty="0" sz="3750" lang="en-US" err="1">
                <a:solidFill>
                  <a:srgbClr val="0000CC"/>
                </a:solidFill>
                <a:latin typeface="Perpetua" pitchFamily="18" charset="0"/>
              </a:rPr>
              <a:t>Con’t</a:t>
            </a:r>
            <a:r>
              <a:rPr b="1" dirty="0" sz="3750" lang="en-US">
                <a:solidFill>
                  <a:srgbClr val="0000CC"/>
                </a:solidFill>
                <a:latin typeface="Perpetua" pitchFamily="18" charset="0"/>
              </a:rPr>
              <a:t>…</a:t>
            </a:r>
            <a:endParaRPr dirty="0" sz="3750" lang="en-US">
              <a:solidFill>
                <a:srgbClr val="0000CC"/>
              </a:solidFill>
              <a:latin typeface="Perpetua" panose="02020502060401020303" pitchFamily="18" charset="0"/>
            </a:endParaRPr>
          </a:p>
        </p:txBody>
      </p:sp>
      <p:pic>
        <p:nvPicPr>
          <p:cNvPr id="2097158" name="Content Placeholder 4"/>
          <p:cNvPicPr>
            <a:picLocks noChangeAspect="1" noGrp="1"/>
          </p:cNvPicPr>
          <p:nvPr>
            <p:ph sz="quarter" idx="1"/>
          </p:nvPr>
        </p:nvPicPr>
        <p:blipFill>
          <a:blip xmlns:r="http://schemas.openxmlformats.org/officeDocument/2006/relationships" r:embed="rId1"/>
          <a:stretch>
            <a:fillRect/>
          </a:stretch>
        </p:blipFill>
        <p:spPr>
          <a:xfrm>
            <a:off x="1914144" y="1417638"/>
            <a:ext cx="10163213" cy="4000500"/>
          </a:xfrm>
          <a:prstGeom prst="rect"/>
        </p:spPr>
      </p:pic>
      <p:sp>
        <p:nvSpPr>
          <p:cNvPr id="1048834" name="Rectangle 5"/>
          <p:cNvSpPr/>
          <p:nvPr/>
        </p:nvSpPr>
        <p:spPr>
          <a:xfrm>
            <a:off x="2952750" y="6215062"/>
            <a:ext cx="5078731" cy="485139"/>
          </a:xfrm>
          <a:prstGeom prst="rect"/>
        </p:spPr>
        <p:txBody>
          <a:bodyPr wrap="none">
            <a:spAutoFit/>
          </a:bodyPr>
          <a:p>
            <a:r>
              <a:rPr b="1" dirty="0" sz="2250" lang="en-US">
                <a:solidFill>
                  <a:srgbClr val="0000CC"/>
                </a:solidFill>
                <a:latin typeface="Perpetua" panose="02020502060401020303" pitchFamily="18" charset="0"/>
              </a:rPr>
              <a:t>Figure above shows: Priority Scheduling </a:t>
            </a:r>
            <a:endParaRPr dirty="0" sz="1875"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835" name="Title 1"/>
          <p:cNvSpPr>
            <a:spLocks noGrp="1"/>
          </p:cNvSpPr>
          <p:nvPr>
            <p:ph type="title"/>
          </p:nvPr>
        </p:nvSpPr>
        <p:spPr/>
        <p:txBody>
          <a:bodyPr/>
          <a:p>
            <a:pPr algn="r"/>
            <a:r>
              <a:rPr b="1" dirty="0" lang="en-US" err="1">
                <a:solidFill>
                  <a:srgbClr val="0000CC"/>
                </a:solidFill>
                <a:latin typeface="Perpetua" pitchFamily="18" charset="0"/>
              </a:rPr>
              <a:t>Con’t</a:t>
            </a:r>
            <a:r>
              <a:rPr b="1" dirty="0" lang="en-US">
                <a:solidFill>
                  <a:srgbClr val="0000CC"/>
                </a:solidFill>
                <a:latin typeface="Perpetua" pitchFamily="18" charset="0"/>
              </a:rPr>
              <a:t>…</a:t>
            </a:r>
            <a:endParaRPr dirty="0" lang="en-US"/>
          </a:p>
        </p:txBody>
      </p:sp>
      <p:sp>
        <p:nvSpPr>
          <p:cNvPr id="1048836" name="Content Placeholder 3"/>
          <p:cNvSpPr>
            <a:spLocks noGrp="1"/>
          </p:cNvSpPr>
          <p:nvPr>
            <p:ph sz="quarter" idx="1"/>
          </p:nvPr>
        </p:nvSpPr>
        <p:spPr>
          <a:xfrm>
            <a:off x="1821370" y="1304925"/>
            <a:ext cx="9968294" cy="5000625"/>
          </a:xfrm>
        </p:spPr>
        <p:txBody>
          <a:bodyPr>
            <a:normAutofit fontScale="71875" lnSpcReduction="10000"/>
          </a:bodyPr>
          <a:p>
            <a:pPr algn="just">
              <a:lnSpc>
                <a:spcPct val="150000"/>
              </a:lnSpc>
            </a:pPr>
            <a:r>
              <a:rPr dirty="0" lang="en-US">
                <a:latin typeface="+mj-lt"/>
              </a:rPr>
              <a:t>Priorities can be defined either </a:t>
            </a:r>
            <a:r>
              <a:rPr b="1" dirty="0" lang="en-US">
                <a:solidFill>
                  <a:srgbClr val="FF00FF"/>
                </a:solidFill>
                <a:latin typeface="+mj-lt"/>
              </a:rPr>
              <a:t>internally or externally.</a:t>
            </a:r>
          </a:p>
          <a:p>
            <a:pPr algn="just" indent="0" marL="0">
              <a:lnSpc>
                <a:spcPct val="150000"/>
              </a:lnSpc>
              <a:buNone/>
            </a:pPr>
            <a:r>
              <a:rPr b="1" dirty="0" lang="en-US">
                <a:solidFill>
                  <a:srgbClr val="0000CC"/>
                </a:solidFill>
                <a:latin typeface="+mj-lt"/>
              </a:rPr>
              <a:t>Internally priority:- </a:t>
            </a:r>
            <a:r>
              <a:rPr dirty="0" lang="en-US">
                <a:latin typeface="+mj-lt"/>
              </a:rPr>
              <a:t>use of some measurable quantity or quantities to compute the priority of a process. </a:t>
            </a:r>
          </a:p>
          <a:p>
            <a:pPr algn="just">
              <a:lnSpc>
                <a:spcPct val="150000"/>
              </a:lnSpc>
              <a:buFont typeface="Wingdings" panose="05000000000000000000" pitchFamily="2" charset="2"/>
              <a:buChar char="ü"/>
            </a:pPr>
            <a:r>
              <a:rPr dirty="0" lang="en-US">
                <a:latin typeface="+mj-lt"/>
              </a:rPr>
              <a:t>For example, memory requirements, number of open files, ratio of average I/O burst to average CPU burst have been used in computing priorities.</a:t>
            </a:r>
          </a:p>
          <a:p>
            <a:pPr algn="just" indent="0" marL="0">
              <a:lnSpc>
                <a:spcPct val="150000"/>
              </a:lnSpc>
              <a:buNone/>
            </a:pPr>
            <a:r>
              <a:rPr b="1" dirty="0" lang="en-US">
                <a:solidFill>
                  <a:srgbClr val="0000CC"/>
                </a:solidFill>
                <a:latin typeface="+mj-lt"/>
              </a:rPr>
              <a:t>Externally priority:-  </a:t>
            </a:r>
            <a:r>
              <a:rPr dirty="0" lang="en-US">
                <a:latin typeface="+mj-lt"/>
              </a:rPr>
              <a:t>is set by criteria that is external to the O.S.; such as importance of the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37" name="Title 1"/>
          <p:cNvSpPr>
            <a:spLocks noGrp="1"/>
          </p:cNvSpPr>
          <p:nvPr>
            <p:ph type="title"/>
          </p:nvPr>
        </p:nvSpPr>
        <p:spPr>
          <a:xfrm>
            <a:off x="2097024" y="0"/>
            <a:ext cx="9997440" cy="1143000"/>
          </a:xfrm>
        </p:spPr>
        <p:txBody>
          <a:bodyPr/>
          <a:p>
            <a:pPr algn="r"/>
            <a:r>
              <a:rPr b="1" dirty="0" lang="en-US">
                <a:solidFill>
                  <a:srgbClr val="0000CC"/>
                </a:solidFill>
                <a:latin typeface="Perpetua" pitchFamily="18" charset="0"/>
              </a:rPr>
              <a:t>Con’t…</a:t>
            </a:r>
          </a:p>
        </p:txBody>
      </p:sp>
      <p:sp>
        <p:nvSpPr>
          <p:cNvPr id="1048838" name="Content Placeholder 2"/>
          <p:cNvSpPr>
            <a:spLocks noGrp="1"/>
          </p:cNvSpPr>
          <p:nvPr>
            <p:ph sz="quarter" idx="1"/>
          </p:nvPr>
        </p:nvSpPr>
        <p:spPr>
          <a:xfrm>
            <a:off x="1674382" y="1143000"/>
            <a:ext cx="10420082" cy="5288422"/>
          </a:xfrm>
        </p:spPr>
        <p:txBody>
          <a:bodyPr>
            <a:normAutofit fontScale="81250" lnSpcReduction="20000"/>
          </a:bodyPr>
          <a:p>
            <a:pPr>
              <a:lnSpc>
                <a:spcPct val="150000"/>
              </a:lnSpc>
              <a:buClr>
                <a:srgbClr val="3333FF"/>
              </a:buClr>
              <a:buSzPct val="85000"/>
              <a:buFont typeface="Wingdings" pitchFamily="2" charset="2"/>
              <a:buChar char="Ø"/>
            </a:pPr>
            <a:r>
              <a:rPr dirty="0" lang="en-US"/>
              <a:t> </a:t>
            </a:r>
            <a:r>
              <a:rPr dirty="0" lang="en-US">
                <a:solidFill>
                  <a:srgbClr val="0000CC"/>
                </a:solidFill>
              </a:rPr>
              <a:t>SJF</a:t>
            </a:r>
            <a:r>
              <a:rPr dirty="0" lang="en-US"/>
              <a:t> is a special case of general priority scheduling, where as priority is the predicted next </a:t>
            </a:r>
            <a:r>
              <a:rPr dirty="0" lang="en-US">
                <a:solidFill>
                  <a:srgbClr val="0000CC"/>
                </a:solidFill>
              </a:rPr>
              <a:t>CPU burst time</a:t>
            </a:r>
            <a:r>
              <a:rPr dirty="0" lang="en-US"/>
              <a:t>.</a:t>
            </a:r>
          </a:p>
          <a:p>
            <a:pPr>
              <a:lnSpc>
                <a:spcPct val="150000"/>
              </a:lnSpc>
              <a:buClr>
                <a:srgbClr val="3333FF"/>
              </a:buClr>
              <a:buSzPct val="85000"/>
              <a:buFont typeface="Wingdings" pitchFamily="2" charset="2"/>
              <a:buChar char="Ø"/>
            </a:pPr>
            <a:r>
              <a:rPr dirty="0" lang="en-US"/>
              <a:t>Priority can be either </a:t>
            </a:r>
            <a:r>
              <a:rPr b="1" dirty="0" lang="en-US">
                <a:solidFill>
                  <a:srgbClr val="FF00FF"/>
                </a:solidFill>
              </a:rPr>
              <a:t>preemptive or nonpreemptive</a:t>
            </a:r>
            <a:r>
              <a:rPr dirty="0" lang="en-US"/>
              <a:t>.</a:t>
            </a:r>
          </a:p>
          <a:p>
            <a:pPr>
              <a:lnSpc>
                <a:spcPct val="150000"/>
              </a:lnSpc>
              <a:buNone/>
            </a:pPr>
            <a:r>
              <a:rPr b="1" dirty="0" lang="en-US">
                <a:solidFill>
                  <a:srgbClr val="3333FF"/>
                </a:solidFill>
              </a:rPr>
              <a:t>A preemptive: </a:t>
            </a:r>
            <a:r>
              <a:rPr dirty="0" lang="en-US"/>
              <a:t>priority will preempt the CPU if the newly arrived process is </a:t>
            </a:r>
            <a:r>
              <a:rPr dirty="0" lang="en-US">
                <a:solidFill>
                  <a:srgbClr val="FF0066"/>
                </a:solidFill>
              </a:rPr>
              <a:t>higher than </a:t>
            </a:r>
            <a:r>
              <a:rPr dirty="0" lang="en-US"/>
              <a:t>the priority of the currently running process.</a:t>
            </a:r>
          </a:p>
          <a:p>
            <a:pPr>
              <a:lnSpc>
                <a:spcPct val="150000"/>
              </a:lnSpc>
              <a:buNone/>
            </a:pPr>
            <a:r>
              <a:rPr b="1" dirty="0" lang="en-US">
                <a:solidFill>
                  <a:srgbClr val="3333FF"/>
                </a:solidFill>
              </a:rPr>
              <a:t>A nonpreemptive: </a:t>
            </a:r>
            <a:r>
              <a:rPr dirty="0" lang="en-US"/>
              <a:t>priority will simply put the new highest priority process at the head of the ready queue.</a:t>
            </a:r>
          </a:p>
          <a:p>
            <a:pPr>
              <a:lnSpc>
                <a:spcPct val="150000"/>
              </a:lnSpc>
              <a:buNone/>
            </a:pPr>
            <a:endParaRPr dirty="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839" name="Title 1"/>
          <p:cNvSpPr>
            <a:spLocks noGrp="1"/>
          </p:cNvSpPr>
          <p:nvPr>
            <p:ph type="title"/>
          </p:nvPr>
        </p:nvSpPr>
        <p:spPr/>
        <p:txBody>
          <a:bodyPr/>
          <a:p>
            <a:r>
              <a:rPr dirty="0" sz="4400" lang="en-US"/>
              <a:t>Problem with priority scheduling</a:t>
            </a:r>
            <a:endParaRPr b="1" dirty="0" lang="en-US">
              <a:solidFill>
                <a:srgbClr val="0000CC"/>
              </a:solidFill>
              <a:latin typeface="Perpetua" pitchFamily="18" charset="0"/>
            </a:endParaRPr>
          </a:p>
        </p:txBody>
      </p:sp>
      <p:sp>
        <p:nvSpPr>
          <p:cNvPr id="1048840" name="Content Placeholder 2"/>
          <p:cNvSpPr>
            <a:spLocks noGrp="1"/>
          </p:cNvSpPr>
          <p:nvPr>
            <p:ph sz="quarter" idx="1"/>
          </p:nvPr>
        </p:nvSpPr>
        <p:spPr>
          <a:xfrm>
            <a:off x="1507292" y="1152525"/>
            <a:ext cx="9977572" cy="5477985"/>
          </a:xfrm>
        </p:spPr>
        <p:txBody>
          <a:bodyPr>
            <a:normAutofit fontScale="95833" lnSpcReduction="20000"/>
          </a:bodyPr>
          <a:p>
            <a:pPr>
              <a:lnSpc>
                <a:spcPct val="200000"/>
              </a:lnSpc>
              <a:buClr>
                <a:srgbClr val="3333FF"/>
              </a:buClr>
              <a:buSzPct val="85000"/>
              <a:buFont typeface="Wingdings" pitchFamily="2" charset="2"/>
              <a:buChar char="ü"/>
            </a:pPr>
            <a:r>
              <a:rPr dirty="0" sz="2400" lang="en-US">
                <a:latin typeface="Times New Roman" panose="02020603050405020304" pitchFamily="18" charset="0"/>
                <a:cs typeface="Times New Roman" panose="02020603050405020304" pitchFamily="18" charset="0"/>
              </a:rPr>
              <a:t>A major problem with priority scheduling is </a:t>
            </a:r>
            <a:r>
              <a:rPr b="1" dirty="0" sz="2400" lang="en-US">
                <a:latin typeface="Times New Roman" panose="02020603050405020304" pitchFamily="18" charset="0"/>
                <a:cs typeface="Times New Roman" panose="02020603050405020304" pitchFamily="18" charset="0"/>
              </a:rPr>
              <a:t>indefinite blocking </a:t>
            </a:r>
            <a:r>
              <a:rPr dirty="0" sz="2400" lang="en-US">
                <a:latin typeface="Times New Roman" panose="02020603050405020304" pitchFamily="18" charset="0"/>
                <a:cs typeface="Times New Roman" panose="02020603050405020304" pitchFamily="18" charset="0"/>
              </a:rPr>
              <a:t>or </a:t>
            </a:r>
            <a:r>
              <a:rPr b="1" dirty="0" sz="2400" lang="en-US">
                <a:latin typeface="Times New Roman" panose="02020603050405020304" pitchFamily="18" charset="0"/>
                <a:cs typeface="Times New Roman" panose="02020603050405020304" pitchFamily="18" charset="0"/>
              </a:rPr>
              <a:t>Starvation </a:t>
            </a:r>
            <a:r>
              <a:rPr dirty="0" sz="2400" lang="en-US">
                <a:latin typeface="Times New Roman" panose="02020603050405020304" pitchFamily="18" charset="0"/>
                <a:cs typeface="Times New Roman" panose="02020603050405020304" pitchFamily="18" charset="0"/>
              </a:rPr>
              <a:t>(waiting for the CPU but never gets the CPU)</a:t>
            </a:r>
          </a:p>
          <a:p>
            <a:pPr>
              <a:lnSpc>
                <a:spcPct val="200000"/>
              </a:lnSpc>
              <a:buClr>
                <a:srgbClr val="3333FF"/>
              </a:buClr>
              <a:buSzPct val="85000"/>
              <a:buFont typeface="Wingdings" pitchFamily="2" charset="2"/>
              <a:buChar char="ü"/>
            </a:pPr>
            <a:r>
              <a:rPr dirty="0" sz="2400" lang="en-US">
                <a:latin typeface="Times New Roman" panose="02020603050405020304" pitchFamily="18" charset="0"/>
                <a:cs typeface="Times New Roman" panose="02020603050405020304" pitchFamily="18" charset="0"/>
              </a:rPr>
              <a:t>A process that is ready to run but waiting for the CPU can be considered blocked. </a:t>
            </a:r>
          </a:p>
          <a:p>
            <a:pPr>
              <a:lnSpc>
                <a:spcPct val="200000"/>
              </a:lnSpc>
              <a:buClr>
                <a:srgbClr val="3333FF"/>
              </a:buClr>
              <a:buSzPct val="85000"/>
              <a:buFont typeface="Wingdings" pitchFamily="2" charset="2"/>
              <a:buChar char="ü"/>
            </a:pPr>
            <a:r>
              <a:rPr dirty="0" sz="2400" lang="en-US">
                <a:latin typeface="Times New Roman" panose="02020603050405020304" pitchFamily="18" charset="0"/>
                <a:cs typeface="Times New Roman" panose="02020603050405020304" pitchFamily="18" charset="0"/>
              </a:rPr>
              <a:t>A priority scheduling algorithm can leave some low priority processes waiting indefinitely.</a:t>
            </a:r>
          </a:p>
          <a:p>
            <a:pPr>
              <a:lnSpc>
                <a:spcPct val="200000"/>
              </a:lnSpc>
              <a:buClr>
                <a:srgbClr val="3333FF"/>
              </a:buClr>
              <a:buSzPct val="85000"/>
              <a:buFont typeface="Wingdings" pitchFamily="2" charset="2"/>
              <a:buChar char="ü"/>
            </a:pPr>
            <a:r>
              <a:rPr dirty="0" sz="2400" lang="en-US">
                <a:latin typeface="Times New Roman" panose="02020603050405020304" pitchFamily="18" charset="0"/>
                <a:cs typeface="Times New Roman" panose="02020603050405020304" pitchFamily="18" charset="0"/>
              </a:rPr>
              <a:t>In a heavily loaded computer system, a steady stream of higher-priority processes can prevent a low- priority process from ever getting the CPU.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41" name="Title 1"/>
          <p:cNvSpPr>
            <a:spLocks noGrp="1"/>
          </p:cNvSpPr>
          <p:nvPr>
            <p:ph type="title"/>
          </p:nvPr>
        </p:nvSpPr>
        <p:spPr/>
        <p:txBody>
          <a:bodyPr/>
          <a:p>
            <a:r>
              <a:rPr dirty="0" lang="en-US"/>
              <a:t>Solution to the problem </a:t>
            </a:r>
          </a:p>
        </p:txBody>
      </p:sp>
      <p:sp>
        <p:nvSpPr>
          <p:cNvPr id="1048842" name="Content Placeholder 2"/>
          <p:cNvSpPr>
            <a:spLocks noGrp="1"/>
          </p:cNvSpPr>
          <p:nvPr>
            <p:ph idx="1"/>
          </p:nvPr>
        </p:nvSpPr>
        <p:spPr/>
        <p:txBody>
          <a:bodyPr>
            <a:normAutofit fontScale="81250" lnSpcReduction="10000"/>
          </a:bodyPr>
          <a:p>
            <a:pPr>
              <a:lnSpc>
                <a:spcPct val="120000"/>
              </a:lnSpc>
              <a:spcAft>
                <a:spcPts val="600"/>
              </a:spcAft>
            </a:pPr>
            <a:r>
              <a:rPr dirty="0" lang="en-US">
                <a:latin typeface="Times New Roman" panose="02020603050405020304" pitchFamily="18" charset="0"/>
                <a:cs typeface="Times New Roman" panose="02020603050405020304" pitchFamily="18" charset="0"/>
              </a:rPr>
              <a:t>A solution to the problem of indefinite blockage of low-priority processes is aging. Aging is a technique of gradually increasing the priority of processes that wait in the system for a long time. </a:t>
            </a:r>
          </a:p>
          <a:p>
            <a:pPr>
              <a:lnSpc>
                <a:spcPct val="120000"/>
              </a:lnSpc>
              <a:spcAft>
                <a:spcPts val="600"/>
              </a:spcAft>
            </a:pPr>
            <a:r>
              <a:rPr b="1" dirty="0" lang="en-US">
                <a:latin typeface="Times New Roman" panose="02020603050405020304" pitchFamily="18" charset="0"/>
                <a:cs typeface="Times New Roman" panose="02020603050405020304" pitchFamily="18" charset="0"/>
              </a:rPr>
              <a:t>For example: </a:t>
            </a:r>
          </a:p>
          <a:p>
            <a:pPr>
              <a:lnSpc>
                <a:spcPct val="120000"/>
              </a:lnSpc>
              <a:spcAft>
                <a:spcPts val="600"/>
              </a:spcAft>
            </a:pPr>
            <a:r>
              <a:rPr dirty="0" lang="en-US">
                <a:latin typeface="Times New Roman" panose="02020603050405020304" pitchFamily="18" charset="0"/>
                <a:cs typeface="Times New Roman" panose="02020603050405020304" pitchFamily="18" charset="0"/>
              </a:rPr>
              <a:t>If priorities range from 1279low) to 0 (high), we could increase the priority of a waiting process by 1 every 15 minutes.</a:t>
            </a:r>
          </a:p>
          <a:p>
            <a:pPr>
              <a:lnSpc>
                <a:spcPct val="120000"/>
              </a:lnSpc>
              <a:spcAft>
                <a:spcPts val="600"/>
              </a:spcAft>
            </a:pPr>
            <a:r>
              <a:rPr dirty="0" lang="en-US">
                <a:latin typeface="Times New Roman" panose="02020603050405020304" pitchFamily="18" charset="0"/>
                <a:cs typeface="Times New Roman" panose="02020603050405020304" pitchFamily="18" charset="0"/>
              </a:rPr>
              <a:t>Eventually, even a process with an initial priority of 127 would have the highest priority in the system and would be executed.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39" name="Title 1"/>
          <p:cNvSpPr>
            <a:spLocks noGrp="1"/>
          </p:cNvSpPr>
          <p:nvPr>
            <p:ph type="title"/>
          </p:nvPr>
        </p:nvSpPr>
        <p:spPr>
          <a:xfrm>
            <a:off x="1390009" y="0"/>
            <a:ext cx="8234401" cy="721217"/>
          </a:xfrm>
        </p:spPr>
        <p:txBody>
          <a:bodyPr>
            <a:normAutofit fontScale="90000"/>
          </a:bodyPr>
          <a:p>
            <a:pPr algn="ctr"/>
            <a:r>
              <a:rPr b="1" dirty="0" sz="4000" lang="en-US">
                <a:solidFill>
                  <a:srgbClr val="CC00FF"/>
                </a:solidFill>
                <a:latin typeface="Perpetua" pitchFamily="18" charset="0"/>
              </a:rPr>
              <a:t>      CPU Scheduler</a:t>
            </a:r>
            <a:endParaRPr dirty="0" sz="4000" lang="en-US"/>
          </a:p>
        </p:txBody>
      </p:sp>
      <p:sp>
        <p:nvSpPr>
          <p:cNvPr id="1048640" name="Content Placeholder 2"/>
          <p:cNvSpPr>
            <a:spLocks noGrp="1"/>
          </p:cNvSpPr>
          <p:nvPr>
            <p:ph sz="quarter" idx="1"/>
          </p:nvPr>
        </p:nvSpPr>
        <p:spPr>
          <a:xfrm>
            <a:off x="1390009" y="721217"/>
            <a:ext cx="10704455" cy="5823018"/>
          </a:xfrm>
        </p:spPr>
        <p:txBody>
          <a:bodyPr>
            <a:noAutofit/>
          </a:bodyPr>
          <a:p>
            <a:pPr>
              <a:lnSpc>
                <a:spcPct val="150000"/>
              </a:lnSpc>
              <a:buClr>
                <a:srgbClr val="CC00FF"/>
              </a:buClr>
              <a:buSzPct val="85000"/>
              <a:buFont typeface="Wingdings" pitchFamily="2" charset="2"/>
              <a:buChar char="ü"/>
            </a:pPr>
            <a:r>
              <a:rPr dirty="0" sz="2400" lang="en-US">
                <a:latin typeface="Times New Roman" panose="02020603050405020304" pitchFamily="18" charset="0"/>
                <a:cs typeface="Times New Roman" panose="02020603050405020304" pitchFamily="18" charset="0"/>
              </a:rPr>
              <a:t> Selects from among the processes in memory that are ready to execute and allocates the </a:t>
            </a:r>
            <a:r>
              <a:rPr dirty="0" sz="2400" lang="en-US">
                <a:solidFill>
                  <a:srgbClr val="CC00FF"/>
                </a:solidFill>
                <a:latin typeface="Times New Roman" panose="02020603050405020304" pitchFamily="18" charset="0"/>
                <a:cs typeface="Times New Roman" panose="02020603050405020304" pitchFamily="18" charset="0"/>
              </a:rPr>
              <a:t>CPU</a:t>
            </a:r>
            <a:r>
              <a:rPr dirty="0" sz="2400" lang="en-US">
                <a:latin typeface="Times New Roman" panose="02020603050405020304" pitchFamily="18" charset="0"/>
                <a:cs typeface="Times New Roman" panose="02020603050405020304" pitchFamily="18" charset="0"/>
              </a:rPr>
              <a:t> to one of them.</a:t>
            </a:r>
          </a:p>
          <a:p>
            <a:pPr>
              <a:lnSpc>
                <a:spcPct val="150000"/>
              </a:lnSpc>
              <a:buClr>
                <a:srgbClr val="CC00FF"/>
              </a:buClr>
              <a:buSzPct val="85000"/>
              <a:buFont typeface="Wingdings" pitchFamily="2" charset="2"/>
              <a:buChar char="ü"/>
            </a:pPr>
            <a:r>
              <a:rPr b="0" dirty="0" sz="2400" i="0" lang="en-US">
                <a:solidFill>
                  <a:srgbClr val="333333"/>
                </a:solidFill>
                <a:effectLst/>
                <a:latin typeface="Times New Roman" panose="02020603050405020304" pitchFamily="18" charset="0"/>
                <a:cs typeface="Times New Roman" panose="02020603050405020304" pitchFamily="18" charset="0"/>
              </a:rPr>
              <a:t> The aim of CPU scheduling is to make the system efficient, fast, and fair. </a:t>
            </a:r>
            <a:endParaRPr dirty="0" sz="2400" lang="en-US">
              <a:latin typeface="Times New Roman" panose="02020603050405020304" pitchFamily="18" charset="0"/>
              <a:cs typeface="Times New Roman" panose="02020603050405020304" pitchFamily="18" charset="0"/>
            </a:endParaRPr>
          </a:p>
          <a:p>
            <a:pPr>
              <a:lnSpc>
                <a:spcPct val="150000"/>
              </a:lnSpc>
              <a:buClr>
                <a:srgbClr val="CC00FF"/>
              </a:buClr>
              <a:buSzPct val="85000"/>
              <a:buFont typeface="Wingdings" pitchFamily="2" charset="2"/>
              <a:buChar char="ü"/>
            </a:pPr>
            <a:r>
              <a:rPr dirty="0" sz="2400" lang="en-US">
                <a:latin typeface="Times New Roman" panose="02020603050405020304" pitchFamily="18" charset="0"/>
                <a:cs typeface="Times New Roman" panose="02020603050405020304" pitchFamily="18" charset="0"/>
              </a:rPr>
              <a:t> CPU scheduling </a:t>
            </a:r>
            <a:r>
              <a:rPr b="1" dirty="0" sz="2400" lang="en-US">
                <a:solidFill>
                  <a:srgbClr val="66FF66"/>
                </a:solidFill>
                <a:latin typeface="Times New Roman" panose="02020603050405020304" pitchFamily="18" charset="0"/>
                <a:cs typeface="Times New Roman" panose="02020603050405020304" pitchFamily="18" charset="0"/>
              </a:rPr>
              <a:t>decisions</a:t>
            </a:r>
            <a:r>
              <a:rPr dirty="0" sz="2400" lang="en-US">
                <a:latin typeface="Times New Roman" panose="02020603050405020304" pitchFamily="18" charset="0"/>
                <a:cs typeface="Times New Roman" panose="02020603050405020304" pitchFamily="18" charset="0"/>
              </a:rPr>
              <a:t> may take place when a process:</a:t>
            </a:r>
          </a:p>
          <a:p>
            <a:pPr indent="-482203" lvl="1" marL="844854">
              <a:lnSpc>
                <a:spcPct val="150000"/>
              </a:lnSpc>
              <a:buClr>
                <a:srgbClr val="FF00FF"/>
              </a:buClr>
              <a:buFont typeface="+mj-lt"/>
              <a:buAutoNum type="arabicPeriod"/>
            </a:pPr>
            <a:r>
              <a:rPr dirty="0" sz="2400" lang="en-US">
                <a:latin typeface="Times New Roman" panose="02020603050405020304" pitchFamily="18" charset="0"/>
                <a:cs typeface="Times New Roman" panose="02020603050405020304" pitchFamily="18" charset="0"/>
              </a:rPr>
              <a:t>Switches from running to waiting state (ex., I/O request).</a:t>
            </a:r>
          </a:p>
          <a:p>
            <a:pPr indent="-482203" lvl="1" marL="844854">
              <a:lnSpc>
                <a:spcPct val="150000"/>
              </a:lnSpc>
              <a:buClr>
                <a:srgbClr val="FF00FF"/>
              </a:buClr>
              <a:buFont typeface="+mj-lt"/>
              <a:buAutoNum type="arabicPeriod"/>
            </a:pPr>
            <a:r>
              <a:rPr dirty="0" sz="2400" lang="en-US">
                <a:latin typeface="Times New Roman" panose="02020603050405020304" pitchFamily="18" charset="0"/>
                <a:cs typeface="Times New Roman" panose="02020603050405020304" pitchFamily="18" charset="0"/>
              </a:rPr>
              <a:t>Switches from running to ready state (ex., Interrupts occur).</a:t>
            </a:r>
          </a:p>
          <a:p>
            <a:pPr indent="-482203" lvl="1" marL="844854">
              <a:lnSpc>
                <a:spcPct val="150000"/>
              </a:lnSpc>
              <a:buClr>
                <a:srgbClr val="FF00FF"/>
              </a:buClr>
              <a:buFont typeface="+mj-lt"/>
              <a:buAutoNum type="arabicPeriod"/>
            </a:pPr>
            <a:r>
              <a:rPr dirty="0" sz="2400" lang="en-US">
                <a:latin typeface="Times New Roman" panose="02020603050405020304" pitchFamily="18" charset="0"/>
                <a:cs typeface="Times New Roman" panose="02020603050405020304" pitchFamily="18" charset="0"/>
              </a:rPr>
              <a:t>Switches from waiting to ready (ex., Completion of I/O).</a:t>
            </a:r>
          </a:p>
          <a:p>
            <a:pPr indent="-482203" lvl="1" marL="844854">
              <a:buClr>
                <a:srgbClr val="FF00FF"/>
              </a:buClr>
              <a:buFont typeface="+mj-lt"/>
              <a:buAutoNum type="arabicPeriod"/>
            </a:pPr>
            <a:r>
              <a:rPr dirty="0" sz="2400" lang="en-US">
                <a:latin typeface="Times New Roman" panose="02020603050405020304" pitchFamily="18" charset="0"/>
                <a:cs typeface="Times New Roman" panose="02020603050405020304" pitchFamily="18" charset="0"/>
              </a:rPr>
              <a:t>Terminates.</a:t>
            </a:r>
          </a:p>
          <a:p>
            <a:r>
              <a:rPr b="1" dirty="0" sz="2400" lang="en-US">
                <a:solidFill>
                  <a:srgbClr val="00CC00"/>
                </a:solidFill>
                <a:latin typeface="Times New Roman" panose="02020603050405020304" pitchFamily="18" charset="0"/>
                <a:cs typeface="Times New Roman" panose="02020603050405020304" pitchFamily="18" charset="0"/>
              </a:rPr>
              <a:t>Note:- </a:t>
            </a:r>
            <a:r>
              <a:rPr dirty="0" sz="2400" lang="en-US">
                <a:solidFill>
                  <a:srgbClr val="0000CC"/>
                </a:solidFill>
                <a:latin typeface="Times New Roman" panose="02020603050405020304" pitchFamily="18" charset="0"/>
                <a:cs typeface="Times New Roman" panose="02020603050405020304" pitchFamily="18" charset="0"/>
              </a:rPr>
              <a:t>Scheduling under 1 and 4 is </a:t>
            </a:r>
            <a:r>
              <a:rPr b="1" dirty="0" sz="2400" i="1" lang="en-US">
                <a:solidFill>
                  <a:srgbClr val="0000CC"/>
                </a:solidFill>
                <a:latin typeface="Times New Roman" panose="02020603050405020304" pitchFamily="18" charset="0"/>
                <a:cs typeface="Times New Roman" panose="02020603050405020304" pitchFamily="18" charset="0"/>
              </a:rPr>
              <a:t>non-preemptive</a:t>
            </a:r>
            <a:r>
              <a:rPr dirty="0" sz="2400" i="1" lang="en-US">
                <a:solidFill>
                  <a:srgbClr val="0000CC"/>
                </a:solidFill>
                <a:latin typeface="Times New Roman" panose="02020603050405020304" pitchFamily="18" charset="0"/>
                <a:cs typeface="Times New Roman" panose="02020603050405020304" pitchFamily="18" charset="0"/>
              </a:rPr>
              <a:t>(till it terminates or switches to waiting state)</a:t>
            </a:r>
            <a:r>
              <a:rPr dirty="0" sz="2400" lang="en-US">
                <a:solidFill>
                  <a:srgbClr val="0000CC"/>
                </a:solidFill>
                <a:latin typeface="Times New Roman" panose="02020603050405020304" pitchFamily="18" charset="0"/>
                <a:cs typeface="Times New Roman" panose="02020603050405020304" pitchFamily="18" charset="0"/>
              </a:rPr>
              <a:t>; otherwise is called </a:t>
            </a:r>
            <a:r>
              <a:rPr b="1" dirty="0" sz="2400" i="1" lang="en-US">
                <a:solidFill>
                  <a:srgbClr val="0000CC"/>
                </a:solidFill>
                <a:latin typeface="Times New Roman" panose="02020603050405020304" pitchFamily="18" charset="0"/>
                <a:cs typeface="Times New Roman" panose="02020603050405020304" pitchFamily="18" charset="0"/>
              </a:rPr>
              <a:t>preemptive</a:t>
            </a:r>
            <a:r>
              <a:rPr dirty="0" sz="2400" i="1" lang="en-US">
                <a:solidFill>
                  <a:srgbClr val="0000CC"/>
                </a:solidFill>
                <a:latin typeface="Times New Roman" panose="02020603050405020304" pitchFamily="18" charset="0"/>
                <a:cs typeface="Times New Roman" panose="02020603050405020304" pitchFamily="18" charset="0"/>
              </a:rPr>
              <a:t> (limited time).</a:t>
            </a:r>
            <a:endParaRPr dirty="0" sz="2400" lang="en-US">
              <a:solidFill>
                <a:srgbClr val="0000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843" name="Title 1"/>
          <p:cNvSpPr>
            <a:spLocks noGrp="1"/>
          </p:cNvSpPr>
          <p:nvPr>
            <p:ph type="title"/>
          </p:nvPr>
        </p:nvSpPr>
        <p:spPr>
          <a:xfrm>
            <a:off x="1487424" y="0"/>
            <a:ext cx="9997440" cy="1143000"/>
          </a:xfrm>
        </p:spPr>
        <p:txBody>
          <a:bodyPr/>
          <a:p>
            <a:r>
              <a:rPr dirty="0" lang="en-US">
                <a:solidFill>
                  <a:srgbClr val="3333FF"/>
                </a:solidFill>
                <a:latin typeface="Perpetua" pitchFamily="18" charset="0"/>
              </a:rPr>
              <a:t>Example (preemptive base)</a:t>
            </a:r>
          </a:p>
        </p:txBody>
      </p:sp>
      <p:sp>
        <p:nvSpPr>
          <p:cNvPr id="1048844" name="Content Placeholder 2"/>
          <p:cNvSpPr>
            <a:spLocks noGrp="1"/>
          </p:cNvSpPr>
          <p:nvPr>
            <p:ph sz="quarter" idx="1"/>
          </p:nvPr>
        </p:nvSpPr>
        <p:spPr>
          <a:xfrm>
            <a:off x="1433704" y="1143000"/>
            <a:ext cx="10452882" cy="5242174"/>
          </a:xfrm>
        </p:spPr>
        <p:txBody>
          <a:bodyPr>
            <a:normAutofit fontScale="56250" lnSpcReduction="20000"/>
          </a:bodyPr>
          <a:p>
            <a:r>
              <a:rPr dirty="0" sz="3844" lang="en-US"/>
              <a:t>Consider a set of three processes P1,P2 and P3 with their priorities and arrival times</a:t>
            </a:r>
          </a:p>
          <a:p>
            <a:pPr>
              <a:buNone/>
            </a:pPr>
            <a:r>
              <a:rPr dirty="0" lang="en-US"/>
              <a:t>    </a:t>
            </a:r>
            <a:r>
              <a:rPr b="1" dirty="0" sz="3750" lang="en-US" u="sng">
                <a:solidFill>
                  <a:srgbClr val="0000CC"/>
                </a:solidFill>
              </a:rPr>
              <a:t>Process</a:t>
            </a:r>
            <a:r>
              <a:rPr b="1" dirty="0" sz="3750" lang="en-US">
                <a:solidFill>
                  <a:srgbClr val="0000CC"/>
                </a:solidFill>
              </a:rPr>
              <a:t> </a:t>
            </a:r>
            <a:r>
              <a:rPr dirty="0" sz="3750" lang="en-US">
                <a:solidFill>
                  <a:srgbClr val="3333FF"/>
                </a:solidFill>
              </a:rPr>
              <a:t>     </a:t>
            </a:r>
            <a:r>
              <a:rPr b="1" dirty="0" sz="3750" lang="en-US" u="sng">
                <a:solidFill>
                  <a:srgbClr val="3333FF"/>
                </a:solidFill>
              </a:rPr>
              <a:t>Burst time</a:t>
            </a:r>
            <a:r>
              <a:rPr dirty="0" sz="3750" lang="en-US">
                <a:solidFill>
                  <a:srgbClr val="3333FF"/>
                </a:solidFill>
              </a:rPr>
              <a:t>      </a:t>
            </a:r>
            <a:r>
              <a:rPr b="1" dirty="0" sz="3750" lang="en-US" u="sng">
                <a:solidFill>
                  <a:srgbClr val="3333FF"/>
                </a:solidFill>
              </a:rPr>
              <a:t>Priority</a:t>
            </a:r>
            <a:r>
              <a:rPr dirty="0" sz="3750" lang="en-US">
                <a:solidFill>
                  <a:srgbClr val="3333FF"/>
                </a:solidFill>
              </a:rPr>
              <a:t>      </a:t>
            </a:r>
            <a:r>
              <a:rPr b="1" dirty="0" sz="3750" lang="en-US" u="sng">
                <a:solidFill>
                  <a:srgbClr val="3333FF"/>
                </a:solidFill>
              </a:rPr>
              <a:t>Arrival time </a:t>
            </a:r>
          </a:p>
          <a:p>
            <a:pPr>
              <a:buNone/>
            </a:pPr>
            <a:r>
              <a:rPr dirty="0" sz="3750" lang="en-US">
                <a:solidFill>
                  <a:srgbClr val="3333FF"/>
                </a:solidFill>
              </a:rPr>
              <a:t>        </a:t>
            </a:r>
            <a:r>
              <a:rPr dirty="0" sz="3750" lang="en-US"/>
              <a:t>P1                 10                     3                   0</a:t>
            </a:r>
          </a:p>
          <a:p>
            <a:pPr>
              <a:buNone/>
            </a:pPr>
            <a:r>
              <a:rPr dirty="0" sz="3750" lang="en-US"/>
              <a:t>        P2                  5                      2                   1</a:t>
            </a:r>
          </a:p>
          <a:p>
            <a:pPr>
              <a:buNone/>
            </a:pPr>
            <a:r>
              <a:rPr dirty="0" sz="3750" lang="en-US"/>
              <a:t>        P3                  2                      1                   2</a:t>
            </a:r>
          </a:p>
          <a:p>
            <a:pPr>
              <a:lnSpc>
                <a:spcPct val="170000"/>
              </a:lnSpc>
              <a:buNone/>
            </a:pPr>
            <a:r>
              <a:rPr dirty="0" sz="4313" lang="en-US"/>
              <a:t>   1= highest priority, 3= least priority </a:t>
            </a:r>
          </a:p>
          <a:p>
            <a:pPr>
              <a:buNone/>
            </a:pPr>
            <a:endParaRPr dirty="0" lang="en-US"/>
          </a:p>
          <a:p>
            <a:pPr>
              <a:buNone/>
            </a:pPr>
            <a:endParaRPr dirty="0" lang="en-US"/>
          </a:p>
          <a:p>
            <a:pPr>
              <a:buNone/>
            </a:pPr>
            <a:endParaRPr dirty="0" lang="en-US"/>
          </a:p>
          <a:p>
            <a:pPr>
              <a:lnSpc>
                <a:spcPct val="160000"/>
              </a:lnSpc>
              <a:buNone/>
            </a:pPr>
            <a:r>
              <a:rPr dirty="0" lang="en-US"/>
              <a:t> </a:t>
            </a:r>
          </a:p>
          <a:p>
            <a:pPr>
              <a:lnSpc>
                <a:spcPct val="160000"/>
              </a:lnSpc>
              <a:buNone/>
            </a:pPr>
            <a:r>
              <a:rPr dirty="0" sz="3750" lang="en-US">
                <a:solidFill>
                  <a:srgbClr val="3333FF"/>
                </a:solidFill>
              </a:rPr>
              <a:t>AWT </a:t>
            </a:r>
            <a:r>
              <a:rPr dirty="0" sz="3750" lang="en-US"/>
              <a:t>= (8-1)+(4-2)+0/3</a:t>
            </a:r>
          </a:p>
          <a:p>
            <a:pPr>
              <a:buNone/>
            </a:pPr>
            <a:r>
              <a:rPr dirty="0" sz="3750" lang="en-US"/>
              <a:t>         = 7+2+0/3=9/3=</a:t>
            </a:r>
            <a:r>
              <a:rPr b="1" dirty="0" sz="3750" lang="en-US">
                <a:solidFill>
                  <a:srgbClr val="FF0000"/>
                </a:solidFill>
              </a:rPr>
              <a:t>3 ms</a:t>
            </a:r>
          </a:p>
        </p:txBody>
      </p:sp>
      <p:grpSp>
        <p:nvGrpSpPr>
          <p:cNvPr id="189" name="Group 27"/>
          <p:cNvGrpSpPr/>
          <p:nvPr/>
        </p:nvGrpSpPr>
        <p:grpSpPr bwMode="auto">
          <a:xfrm>
            <a:off x="1309688" y="4236910"/>
            <a:ext cx="7111433" cy="1507553"/>
            <a:chOff x="1056" y="2640"/>
            <a:chExt cx="1994" cy="686"/>
          </a:xfrm>
        </p:grpSpPr>
        <p:grpSp>
          <p:nvGrpSpPr>
            <p:cNvPr id="190" name="Group 14"/>
            <p:cNvGrpSpPr/>
            <p:nvPr/>
          </p:nvGrpSpPr>
          <p:grpSpPr bwMode="auto">
            <a:xfrm>
              <a:off x="1151" y="2640"/>
              <a:ext cx="1775" cy="384"/>
              <a:chOff x="1152" y="2736"/>
              <a:chExt cx="1440" cy="288"/>
            </a:xfrm>
          </p:grpSpPr>
          <p:sp>
            <p:nvSpPr>
              <p:cNvPr id="1048845" name="Rectangle 4"/>
              <p:cNvSpPr>
                <a:spLocks noChangeArrowheads="1"/>
              </p:cNvSpPr>
              <p:nvPr/>
            </p:nvSpPr>
            <p:spPr bwMode="auto">
              <a:xfrm>
                <a:off x="1152" y="2736"/>
                <a:ext cx="288" cy="288"/>
              </a:xfrm>
              <a:prstGeom prst="rect"/>
              <a:solidFill>
                <a:schemeClr val="bg1"/>
              </a:solidFill>
              <a:ln w="9525">
                <a:solidFill>
                  <a:schemeClr val="tx1"/>
                </a:solidFill>
                <a:miter lim="800000"/>
                <a:headEnd/>
                <a:tailEnd/>
              </a:ln>
              <a:effectLst/>
            </p:spPr>
            <p:txBody>
              <a:bodyPr anchor="ctr" wrap="none"/>
              <a:p>
                <a:r>
                  <a:rPr dirty="0" sz="2776" lang="en-US">
                    <a:solidFill>
                      <a:srgbClr val="CC00FF"/>
                    </a:solidFill>
                    <a:latin typeface="Perpetua" pitchFamily="18" charset="0"/>
                  </a:rPr>
                  <a:t>P</a:t>
                </a:r>
                <a:r>
                  <a:rPr baseline="-25000" dirty="0" sz="2776" lang="en-US">
                    <a:solidFill>
                      <a:srgbClr val="CC00FF"/>
                    </a:solidFill>
                    <a:latin typeface="Perpetua" pitchFamily="18" charset="0"/>
                  </a:rPr>
                  <a:t>1</a:t>
                </a:r>
                <a:endParaRPr dirty="0" sz="2776" lang="en-US">
                  <a:solidFill>
                    <a:srgbClr val="CC00FF"/>
                  </a:solidFill>
                  <a:latin typeface="Perpetua" pitchFamily="18" charset="0"/>
                </a:endParaRPr>
              </a:p>
            </p:txBody>
          </p:sp>
          <p:sp>
            <p:nvSpPr>
              <p:cNvPr id="1048846" name="Rectangle 5"/>
              <p:cNvSpPr>
                <a:spLocks noChangeArrowheads="1"/>
              </p:cNvSpPr>
              <p:nvPr/>
            </p:nvSpPr>
            <p:spPr bwMode="auto">
              <a:xfrm>
                <a:off x="1440" y="2736"/>
                <a:ext cx="288" cy="288"/>
              </a:xfrm>
              <a:prstGeom prst="rect"/>
              <a:solidFill>
                <a:schemeClr val="bg1"/>
              </a:solidFill>
              <a:ln w="9525">
                <a:solidFill>
                  <a:schemeClr val="tx1"/>
                </a:solidFill>
                <a:miter lim="800000"/>
                <a:headEnd/>
                <a:tailEnd/>
              </a:ln>
              <a:effectLst/>
            </p:spPr>
            <p:txBody>
              <a:bodyPr anchor="ctr" wrap="none"/>
              <a:p>
                <a:r>
                  <a:rPr sz="2776" lang="en-US">
                    <a:solidFill>
                      <a:srgbClr val="CC00FF"/>
                    </a:solidFill>
                    <a:latin typeface="Perpetua" pitchFamily="18" charset="0"/>
                  </a:rPr>
                  <a:t>P</a:t>
                </a:r>
                <a:r>
                  <a:rPr baseline="-25000" sz="2776" lang="en-US">
                    <a:solidFill>
                      <a:srgbClr val="CC00FF"/>
                    </a:solidFill>
                    <a:latin typeface="Perpetua" pitchFamily="18" charset="0"/>
                  </a:rPr>
                  <a:t>2</a:t>
                </a:r>
              </a:p>
            </p:txBody>
          </p:sp>
          <p:sp>
            <p:nvSpPr>
              <p:cNvPr id="1048847" name="Rectangle 6"/>
              <p:cNvSpPr>
                <a:spLocks noChangeArrowheads="1"/>
              </p:cNvSpPr>
              <p:nvPr/>
            </p:nvSpPr>
            <p:spPr bwMode="auto">
              <a:xfrm>
                <a:off x="1728" y="2736"/>
                <a:ext cx="288" cy="288"/>
              </a:xfrm>
              <a:prstGeom prst="rect"/>
              <a:solidFill>
                <a:schemeClr val="bg1"/>
              </a:solidFill>
              <a:ln w="9525">
                <a:solidFill>
                  <a:schemeClr val="tx1"/>
                </a:solidFill>
                <a:miter lim="800000"/>
                <a:headEnd/>
                <a:tailEnd/>
              </a:ln>
              <a:effectLst/>
            </p:spPr>
            <p:txBody>
              <a:bodyPr anchor="ctr" wrap="none"/>
              <a:p>
                <a:r>
                  <a:rPr dirty="0" sz="2776" lang="en-US">
                    <a:solidFill>
                      <a:srgbClr val="CC00FF"/>
                    </a:solidFill>
                    <a:latin typeface="Perpetua" pitchFamily="18" charset="0"/>
                  </a:rPr>
                  <a:t>P</a:t>
                </a:r>
                <a:r>
                  <a:rPr baseline="-25000" dirty="0" sz="2776" lang="en-US">
                    <a:solidFill>
                      <a:srgbClr val="CC00FF"/>
                    </a:solidFill>
                    <a:latin typeface="Perpetua" pitchFamily="18" charset="0"/>
                  </a:rPr>
                  <a:t>3</a:t>
                </a:r>
              </a:p>
            </p:txBody>
          </p:sp>
          <p:sp>
            <p:nvSpPr>
              <p:cNvPr id="1048848" name="Rectangle 7"/>
              <p:cNvSpPr>
                <a:spLocks noChangeArrowheads="1"/>
              </p:cNvSpPr>
              <p:nvPr/>
            </p:nvSpPr>
            <p:spPr bwMode="auto">
              <a:xfrm>
                <a:off x="2016" y="2736"/>
                <a:ext cx="288" cy="288"/>
              </a:xfrm>
              <a:prstGeom prst="rect"/>
              <a:solidFill>
                <a:schemeClr val="bg1"/>
              </a:solidFill>
              <a:ln w="9525">
                <a:solidFill>
                  <a:schemeClr val="tx1"/>
                </a:solidFill>
                <a:miter lim="800000"/>
                <a:headEnd/>
                <a:tailEnd/>
              </a:ln>
              <a:effectLst/>
            </p:spPr>
            <p:txBody>
              <a:bodyPr anchor="ctr" wrap="none"/>
              <a:p>
                <a:r>
                  <a:rPr dirty="0" sz="2776" lang="en-US">
                    <a:solidFill>
                      <a:srgbClr val="CC00FF"/>
                    </a:solidFill>
                    <a:latin typeface="Perpetua" pitchFamily="18" charset="0"/>
                  </a:rPr>
                  <a:t>P</a:t>
                </a:r>
                <a:r>
                  <a:rPr baseline="-25000" dirty="0" sz="2776" lang="en-US">
                    <a:solidFill>
                      <a:srgbClr val="CC00FF"/>
                    </a:solidFill>
                    <a:latin typeface="Perpetua" pitchFamily="18" charset="0"/>
                  </a:rPr>
                  <a:t>2</a:t>
                </a:r>
              </a:p>
            </p:txBody>
          </p:sp>
          <p:sp>
            <p:nvSpPr>
              <p:cNvPr id="1048849" name="Rectangle 8"/>
              <p:cNvSpPr>
                <a:spLocks noChangeArrowheads="1"/>
              </p:cNvSpPr>
              <p:nvPr/>
            </p:nvSpPr>
            <p:spPr bwMode="auto">
              <a:xfrm>
                <a:off x="2304" y="2736"/>
                <a:ext cx="288" cy="288"/>
              </a:xfrm>
              <a:prstGeom prst="rect"/>
              <a:solidFill>
                <a:schemeClr val="bg1"/>
              </a:solidFill>
              <a:ln w="9525">
                <a:solidFill>
                  <a:schemeClr val="tx1"/>
                </a:solidFill>
                <a:miter lim="800000"/>
                <a:headEnd/>
                <a:tailEnd/>
              </a:ln>
              <a:effectLst/>
            </p:spPr>
            <p:txBody>
              <a:bodyPr anchor="ctr" wrap="none"/>
              <a:p>
                <a:r>
                  <a:rPr dirty="0" sz="2776" lang="en-US">
                    <a:solidFill>
                      <a:srgbClr val="CC00FF"/>
                    </a:solidFill>
                    <a:latin typeface="Perpetua" pitchFamily="18" charset="0"/>
                  </a:rPr>
                  <a:t>P</a:t>
                </a:r>
                <a:r>
                  <a:rPr baseline="-25000" dirty="0" sz="2776" lang="en-US">
                    <a:solidFill>
                      <a:srgbClr val="CC00FF"/>
                    </a:solidFill>
                    <a:latin typeface="Perpetua" pitchFamily="18" charset="0"/>
                  </a:rPr>
                  <a:t>1</a:t>
                </a:r>
              </a:p>
            </p:txBody>
          </p:sp>
        </p:grpSp>
        <p:sp>
          <p:nvSpPr>
            <p:cNvPr id="1048850" name="Text Box 15"/>
            <p:cNvSpPr txBox="1">
              <a:spLocks noChangeArrowheads="1"/>
            </p:cNvSpPr>
            <p:nvPr/>
          </p:nvSpPr>
          <p:spPr bwMode="auto">
            <a:xfrm>
              <a:off x="1056" y="3052"/>
              <a:ext cx="155" cy="274"/>
            </a:xfrm>
            <a:prstGeom prst="rect"/>
            <a:noFill/>
            <a:ln w="9525">
              <a:noFill/>
              <a:miter lim="800000"/>
              <a:headEnd/>
              <a:tailEnd/>
            </a:ln>
            <a:effectLst/>
          </p:spPr>
          <p:txBody>
            <a:bodyPr anchor="ctr" wrap="none">
              <a:spAutoFit/>
            </a:bodyPr>
            <a:p>
              <a:pPr>
                <a:spcBef>
                  <a:spcPct val="50000"/>
                </a:spcBef>
              </a:pPr>
              <a:r>
                <a:rPr dirty="0" sz="2776" lang="en-US">
                  <a:solidFill>
                    <a:srgbClr val="CC00FF"/>
                  </a:solidFill>
                  <a:latin typeface="Perpetua" pitchFamily="18" charset="0"/>
                </a:rPr>
                <a:t>  0</a:t>
              </a:r>
            </a:p>
          </p:txBody>
        </p:sp>
        <p:sp>
          <p:nvSpPr>
            <p:cNvPr id="1048851" name="Text Box 16"/>
            <p:cNvSpPr txBox="1">
              <a:spLocks noChangeArrowheads="1"/>
            </p:cNvSpPr>
            <p:nvPr/>
          </p:nvSpPr>
          <p:spPr bwMode="auto">
            <a:xfrm>
              <a:off x="1352" y="3052"/>
              <a:ext cx="230" cy="274"/>
            </a:xfrm>
            <a:prstGeom prst="rect"/>
            <a:noFill/>
            <a:ln w="9525">
              <a:noFill/>
              <a:miter lim="800000"/>
              <a:headEnd/>
              <a:tailEnd/>
            </a:ln>
            <a:effectLst/>
          </p:spPr>
          <p:txBody>
            <a:bodyPr anchor="ctr" wrap="none">
              <a:spAutoFit/>
            </a:bodyPr>
            <a:p>
              <a:pPr>
                <a:spcBef>
                  <a:spcPct val="50000"/>
                </a:spcBef>
              </a:pPr>
              <a:r>
                <a:rPr dirty="0" sz="2776" lang="en-US">
                  <a:solidFill>
                    <a:srgbClr val="CC00FF"/>
                  </a:solidFill>
                  <a:latin typeface="Perpetua" pitchFamily="18" charset="0"/>
                </a:rPr>
                <a:t>     1</a:t>
              </a:r>
            </a:p>
          </p:txBody>
        </p:sp>
        <p:sp>
          <p:nvSpPr>
            <p:cNvPr id="1048852" name="Text Box 17"/>
            <p:cNvSpPr txBox="1">
              <a:spLocks noChangeArrowheads="1"/>
            </p:cNvSpPr>
            <p:nvPr/>
          </p:nvSpPr>
          <p:spPr bwMode="auto">
            <a:xfrm>
              <a:off x="1688" y="3052"/>
              <a:ext cx="255" cy="274"/>
            </a:xfrm>
            <a:prstGeom prst="rect"/>
            <a:noFill/>
            <a:ln w="9525">
              <a:noFill/>
              <a:miter lim="800000"/>
              <a:headEnd/>
              <a:tailEnd/>
            </a:ln>
            <a:effectLst/>
          </p:spPr>
          <p:txBody>
            <a:bodyPr anchor="ctr" wrap="none">
              <a:spAutoFit/>
            </a:bodyPr>
            <a:p>
              <a:pPr>
                <a:spcBef>
                  <a:spcPct val="50000"/>
                </a:spcBef>
              </a:pPr>
              <a:r>
                <a:rPr dirty="0" sz="2776" lang="en-US">
                  <a:solidFill>
                    <a:srgbClr val="CC00FF"/>
                  </a:solidFill>
                  <a:latin typeface="Perpetua" pitchFamily="18" charset="0"/>
                </a:rPr>
                <a:t>      2</a:t>
              </a:r>
            </a:p>
          </p:txBody>
        </p:sp>
        <p:sp>
          <p:nvSpPr>
            <p:cNvPr id="1048853" name="Text Box 18"/>
            <p:cNvSpPr txBox="1">
              <a:spLocks noChangeArrowheads="1"/>
            </p:cNvSpPr>
            <p:nvPr/>
          </p:nvSpPr>
          <p:spPr bwMode="auto">
            <a:xfrm>
              <a:off x="2068" y="3052"/>
              <a:ext cx="230" cy="274"/>
            </a:xfrm>
            <a:prstGeom prst="rect"/>
            <a:noFill/>
            <a:ln w="9525">
              <a:noFill/>
              <a:miter lim="800000"/>
              <a:headEnd/>
              <a:tailEnd/>
            </a:ln>
            <a:effectLst/>
          </p:spPr>
          <p:txBody>
            <a:bodyPr anchor="ctr" wrap="none">
              <a:spAutoFit/>
            </a:bodyPr>
            <a:p>
              <a:pPr>
                <a:spcBef>
                  <a:spcPct val="50000"/>
                </a:spcBef>
              </a:pPr>
              <a:r>
                <a:rPr dirty="0" sz="2776" lang="en-US">
                  <a:solidFill>
                    <a:srgbClr val="CC00FF"/>
                  </a:solidFill>
                  <a:latin typeface="Perpetua" pitchFamily="18" charset="0"/>
                </a:rPr>
                <a:t>     4</a:t>
              </a:r>
            </a:p>
          </p:txBody>
        </p:sp>
        <p:sp>
          <p:nvSpPr>
            <p:cNvPr id="1048854" name="Text Box 19"/>
            <p:cNvSpPr txBox="1">
              <a:spLocks noChangeArrowheads="1"/>
            </p:cNvSpPr>
            <p:nvPr/>
          </p:nvSpPr>
          <p:spPr bwMode="auto">
            <a:xfrm>
              <a:off x="2456" y="3052"/>
              <a:ext cx="205" cy="274"/>
            </a:xfrm>
            <a:prstGeom prst="rect"/>
            <a:noFill/>
            <a:ln w="9525">
              <a:noFill/>
              <a:miter lim="800000"/>
              <a:headEnd/>
              <a:tailEnd/>
            </a:ln>
            <a:effectLst/>
          </p:spPr>
          <p:txBody>
            <a:bodyPr anchor="ctr" wrap="none">
              <a:spAutoFit/>
            </a:bodyPr>
            <a:p>
              <a:pPr>
                <a:spcBef>
                  <a:spcPct val="50000"/>
                </a:spcBef>
              </a:pPr>
              <a:r>
                <a:rPr dirty="0" sz="2776" lang="en-US">
                  <a:solidFill>
                    <a:srgbClr val="CC00FF"/>
                  </a:solidFill>
                  <a:latin typeface="Perpetua" pitchFamily="18" charset="0"/>
                </a:rPr>
                <a:t>    8</a:t>
              </a:r>
            </a:p>
          </p:txBody>
        </p:sp>
        <p:sp>
          <p:nvSpPr>
            <p:cNvPr id="1048855" name="Text Box 20"/>
            <p:cNvSpPr txBox="1">
              <a:spLocks noChangeArrowheads="1"/>
            </p:cNvSpPr>
            <p:nvPr/>
          </p:nvSpPr>
          <p:spPr bwMode="auto">
            <a:xfrm>
              <a:off x="2792" y="3052"/>
              <a:ext cx="258" cy="274"/>
            </a:xfrm>
            <a:prstGeom prst="rect"/>
            <a:noFill/>
            <a:ln w="9525">
              <a:noFill/>
              <a:miter lim="800000"/>
              <a:headEnd/>
              <a:tailEnd/>
            </a:ln>
            <a:effectLst/>
          </p:spPr>
          <p:txBody>
            <a:bodyPr anchor="ctr" wrap="none">
              <a:spAutoFit/>
            </a:bodyPr>
            <a:p>
              <a:pPr>
                <a:spcBef>
                  <a:spcPct val="50000"/>
                </a:spcBef>
              </a:pPr>
              <a:r>
                <a:rPr dirty="0" sz="2776" lang="en-US">
                  <a:solidFill>
                    <a:srgbClr val="CC00FF"/>
                  </a:solidFill>
                  <a:latin typeface="Perpetua" pitchFamily="18" charset="0"/>
                </a:rPr>
                <a:t>    17</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56" name="Title 1"/>
          <p:cNvSpPr>
            <a:spLocks noGrp="1"/>
          </p:cNvSpPr>
          <p:nvPr>
            <p:ph type="title"/>
          </p:nvPr>
        </p:nvSpPr>
        <p:spPr>
          <a:xfrm>
            <a:off x="1309687" y="0"/>
            <a:ext cx="10644188" cy="698679"/>
          </a:xfrm>
        </p:spPr>
        <p:txBody>
          <a:bodyPr>
            <a:normAutofit fontScale="90000"/>
          </a:bodyPr>
          <a:p>
            <a:pPr algn="ctr"/>
            <a:r>
              <a:rPr b="1" dirty="0" lang="en-US">
                <a:solidFill>
                  <a:srgbClr val="3333FF"/>
                </a:solidFill>
                <a:latin typeface="Perpetua" pitchFamily="18" charset="0"/>
              </a:rPr>
              <a:t>Exercise (Non-preemptive) </a:t>
            </a:r>
          </a:p>
        </p:txBody>
      </p:sp>
      <p:sp>
        <p:nvSpPr>
          <p:cNvPr id="1048857" name="Content Placeholder 2"/>
          <p:cNvSpPr>
            <a:spLocks noGrp="1"/>
          </p:cNvSpPr>
          <p:nvPr>
            <p:ph sz="quarter" idx="1"/>
          </p:nvPr>
        </p:nvSpPr>
        <p:spPr>
          <a:xfrm>
            <a:off x="1381125" y="757237"/>
            <a:ext cx="10501312" cy="5786438"/>
          </a:xfrm>
        </p:spPr>
        <p:txBody>
          <a:bodyPr>
            <a:noAutofit/>
          </a:bodyPr>
          <a:p>
            <a:pPr algn="ctr">
              <a:buNone/>
            </a:pPr>
            <a:r>
              <a:rPr dirty="0" sz="2813" lang="en-US"/>
              <a:t>    </a:t>
            </a:r>
            <a:r>
              <a:rPr b="1" dirty="0" sz="2813" lang="en-US" u="sng">
                <a:solidFill>
                  <a:srgbClr val="0000CC"/>
                </a:solidFill>
              </a:rPr>
              <a:t>Process </a:t>
            </a:r>
            <a:r>
              <a:rPr dirty="0" sz="2813" lang="en-US"/>
              <a:t>              </a:t>
            </a:r>
            <a:r>
              <a:rPr b="1" dirty="0" sz="2813" lang="en-US" u="sng">
                <a:solidFill>
                  <a:srgbClr val="0000CC"/>
                </a:solidFill>
              </a:rPr>
              <a:t>Burst Time</a:t>
            </a:r>
            <a:r>
              <a:rPr dirty="0" sz="2813" lang="en-US"/>
              <a:t>              </a:t>
            </a:r>
            <a:r>
              <a:rPr b="1" dirty="0" sz="2813" lang="en-US" u="sng">
                <a:solidFill>
                  <a:srgbClr val="0000CC"/>
                </a:solidFill>
              </a:rPr>
              <a:t>Priority</a:t>
            </a:r>
          </a:p>
          <a:p>
            <a:pPr algn="ctr">
              <a:buNone/>
            </a:pPr>
            <a:r>
              <a:rPr dirty="0" sz="2625" lang="en-US"/>
              <a:t>P1                             10                              3</a:t>
            </a:r>
          </a:p>
          <a:p>
            <a:pPr algn="ctr">
              <a:buNone/>
            </a:pPr>
            <a:r>
              <a:rPr dirty="0" sz="2625" lang="en-US"/>
              <a:t>P2                               1                              1</a:t>
            </a:r>
          </a:p>
          <a:p>
            <a:pPr algn="ctr">
              <a:buNone/>
            </a:pPr>
            <a:r>
              <a:rPr dirty="0" sz="2625" lang="en-US"/>
              <a:t>P3                               2                              4</a:t>
            </a:r>
          </a:p>
          <a:p>
            <a:pPr algn="ctr">
              <a:buNone/>
            </a:pPr>
            <a:r>
              <a:rPr dirty="0" sz="2625" lang="en-US"/>
              <a:t>P4                               1                              5</a:t>
            </a:r>
          </a:p>
          <a:p>
            <a:pPr>
              <a:buNone/>
            </a:pPr>
            <a:r>
              <a:rPr dirty="0" sz="2625" lang="en-US"/>
              <a:t>                     P5                               5                              2</a:t>
            </a:r>
          </a:p>
          <a:p>
            <a:pPr>
              <a:buNone/>
            </a:pPr>
            <a:r>
              <a:rPr dirty="0" sz="3000" lang="en-US"/>
              <a:t> Priority scheduling Gantt Chart</a:t>
            </a:r>
          </a:p>
          <a:p>
            <a:pPr>
              <a:buNone/>
            </a:pPr>
            <a:endParaRPr dirty="0" sz="3000" lang="en-US"/>
          </a:p>
          <a:p>
            <a:pPr>
              <a:buNone/>
            </a:pPr>
            <a:endParaRPr dirty="0" sz="3000" lang="en-US"/>
          </a:p>
          <a:p>
            <a:pPr>
              <a:buNone/>
            </a:pPr>
            <a:endParaRPr dirty="0" sz="3000" lang="en-US"/>
          </a:p>
          <a:p>
            <a:pPr>
              <a:buNone/>
            </a:pPr>
            <a:r>
              <a:rPr dirty="0" sz="3000" lang="en-US"/>
              <a:t>Average waiting time?</a:t>
            </a:r>
            <a:endParaRPr dirty="0" sz="3000" lang="en-US">
              <a:solidFill>
                <a:srgbClr val="FF0066"/>
              </a:solidFill>
            </a:endParaRPr>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1516957" y="4226685"/>
            <a:ext cx="7715250" cy="1500188"/>
          </a:xfrm>
          <a:prstGeom prst="rect"/>
          <a:solidFill>
            <a:srgbClr val="CC00FF"/>
          </a:solid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58" name="Title 1"/>
          <p:cNvSpPr>
            <a:spLocks noGrp="1"/>
          </p:cNvSpPr>
          <p:nvPr>
            <p:ph type="title"/>
          </p:nvPr>
        </p:nvSpPr>
        <p:spPr/>
        <p:txBody>
          <a:bodyPr/>
          <a:p>
            <a:r>
              <a:rPr dirty="0" lang="en-US"/>
              <a:t>Solution </a:t>
            </a:r>
          </a:p>
        </p:txBody>
      </p:sp>
      <p:sp>
        <p:nvSpPr>
          <p:cNvPr id="1048859" name="Content Placeholder 2"/>
          <p:cNvSpPr>
            <a:spLocks noGrp="1"/>
          </p:cNvSpPr>
          <p:nvPr>
            <p:ph idx="1"/>
          </p:nvPr>
        </p:nvSpPr>
        <p:spPr/>
        <p:txBody>
          <a:bodyPr>
            <a:normAutofit fontScale="81250" lnSpcReduction="10000"/>
          </a:bodyPr>
          <a:p>
            <a:pPr>
              <a:lnSpc>
                <a:spcPct val="200000"/>
              </a:lnSpc>
            </a:pPr>
            <a:r>
              <a:rPr dirty="0" sz="3200" lang="en-US"/>
              <a:t>Waiting time= total waiting time-number of processes execution in milliseconds</a:t>
            </a:r>
            <a:r>
              <a:rPr dirty="0" lang="en-US"/>
              <a:t>-arrival time</a:t>
            </a:r>
            <a:endParaRPr dirty="0" sz="3200" lang="en-US"/>
          </a:p>
          <a:p>
            <a:pPr>
              <a:lnSpc>
                <a:spcPct val="200000"/>
              </a:lnSpc>
            </a:pPr>
            <a:r>
              <a:rPr dirty="0" sz="3200" lang="en-US"/>
              <a:t>Waiting time P1=6, P2=0,P3=16,P4=18 and P5=1</a:t>
            </a:r>
          </a:p>
          <a:p>
            <a:pPr>
              <a:lnSpc>
                <a:spcPct val="200000"/>
              </a:lnSpc>
            </a:pPr>
            <a:r>
              <a:rPr dirty="0" sz="3200" lang="en-US"/>
              <a:t>Therefore: </a:t>
            </a:r>
          </a:p>
          <a:p>
            <a:pPr lvl="1">
              <a:lnSpc>
                <a:spcPct val="200000"/>
              </a:lnSpc>
            </a:pPr>
            <a:r>
              <a:rPr dirty="0" sz="3600" lang="en-US"/>
              <a:t>Average waiting time = 8.2 </a:t>
            </a:r>
            <a:r>
              <a:rPr dirty="0" sz="3600" lang="en-US" err="1"/>
              <a:t>ms</a:t>
            </a:r>
            <a:endParaRPr dirty="0" sz="3600" lang="en-US"/>
          </a:p>
          <a:p>
            <a:pPr indent="0" marL="82296">
              <a:lnSpc>
                <a:spcPct val="200000"/>
              </a:lnSpc>
              <a:buNone/>
            </a:pPr>
            <a:endParaRPr dirty="0"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60" name="Title 1"/>
          <p:cNvSpPr>
            <a:spLocks noGrp="1"/>
          </p:cNvSpPr>
          <p:nvPr>
            <p:ph type="title"/>
          </p:nvPr>
        </p:nvSpPr>
        <p:spPr>
          <a:xfrm>
            <a:off x="1914144" y="274638"/>
            <a:ext cx="9997440" cy="525462"/>
          </a:xfrm>
        </p:spPr>
        <p:txBody>
          <a:bodyPr>
            <a:normAutofit fontScale="90000"/>
          </a:bodyPr>
          <a:p>
            <a:r>
              <a:rPr dirty="0" lang="en-US"/>
              <a:t>Exercise 2:</a:t>
            </a:r>
          </a:p>
        </p:txBody>
      </p:sp>
      <p:sp>
        <p:nvSpPr>
          <p:cNvPr id="1048861" name="Content Placeholder 2"/>
          <p:cNvSpPr>
            <a:spLocks noGrp="1"/>
          </p:cNvSpPr>
          <p:nvPr>
            <p:ph idx="1"/>
          </p:nvPr>
        </p:nvSpPr>
        <p:spPr>
          <a:xfrm>
            <a:off x="1914144" y="800100"/>
            <a:ext cx="9997440" cy="5448300"/>
          </a:xfrm>
        </p:spPr>
        <p:txBody>
          <a:bodyPr>
            <a:normAutofit fontScale="96429" lnSpcReduction="20000"/>
          </a:bodyPr>
          <a:p>
            <a:r>
              <a:rPr dirty="0" sz="2800" lang="en-US">
                <a:latin typeface="Times New Roman" panose="02020603050405020304" pitchFamily="18" charset="0"/>
                <a:ea typeface="Tahoma" panose="020B0604030504040204" pitchFamily="34" charset="0"/>
                <a:cs typeface="Times New Roman" panose="02020603050405020304" pitchFamily="18" charset="0"/>
              </a:rPr>
              <a:t>Consider the set of process with arrival time(in milliseconds), CPU burst time (in milliseconds) and priority( 0 is the highest priority) shown below. None of the processes have I/O burst time.</a:t>
            </a:r>
          </a:p>
          <a:p>
            <a:endParaRPr dirty="0" sz="2800" lang="en-US">
              <a:latin typeface="Times New Roman" panose="02020603050405020304" pitchFamily="18" charset="0"/>
              <a:ea typeface="Tahoma" panose="020B0604030504040204" pitchFamily="34" charset="0"/>
              <a:cs typeface="Times New Roman" panose="02020603050405020304" pitchFamily="18" charset="0"/>
            </a:endParaRPr>
          </a:p>
          <a:p>
            <a:endParaRPr dirty="0" sz="2800" lang="en-US">
              <a:latin typeface="Times New Roman" panose="02020603050405020304" pitchFamily="18" charset="0"/>
              <a:ea typeface="Tahoma" panose="020B0604030504040204" pitchFamily="34" charset="0"/>
              <a:cs typeface="Times New Roman" panose="02020603050405020304" pitchFamily="18" charset="0"/>
            </a:endParaRPr>
          </a:p>
          <a:p>
            <a:endParaRPr dirty="0" sz="2800" lang="en-US">
              <a:latin typeface="Times New Roman" panose="02020603050405020304" pitchFamily="18" charset="0"/>
              <a:ea typeface="Tahoma" panose="020B0604030504040204" pitchFamily="34" charset="0"/>
              <a:cs typeface="Times New Roman" panose="02020603050405020304" pitchFamily="18" charset="0"/>
            </a:endParaRPr>
          </a:p>
          <a:p>
            <a:endParaRPr dirty="0" sz="2800" lang="en-US">
              <a:latin typeface="Times New Roman" panose="02020603050405020304" pitchFamily="18" charset="0"/>
              <a:ea typeface="Tahoma" panose="020B0604030504040204" pitchFamily="34" charset="0"/>
              <a:cs typeface="Times New Roman" panose="02020603050405020304" pitchFamily="18" charset="0"/>
            </a:endParaRPr>
          </a:p>
          <a:p>
            <a:endParaRPr dirty="0" sz="2800" lang="en-US">
              <a:latin typeface="Times New Roman" panose="02020603050405020304" pitchFamily="18" charset="0"/>
              <a:ea typeface="Tahoma" panose="020B0604030504040204" pitchFamily="34" charset="0"/>
              <a:cs typeface="Times New Roman" panose="02020603050405020304" pitchFamily="18" charset="0"/>
            </a:endParaRPr>
          </a:p>
          <a:p>
            <a:r>
              <a:rPr dirty="0" sz="2800" lang="en-US">
                <a:latin typeface="Times New Roman" panose="02020603050405020304" pitchFamily="18" charset="0"/>
                <a:ea typeface="Tahoma" panose="020B0604030504040204" pitchFamily="34" charset="0"/>
                <a:cs typeface="Times New Roman" panose="02020603050405020304" pitchFamily="18" charset="0"/>
              </a:rPr>
              <a:t>The average waiting time(</a:t>
            </a:r>
            <a:r>
              <a:rPr dirty="0" sz="2800" lang="en-US"/>
              <a:t>in milliseconds)of all the processes using preemptive priority scheduling algorithm is _____?</a:t>
            </a:r>
            <a:endParaRPr dirty="0" sz="2800" lang="en-US">
              <a:latin typeface="Times New Roman" panose="02020603050405020304" pitchFamily="18" charset="0"/>
              <a:ea typeface="Tahoma" panose="020B0604030504040204" pitchFamily="34" charset="0"/>
              <a:cs typeface="Times New Roman" panose="02020603050405020304" pitchFamily="18" charset="0"/>
            </a:endParaRPr>
          </a:p>
          <a:p>
            <a:pPr indent="0" marL="82296">
              <a:buNone/>
            </a:pPr>
            <a:r>
              <a:rPr dirty="0" sz="2800" lang="en-US">
                <a:latin typeface="Times New Roman" panose="02020603050405020304" pitchFamily="18" charset="0"/>
                <a:ea typeface="Tahoma" panose="020B0604030504040204" pitchFamily="34" charset="0"/>
                <a:cs typeface="Times New Roman" panose="02020603050405020304" pitchFamily="18" charset="0"/>
              </a:rPr>
              <a:t>    </a:t>
            </a:r>
          </a:p>
        </p:txBody>
      </p:sp>
      <p:graphicFrame>
        <p:nvGraphicFramePr>
          <p:cNvPr id="4194313" name="Table 4"/>
          <p:cNvGraphicFramePr>
            <a:graphicFrameLocks noGrp="1"/>
          </p:cNvGraphicFramePr>
          <p:nvPr/>
        </p:nvGraphicFramePr>
        <p:xfrm>
          <a:off x="2374900" y="2142066"/>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p>
                      <a:r>
                        <a:rPr dirty="0" lang="en-US"/>
                        <a:t>Process Id</a:t>
                      </a:r>
                    </a:p>
                  </a:txBody>
                </a:tc>
                <a:tc>
                  <a:txBody>
                    <a:bodyPr/>
                    <a:p>
                      <a:r>
                        <a:rPr dirty="0" lang="en-US"/>
                        <a:t>Arrival time </a:t>
                      </a:r>
                    </a:p>
                  </a:txBody>
                </a:tc>
                <a:tc>
                  <a:txBody>
                    <a:bodyPr/>
                    <a:p>
                      <a:r>
                        <a:rPr dirty="0" lang="en-US"/>
                        <a:t>Burst time </a:t>
                      </a:r>
                    </a:p>
                  </a:txBody>
                </a:tc>
                <a:tc>
                  <a:txBody>
                    <a:bodyPr/>
                    <a:p>
                      <a:r>
                        <a:rPr dirty="0" lang="en-US"/>
                        <a:t>Priority </a:t>
                      </a:r>
                    </a:p>
                  </a:txBody>
                </a:tc>
              </a:tr>
              <a:tr h="370840">
                <a:tc>
                  <a:txBody>
                    <a:bodyPr/>
                    <a:p>
                      <a:r>
                        <a:rPr dirty="0" lang="en-US"/>
                        <a:t>P1 </a:t>
                      </a:r>
                    </a:p>
                  </a:txBody>
                </a:tc>
                <a:tc>
                  <a:txBody>
                    <a:bodyPr/>
                    <a:p>
                      <a:r>
                        <a:rPr dirty="0" lang="en-US"/>
                        <a:t>0</a:t>
                      </a:r>
                    </a:p>
                  </a:txBody>
                </a:tc>
                <a:tc>
                  <a:txBody>
                    <a:bodyPr/>
                    <a:p>
                      <a:r>
                        <a:rPr dirty="0" lang="en-US"/>
                        <a:t>11</a:t>
                      </a:r>
                    </a:p>
                  </a:txBody>
                </a:tc>
                <a:tc>
                  <a:txBody>
                    <a:bodyPr/>
                    <a:p>
                      <a:r>
                        <a:rPr dirty="0" lang="en-US"/>
                        <a:t>2</a:t>
                      </a:r>
                    </a:p>
                  </a:txBody>
                </a:tc>
              </a:tr>
              <a:tr h="370840">
                <a:tc>
                  <a:txBody>
                    <a:bodyPr/>
                    <a:p>
                      <a:r>
                        <a:rPr dirty="0" lang="en-US"/>
                        <a:t>P2</a:t>
                      </a:r>
                    </a:p>
                  </a:txBody>
                </a:tc>
                <a:tc>
                  <a:txBody>
                    <a:bodyPr/>
                    <a:p>
                      <a:r>
                        <a:rPr dirty="0" lang="en-US"/>
                        <a:t>5</a:t>
                      </a:r>
                    </a:p>
                  </a:txBody>
                </a:tc>
                <a:tc>
                  <a:txBody>
                    <a:bodyPr/>
                    <a:p>
                      <a:r>
                        <a:rPr dirty="0" lang="en-US"/>
                        <a:t>28</a:t>
                      </a:r>
                    </a:p>
                  </a:txBody>
                </a:tc>
                <a:tc>
                  <a:txBody>
                    <a:bodyPr/>
                    <a:p>
                      <a:r>
                        <a:rPr dirty="0" lang="en-US"/>
                        <a:t>0</a:t>
                      </a:r>
                    </a:p>
                  </a:txBody>
                </a:tc>
              </a:tr>
              <a:tr h="370840">
                <a:tc>
                  <a:txBody>
                    <a:bodyPr/>
                    <a:p>
                      <a:r>
                        <a:rPr dirty="0" lang="en-US"/>
                        <a:t>P3</a:t>
                      </a:r>
                    </a:p>
                  </a:txBody>
                </a:tc>
                <a:tc>
                  <a:txBody>
                    <a:bodyPr/>
                    <a:p>
                      <a:r>
                        <a:rPr dirty="0" lang="en-US"/>
                        <a:t>12</a:t>
                      </a:r>
                    </a:p>
                  </a:txBody>
                </a:tc>
                <a:tc>
                  <a:txBody>
                    <a:bodyPr/>
                    <a:p>
                      <a:r>
                        <a:rPr dirty="0" lang="en-US"/>
                        <a:t>2</a:t>
                      </a:r>
                    </a:p>
                  </a:txBody>
                </a:tc>
                <a:tc>
                  <a:txBody>
                    <a:bodyPr/>
                    <a:p>
                      <a:r>
                        <a:rPr dirty="0" lang="en-US"/>
                        <a:t>3</a:t>
                      </a:r>
                    </a:p>
                  </a:txBody>
                </a:tc>
              </a:tr>
              <a:tr h="370840">
                <a:tc>
                  <a:txBody>
                    <a:bodyPr/>
                    <a:p>
                      <a:r>
                        <a:rPr dirty="0" lang="en-US"/>
                        <a:t>P4</a:t>
                      </a:r>
                    </a:p>
                  </a:txBody>
                </a:tc>
                <a:tc>
                  <a:txBody>
                    <a:bodyPr/>
                    <a:p>
                      <a:r>
                        <a:rPr dirty="0" lang="en-US"/>
                        <a:t>2</a:t>
                      </a:r>
                    </a:p>
                  </a:txBody>
                </a:tc>
                <a:tc>
                  <a:txBody>
                    <a:bodyPr/>
                    <a:p>
                      <a:r>
                        <a:rPr dirty="0" lang="en-US"/>
                        <a:t>10</a:t>
                      </a:r>
                    </a:p>
                  </a:txBody>
                </a:tc>
                <a:tc>
                  <a:txBody>
                    <a:bodyPr/>
                    <a:p>
                      <a:r>
                        <a:rPr dirty="0" lang="en-US"/>
                        <a:t>1</a:t>
                      </a:r>
                    </a:p>
                  </a:txBody>
                </a:tc>
              </a:tr>
              <a:tr h="370840">
                <a:tc>
                  <a:txBody>
                    <a:bodyPr/>
                    <a:p>
                      <a:r>
                        <a:rPr dirty="0" lang="en-US"/>
                        <a:t>P5</a:t>
                      </a:r>
                    </a:p>
                  </a:txBody>
                </a:tc>
                <a:tc>
                  <a:txBody>
                    <a:bodyPr/>
                    <a:p>
                      <a:r>
                        <a:rPr dirty="0" lang="en-US"/>
                        <a:t>9</a:t>
                      </a:r>
                    </a:p>
                  </a:txBody>
                </a:tc>
                <a:tc>
                  <a:txBody>
                    <a:bodyPr/>
                    <a:p>
                      <a:r>
                        <a:rPr dirty="0" lang="en-US"/>
                        <a:t>16</a:t>
                      </a:r>
                    </a:p>
                  </a:txBody>
                </a:tc>
                <a:tc>
                  <a:txBody>
                    <a:bodyPr/>
                    <a:p>
                      <a:r>
                        <a:rPr dirty="0" lang="en-US"/>
                        <a:t>4</a:t>
                      </a:r>
                    </a:p>
                  </a:txBody>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862" name="Title 1"/>
          <p:cNvSpPr>
            <a:spLocks noGrp="1"/>
          </p:cNvSpPr>
          <p:nvPr>
            <p:ph type="title"/>
          </p:nvPr>
        </p:nvSpPr>
        <p:spPr>
          <a:xfrm>
            <a:off x="1914144" y="274638"/>
            <a:ext cx="9997440" cy="512762"/>
          </a:xfrm>
        </p:spPr>
        <p:txBody>
          <a:bodyPr>
            <a:normAutofit fontScale="90000"/>
          </a:bodyPr>
          <a:p>
            <a:r>
              <a:rPr dirty="0" lang="en-US"/>
              <a:t>Solution </a:t>
            </a:r>
          </a:p>
        </p:txBody>
      </p:sp>
      <p:sp>
        <p:nvSpPr>
          <p:cNvPr id="1048863" name="Content Placeholder 2"/>
          <p:cNvSpPr>
            <a:spLocks noGrp="1"/>
          </p:cNvSpPr>
          <p:nvPr>
            <p:ph idx="1"/>
          </p:nvPr>
        </p:nvSpPr>
        <p:spPr>
          <a:xfrm>
            <a:off x="1914144" y="927100"/>
            <a:ext cx="9997440" cy="5321300"/>
          </a:xfrm>
        </p:spPr>
        <p:txBody>
          <a:bodyPr>
            <a:normAutofit fontScale="85000" lnSpcReduction="10000"/>
          </a:bodyPr>
          <a:p>
            <a:r>
              <a:rPr dirty="0" lang="en-US"/>
              <a:t>Gantt chart</a:t>
            </a:r>
          </a:p>
          <a:p>
            <a:endParaRPr dirty="0" lang="en-US"/>
          </a:p>
          <a:p>
            <a:endParaRPr dirty="0" lang="en-US"/>
          </a:p>
          <a:p>
            <a:r>
              <a:rPr dirty="0" lang="en-US"/>
              <a:t>Priority for each process:</a:t>
            </a:r>
          </a:p>
          <a:p>
            <a:pPr indent="0" marL="82296">
              <a:buNone/>
            </a:pPr>
            <a:r>
              <a:rPr dirty="0" lang="en-US"/>
              <a:t> </a:t>
            </a:r>
            <a:r>
              <a:rPr dirty="0" sz="2000" lang="en-US"/>
              <a:t>Waiting time= total waiting time</a:t>
            </a:r>
            <a:r>
              <a:rPr b="1" dirty="0" sz="2800" lang="en-US"/>
              <a:t>-</a:t>
            </a:r>
            <a:r>
              <a:rPr dirty="0" sz="2000" lang="en-US"/>
              <a:t>number of processes execution in milliseconds</a:t>
            </a:r>
            <a:r>
              <a:rPr b="1" dirty="0" sz="2800" lang="en-US"/>
              <a:t>-</a:t>
            </a:r>
            <a:r>
              <a:rPr dirty="0" sz="2000" lang="en-US"/>
              <a:t>arrival time</a:t>
            </a:r>
          </a:p>
          <a:p>
            <a:pPr indent="0" lvl="1" marL="356616">
              <a:buNone/>
            </a:pPr>
            <a:r>
              <a:rPr dirty="0" lang="en-US">
                <a:latin typeface="Times New Roman" panose="02020603050405020304" pitchFamily="18" charset="0"/>
                <a:cs typeface="Times New Roman" panose="02020603050405020304" pitchFamily="18" charset="0"/>
              </a:rPr>
              <a:t>P1= 40-2-0=38</a:t>
            </a:r>
          </a:p>
          <a:p>
            <a:pPr indent="0" lvl="1" marL="356616">
              <a:buNone/>
            </a:pPr>
            <a:r>
              <a:rPr dirty="0" lang="en-US">
                <a:latin typeface="Times New Roman" panose="02020603050405020304" pitchFamily="18" charset="0"/>
                <a:cs typeface="Times New Roman" panose="02020603050405020304" pitchFamily="18" charset="0"/>
              </a:rPr>
              <a:t>P2= 5-0-5= 0</a:t>
            </a:r>
          </a:p>
          <a:p>
            <a:pPr indent="0" lvl="1" marL="356616">
              <a:buNone/>
            </a:pPr>
            <a:r>
              <a:rPr dirty="0" lang="en-US">
                <a:latin typeface="Times New Roman" panose="02020603050405020304" pitchFamily="18" charset="0"/>
                <a:cs typeface="Times New Roman" panose="02020603050405020304" pitchFamily="18" charset="0"/>
              </a:rPr>
              <a:t>P3= 49-0-12= 37</a:t>
            </a:r>
          </a:p>
          <a:p>
            <a:pPr indent="0" lvl="1" marL="356616">
              <a:buNone/>
            </a:pPr>
            <a:r>
              <a:rPr dirty="0" lang="en-US">
                <a:latin typeface="Times New Roman" panose="02020603050405020304" pitchFamily="18" charset="0"/>
                <a:cs typeface="Times New Roman" panose="02020603050405020304" pitchFamily="18" charset="0"/>
              </a:rPr>
              <a:t>P4= 33-3-2= 28</a:t>
            </a:r>
          </a:p>
          <a:p>
            <a:pPr indent="0" lvl="1" marL="356616">
              <a:buNone/>
            </a:pPr>
            <a:r>
              <a:rPr dirty="0" lang="en-US">
                <a:latin typeface="Times New Roman" panose="02020603050405020304" pitchFamily="18" charset="0"/>
                <a:cs typeface="Times New Roman" panose="02020603050405020304" pitchFamily="18" charset="0"/>
              </a:rPr>
              <a:t>P5= 51-0-9= 42</a:t>
            </a:r>
          </a:p>
          <a:p>
            <a:pPr indent="0" marL="82296">
              <a:buNone/>
            </a:pPr>
            <a:r>
              <a:rPr dirty="0" lang="en-US"/>
              <a:t>Average WT= (38+0+37+28+42)/5= 29</a:t>
            </a:r>
          </a:p>
          <a:p>
            <a:endParaRPr dirty="0" lang="en-US"/>
          </a:p>
        </p:txBody>
      </p:sp>
      <p:graphicFrame>
        <p:nvGraphicFramePr>
          <p:cNvPr id="4194314" name="Table 4"/>
          <p:cNvGraphicFramePr>
            <a:graphicFrameLocks noGrp="1"/>
          </p:cNvGraphicFramePr>
          <p:nvPr/>
        </p:nvGraphicFramePr>
        <p:xfrm>
          <a:off x="2162556" y="1634066"/>
          <a:ext cx="9749028" cy="741680"/>
        </p:xfrm>
        <a:graphic>
          <a:graphicData uri="http://schemas.openxmlformats.org/drawingml/2006/table">
            <a:tbl>
              <a:tblPr firstRow="1" bandRow="1">
                <a:tableStyleId>{5C22544A-7EE6-4342-B048-85BDC9FD1C3A}</a:tableStyleId>
              </a:tblPr>
              <a:tblGrid>
                <a:gridCol w="1078953"/>
                <a:gridCol w="1130254"/>
                <a:gridCol w="2027404"/>
                <a:gridCol w="1643125"/>
                <a:gridCol w="1470862"/>
                <a:gridCol w="901068"/>
                <a:gridCol w="1497362"/>
              </a:tblGrid>
              <a:tr h="370840">
                <a:tc>
                  <a:txBody>
                    <a:bodyPr/>
                    <a:p>
                      <a:r>
                        <a:rPr dirty="0" lang="en-US">
                          <a:solidFill>
                            <a:sysClr lastClr="000000" val="windowText"/>
                          </a:solidFill>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p>
                      <a:r>
                        <a:rPr dirty="0" lang="en-US">
                          <a:solidFill>
                            <a:sysClr lastClr="000000" val="windowText"/>
                          </a:solidFill>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p>
                      <a:r>
                        <a:rPr dirty="0" lang="en-US">
                          <a:solidFill>
                            <a:sysClr lastClr="000000" val="windowText"/>
                          </a:solidFill>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p>
                      <a:r>
                        <a:rPr dirty="0" lang="en-US">
                          <a:solidFill>
                            <a:sysClr lastClr="000000" val="windowText"/>
                          </a:solidFill>
                        </a:rPr>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p>
                      <a:r>
                        <a:rPr dirty="0" lang="en-US">
                          <a:solidFill>
                            <a:sysClr lastClr="000000" val="windowText"/>
                          </a:solidFill>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p>
                      <a:r>
                        <a:rPr dirty="0" lang="en-US">
                          <a:solidFill>
                            <a:sysClr lastClr="000000" val="windowText"/>
                          </a:solidFill>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p>
                      <a:r>
                        <a:rPr dirty="0" lang="en-US">
                          <a:solidFill>
                            <a:sysClr lastClr="000000" val="windowText"/>
                          </a:solidFill>
                        </a:rPr>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p>
                      <a:r>
                        <a:rPr dirty="0" lang="en-US"/>
                        <a:t>0       2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US"/>
                        <a: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US"/>
                        <a:t>                        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US"/>
                        <a:t>                 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US"/>
                        <a:t>              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US"/>
                        <a:t>       51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US"/>
                        <a:t>  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864" name="Title 1"/>
          <p:cNvSpPr>
            <a:spLocks noGrp="1"/>
          </p:cNvSpPr>
          <p:nvPr>
            <p:ph type="title"/>
          </p:nvPr>
        </p:nvSpPr>
        <p:spPr>
          <a:xfrm>
            <a:off x="1390918" y="145849"/>
            <a:ext cx="9997440" cy="449385"/>
          </a:xfrm>
        </p:spPr>
        <p:txBody>
          <a:bodyPr>
            <a:normAutofit fontScale="90000"/>
          </a:bodyPr>
          <a:p>
            <a:r>
              <a:rPr b="1" dirty="0" sz="3600" lang="en-US">
                <a:solidFill>
                  <a:srgbClr val="0000CC"/>
                </a:solidFill>
                <a:latin typeface="Perpetua" pitchFamily="18" charset="0"/>
              </a:rPr>
              <a:t>4. Round Robin (RR) Scheduling</a:t>
            </a:r>
          </a:p>
        </p:txBody>
      </p:sp>
      <p:sp>
        <p:nvSpPr>
          <p:cNvPr id="1048865" name="Content Placeholder 2"/>
          <p:cNvSpPr>
            <a:spLocks noGrp="1"/>
          </p:cNvSpPr>
          <p:nvPr>
            <p:ph sz="quarter" idx="1"/>
          </p:nvPr>
        </p:nvSpPr>
        <p:spPr>
          <a:xfrm>
            <a:off x="1390918" y="595234"/>
            <a:ext cx="10703546" cy="5288422"/>
          </a:xfrm>
        </p:spPr>
        <p:txBody>
          <a:bodyPr>
            <a:noAutofit/>
          </a:bodyPr>
          <a:p>
            <a:pPr>
              <a:lnSpc>
                <a:spcPct val="150000"/>
              </a:lnSpc>
              <a:buClr>
                <a:srgbClr val="3333FF"/>
              </a:buClr>
              <a:buSzPct val="85000"/>
              <a:buFont typeface="Wingdings" pitchFamily="2" charset="2"/>
              <a:buChar char="ü"/>
            </a:pPr>
            <a:r>
              <a:rPr dirty="0" sz="2000" lang="en-US">
                <a:latin typeface="+mj-lt"/>
              </a:rPr>
              <a:t> The Round Robin is designed for </a:t>
            </a:r>
            <a:r>
              <a:rPr b="1" dirty="0" sz="2000" lang="en-US">
                <a:solidFill>
                  <a:srgbClr val="0000CC"/>
                </a:solidFill>
                <a:latin typeface="+mj-lt"/>
              </a:rPr>
              <a:t>time sharing systems</a:t>
            </a:r>
            <a:r>
              <a:rPr dirty="0" sz="2000" lang="en-US">
                <a:latin typeface="+mj-lt"/>
              </a:rPr>
              <a:t>.</a:t>
            </a:r>
            <a:endParaRPr sz="2000"/>
          </a:p>
          <a:p>
            <a:pPr>
              <a:lnSpc>
                <a:spcPct val="150000"/>
              </a:lnSpc>
              <a:buClr>
                <a:srgbClr val="3333FF"/>
              </a:buClr>
              <a:buSzPct val="85000"/>
              <a:buFont typeface="Wingdings" pitchFamily="2" charset="2"/>
              <a:buChar char="ü"/>
            </a:pPr>
            <a:r>
              <a:rPr dirty="0" sz="2000" lang="en-US">
                <a:latin typeface="+mj-lt"/>
              </a:rPr>
              <a:t> The RR is </a:t>
            </a:r>
            <a:r>
              <a:rPr b="1" dirty="0" sz="2000" lang="en-US">
                <a:solidFill>
                  <a:srgbClr val="3333FF"/>
                </a:solidFill>
                <a:latin typeface="+mj-lt"/>
              </a:rPr>
              <a:t>similar</a:t>
            </a:r>
            <a:r>
              <a:rPr dirty="0" sz="2000" lang="en-US">
                <a:latin typeface="+mj-lt"/>
              </a:rPr>
              <a:t> to FCFS, but preemption is added to switch between processes.</a:t>
            </a:r>
            <a:endParaRPr sz="2000"/>
          </a:p>
          <a:p>
            <a:pPr>
              <a:lnSpc>
                <a:spcPct val="150000"/>
              </a:lnSpc>
              <a:buClr>
                <a:srgbClr val="3333FF"/>
              </a:buClr>
              <a:buSzPct val="85000"/>
              <a:buFont typeface="Wingdings" pitchFamily="2" charset="2"/>
              <a:buChar char="ü"/>
            </a:pPr>
            <a:r>
              <a:rPr dirty="0" sz="2000" lang="en-US">
                <a:latin typeface="+mj-lt"/>
              </a:rPr>
              <a:t> Each process gets a small unit of CPU time </a:t>
            </a:r>
            <a:r>
              <a:rPr dirty="0" sz="2000" lang="en-US">
                <a:solidFill>
                  <a:srgbClr val="3333FF"/>
                </a:solidFill>
                <a:latin typeface="+mj-lt"/>
              </a:rPr>
              <a:t>(time quantum or time slice )  </a:t>
            </a:r>
            <a:r>
              <a:rPr dirty="0" sz="2000" lang="en-US">
                <a:latin typeface="+mj-lt"/>
              </a:rPr>
              <a:t>usually 10-100 milliseconds. </a:t>
            </a:r>
            <a:endParaRPr sz="2000"/>
          </a:p>
          <a:p>
            <a:pPr>
              <a:lnSpc>
                <a:spcPct val="150000"/>
              </a:lnSpc>
              <a:buClr>
                <a:srgbClr val="3333FF"/>
              </a:buClr>
              <a:buSzPct val="85000"/>
              <a:buFont typeface="Wingdings" pitchFamily="2" charset="2"/>
              <a:buChar char="ü"/>
            </a:pPr>
            <a:r>
              <a:rPr dirty="0" sz="2000" lang="en-US">
                <a:latin typeface="+mj-lt"/>
              </a:rPr>
              <a:t>After this time has </a:t>
            </a:r>
            <a:r>
              <a:rPr b="1" dirty="0" sz="2000" lang="en-US">
                <a:solidFill>
                  <a:srgbClr val="FF0066"/>
                </a:solidFill>
                <a:latin typeface="+mj-lt"/>
              </a:rPr>
              <a:t>elapsed</a:t>
            </a:r>
            <a:r>
              <a:rPr dirty="0" sz="2000" lang="en-US">
                <a:latin typeface="+mj-lt"/>
              </a:rPr>
              <a:t>, the process is </a:t>
            </a:r>
            <a:r>
              <a:rPr b="1" dirty="0" sz="2000" lang="en-US">
                <a:solidFill>
                  <a:srgbClr val="0000CC"/>
                </a:solidFill>
                <a:latin typeface="+mj-lt"/>
              </a:rPr>
              <a:t>preempted and added </a:t>
            </a:r>
            <a:r>
              <a:rPr dirty="0" sz="2000" lang="en-US">
                <a:latin typeface="+mj-lt"/>
              </a:rPr>
              <a:t>to the end of the ready queue. </a:t>
            </a:r>
            <a:endParaRPr sz="2000"/>
          </a:p>
          <a:p>
            <a:pPr>
              <a:lnSpc>
                <a:spcPct val="150000"/>
              </a:lnSpc>
              <a:buClr>
                <a:srgbClr val="3333FF"/>
              </a:buClr>
              <a:buSzPct val="85000"/>
              <a:buFont typeface="Wingdings" pitchFamily="2" charset="2"/>
              <a:buChar char="ü"/>
            </a:pPr>
            <a:r>
              <a:rPr dirty="0" sz="2000" lang="en-US">
                <a:latin typeface="+mj-lt"/>
              </a:rPr>
              <a:t> That is, after the time slice is expired an interrupt will occur and a context switch.</a:t>
            </a:r>
            <a:endParaRPr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66" name="Title 1"/>
          <p:cNvSpPr>
            <a:spLocks noGrp="1"/>
          </p:cNvSpPr>
          <p:nvPr>
            <p:ph type="title"/>
          </p:nvPr>
        </p:nvSpPr>
        <p:spPr/>
        <p:txBody>
          <a:bodyPr/>
          <a:p>
            <a:pPr algn="r"/>
            <a:r>
              <a:rPr b="1" dirty="0" lang="en-US" err="1">
                <a:solidFill>
                  <a:srgbClr val="0000CC"/>
                </a:solidFill>
                <a:latin typeface="Perpetua" pitchFamily="18" charset="0"/>
              </a:rPr>
              <a:t>Con’t</a:t>
            </a:r>
            <a:r>
              <a:rPr b="1" dirty="0" lang="en-US">
                <a:solidFill>
                  <a:srgbClr val="0000CC"/>
                </a:solidFill>
                <a:latin typeface="Perpetua" pitchFamily="18" charset="0"/>
              </a:rPr>
              <a:t>…</a:t>
            </a:r>
            <a:endParaRPr dirty="0" lang="en-US"/>
          </a:p>
        </p:txBody>
      </p:sp>
      <p:pic>
        <p:nvPicPr>
          <p:cNvPr id="2097160" name="Content Placeholder 4"/>
          <p:cNvPicPr>
            <a:picLocks noChangeAspect="1" noGrp="1"/>
          </p:cNvPicPr>
          <p:nvPr>
            <p:ph sz="quarter" idx="1"/>
          </p:nvPr>
        </p:nvPicPr>
        <p:blipFill>
          <a:blip xmlns:r="http://schemas.openxmlformats.org/officeDocument/2006/relationships" r:embed="rId1"/>
          <a:stretch>
            <a:fillRect/>
          </a:stretch>
        </p:blipFill>
        <p:spPr>
          <a:xfrm>
            <a:off x="1470070" y="1264946"/>
            <a:ext cx="10144125" cy="4500563"/>
          </a:xfrm>
          <a:prstGeom prst="rect"/>
        </p:spPr>
      </p:pic>
      <p:sp>
        <p:nvSpPr>
          <p:cNvPr id="1048867" name="Rectangle 5"/>
          <p:cNvSpPr/>
          <p:nvPr/>
        </p:nvSpPr>
        <p:spPr>
          <a:xfrm>
            <a:off x="1470070" y="5852023"/>
            <a:ext cx="5320626" cy="459739"/>
          </a:xfrm>
          <a:prstGeom prst="rect"/>
        </p:spPr>
        <p:txBody>
          <a:bodyPr wrap="none">
            <a:spAutoFit/>
          </a:bodyPr>
          <a:p>
            <a:r>
              <a:rPr b="1" dirty="0" sz="2063" lang="en-US">
                <a:solidFill>
                  <a:srgbClr val="0000CC"/>
                </a:solidFill>
                <a:latin typeface="Perpetua" panose="02020502060401020303" pitchFamily="18" charset="0"/>
              </a:rPr>
              <a:t>Figure above shows: Round Robin Scheduling </a:t>
            </a:r>
            <a:endParaRPr dirty="0" sz="2063" lang="en-US">
              <a:solidFill>
                <a:srgbClr val="0000CC"/>
              </a:solidFill>
              <a:latin typeface="Perpetua" panose="02020502060401020303"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868" name="Title 1"/>
          <p:cNvSpPr>
            <a:spLocks noGrp="1"/>
          </p:cNvSpPr>
          <p:nvPr>
            <p:ph type="title"/>
          </p:nvPr>
        </p:nvSpPr>
        <p:spPr/>
        <p:txBody>
          <a:bodyPr>
            <a:noAutofit/>
          </a:bodyPr>
          <a:p>
            <a:pPr algn="r"/>
            <a:r>
              <a:rPr b="1" dirty="0" lang="en-US">
                <a:solidFill>
                  <a:srgbClr val="0000CC"/>
                </a:solidFill>
                <a:latin typeface="Perpetua" pitchFamily="18" charset="0"/>
              </a:rPr>
              <a:t>Con’t…</a:t>
            </a:r>
          </a:p>
        </p:txBody>
      </p:sp>
      <p:pic>
        <p:nvPicPr>
          <p:cNvPr id="2097161"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210345" y="274638"/>
            <a:ext cx="9771308" cy="1964271"/>
          </a:xfrm>
          <a:prstGeom prst="rect"/>
          <a:noFill/>
          <a:ln w="9525">
            <a:noFill/>
            <a:miter lim="800000"/>
            <a:headEnd/>
            <a:tailEnd/>
          </a:ln>
          <a:effectLst/>
        </p:spPr>
      </p:pic>
      <p:sp>
        <p:nvSpPr>
          <p:cNvPr id="1048869" name="Rectangle 4"/>
          <p:cNvSpPr/>
          <p:nvPr/>
        </p:nvSpPr>
        <p:spPr>
          <a:xfrm>
            <a:off x="1210344" y="2563670"/>
            <a:ext cx="10105049" cy="3495040"/>
          </a:xfrm>
          <a:prstGeom prst="rect"/>
        </p:spPr>
        <p:txBody>
          <a:bodyPr wrap="square">
            <a:spAutoFit/>
          </a:bodyPr>
          <a:p>
            <a:pPr>
              <a:lnSpc>
                <a:spcPct val="150000"/>
              </a:lnSpc>
              <a:buClr>
                <a:srgbClr val="3333FF"/>
              </a:buClr>
              <a:buSzPct val="85000"/>
              <a:buFont typeface="Wingdings" pitchFamily="2" charset="2"/>
              <a:buChar char="ü"/>
            </a:pPr>
            <a:r>
              <a:rPr dirty="0" sz="3173" lang="en-US">
                <a:latin typeface="+mj-lt"/>
              </a:rPr>
              <a:t> If there are </a:t>
            </a:r>
            <a:r>
              <a:rPr b="1" dirty="0" sz="3173" lang="en-US">
                <a:solidFill>
                  <a:srgbClr val="0000CC"/>
                </a:solidFill>
                <a:latin typeface="+mj-lt"/>
              </a:rPr>
              <a:t>n</a:t>
            </a:r>
            <a:r>
              <a:rPr dirty="0" sz="3173" lang="en-US">
                <a:latin typeface="+mj-lt"/>
              </a:rPr>
              <a:t> processes in the ready queue and the time quantum is </a:t>
            </a:r>
            <a:r>
              <a:rPr b="1" dirty="0" sz="3173" lang="en-US">
                <a:solidFill>
                  <a:srgbClr val="0000CC"/>
                </a:solidFill>
                <a:latin typeface="+mj-lt"/>
              </a:rPr>
              <a:t>q</a:t>
            </a:r>
            <a:r>
              <a:rPr dirty="0" sz="3173" lang="en-US">
                <a:latin typeface="+mj-lt"/>
              </a:rPr>
              <a:t>, then each process gets </a:t>
            </a:r>
            <a:r>
              <a:rPr b="1" dirty="0" sz="3173" lang="en-US">
                <a:solidFill>
                  <a:srgbClr val="FF0066"/>
                </a:solidFill>
                <a:latin typeface="+mj-lt"/>
              </a:rPr>
              <a:t>1/n </a:t>
            </a:r>
            <a:r>
              <a:rPr dirty="0" sz="3173" lang="en-US">
                <a:latin typeface="+mj-lt"/>
              </a:rPr>
              <a:t>of the CPU time in chunks of at most </a:t>
            </a:r>
            <a:r>
              <a:rPr b="1" dirty="0" sz="3173" lang="en-US">
                <a:solidFill>
                  <a:srgbClr val="0000CC"/>
                </a:solidFill>
                <a:latin typeface="+mj-lt"/>
              </a:rPr>
              <a:t>q</a:t>
            </a:r>
            <a:r>
              <a:rPr dirty="0" sz="3173" lang="en-US">
                <a:latin typeface="+mj-lt"/>
              </a:rPr>
              <a:t> time units at once. </a:t>
            </a:r>
          </a:p>
          <a:p>
            <a:pPr>
              <a:lnSpc>
                <a:spcPct val="150000"/>
              </a:lnSpc>
              <a:buClr>
                <a:srgbClr val="3333FF"/>
              </a:buClr>
              <a:buSzPct val="85000"/>
              <a:buFont typeface="Wingdings" pitchFamily="2" charset="2"/>
              <a:buChar char="ü"/>
            </a:pPr>
            <a:r>
              <a:rPr dirty="0" sz="3173" lang="en-US">
                <a:latin typeface="+mj-lt"/>
              </a:rPr>
              <a:t> No process waits more than </a:t>
            </a:r>
            <a:r>
              <a:rPr b="1" dirty="0" sz="3173" lang="en-US">
                <a:solidFill>
                  <a:srgbClr val="FF0066"/>
                </a:solidFill>
                <a:latin typeface="+mj-lt"/>
              </a:rPr>
              <a:t>(n-1)q </a:t>
            </a:r>
            <a:r>
              <a:rPr dirty="0" sz="3173" lang="en-US">
                <a:latin typeface="+mj-lt"/>
              </a:rPr>
              <a:t>time units.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70" name="Title 1"/>
          <p:cNvSpPr>
            <a:spLocks noGrp="1"/>
          </p:cNvSpPr>
          <p:nvPr>
            <p:ph type="title"/>
          </p:nvPr>
        </p:nvSpPr>
        <p:spPr/>
        <p:txBody>
          <a:bodyPr>
            <a:normAutofit/>
          </a:bodyPr>
          <a:p>
            <a:pPr algn="r"/>
            <a:r>
              <a:rPr b="1" dirty="0" sz="4759" lang="en-US">
                <a:solidFill>
                  <a:srgbClr val="0000CC"/>
                </a:solidFill>
                <a:latin typeface="Perpetua" pitchFamily="18" charset="0"/>
              </a:rPr>
              <a:t>Con’t…</a:t>
            </a:r>
          </a:p>
        </p:txBody>
      </p:sp>
      <p:sp>
        <p:nvSpPr>
          <p:cNvPr id="1048871" name="Content Placeholder 2"/>
          <p:cNvSpPr>
            <a:spLocks noGrp="1"/>
          </p:cNvSpPr>
          <p:nvPr>
            <p:ph sz="quarter" idx="1"/>
          </p:nvPr>
        </p:nvSpPr>
        <p:spPr>
          <a:xfrm>
            <a:off x="1524129" y="1330707"/>
            <a:ext cx="10265535" cy="5061774"/>
          </a:xfrm>
        </p:spPr>
        <p:txBody>
          <a:bodyPr>
            <a:normAutofit fontScale="85714" lnSpcReduction="10000"/>
          </a:bodyPr>
          <a:p>
            <a:pPr>
              <a:lnSpc>
                <a:spcPct val="150000"/>
              </a:lnSpc>
              <a:buClr>
                <a:srgbClr val="3333FF"/>
              </a:buClr>
              <a:buSzPct val="85000"/>
              <a:buFont typeface="Wingdings" pitchFamily="2" charset="2"/>
              <a:buChar char="ü"/>
            </a:pPr>
            <a:r>
              <a:rPr dirty="0" sz="3173" lang="en-US"/>
              <a:t> The performance of RR depends on the size of the time slice q:</a:t>
            </a:r>
          </a:p>
          <a:p>
            <a:pPr lvl="1">
              <a:lnSpc>
                <a:spcPct val="150000"/>
              </a:lnSpc>
              <a:buClr>
                <a:srgbClr val="CC00FF"/>
              </a:buClr>
              <a:buFont typeface="Wingdings" pitchFamily="2" charset="2"/>
              <a:buChar char=""/>
            </a:pPr>
            <a:r>
              <a:rPr dirty="0" lang="en-US"/>
              <a:t> </a:t>
            </a:r>
            <a:r>
              <a:rPr dirty="0" sz="3471" lang="en-US">
                <a:solidFill>
                  <a:srgbClr val="CC00FF"/>
                </a:solidFill>
              </a:rPr>
              <a:t>If </a:t>
            </a:r>
            <a:r>
              <a:rPr b="1" dirty="0" sz="3471" lang="en-US">
                <a:solidFill>
                  <a:srgbClr val="0000CC"/>
                </a:solidFill>
              </a:rPr>
              <a:t>q</a:t>
            </a:r>
            <a:r>
              <a:rPr dirty="0" sz="3471" lang="en-US">
                <a:solidFill>
                  <a:srgbClr val="CC00FF"/>
                </a:solidFill>
              </a:rPr>
              <a:t> very large (infinite) ⇒FCFS</a:t>
            </a:r>
            <a:endParaRPr dirty="0" lang="en-US">
              <a:solidFill>
                <a:srgbClr val="CC00FF"/>
              </a:solidFill>
            </a:endParaRPr>
          </a:p>
          <a:p>
            <a:pPr lvl="1">
              <a:lnSpc>
                <a:spcPct val="150000"/>
              </a:lnSpc>
              <a:buClr>
                <a:srgbClr val="CC00FF"/>
              </a:buClr>
              <a:buFont typeface="Wingdings" pitchFamily="2" charset="2"/>
              <a:buChar char=""/>
            </a:pPr>
            <a:r>
              <a:rPr dirty="0" sz="3173" lang="en-US">
                <a:solidFill>
                  <a:srgbClr val="CC00FF"/>
                </a:solidFill>
              </a:rPr>
              <a:t> If </a:t>
            </a:r>
            <a:r>
              <a:rPr b="1" dirty="0" sz="3173" lang="en-US">
                <a:solidFill>
                  <a:srgbClr val="0000CC"/>
                </a:solidFill>
              </a:rPr>
              <a:t>q</a:t>
            </a:r>
            <a:r>
              <a:rPr dirty="0" sz="3173" lang="en-US">
                <a:solidFill>
                  <a:srgbClr val="CC00FF"/>
                </a:solidFill>
              </a:rPr>
              <a:t> very small ⇒RR is called processor sharing</a:t>
            </a:r>
            <a:r>
              <a:rPr dirty="0" sz="3173" lang="en-US"/>
              <a:t>, and </a:t>
            </a:r>
            <a:r>
              <a:rPr dirty="0" sz="3173" lang="en-US">
                <a:solidFill>
                  <a:srgbClr val="CC00FF"/>
                </a:solidFill>
              </a:rPr>
              <a:t>context switch increases</a:t>
            </a:r>
            <a:r>
              <a:rPr dirty="0" sz="3173" lang="en-US"/>
              <a:t>. </a:t>
            </a:r>
          </a:p>
          <a:p>
            <a:pPr lvl="1">
              <a:lnSpc>
                <a:spcPct val="150000"/>
              </a:lnSpc>
              <a:buClr>
                <a:srgbClr val="CC00FF"/>
              </a:buClr>
              <a:buNone/>
            </a:pPr>
            <a:r>
              <a:rPr dirty="0" sz="3173" lang="en-US"/>
              <a:t>So, </a:t>
            </a:r>
            <a:r>
              <a:rPr dirty="0" sz="3173" lang="en-US">
                <a:solidFill>
                  <a:srgbClr val="3333FF"/>
                </a:solidFill>
              </a:rPr>
              <a:t>q must be large </a:t>
            </a:r>
            <a:r>
              <a:rPr dirty="0" sz="3173" lang="en-US"/>
              <a:t>with respect to context switch, otherwise overhead is too high.</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72" name="Title 1"/>
          <p:cNvSpPr>
            <a:spLocks noGrp="1"/>
          </p:cNvSpPr>
          <p:nvPr>
            <p:ph type="title"/>
          </p:nvPr>
        </p:nvSpPr>
        <p:spPr/>
        <p:txBody>
          <a:bodyPr>
            <a:normAutofit/>
          </a:bodyPr>
          <a:p>
            <a:r>
              <a:rPr dirty="0" lang="en-US">
                <a:solidFill>
                  <a:srgbClr val="FF0066"/>
                </a:solidFill>
                <a:latin typeface="Perpetua" pitchFamily="18" charset="0"/>
              </a:rPr>
              <a:t>Example 1: </a:t>
            </a:r>
            <a:r>
              <a:rPr dirty="0" lang="en-US">
                <a:solidFill>
                  <a:srgbClr val="3333FF"/>
                </a:solidFill>
                <a:latin typeface="Perpetua" pitchFamily="18" charset="0"/>
              </a:rPr>
              <a:t>RR with Time Quantum = 20</a:t>
            </a:r>
          </a:p>
        </p:txBody>
      </p:sp>
      <p:sp>
        <p:nvSpPr>
          <p:cNvPr id="1048873" name="Content Placeholder 2"/>
          <p:cNvSpPr>
            <a:spLocks noGrp="1"/>
          </p:cNvSpPr>
          <p:nvPr>
            <p:ph sz="quarter" idx="1"/>
          </p:nvPr>
        </p:nvSpPr>
        <p:spPr>
          <a:xfrm>
            <a:off x="1346915" y="1476846"/>
            <a:ext cx="11430000" cy="5317722"/>
          </a:xfrm>
        </p:spPr>
        <p:txBody>
          <a:bodyPr>
            <a:normAutofit fontScale="76471" lnSpcReduction="20000"/>
          </a:bodyPr>
          <a:p>
            <a:pPr>
              <a:buNone/>
            </a:pPr>
            <a:r>
              <a:rPr dirty="0" lang="en-US">
                <a:latin typeface="Perpetua" pitchFamily="18" charset="0"/>
              </a:rPr>
              <a:t>           </a:t>
            </a:r>
            <a:r>
              <a:rPr b="1" dirty="0" lang="en-US">
                <a:solidFill>
                  <a:srgbClr val="FF00FF"/>
                </a:solidFill>
                <a:latin typeface="Perpetua" pitchFamily="18" charset="0"/>
              </a:rPr>
              <a:t>Process       Burst Time         Waiting Time of each Process</a:t>
            </a:r>
          </a:p>
          <a:p>
            <a:pPr>
              <a:buNone/>
            </a:pPr>
            <a:r>
              <a:rPr dirty="0" lang="en-US">
                <a:latin typeface="Perpetua" pitchFamily="18" charset="0"/>
              </a:rPr>
              <a:t>               P1                   53                               0+(77-20)+(121-97)=81</a:t>
            </a:r>
          </a:p>
          <a:p>
            <a:pPr>
              <a:buNone/>
            </a:pPr>
            <a:r>
              <a:rPr dirty="0" lang="en-US">
                <a:latin typeface="Perpetua" pitchFamily="18" charset="0"/>
              </a:rPr>
              <a:t>               P2                   17                                20</a:t>
            </a:r>
          </a:p>
          <a:p>
            <a:pPr>
              <a:buNone/>
            </a:pPr>
            <a:r>
              <a:rPr dirty="0" lang="en-US">
                <a:latin typeface="Perpetua" pitchFamily="18" charset="0"/>
              </a:rPr>
              <a:t>               P3                   68                                37+(97-57)+(134-117)=94</a:t>
            </a:r>
          </a:p>
          <a:p>
            <a:pPr>
              <a:buNone/>
            </a:pPr>
            <a:r>
              <a:rPr dirty="0" lang="en-US">
                <a:latin typeface="Perpetua" pitchFamily="18" charset="0"/>
              </a:rPr>
              <a:t>               P4                   24                                57+(117-77)=97</a:t>
            </a:r>
          </a:p>
          <a:p>
            <a:pPr>
              <a:buSzPct val="85000"/>
              <a:buFont typeface="Wingdings" pitchFamily="2" charset="2"/>
              <a:buChar char="ü"/>
            </a:pPr>
            <a:r>
              <a:rPr dirty="0" sz="3563" lang="en-US">
                <a:latin typeface="Perpetua" pitchFamily="18" charset="0"/>
              </a:rPr>
              <a:t> </a:t>
            </a:r>
            <a:r>
              <a:rPr dirty="0" sz="3938" lang="en-US">
                <a:latin typeface="Perpetua" pitchFamily="18" charset="0"/>
              </a:rPr>
              <a:t>The Gantt chart is: </a:t>
            </a:r>
          </a:p>
          <a:p>
            <a:pPr>
              <a:buSzPct val="85000"/>
              <a:buFont typeface="Wingdings" pitchFamily="2" charset="2"/>
              <a:buChar char="ü"/>
            </a:pPr>
            <a:endParaRPr dirty="0" lang="en-US">
              <a:latin typeface="Perpetua" pitchFamily="18" charset="0"/>
            </a:endParaRPr>
          </a:p>
          <a:p>
            <a:pPr>
              <a:buSzPct val="85000"/>
              <a:buFont typeface="Wingdings" pitchFamily="2" charset="2"/>
              <a:buChar char="ü"/>
            </a:pPr>
            <a:endParaRPr dirty="0" lang="en-US">
              <a:latin typeface="Perpetua" pitchFamily="18" charset="0"/>
            </a:endParaRPr>
          </a:p>
          <a:p>
            <a:pPr>
              <a:buSzPct val="85000"/>
              <a:buFont typeface="Wingdings" pitchFamily="2" charset="2"/>
              <a:buChar char="ü"/>
            </a:pPr>
            <a:endParaRPr dirty="0" lang="en-US">
              <a:latin typeface="Perpetua" pitchFamily="18" charset="0"/>
            </a:endParaRPr>
          </a:p>
          <a:p>
            <a:pPr>
              <a:buSzPct val="85000"/>
              <a:buNone/>
            </a:pPr>
            <a:endParaRPr dirty="0" lang="en-US">
              <a:latin typeface="Perpetua" pitchFamily="18" charset="0"/>
            </a:endParaRPr>
          </a:p>
          <a:p>
            <a:pPr>
              <a:buSzPct val="85000"/>
              <a:buNone/>
            </a:pPr>
            <a:endParaRPr dirty="0" sz="2975" lang="en-US">
              <a:solidFill>
                <a:srgbClr val="3333FF"/>
              </a:solidFill>
              <a:latin typeface="Perpetua" pitchFamily="18" charset="0"/>
            </a:endParaRPr>
          </a:p>
          <a:p>
            <a:pPr>
              <a:buSzPct val="85000"/>
              <a:buNone/>
            </a:pPr>
            <a:endParaRPr dirty="0" sz="2975" lang="en-US">
              <a:solidFill>
                <a:srgbClr val="3333FF"/>
              </a:solidFill>
              <a:latin typeface="Perpetua" pitchFamily="18" charset="0"/>
            </a:endParaRPr>
          </a:p>
          <a:p>
            <a:pPr>
              <a:buSzPct val="85000"/>
              <a:buNone/>
            </a:pPr>
            <a:r>
              <a:rPr dirty="0" sz="3563" lang="en-US">
                <a:solidFill>
                  <a:srgbClr val="3333FF"/>
                </a:solidFill>
                <a:latin typeface="Perpetua" pitchFamily="18" charset="0"/>
              </a:rPr>
              <a:t>Average Waiting Time </a:t>
            </a:r>
            <a:r>
              <a:rPr dirty="0" sz="3563" lang="en-US">
                <a:latin typeface="Perpetua" pitchFamily="18" charset="0"/>
              </a:rPr>
              <a:t>= (81+20+94+97) / 4 = </a:t>
            </a:r>
            <a:r>
              <a:rPr b="1" dirty="0" sz="3563" lang="en-US">
                <a:solidFill>
                  <a:srgbClr val="FF0066"/>
                </a:solidFill>
                <a:latin typeface="Perpetua" pitchFamily="18" charset="0"/>
              </a:rPr>
              <a:t>73 </a:t>
            </a:r>
            <a:r>
              <a:rPr b="1" dirty="0" sz="3563" lang="en-US" err="1">
                <a:solidFill>
                  <a:srgbClr val="FF0066"/>
                </a:solidFill>
                <a:latin typeface="Perpetua" pitchFamily="18" charset="0"/>
              </a:rPr>
              <a:t>ms</a:t>
            </a:r>
            <a:endParaRPr b="1" dirty="0" sz="3563" lang="en-US">
              <a:solidFill>
                <a:srgbClr val="FF0066"/>
              </a:solidFill>
              <a:latin typeface="Perpetua" pitchFamily="18" charset="0"/>
            </a:endParaRPr>
          </a:p>
          <a:p>
            <a:pPr>
              <a:buSzPct val="85000"/>
              <a:buNone/>
            </a:pPr>
            <a:endParaRPr dirty="0" lang="en-US">
              <a:latin typeface="Perpetua" pitchFamily="18" charset="0"/>
            </a:endParaRPr>
          </a:p>
          <a:p>
            <a:pPr>
              <a:buSzPct val="85000"/>
              <a:buNone/>
            </a:pPr>
            <a:endParaRPr dirty="0" lang="en-US">
              <a:latin typeface="Perpetua" pitchFamily="18" charset="0"/>
            </a:endParaRPr>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1468862" y="4199138"/>
            <a:ext cx="8929688" cy="1707300"/>
          </a:xfrm>
          <a:prstGeom prst="rect"/>
          <a:noFill/>
          <a:ln w="9525">
            <a:solidFill>
              <a:srgbClr val="CC00FF"/>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44" name="Title 1"/>
          <p:cNvSpPr>
            <a:spLocks noGrp="1"/>
          </p:cNvSpPr>
          <p:nvPr>
            <p:ph type="title"/>
          </p:nvPr>
        </p:nvSpPr>
        <p:spPr>
          <a:xfrm>
            <a:off x="1914144" y="274638"/>
            <a:ext cx="9997440" cy="624522"/>
          </a:xfrm>
        </p:spPr>
        <p:txBody>
          <a:bodyPr>
            <a:normAutofit fontScale="90000"/>
          </a:bodyPr>
          <a:p>
            <a:r>
              <a:rPr b="1" dirty="0" i="0" lang="en-US">
                <a:solidFill>
                  <a:srgbClr val="40424E"/>
                </a:solidFill>
                <a:effectLst/>
                <a:latin typeface="urw-din"/>
              </a:rPr>
              <a:t>Preemptive Scheduling:</a:t>
            </a:r>
            <a:r>
              <a:rPr b="0" dirty="0" i="0" lang="en-US">
                <a:solidFill>
                  <a:srgbClr val="40424E"/>
                </a:solidFill>
                <a:effectLst/>
                <a:latin typeface="urw-din"/>
              </a:rPr>
              <a:t> </a:t>
            </a:r>
            <a:endParaRPr dirty="0" lang="en-US"/>
          </a:p>
        </p:txBody>
      </p:sp>
      <p:sp>
        <p:nvSpPr>
          <p:cNvPr id="1048645" name="Content Placeholder 2"/>
          <p:cNvSpPr>
            <a:spLocks noGrp="1"/>
          </p:cNvSpPr>
          <p:nvPr>
            <p:ph idx="1"/>
          </p:nvPr>
        </p:nvSpPr>
        <p:spPr>
          <a:xfrm>
            <a:off x="1584960" y="899160"/>
            <a:ext cx="10326624" cy="5349240"/>
          </a:xfrm>
        </p:spPr>
        <p:txBody>
          <a:bodyPr>
            <a:normAutofit fontScale="93750" lnSpcReduction="20000"/>
          </a:bodyPr>
          <a:p>
            <a:r>
              <a:rPr b="0" dirty="0" i="0" lang="en-US">
                <a:effectLst/>
                <a:latin typeface="Times New Roman" panose="02020603050405020304" pitchFamily="18" charset="0"/>
                <a:cs typeface="Times New Roman" panose="02020603050405020304" pitchFamily="18" charset="0"/>
              </a:rPr>
              <a:t>Preemptive scheduling is used when a process switches from running state to ready state or from waiting state to ready state. </a:t>
            </a:r>
          </a:p>
          <a:p>
            <a:r>
              <a:rPr b="0" dirty="0" i="0" lang="en-US">
                <a:effectLst/>
                <a:latin typeface="Times New Roman" panose="02020603050405020304" pitchFamily="18" charset="0"/>
                <a:cs typeface="Times New Roman" panose="02020603050405020304" pitchFamily="18" charset="0"/>
              </a:rPr>
              <a:t>The resources (mainly CPU cycles) are allocated to the process for the limited amount of time and then is taken away, and the process is again placed back in the ready queue if that process still has CPU burst time remaining. </a:t>
            </a:r>
          </a:p>
          <a:p>
            <a:r>
              <a:rPr b="0" dirty="0" i="0" lang="en-US">
                <a:effectLst/>
                <a:latin typeface="Times New Roman" panose="02020603050405020304" pitchFamily="18" charset="0"/>
                <a:cs typeface="Times New Roman" panose="02020603050405020304" pitchFamily="18" charset="0"/>
              </a:rPr>
              <a:t>That process stays in ready queue till it gets next chance to execute. </a:t>
            </a:r>
          </a:p>
          <a:p>
            <a:r>
              <a:rPr b="0" dirty="0" i="0" lang="en-US">
                <a:effectLst/>
                <a:latin typeface="Times New Roman" panose="02020603050405020304" pitchFamily="18" charset="0"/>
                <a:cs typeface="Times New Roman" panose="02020603050405020304" pitchFamily="18" charset="0"/>
              </a:rPr>
              <a:t>Algorithms based on preemptive scheduling are: </a:t>
            </a:r>
            <a:r>
              <a:rPr b="0" dirty="0" i="0" lang="en-US" u="sng">
                <a:effectLst/>
                <a:latin typeface="Times New Roman" panose="02020603050405020304" pitchFamily="18" charset="0"/>
                <a:cs typeface="Times New Roman" panose="02020603050405020304" pitchFamily="18" charset="0"/>
                <a:hlinkClick r:id="rId1"/>
              </a:rPr>
              <a:t>Round Robin (RR)</a:t>
            </a:r>
            <a:r>
              <a:rPr b="0" dirty="0" i="0" lang="en-US">
                <a:effectLst/>
                <a:latin typeface="Times New Roman" panose="02020603050405020304" pitchFamily="18" charset="0"/>
                <a:cs typeface="Times New Roman" panose="02020603050405020304" pitchFamily="18" charset="0"/>
              </a:rPr>
              <a:t>,</a:t>
            </a:r>
            <a:r>
              <a:rPr b="0" dirty="0" i="0" lang="en-US" u="sng">
                <a:effectLst/>
                <a:latin typeface="Times New Roman" panose="02020603050405020304" pitchFamily="18" charset="0"/>
                <a:cs typeface="Times New Roman" panose="02020603050405020304" pitchFamily="18" charset="0"/>
                <a:hlinkClick r:id="rId2"/>
              </a:rPr>
              <a:t>Shortest Remaining Time First (SRTF)</a:t>
            </a:r>
            <a:r>
              <a:rPr b="0" dirty="0" i="0" lang="en-US">
                <a:effectLst/>
                <a:latin typeface="Times New Roman" panose="02020603050405020304" pitchFamily="18" charset="0"/>
                <a:cs typeface="Times New Roman" panose="02020603050405020304" pitchFamily="18" charset="0"/>
              </a:rPr>
              <a:t>, </a:t>
            </a:r>
            <a:r>
              <a:rPr b="0" dirty="0" i="0" lang="en-US" u="sng">
                <a:effectLst/>
                <a:latin typeface="Times New Roman" panose="02020603050405020304" pitchFamily="18" charset="0"/>
                <a:cs typeface="Times New Roman" panose="02020603050405020304" pitchFamily="18" charset="0"/>
                <a:hlinkClick r:id="rId3"/>
              </a:rPr>
              <a:t>Priority (preemptive version)</a:t>
            </a:r>
            <a:r>
              <a:rPr b="0" dirty="0" i="0" lang="en-US">
                <a:effectLst/>
                <a:latin typeface="Times New Roman" panose="02020603050405020304" pitchFamily="18" charset="0"/>
                <a:cs typeface="Times New Roman" panose="02020603050405020304" pitchFamily="18" charset="0"/>
              </a:rPr>
              <a:t>, etc. </a:t>
            </a:r>
          </a:p>
          <a:p>
            <a:endParaRPr b="0" dirty="0" i="0" lang="en-US">
              <a:effectLst/>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74" name="Title 1"/>
          <p:cNvSpPr>
            <a:spLocks noGrp="1"/>
          </p:cNvSpPr>
          <p:nvPr>
            <p:ph type="title"/>
          </p:nvPr>
        </p:nvSpPr>
        <p:spPr/>
        <p:txBody>
          <a:bodyPr/>
          <a:p>
            <a:r>
              <a:rPr dirty="0" lang="en-US"/>
              <a:t>Exercise 2:</a:t>
            </a:r>
          </a:p>
        </p:txBody>
      </p:sp>
      <p:sp>
        <p:nvSpPr>
          <p:cNvPr id="1048875" name="Content Placeholder 2"/>
          <p:cNvSpPr>
            <a:spLocks noGrp="1"/>
          </p:cNvSpPr>
          <p:nvPr>
            <p:ph idx="1"/>
          </p:nvPr>
        </p:nvSpPr>
        <p:spPr/>
        <p:txBody>
          <a:bodyPr>
            <a:normAutofit fontScale="95833" lnSpcReduction="20000"/>
          </a:bodyPr>
          <a:p>
            <a:r>
              <a:rPr dirty="0" sz="2400" lang="en-US"/>
              <a:t>Consider the set of 5 processes whose arrival time and burst time are given below:</a:t>
            </a:r>
          </a:p>
          <a:p>
            <a:endParaRPr dirty="0" sz="2400" lang="en-US"/>
          </a:p>
          <a:p>
            <a:endParaRPr dirty="0" sz="2400" lang="en-US"/>
          </a:p>
          <a:p>
            <a:endParaRPr dirty="0" sz="2400" lang="en-US"/>
          </a:p>
          <a:p>
            <a:endParaRPr dirty="0" sz="2400" lang="en-US"/>
          </a:p>
          <a:p>
            <a:endParaRPr dirty="0" sz="2400" lang="en-US"/>
          </a:p>
          <a:p>
            <a:endParaRPr dirty="0" sz="2400" lang="en-US"/>
          </a:p>
          <a:p>
            <a:endParaRPr dirty="0" sz="2400" lang="en-US"/>
          </a:p>
          <a:p>
            <a:r>
              <a:rPr dirty="0" sz="2400" lang="en-US"/>
              <a:t>If the CPU scheduling policy is round robin with the </a:t>
            </a:r>
            <a:r>
              <a:rPr b="1" dirty="0" sz="2400" lang="en-US"/>
              <a:t>time quantum= 2 units,</a:t>
            </a:r>
            <a:r>
              <a:rPr dirty="0" sz="2400" lang="en-US"/>
              <a:t> calculate the average waiting time and average turnaround time. </a:t>
            </a:r>
          </a:p>
          <a:p>
            <a:endParaRPr dirty="0" lang="en-US"/>
          </a:p>
        </p:txBody>
      </p:sp>
      <p:pic>
        <p:nvPicPr>
          <p:cNvPr id="2097163" name="Picture 4"/>
          <p:cNvPicPr>
            <a:picLocks noChangeAspect="1"/>
          </p:cNvPicPr>
          <p:nvPr/>
        </p:nvPicPr>
        <p:blipFill>
          <a:blip xmlns:r="http://schemas.openxmlformats.org/officeDocument/2006/relationships" r:embed="rId1"/>
          <a:stretch>
            <a:fillRect/>
          </a:stretch>
        </p:blipFill>
        <p:spPr>
          <a:xfrm>
            <a:off x="3302000" y="2028825"/>
            <a:ext cx="5105400" cy="3000375"/>
          </a:xfrm>
          <a:prstGeom prst="rec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76" name="Title 1"/>
          <p:cNvSpPr>
            <a:spLocks noGrp="1"/>
          </p:cNvSpPr>
          <p:nvPr>
            <p:ph type="title"/>
          </p:nvPr>
        </p:nvSpPr>
        <p:spPr>
          <a:xfrm>
            <a:off x="1914144" y="274638"/>
            <a:ext cx="9997440" cy="449262"/>
          </a:xfrm>
        </p:spPr>
        <p:txBody>
          <a:bodyPr>
            <a:normAutofit fontScale="90000"/>
          </a:bodyPr>
          <a:p>
            <a:r>
              <a:rPr dirty="0" lang="en-US"/>
              <a:t>Solution </a:t>
            </a:r>
          </a:p>
        </p:txBody>
      </p:sp>
      <p:sp>
        <p:nvSpPr>
          <p:cNvPr id="1048877" name="Content Placeholder 2"/>
          <p:cNvSpPr>
            <a:spLocks noGrp="1"/>
          </p:cNvSpPr>
          <p:nvPr>
            <p:ph idx="1"/>
          </p:nvPr>
        </p:nvSpPr>
        <p:spPr>
          <a:xfrm>
            <a:off x="1914144" y="723900"/>
            <a:ext cx="9997440" cy="5524500"/>
          </a:xfrm>
        </p:spPr>
        <p:txBody>
          <a:bodyPr/>
          <a:p>
            <a:r>
              <a:rPr dirty="0" lang="en-US"/>
              <a:t>Gantt chart:</a:t>
            </a:r>
          </a:p>
          <a:p>
            <a:endParaRPr dirty="0" lang="en-US"/>
          </a:p>
          <a:p>
            <a:endParaRPr dirty="0" lang="en-US"/>
          </a:p>
          <a:p>
            <a:endParaRPr dirty="0" lang="en-US"/>
          </a:p>
          <a:p>
            <a:endParaRPr dirty="0" lang="en-US"/>
          </a:p>
          <a:p>
            <a:endParaRPr dirty="0" lang="en-US"/>
          </a:p>
        </p:txBody>
      </p:sp>
      <p:pic>
        <p:nvPicPr>
          <p:cNvPr id="2097164" name="Picture 4"/>
          <p:cNvPicPr>
            <a:picLocks noChangeAspect="1"/>
          </p:cNvPicPr>
          <p:nvPr/>
        </p:nvPicPr>
        <p:blipFill>
          <a:blip xmlns:r="http://schemas.openxmlformats.org/officeDocument/2006/relationships" r:embed="rId1"/>
          <a:stretch>
            <a:fillRect/>
          </a:stretch>
        </p:blipFill>
        <p:spPr>
          <a:xfrm>
            <a:off x="1493838" y="1386523"/>
            <a:ext cx="9997440" cy="1471850"/>
          </a:xfrm>
          <a:prstGeom prst="rect"/>
        </p:spPr>
      </p:pic>
      <p:graphicFrame>
        <p:nvGraphicFramePr>
          <p:cNvPr id="4194315" name="Table 6"/>
          <p:cNvGraphicFramePr>
            <a:graphicFrameLocks noGrp="1"/>
          </p:cNvGraphicFramePr>
          <p:nvPr/>
        </p:nvGraphicFramePr>
        <p:xfrm>
          <a:off x="1914144" y="2979103"/>
          <a:ext cx="8652255" cy="3931920"/>
        </p:xfrm>
        <a:graphic>
          <a:graphicData uri="http://schemas.openxmlformats.org/drawingml/2006/table">
            <a:tbl>
              <a:tblPr firstRow="1" bandRow="1">
                <a:tableStyleId>{5C22544A-7EE6-4342-B048-85BDC9FD1C3A}</a:tableStyleId>
              </a:tblPr>
              <a:tblGrid>
                <a:gridCol w="1730451"/>
                <a:gridCol w="1730451"/>
                <a:gridCol w="1730451"/>
                <a:gridCol w="1730451"/>
                <a:gridCol w="1730451"/>
              </a:tblGrid>
              <a:tr h="286685">
                <a:tc gridSpan="4">
                  <a:txBody>
                    <a:bodyPr/>
                    <a:p>
                      <a:pPr algn="ctr"/>
                      <a:r>
                        <a:rPr dirty="0" sz="2000" lang="en-US">
                          <a:solidFill>
                            <a:sysClr lastClr="000000" val="windowText"/>
                          </a:solidFill>
                        </a:rPr>
                        <a:t>Ready queue</a:t>
                      </a:r>
                    </a:p>
                  </a:txBody>
                  <a:tcPr>
                    <a:solidFill>
                      <a:schemeClr val="bg1">
                        <a:lumMod val="85000"/>
                      </a:schemeClr>
                    </a:solidFill>
                  </a:tcPr>
                </a:tc>
                <a:tc hMerge="1">
                  <a:txBody>
                    <a:bodyPr/>
                    <a:p>
                      <a:endParaRPr dirty="0" lang="en-US"/>
                    </a:p>
                  </a:txBody>
                  <a:tcPr>
                    <a:solidFill>
                      <a:schemeClr val="bg1">
                        <a:lumMod val="85000"/>
                      </a:schemeClr>
                    </a:solidFill>
                  </a:tcPr>
                </a:tc>
                <a:tc hMerge="1">
                  <a:txBody>
                    <a:bodyPr/>
                    <a:p>
                      <a:endParaRPr dirty="0" lang="en-US"/>
                    </a:p>
                  </a:txBody>
                  <a:tcPr>
                    <a:solidFill>
                      <a:schemeClr val="bg1">
                        <a:lumMod val="85000"/>
                      </a:schemeClr>
                    </a:solidFill>
                  </a:tcPr>
                </a:tc>
                <a:tc hMerge="1">
                  <a:txBody>
                    <a:bodyPr/>
                    <a:p>
                      <a:endParaRPr dirty="0" lang="en-US"/>
                    </a:p>
                  </a:txBody>
                  <a:tcPr>
                    <a:solidFill>
                      <a:schemeClr val="bg1">
                        <a:lumMod val="85000"/>
                      </a:schemeClr>
                    </a:solidFill>
                  </a:tcPr>
                </a:tc>
                <a:tc>
                  <a:txBody>
                    <a:bodyPr/>
                    <a:p>
                      <a:pPr algn="ctr"/>
                      <a:r>
                        <a:rPr dirty="0" sz="2000" lang="en-US">
                          <a:solidFill>
                            <a:sysClr lastClr="000000" val="windowText"/>
                          </a:solidFill>
                        </a:rPr>
                        <a:t>Time (clock)</a:t>
                      </a:r>
                    </a:p>
                  </a:txBody>
                  <a:tcPr>
                    <a:solidFill>
                      <a:schemeClr val="bg1">
                        <a:lumMod val="85000"/>
                      </a:schemeClr>
                    </a:solidFill>
                  </a:tcPr>
                </a:tc>
              </a:tr>
              <a:tr h="286685">
                <a:tc>
                  <a:txBody>
                    <a:bodyPr/>
                    <a:p>
                      <a:endParaRPr sz="2000" lang="en-US"/>
                    </a:p>
                  </a:txBody>
                </a:tc>
                <a:tc>
                  <a:txBody>
                    <a:bodyPr/>
                    <a:p>
                      <a:endParaRPr sz="2000" lang="en-US"/>
                    </a:p>
                  </a:txBody>
                </a:tc>
                <a:tc>
                  <a:txBody>
                    <a:bodyPr/>
                    <a:p>
                      <a:endParaRPr sz="2000" lang="en-US"/>
                    </a:p>
                  </a:txBody>
                </a:tc>
                <a:tc>
                  <a:txBody>
                    <a:bodyPr/>
                    <a:p>
                      <a:r>
                        <a:rPr dirty="0" sz="2000" lang="en-US"/>
                        <a:t>p2</a:t>
                      </a:r>
                    </a:p>
                  </a:txBody>
                </a:tc>
                <a:tc>
                  <a:txBody>
                    <a:bodyPr/>
                    <a:p>
                      <a:r>
                        <a:rPr dirty="0" sz="2000" lang="en-US"/>
                        <a:t>1</a:t>
                      </a:r>
                    </a:p>
                  </a:txBody>
                </a:tc>
              </a:tr>
              <a:tr h="286685">
                <a:tc>
                  <a:txBody>
                    <a:bodyPr/>
                    <a:p>
                      <a:endParaRPr sz="2000" lang="en-US"/>
                    </a:p>
                  </a:txBody>
                </a:tc>
                <a:tc>
                  <a:txBody>
                    <a:bodyPr/>
                    <a:p>
                      <a:endParaRPr sz="2000" lang="en-US"/>
                    </a:p>
                  </a:txBody>
                </a:tc>
                <a:tc>
                  <a:txBody>
                    <a:bodyPr/>
                    <a:p>
                      <a:r>
                        <a:rPr dirty="0" sz="2000" lang="en-US"/>
                        <a:t>P1 </a:t>
                      </a:r>
                    </a:p>
                  </a:txBody>
                </a:tc>
                <a:tc>
                  <a:txBody>
                    <a:bodyPr/>
                    <a:p>
                      <a:r>
                        <a:rPr dirty="0" sz="2000" lang="en-US"/>
                        <a:t>P3 </a:t>
                      </a:r>
                    </a:p>
                  </a:txBody>
                </a:tc>
                <a:tc>
                  <a:txBody>
                    <a:bodyPr/>
                    <a:p>
                      <a:r>
                        <a:rPr dirty="0" sz="2000" lang="en-US"/>
                        <a:t>2</a:t>
                      </a:r>
                    </a:p>
                  </a:txBody>
                </a:tc>
              </a:tr>
              <a:tr h="286685">
                <a:tc>
                  <a:txBody>
                    <a:bodyPr/>
                    <a:p>
                      <a:endParaRPr sz="2000" lang="en-US"/>
                    </a:p>
                  </a:txBody>
                </a:tc>
                <a:tc>
                  <a:txBody>
                    <a:bodyPr/>
                    <a:p>
                      <a:r>
                        <a:rPr dirty="0" sz="2000" lang="en-US"/>
                        <a:t>P4 </a:t>
                      </a:r>
                    </a:p>
                  </a:txBody>
                </a:tc>
                <a:tc>
                  <a:txBody>
                    <a:bodyPr/>
                    <a:p>
                      <a:r>
                        <a:rPr dirty="0" sz="2000" lang="en-US"/>
                        <a:t>P1 </a:t>
                      </a:r>
                    </a:p>
                  </a:txBody>
                </a:tc>
                <a:tc>
                  <a:txBody>
                    <a:bodyPr/>
                    <a:p>
                      <a:r>
                        <a:rPr dirty="0" sz="2000" lang="en-US"/>
                        <a:t>P3 </a:t>
                      </a:r>
                    </a:p>
                  </a:txBody>
                </a:tc>
                <a:tc>
                  <a:txBody>
                    <a:bodyPr/>
                    <a:p>
                      <a:r>
                        <a:rPr dirty="0" sz="2000" lang="en-US"/>
                        <a:t>3</a:t>
                      </a:r>
                    </a:p>
                  </a:txBody>
                </a:tc>
              </a:tr>
              <a:tr h="286685">
                <a:tc>
                  <a:txBody>
                    <a:bodyPr/>
                    <a:p>
                      <a:r>
                        <a:rPr dirty="0" sz="2000" lang="en-US"/>
                        <a:t>P2 </a:t>
                      </a:r>
                    </a:p>
                  </a:txBody>
                </a:tc>
                <a:tc>
                  <a:txBody>
                    <a:bodyPr/>
                    <a:p>
                      <a:r>
                        <a:rPr dirty="0" sz="2000" lang="en-US"/>
                        <a:t>P5 </a:t>
                      </a:r>
                    </a:p>
                  </a:txBody>
                </a:tc>
                <a:tc>
                  <a:txBody>
                    <a:bodyPr/>
                    <a:p>
                      <a:r>
                        <a:rPr dirty="0" sz="2000" lang="en-US"/>
                        <a:t>P4 </a:t>
                      </a:r>
                    </a:p>
                  </a:txBody>
                </a:tc>
                <a:tc>
                  <a:txBody>
                    <a:bodyPr/>
                    <a:p>
                      <a:r>
                        <a:rPr dirty="0" sz="2000" lang="en-US"/>
                        <a:t>P1 </a:t>
                      </a:r>
                    </a:p>
                  </a:txBody>
                </a:tc>
                <a:tc>
                  <a:txBody>
                    <a:bodyPr/>
                    <a:p>
                      <a:r>
                        <a:rPr dirty="0" sz="2000" lang="en-US"/>
                        <a:t>4</a:t>
                      </a:r>
                    </a:p>
                  </a:txBody>
                </a:tc>
              </a:tr>
              <a:tr h="286685">
                <a:tc>
                  <a:txBody>
                    <a:bodyPr/>
                    <a:p>
                      <a:endParaRPr sz="2000" lang="en-US"/>
                    </a:p>
                  </a:txBody>
                </a:tc>
                <a:tc>
                  <a:txBody>
                    <a:bodyPr/>
                    <a:p>
                      <a:r>
                        <a:rPr dirty="0" sz="2000" lang="en-US"/>
                        <a:t>P2 </a:t>
                      </a:r>
                    </a:p>
                  </a:txBody>
                </a:tc>
                <a:tc>
                  <a:txBody>
                    <a:bodyPr/>
                    <a:p>
                      <a:r>
                        <a:rPr dirty="0" sz="2000" lang="en-US"/>
                        <a:t>P5 </a:t>
                      </a:r>
                    </a:p>
                  </a:txBody>
                </a:tc>
                <a:tc>
                  <a:txBody>
                    <a:bodyPr/>
                    <a:p>
                      <a:r>
                        <a:rPr dirty="0" sz="2000" lang="en-US"/>
                        <a:t>P4 </a:t>
                      </a:r>
                    </a:p>
                  </a:txBody>
                </a:tc>
                <a:tc>
                  <a:txBody>
                    <a:bodyPr/>
                    <a:p>
                      <a:r>
                        <a:rPr dirty="0" sz="2000" lang="en-US"/>
                        <a:t>5</a:t>
                      </a:r>
                    </a:p>
                  </a:txBody>
                </a:tc>
              </a:tr>
              <a:tr h="286685">
                <a:tc>
                  <a:txBody>
                    <a:bodyPr/>
                    <a:p>
                      <a:endParaRPr sz="2000" lang="en-US"/>
                    </a:p>
                  </a:txBody>
                </a:tc>
                <a:tc>
                  <a:txBody>
                    <a:bodyPr/>
                    <a:p>
                      <a:r>
                        <a:rPr dirty="0" sz="2000" lang="en-US"/>
                        <a:t>P1 </a:t>
                      </a:r>
                    </a:p>
                  </a:txBody>
                </a:tc>
                <a:tc>
                  <a:txBody>
                    <a:bodyPr/>
                    <a:p>
                      <a:r>
                        <a:rPr dirty="0" sz="2000" lang="en-US"/>
                        <a:t>P2 </a:t>
                      </a:r>
                    </a:p>
                  </a:txBody>
                </a:tc>
                <a:tc>
                  <a:txBody>
                    <a:bodyPr/>
                    <a:p>
                      <a:r>
                        <a:rPr dirty="0" sz="2000" lang="en-US"/>
                        <a:t>P5 </a:t>
                      </a:r>
                    </a:p>
                  </a:txBody>
                </a:tc>
                <a:tc>
                  <a:txBody>
                    <a:bodyPr/>
                    <a:p>
                      <a:r>
                        <a:rPr dirty="0" sz="2000" lang="en-US"/>
                        <a:t>7</a:t>
                      </a:r>
                    </a:p>
                  </a:txBody>
                </a:tc>
              </a:tr>
              <a:tr h="286685">
                <a:tc>
                  <a:txBody>
                    <a:bodyPr/>
                    <a:p>
                      <a:endParaRPr sz="2000" lang="en-US"/>
                    </a:p>
                  </a:txBody>
                </a:tc>
                <a:tc>
                  <a:txBody>
                    <a:bodyPr/>
                    <a:p>
                      <a:endParaRPr dirty="0" sz="2000" lang="en-US"/>
                    </a:p>
                  </a:txBody>
                </a:tc>
                <a:tc>
                  <a:txBody>
                    <a:bodyPr/>
                    <a:p>
                      <a:r>
                        <a:rPr dirty="0" sz="2000" lang="en-US"/>
                        <a:t>…</a:t>
                      </a:r>
                    </a:p>
                  </a:txBody>
                </a:tc>
                <a:tc>
                  <a:txBody>
                    <a:bodyPr/>
                    <a:p>
                      <a:r>
                        <a:rPr dirty="0" sz="2000" lang="en-US"/>
                        <a:t>…</a:t>
                      </a:r>
                    </a:p>
                  </a:txBody>
                </a:tc>
                <a:tc>
                  <a:txBody>
                    <a:bodyPr/>
                    <a:p>
                      <a:r>
                        <a:rPr dirty="0" sz="2000" lang="en-US"/>
                        <a:t>….</a:t>
                      </a:r>
                    </a:p>
                  </a:txBody>
                </a:tc>
              </a:tr>
              <a:tr h="286685">
                <a:tc>
                  <a:txBody>
                    <a:bodyPr/>
                    <a:p>
                      <a:endParaRPr sz="2000" lang="en-US"/>
                    </a:p>
                  </a:txBody>
                </a:tc>
                <a:tc>
                  <a:txBody>
                    <a:bodyPr/>
                    <a:p>
                      <a:endParaRPr dirty="0" sz="2000" lang="en-US"/>
                    </a:p>
                  </a:txBody>
                </a:tc>
                <a:tc>
                  <a:txBody>
                    <a:bodyPr/>
                    <a:p>
                      <a:r>
                        <a:rPr dirty="0" sz="2000" lang="en-US"/>
                        <a:t>P5 </a:t>
                      </a:r>
                    </a:p>
                  </a:txBody>
                </a:tc>
                <a:tc>
                  <a:txBody>
                    <a:bodyPr/>
                    <a:p>
                      <a:r>
                        <a:rPr dirty="0" sz="2000" lang="en-US"/>
                        <a:t>P1 </a:t>
                      </a:r>
                    </a:p>
                  </a:txBody>
                </a:tc>
                <a:tc>
                  <a:txBody>
                    <a:bodyPr/>
                    <a:p>
                      <a:r>
                        <a:rPr dirty="0" sz="2000" lang="en-US"/>
                        <a:t>12</a:t>
                      </a:r>
                    </a:p>
                  </a:txBody>
                </a:tc>
              </a:tr>
              <a:tr h="264633">
                <a:tc>
                  <a:txBody>
                    <a:bodyPr/>
                    <a:p>
                      <a:endParaRPr lang="en-US"/>
                    </a:p>
                  </a:txBody>
                </a:tc>
                <a:tc>
                  <a:txBody>
                    <a:bodyPr/>
                    <a:p>
                      <a:endParaRPr dirty="0" lang="en-US"/>
                    </a:p>
                  </a:txBody>
                </a:tc>
                <a:tc>
                  <a:txBody>
                    <a:bodyPr/>
                    <a:p>
                      <a:r>
                        <a:rPr dirty="0" lang="en-US"/>
                        <a:t>…</a:t>
                      </a:r>
                    </a:p>
                  </a:txBody>
                </a:tc>
                <a:tc>
                  <a:txBody>
                    <a:bodyPr/>
                    <a:p>
                      <a:r>
                        <a:rPr dirty="0" lang="en-US"/>
                        <a:t>…</a:t>
                      </a:r>
                    </a:p>
                  </a:txBody>
                </a:tc>
                <a:tc>
                  <a:txBody>
                    <a:bodyPr/>
                    <a:p>
                      <a:r>
                        <a:rPr dirty="0" lang="en-US"/>
                        <a:t>…</a:t>
                      </a:r>
                    </a:p>
                  </a:txBody>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78" name="Title 1"/>
          <p:cNvSpPr>
            <a:spLocks noGrp="1"/>
          </p:cNvSpPr>
          <p:nvPr>
            <p:ph type="title"/>
          </p:nvPr>
        </p:nvSpPr>
        <p:spPr/>
        <p:txBody>
          <a:bodyPr/>
          <a:p>
            <a:r>
              <a:rPr dirty="0" lang="en-US"/>
              <a:t>Solution </a:t>
            </a:r>
            <a:r>
              <a:rPr dirty="0" lang="en-US" err="1"/>
              <a:t>Cont</a:t>
            </a:r>
            <a:r>
              <a:rPr dirty="0" lang="en-US"/>
              <a:t>…</a:t>
            </a:r>
          </a:p>
        </p:txBody>
      </p:sp>
      <p:sp>
        <p:nvSpPr>
          <p:cNvPr id="1048879" name="Content Placeholder 2"/>
          <p:cNvSpPr>
            <a:spLocks noGrp="1"/>
          </p:cNvSpPr>
          <p:nvPr>
            <p:ph idx="1"/>
          </p:nvPr>
        </p:nvSpPr>
        <p:spPr/>
        <p:txBody>
          <a:bodyPr/>
          <a:p>
            <a:endParaRPr dirty="0" lang="en-US"/>
          </a:p>
          <a:p>
            <a:endParaRPr dirty="0" lang="en-US"/>
          </a:p>
          <a:p>
            <a:endParaRPr dirty="0" lang="en-US"/>
          </a:p>
          <a:p>
            <a:endParaRPr dirty="0" lang="en-US"/>
          </a:p>
          <a:p>
            <a:endParaRPr dirty="0" lang="en-US"/>
          </a:p>
        </p:txBody>
      </p:sp>
      <p:pic>
        <p:nvPicPr>
          <p:cNvPr id="2097165" name="Picture 6"/>
          <p:cNvPicPr>
            <a:picLocks noChangeAspect="1"/>
          </p:cNvPicPr>
          <p:nvPr/>
        </p:nvPicPr>
        <p:blipFill>
          <a:blip xmlns:r="http://schemas.openxmlformats.org/officeDocument/2006/relationships" r:embed="rId1"/>
          <a:stretch>
            <a:fillRect/>
          </a:stretch>
        </p:blipFill>
        <p:spPr>
          <a:xfrm>
            <a:off x="2130424" y="1499394"/>
            <a:ext cx="6950075" cy="1276350"/>
          </a:xfrm>
          <a:prstGeom prst="rect"/>
        </p:spPr>
      </p:pic>
      <p:pic>
        <p:nvPicPr>
          <p:cNvPr id="2097166" name="Picture 8"/>
          <p:cNvPicPr>
            <a:picLocks noChangeAspect="1"/>
          </p:cNvPicPr>
          <p:nvPr/>
        </p:nvPicPr>
        <p:blipFill>
          <a:blip xmlns:r="http://schemas.openxmlformats.org/officeDocument/2006/relationships" r:embed="rId2"/>
          <a:stretch>
            <a:fillRect/>
          </a:stretch>
        </p:blipFill>
        <p:spPr>
          <a:xfrm>
            <a:off x="2764917" y="2969022"/>
            <a:ext cx="5391150" cy="3086100"/>
          </a:xfrm>
          <a:prstGeom prst="rec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880" name="Title 1"/>
          <p:cNvSpPr>
            <a:spLocks noGrp="1"/>
          </p:cNvSpPr>
          <p:nvPr>
            <p:ph type="title"/>
          </p:nvPr>
        </p:nvSpPr>
        <p:spPr/>
        <p:txBody>
          <a:bodyPr/>
          <a:p>
            <a:r>
              <a:rPr dirty="0" lang="en-US"/>
              <a:t>Solution </a:t>
            </a:r>
            <a:r>
              <a:rPr dirty="0" lang="en-US" err="1"/>
              <a:t>Cont</a:t>
            </a:r>
            <a:r>
              <a:rPr dirty="0" lang="en-US"/>
              <a:t>…</a:t>
            </a:r>
          </a:p>
        </p:txBody>
      </p:sp>
      <p:pic>
        <p:nvPicPr>
          <p:cNvPr id="2097167" name="Picture 4"/>
          <p:cNvPicPr>
            <a:picLocks noChangeAspect="1"/>
          </p:cNvPicPr>
          <p:nvPr/>
        </p:nvPicPr>
        <p:blipFill>
          <a:blip xmlns:r="http://schemas.openxmlformats.org/officeDocument/2006/relationships" r:embed="rId1"/>
          <a:stretch>
            <a:fillRect/>
          </a:stretch>
        </p:blipFill>
        <p:spPr>
          <a:xfrm>
            <a:off x="2800350" y="1755775"/>
            <a:ext cx="5302250" cy="1238250"/>
          </a:xfrm>
          <a:prstGeom prst="rect"/>
        </p:spPr>
      </p:pic>
      <p:pic>
        <p:nvPicPr>
          <p:cNvPr id="2097168" name="Picture 6"/>
          <p:cNvPicPr>
            <a:picLocks noChangeAspect="1"/>
          </p:cNvPicPr>
          <p:nvPr/>
        </p:nvPicPr>
        <p:blipFill>
          <a:blip xmlns:r="http://schemas.openxmlformats.org/officeDocument/2006/relationships" r:embed="rId2"/>
          <a:stretch>
            <a:fillRect/>
          </a:stretch>
        </p:blipFill>
        <p:spPr>
          <a:xfrm>
            <a:off x="2222500" y="4205287"/>
            <a:ext cx="5880100" cy="1362075"/>
          </a:xfrm>
          <a:prstGeom prst="rec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81" name="Title 1"/>
          <p:cNvSpPr>
            <a:spLocks noGrp="1"/>
          </p:cNvSpPr>
          <p:nvPr>
            <p:ph type="title"/>
          </p:nvPr>
        </p:nvSpPr>
        <p:spPr/>
        <p:txBody>
          <a:bodyPr>
            <a:normAutofit/>
          </a:bodyPr>
          <a:p>
            <a:pPr algn="l" lvl="1" rtl="0">
              <a:spcBef>
                <a:spcPct val="0"/>
              </a:spcBef>
            </a:pPr>
            <a:r>
              <a:rPr b="1" dirty="0" sz="3966" lang="en-US">
                <a:solidFill>
                  <a:srgbClr val="0000CC"/>
                </a:solidFill>
                <a:latin typeface="Perpetua" pitchFamily="18" charset="0"/>
              </a:rPr>
              <a:t> 5. Multi level Queue Scheduling</a:t>
            </a:r>
            <a:endParaRPr b="1" dirty="0" sz="2776" lang="en-US">
              <a:solidFill>
                <a:srgbClr val="0000CC"/>
              </a:solidFill>
            </a:endParaRPr>
          </a:p>
        </p:txBody>
      </p:sp>
      <p:sp>
        <p:nvSpPr>
          <p:cNvPr id="1048882" name="Content Placeholder 2"/>
          <p:cNvSpPr>
            <a:spLocks noGrp="1"/>
          </p:cNvSpPr>
          <p:nvPr>
            <p:ph sz="quarter" idx="1"/>
          </p:nvPr>
        </p:nvSpPr>
        <p:spPr>
          <a:xfrm>
            <a:off x="1671599" y="1417638"/>
            <a:ext cx="10520401" cy="5214938"/>
          </a:xfrm>
        </p:spPr>
        <p:txBody>
          <a:bodyPr>
            <a:normAutofit fontScale="96768" lnSpcReduction="20000"/>
          </a:bodyPr>
          <a:p>
            <a:pPr>
              <a:lnSpc>
                <a:spcPct val="150000"/>
              </a:lnSpc>
              <a:buClr>
                <a:srgbClr val="0000CC"/>
              </a:buClr>
              <a:buSzPct val="85000"/>
              <a:buFont typeface="Wingdings" pitchFamily="2" charset="2"/>
              <a:buChar char="ü"/>
            </a:pPr>
            <a:r>
              <a:rPr dirty="0" sz="3094" lang="en-US">
                <a:latin typeface="+mj-lt"/>
              </a:rPr>
              <a:t> Ready queue is </a:t>
            </a:r>
            <a:r>
              <a:rPr b="1" dirty="0" sz="3094" lang="en-US">
                <a:solidFill>
                  <a:srgbClr val="3333CC"/>
                </a:solidFill>
                <a:latin typeface="+mj-lt"/>
              </a:rPr>
              <a:t>partitioned</a:t>
            </a:r>
            <a:r>
              <a:rPr dirty="0" sz="3094" lang="en-US">
                <a:latin typeface="+mj-lt"/>
              </a:rPr>
              <a:t> into separate queues:</a:t>
            </a:r>
          </a:p>
          <a:p>
            <a:pPr>
              <a:lnSpc>
                <a:spcPct val="150000"/>
              </a:lnSpc>
              <a:buNone/>
            </a:pPr>
            <a:r>
              <a:rPr dirty="0" sz="3094" lang="en-US">
                <a:latin typeface="+mj-lt"/>
              </a:rPr>
              <a:t>           </a:t>
            </a:r>
            <a:r>
              <a:rPr dirty="0" sz="3094" lang="en-US">
                <a:solidFill>
                  <a:srgbClr val="CC00FF"/>
                </a:solidFill>
                <a:latin typeface="+mj-lt"/>
              </a:rPr>
              <a:t>– Foreground (</a:t>
            </a:r>
            <a:r>
              <a:rPr dirty="0" sz="3094" lang="en-US">
                <a:solidFill>
                  <a:srgbClr val="3333CC"/>
                </a:solidFill>
                <a:latin typeface="+mj-lt"/>
              </a:rPr>
              <a:t>interactive</a:t>
            </a:r>
            <a:r>
              <a:rPr dirty="0" sz="3094" lang="en-US">
                <a:solidFill>
                  <a:srgbClr val="CC00FF"/>
                </a:solidFill>
                <a:latin typeface="+mj-lt"/>
              </a:rPr>
              <a:t>)</a:t>
            </a:r>
          </a:p>
          <a:p>
            <a:pPr>
              <a:lnSpc>
                <a:spcPct val="150000"/>
              </a:lnSpc>
              <a:buNone/>
            </a:pPr>
            <a:r>
              <a:rPr dirty="0" sz="3094" lang="en-US">
                <a:solidFill>
                  <a:srgbClr val="CC00FF"/>
                </a:solidFill>
                <a:latin typeface="+mj-lt"/>
              </a:rPr>
              <a:t>           – Background (</a:t>
            </a:r>
            <a:r>
              <a:rPr dirty="0" sz="3094" lang="en-US">
                <a:solidFill>
                  <a:srgbClr val="3333CC"/>
                </a:solidFill>
                <a:latin typeface="+mj-lt"/>
              </a:rPr>
              <a:t>batch</a:t>
            </a:r>
            <a:r>
              <a:rPr dirty="0" sz="3094" lang="en-US">
                <a:solidFill>
                  <a:srgbClr val="CC00FF"/>
                </a:solidFill>
                <a:latin typeface="+mj-lt"/>
              </a:rPr>
              <a:t>)</a:t>
            </a:r>
          </a:p>
          <a:p>
            <a:pPr>
              <a:lnSpc>
                <a:spcPct val="150000"/>
              </a:lnSpc>
              <a:buClr>
                <a:srgbClr val="0000CC"/>
              </a:buClr>
              <a:buSzPct val="85000"/>
              <a:buFont typeface="Wingdings" pitchFamily="2" charset="2"/>
              <a:buChar char="ü"/>
            </a:pPr>
            <a:r>
              <a:rPr dirty="0" sz="3094" lang="en-US">
                <a:latin typeface="+mj-lt"/>
              </a:rPr>
              <a:t> Each queue has its own scheduling algorithm:  </a:t>
            </a:r>
          </a:p>
          <a:p>
            <a:pPr>
              <a:lnSpc>
                <a:spcPct val="150000"/>
              </a:lnSpc>
              <a:buNone/>
            </a:pPr>
            <a:r>
              <a:rPr dirty="0" sz="3094" lang="en-US">
                <a:latin typeface="+mj-lt"/>
              </a:rPr>
              <a:t>           – Foreground – </a:t>
            </a:r>
            <a:r>
              <a:rPr dirty="0" sz="3094" lang="en-US">
                <a:solidFill>
                  <a:srgbClr val="CC00FF"/>
                </a:solidFill>
                <a:latin typeface="+mj-lt"/>
              </a:rPr>
              <a:t>RR</a:t>
            </a:r>
          </a:p>
          <a:p>
            <a:pPr>
              <a:lnSpc>
                <a:spcPct val="150000"/>
              </a:lnSpc>
              <a:buNone/>
            </a:pPr>
            <a:r>
              <a:rPr dirty="0" sz="3094" lang="en-US">
                <a:latin typeface="+mj-lt"/>
              </a:rPr>
              <a:t>           – Background – </a:t>
            </a:r>
            <a:r>
              <a:rPr dirty="0" sz="3094" lang="en-US">
                <a:solidFill>
                  <a:srgbClr val="CC00FF"/>
                </a:solidFill>
                <a:latin typeface="+mj-lt"/>
              </a:rPr>
              <a:t>FCFS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83" name="Title 1"/>
          <p:cNvSpPr>
            <a:spLocks noGrp="1"/>
          </p:cNvSpPr>
          <p:nvPr>
            <p:ph type="title"/>
          </p:nvPr>
        </p:nvSpPr>
        <p:spPr>
          <a:xfrm>
            <a:off x="1487424" y="141982"/>
            <a:ext cx="9997440" cy="704156"/>
          </a:xfrm>
        </p:spPr>
        <p:txBody>
          <a:bodyPr>
            <a:normAutofit fontScale="90000"/>
          </a:bodyPr>
          <a:p>
            <a:pPr algn="r"/>
            <a:r>
              <a:rPr b="1" dirty="0" sz="4759" lang="en-US">
                <a:solidFill>
                  <a:srgbClr val="0000CC"/>
                </a:solidFill>
                <a:latin typeface="Perpetua" pitchFamily="18" charset="0"/>
              </a:rPr>
              <a:t>Con’t…</a:t>
            </a:r>
          </a:p>
        </p:txBody>
      </p:sp>
      <p:sp>
        <p:nvSpPr>
          <p:cNvPr id="1048884" name="Content Placeholder 2"/>
          <p:cNvSpPr>
            <a:spLocks noGrp="1"/>
          </p:cNvSpPr>
          <p:nvPr>
            <p:ph sz="quarter" idx="1"/>
          </p:nvPr>
        </p:nvSpPr>
        <p:spPr>
          <a:xfrm>
            <a:off x="1345708" y="846138"/>
            <a:ext cx="10565876" cy="5288422"/>
          </a:xfrm>
        </p:spPr>
        <p:txBody>
          <a:bodyPr>
            <a:noAutofit/>
          </a:bodyPr>
          <a:p>
            <a:pPr>
              <a:lnSpc>
                <a:spcPct val="150000"/>
              </a:lnSpc>
              <a:buClr>
                <a:srgbClr val="0000CC"/>
              </a:buClr>
              <a:buSzPct val="85000"/>
              <a:buFont typeface="Wingdings" pitchFamily="2" charset="2"/>
              <a:buChar char="ü"/>
            </a:pPr>
            <a:r>
              <a:rPr dirty="0" sz="2400" lang="en-US">
                <a:latin typeface="+mj-lt"/>
              </a:rPr>
              <a:t> </a:t>
            </a:r>
            <a:r>
              <a:rPr dirty="0" sz="2400" lang="en-US">
                <a:latin typeface="+mj-lt"/>
              </a:rPr>
              <a:t>Scheduling must be done between the queues</a:t>
            </a:r>
            <a:r>
              <a:rPr dirty="0" sz="2400" lang="en-US">
                <a:latin typeface="+mj-lt"/>
              </a:rPr>
              <a:t>.</a:t>
            </a:r>
            <a:endParaRPr sz="2400"/>
          </a:p>
          <a:p>
            <a:pPr>
              <a:lnSpc>
                <a:spcPct val="150000"/>
              </a:lnSpc>
              <a:buNone/>
            </a:pPr>
            <a:r>
              <a:rPr dirty="0" sz="2400" lang="en-US">
                <a:latin typeface="+mj-lt"/>
              </a:rPr>
              <a:t>– </a:t>
            </a:r>
            <a:r>
              <a:rPr dirty="0" sz="2400" lang="en-US">
                <a:solidFill>
                  <a:srgbClr val="3333CC"/>
                </a:solidFill>
                <a:latin typeface="+mj-lt"/>
              </a:rPr>
              <a:t>Fixed</a:t>
            </a:r>
            <a:r>
              <a:rPr dirty="0" sz="2400" lang="en-US">
                <a:latin typeface="+mj-lt"/>
              </a:rPr>
              <a:t> priority scheduling; i.e., serve all from </a:t>
            </a:r>
            <a:r>
              <a:rPr b="1" dirty="0" sz="2400" lang="en-US">
                <a:solidFill>
                  <a:srgbClr val="CC00FF"/>
                </a:solidFill>
                <a:latin typeface="+mj-lt"/>
              </a:rPr>
              <a:t>foreground</a:t>
            </a:r>
            <a:r>
              <a:rPr dirty="0" sz="2400" lang="en-US">
                <a:latin typeface="+mj-lt"/>
              </a:rPr>
              <a:t> then from </a:t>
            </a:r>
            <a:r>
              <a:rPr b="1" dirty="0" sz="2400" lang="en-US">
                <a:solidFill>
                  <a:srgbClr val="CC00FF"/>
                </a:solidFill>
                <a:latin typeface="+mj-lt"/>
              </a:rPr>
              <a:t>background.</a:t>
            </a:r>
            <a:r>
              <a:rPr dirty="0" sz="2400" lang="en-US">
                <a:latin typeface="+mj-lt"/>
              </a:rPr>
              <a:t> </a:t>
            </a:r>
            <a:endParaRPr sz="2400"/>
          </a:p>
          <a:p>
            <a:pPr lvl="1">
              <a:lnSpc>
                <a:spcPct val="150000"/>
              </a:lnSpc>
              <a:buFont typeface="Wingdings" pitchFamily="2" charset="2"/>
              <a:buChar char="ü"/>
            </a:pPr>
            <a:r>
              <a:rPr dirty="0" sz="2400" lang="en-US">
                <a:latin typeface="+mj-lt"/>
              </a:rPr>
              <a:t>Possibility of starvation.</a:t>
            </a:r>
            <a:endParaRPr sz="2400"/>
          </a:p>
          <a:p>
            <a:pPr>
              <a:lnSpc>
                <a:spcPct val="150000"/>
              </a:lnSpc>
              <a:buClr>
                <a:srgbClr val="CC00FF"/>
              </a:buClr>
              <a:buSzPct val="85000"/>
              <a:buFont typeface="Wingdings" pitchFamily="2" charset="2"/>
              <a:buChar char="ü"/>
            </a:pPr>
            <a:r>
              <a:rPr b="1" dirty="0" sz="2400" lang="en-US">
                <a:solidFill>
                  <a:srgbClr val="3333FF"/>
                </a:solidFill>
                <a:latin typeface="+mj-lt"/>
              </a:rPr>
              <a:t>Time slice </a:t>
            </a:r>
            <a:r>
              <a:rPr dirty="0" sz="2400" lang="en-US">
                <a:latin typeface="+mj-lt"/>
              </a:rPr>
              <a:t>– each queue gets a certain amount of CPU time which it can schedule amongst its processes:</a:t>
            </a:r>
            <a:endParaRPr sz="2400"/>
          </a:p>
          <a:p>
            <a:pPr lvl="1">
              <a:lnSpc>
                <a:spcPct val="150000"/>
              </a:lnSpc>
              <a:buClr>
                <a:srgbClr val="0000CC"/>
              </a:buClr>
              <a:buSzPct val="85000"/>
              <a:buFont typeface="Wingdings" pitchFamily="2" charset="2"/>
              <a:buChar char="ü"/>
            </a:pPr>
            <a:r>
              <a:rPr dirty="0" sz="2400" lang="en-US">
                <a:latin typeface="+mj-lt"/>
              </a:rPr>
              <a:t> </a:t>
            </a:r>
            <a:r>
              <a:rPr dirty="0" sz="2400" lang="en-US">
                <a:solidFill>
                  <a:srgbClr val="CC00FF"/>
                </a:solidFill>
                <a:latin typeface="+mj-lt"/>
              </a:rPr>
              <a:t>80% to foreground in RR</a:t>
            </a:r>
            <a:endParaRPr sz="2400"/>
          </a:p>
          <a:p>
            <a:pPr lvl="1">
              <a:lnSpc>
                <a:spcPct val="150000"/>
              </a:lnSpc>
              <a:buClr>
                <a:srgbClr val="0000CC"/>
              </a:buClr>
              <a:buSzPct val="85000"/>
              <a:buFont typeface="Wingdings" pitchFamily="2" charset="2"/>
              <a:buChar char="ü"/>
            </a:pPr>
            <a:r>
              <a:rPr dirty="0" sz="2400" lang="en-US">
                <a:solidFill>
                  <a:srgbClr val="CC00FF"/>
                </a:solidFill>
                <a:latin typeface="+mj-lt"/>
              </a:rPr>
              <a:t> 20% to background in FCFS </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85" name="Title 1"/>
          <p:cNvSpPr>
            <a:spLocks noGrp="1"/>
          </p:cNvSpPr>
          <p:nvPr>
            <p:ph type="title"/>
          </p:nvPr>
        </p:nvSpPr>
        <p:spPr/>
        <p:txBody>
          <a:bodyPr/>
          <a:p>
            <a:r>
              <a:rPr dirty="0" lang="en-US">
                <a:solidFill>
                  <a:srgbClr val="0000CC"/>
                </a:solidFill>
                <a:latin typeface="Perpetua" pitchFamily="18" charset="0"/>
              </a:rPr>
              <a:t>Multilevel Queue Scheduling</a:t>
            </a:r>
          </a:p>
        </p:txBody>
      </p:sp>
      <p:pic>
        <p:nvPicPr>
          <p:cNvPr id="2097169" name="Picture 5"/>
          <p:cNvPicPr>
            <a:picLocks noChangeAspect="1" noGrp="1" noChangeArrowheads="1"/>
          </p:cNvPicPr>
          <p:nvPr>
            <p:ph sz="quarter" idx="1"/>
          </p:nvPr>
        </p:nvPicPr>
        <p:blipFill>
          <a:blip xmlns:r="http://schemas.openxmlformats.org/officeDocument/2006/relationships" r:embed="rId1"/>
          <a:srcRect l="569" t="8675" r="571" b="9201"/>
          <a:stretch>
            <a:fillRect/>
          </a:stretch>
        </p:blipFill>
        <p:spPr bwMode="auto">
          <a:xfrm>
            <a:off x="1712890" y="1691376"/>
            <a:ext cx="9927391" cy="4835128"/>
          </a:xfrm>
          <a:prstGeom prst="rect"/>
          <a:noFill/>
          <a:ln w="57150" cmpd="thickThin">
            <a:solidFill>
              <a:schemeClr val="tx1"/>
            </a:solid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86" name="Title 1"/>
          <p:cNvSpPr>
            <a:spLocks noGrp="1"/>
          </p:cNvSpPr>
          <p:nvPr>
            <p:ph type="title"/>
          </p:nvPr>
        </p:nvSpPr>
        <p:spPr>
          <a:xfrm>
            <a:off x="1487424" y="94333"/>
            <a:ext cx="9997440" cy="691277"/>
          </a:xfrm>
        </p:spPr>
        <p:txBody>
          <a:bodyPr>
            <a:normAutofit fontScale="90000"/>
          </a:bodyPr>
          <a:p>
            <a:pPr algn="ctr"/>
            <a:r>
              <a:rPr b="1" dirty="0" lang="en-US">
                <a:solidFill>
                  <a:srgbClr val="0000CC"/>
                </a:solidFill>
                <a:latin typeface="Perpetua" pitchFamily="18" charset="0"/>
              </a:rPr>
              <a:t>6. Multilevel Feedback Queue</a:t>
            </a:r>
          </a:p>
        </p:txBody>
      </p:sp>
      <p:sp>
        <p:nvSpPr>
          <p:cNvPr id="1048887" name="Content Placeholder 2"/>
          <p:cNvSpPr>
            <a:spLocks noGrp="1"/>
          </p:cNvSpPr>
          <p:nvPr>
            <p:ph sz="quarter" idx="1"/>
          </p:nvPr>
        </p:nvSpPr>
        <p:spPr>
          <a:xfrm>
            <a:off x="1275478" y="785610"/>
            <a:ext cx="10916522" cy="5027861"/>
          </a:xfrm>
        </p:spPr>
        <p:txBody>
          <a:bodyPr>
            <a:noAutofit/>
          </a:bodyPr>
          <a:p>
            <a:pPr>
              <a:lnSpc>
                <a:spcPct val="150000"/>
              </a:lnSpc>
              <a:buClr>
                <a:srgbClr val="0000CC"/>
              </a:buClr>
              <a:buSzPct val="85000"/>
              <a:buFont typeface="Wingdings" pitchFamily="2" charset="2"/>
              <a:buChar char="ü"/>
            </a:pPr>
            <a:r>
              <a:rPr dirty="0" sz="2800" lang="en-US">
                <a:latin typeface="+mj-lt"/>
              </a:rPr>
              <a:t> Different from Multilevel Queue Scheduling by Allowing Processes to </a:t>
            </a:r>
            <a:r>
              <a:rPr dirty="0" sz="2800" lang="en-US">
                <a:solidFill>
                  <a:srgbClr val="FF00FF"/>
                </a:solidFill>
                <a:latin typeface="+mj-lt"/>
              </a:rPr>
              <a:t>Migrate among queues.</a:t>
            </a:r>
            <a:endParaRPr sz="2800"/>
          </a:p>
          <a:p>
            <a:pPr>
              <a:lnSpc>
                <a:spcPct val="150000"/>
              </a:lnSpc>
              <a:buClr>
                <a:srgbClr val="0000CC"/>
              </a:buClr>
              <a:buSzPct val="85000"/>
              <a:buFont typeface="Wingdings" pitchFamily="2" charset="2"/>
              <a:buChar char="ü"/>
            </a:pPr>
            <a:r>
              <a:rPr dirty="0" sz="2800" lang="en-US">
                <a:latin typeface="+mj-lt"/>
              </a:rPr>
              <a:t>A process can move between various queues, </a:t>
            </a:r>
            <a:r>
              <a:rPr dirty="0" sz="2800" lang="en-US">
                <a:solidFill>
                  <a:srgbClr val="CC00FF"/>
                </a:solidFill>
                <a:latin typeface="+mj-lt"/>
              </a:rPr>
              <a:t>aging can be implemented this way.</a:t>
            </a:r>
            <a:endParaRPr sz="2800"/>
          </a:p>
          <a:p>
            <a:pPr>
              <a:lnSpc>
                <a:spcPct val="150000"/>
              </a:lnSpc>
              <a:buClr>
                <a:srgbClr val="0000CC"/>
              </a:buClr>
              <a:buSzPct val="85000"/>
              <a:buFont typeface="Wingdings" pitchFamily="2" charset="2"/>
              <a:buChar char="ü"/>
            </a:pPr>
            <a:r>
              <a:rPr dirty="0" sz="2800" lang="en-US">
                <a:latin typeface="+mj-lt"/>
              </a:rPr>
              <a:t> If a process waits </a:t>
            </a:r>
            <a:r>
              <a:rPr dirty="0" sz="2800" lang="en-US">
                <a:solidFill>
                  <a:srgbClr val="3333FF"/>
                </a:solidFill>
                <a:latin typeface="+mj-lt"/>
              </a:rPr>
              <a:t>too long </a:t>
            </a:r>
            <a:r>
              <a:rPr dirty="0" sz="2800" lang="en-US">
                <a:latin typeface="+mj-lt"/>
              </a:rPr>
              <a:t>in a lower-priority queue may be moved </a:t>
            </a:r>
            <a:r>
              <a:rPr dirty="0" sz="2800" lang="en-US">
                <a:solidFill>
                  <a:srgbClr val="3333FF"/>
                </a:solidFill>
                <a:latin typeface="+mj-lt"/>
              </a:rPr>
              <a:t>to a higher</a:t>
            </a:r>
            <a:r>
              <a:rPr dirty="0" sz="2800" lang="en-US">
                <a:latin typeface="+mj-lt"/>
              </a:rPr>
              <a:t>-priority queue (this form of aging to prevent starvation).</a:t>
            </a:r>
            <a:endParaRPr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88" name="Title 1"/>
          <p:cNvSpPr>
            <a:spLocks noGrp="1"/>
          </p:cNvSpPr>
          <p:nvPr>
            <p:ph type="title"/>
          </p:nvPr>
        </p:nvSpPr>
        <p:spPr/>
        <p:txBody>
          <a:bodyPr/>
          <a:p>
            <a:pPr algn="r"/>
            <a:r>
              <a:rPr b="1" dirty="0" lang="en-US">
                <a:solidFill>
                  <a:srgbClr val="0000CC"/>
                </a:solidFill>
                <a:latin typeface="Perpetua" pitchFamily="18" charset="0"/>
              </a:rPr>
              <a:t>Con’t…</a:t>
            </a:r>
          </a:p>
        </p:txBody>
      </p:sp>
      <p:sp>
        <p:nvSpPr>
          <p:cNvPr id="1048889" name="Content Placeholder 2"/>
          <p:cNvSpPr>
            <a:spLocks noGrp="1"/>
          </p:cNvSpPr>
          <p:nvPr>
            <p:ph sz="quarter" idx="1"/>
          </p:nvPr>
        </p:nvSpPr>
        <p:spPr>
          <a:xfrm>
            <a:off x="1275007" y="1766925"/>
            <a:ext cx="10678867" cy="5061774"/>
          </a:xfrm>
        </p:spPr>
        <p:txBody>
          <a:bodyPr>
            <a:normAutofit fontScale="96848" lnSpcReduction="20000"/>
          </a:bodyPr>
          <a:p>
            <a:pPr>
              <a:lnSpc>
                <a:spcPct val="150000"/>
              </a:lnSpc>
              <a:buClr>
                <a:srgbClr val="0000CC"/>
              </a:buClr>
              <a:buSzPct val="85000"/>
              <a:buFont typeface="Wingdings" pitchFamily="2" charset="2"/>
              <a:buChar char="ü"/>
            </a:pPr>
            <a:r>
              <a:rPr dirty="0" sz="3173" lang="en-US">
                <a:latin typeface="+mj-lt"/>
              </a:rPr>
              <a:t> If a process uses </a:t>
            </a:r>
            <a:r>
              <a:rPr dirty="0" sz="3173" lang="en-US">
                <a:solidFill>
                  <a:srgbClr val="3333FF"/>
                </a:solidFill>
                <a:latin typeface="+mj-lt"/>
              </a:rPr>
              <a:t>too much CPU time</a:t>
            </a:r>
            <a:r>
              <a:rPr dirty="0" sz="3173" lang="en-US">
                <a:latin typeface="+mj-lt"/>
              </a:rPr>
              <a:t>, it will be moved  to </a:t>
            </a:r>
            <a:r>
              <a:rPr dirty="0" sz="3173" lang="en-US">
                <a:solidFill>
                  <a:srgbClr val="3333FF"/>
                </a:solidFill>
                <a:latin typeface="+mj-lt"/>
              </a:rPr>
              <a:t>lower-priority</a:t>
            </a:r>
            <a:r>
              <a:rPr dirty="0" sz="3173" lang="en-US">
                <a:latin typeface="+mj-lt"/>
              </a:rPr>
              <a:t> queues. </a:t>
            </a:r>
          </a:p>
          <a:p>
            <a:pPr>
              <a:lnSpc>
                <a:spcPct val="150000"/>
              </a:lnSpc>
              <a:buClr>
                <a:srgbClr val="0000CC"/>
              </a:buClr>
              <a:buSzPct val="85000"/>
              <a:buFont typeface="Wingdings" pitchFamily="2" charset="2"/>
              <a:buChar char="ü"/>
            </a:pPr>
            <a:r>
              <a:rPr dirty="0" sz="3173" lang="en-US">
                <a:latin typeface="+mj-lt"/>
              </a:rPr>
              <a:t> This </a:t>
            </a:r>
            <a:r>
              <a:rPr dirty="0" sz="3173" lang="en-US">
                <a:solidFill>
                  <a:srgbClr val="3333FF"/>
                </a:solidFill>
                <a:latin typeface="+mj-lt"/>
              </a:rPr>
              <a:t>leaves I/O bound and interactive processes </a:t>
            </a:r>
            <a:r>
              <a:rPr dirty="0" sz="3173" lang="en-US">
                <a:latin typeface="+mj-lt"/>
              </a:rPr>
              <a:t>in the higher-priority queues. </a:t>
            </a:r>
          </a:p>
          <a:p>
            <a:pPr>
              <a:lnSpc>
                <a:spcPct val="150000"/>
              </a:lnSpc>
              <a:buClr>
                <a:srgbClr val="0000CC"/>
              </a:buClr>
              <a:buSzPct val="85000"/>
              <a:buFont typeface="Wingdings" pitchFamily="2" charset="2"/>
              <a:buChar char="ü"/>
            </a:pPr>
            <a:r>
              <a:rPr dirty="0" sz="3173" lang="en-US">
                <a:latin typeface="+mj-lt"/>
              </a:rPr>
              <a:t> In general, the multilevel feedback queue scheduling algorithm is the </a:t>
            </a:r>
            <a:r>
              <a:rPr dirty="0" sz="3173" lang="en-US">
                <a:solidFill>
                  <a:srgbClr val="CC00FF"/>
                </a:solidFill>
                <a:latin typeface="+mj-lt"/>
              </a:rPr>
              <a:t>most complex</a:t>
            </a:r>
            <a:r>
              <a:rPr dirty="0" sz="3173" lang="en-US">
                <a:latin typeface="+mj-lt"/>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93" name="Title 1"/>
          <p:cNvSpPr>
            <a:spLocks noGrp="1"/>
          </p:cNvSpPr>
          <p:nvPr>
            <p:ph type="title"/>
          </p:nvPr>
        </p:nvSpPr>
        <p:spPr>
          <a:xfrm>
            <a:off x="1487424" y="99888"/>
            <a:ext cx="9997440" cy="472337"/>
          </a:xfrm>
        </p:spPr>
        <p:txBody>
          <a:bodyPr>
            <a:normAutofit fontScale="90000"/>
          </a:bodyPr>
          <a:p>
            <a:r>
              <a:rPr b="1" dirty="0" sz="3966" lang="en-US">
                <a:solidFill>
                  <a:srgbClr val="FF0000"/>
                </a:solidFill>
                <a:latin typeface="Perpetua" pitchFamily="18" charset="0"/>
              </a:rPr>
              <a:t>Example:</a:t>
            </a:r>
            <a:r>
              <a:rPr b="1" dirty="0" sz="3966" lang="en-US">
                <a:solidFill>
                  <a:srgbClr val="0000CC"/>
                </a:solidFill>
                <a:latin typeface="Perpetua" pitchFamily="18" charset="0"/>
              </a:rPr>
              <a:t> Multilevel Feedback Queue</a:t>
            </a:r>
          </a:p>
        </p:txBody>
      </p:sp>
      <p:sp>
        <p:nvSpPr>
          <p:cNvPr id="1048894" name="Content Placeholder 2"/>
          <p:cNvSpPr>
            <a:spLocks noGrp="1"/>
          </p:cNvSpPr>
          <p:nvPr>
            <p:ph sz="quarter" idx="1"/>
          </p:nvPr>
        </p:nvSpPr>
        <p:spPr>
          <a:xfrm>
            <a:off x="1557605" y="1048475"/>
            <a:ext cx="10634395" cy="5257075"/>
          </a:xfrm>
        </p:spPr>
        <p:txBody>
          <a:bodyPr>
            <a:noAutofit/>
          </a:bodyPr>
          <a:p>
            <a:pPr algn="just">
              <a:buClr>
                <a:srgbClr val="0000CC"/>
              </a:buClr>
              <a:buSzPct val="85000"/>
              <a:buFont typeface="Wingdings" pitchFamily="2" charset="2"/>
              <a:buChar char="ü"/>
            </a:pPr>
            <a:r>
              <a:rPr dirty="0" sz="2000" lang="en-US">
                <a:latin typeface="+mj-lt"/>
              </a:rPr>
              <a:t> </a:t>
            </a:r>
            <a:r>
              <a:rPr dirty="0" sz="2000" lang="en-US">
                <a:latin typeface="+mj-lt"/>
              </a:rPr>
              <a:t>Three queues: </a:t>
            </a:r>
            <a:endParaRPr sz="2000"/>
          </a:p>
          <a:p>
            <a:pPr algn="just">
              <a:buNone/>
            </a:pPr>
            <a:r>
              <a:rPr dirty="0" sz="2000" lang="en-US">
                <a:latin typeface="+mj-lt"/>
              </a:rPr>
              <a:t>     </a:t>
            </a:r>
            <a:r>
              <a:rPr dirty="0" sz="2000" lang="en-US">
                <a:solidFill>
                  <a:srgbClr val="0000CC"/>
                </a:solidFill>
                <a:latin typeface="+mj-lt"/>
              </a:rPr>
              <a:t>Q</a:t>
            </a:r>
            <a:r>
              <a:rPr dirty="0" sz="2000" lang="en-US">
                <a:solidFill>
                  <a:srgbClr val="0000CC"/>
                </a:solidFill>
                <a:latin typeface="+mj-lt"/>
              </a:rPr>
              <a:t>0</a:t>
            </a:r>
            <a:r>
              <a:rPr dirty="0" sz="2000" lang="en-US">
                <a:solidFill>
                  <a:srgbClr val="0000CC"/>
                </a:solidFill>
                <a:latin typeface="+mj-lt"/>
              </a:rPr>
              <a:t> – Time quantum 8 milliseconds</a:t>
            </a:r>
            <a:endParaRPr sz="2000"/>
          </a:p>
          <a:p>
            <a:pPr algn="just">
              <a:buNone/>
            </a:pPr>
            <a:r>
              <a:rPr dirty="0" sz="2000" lang="en-US">
                <a:solidFill>
                  <a:srgbClr val="0000CC"/>
                </a:solidFill>
                <a:latin typeface="+mj-lt"/>
              </a:rPr>
              <a:t>     Q1 – Time quantum 16 milliseconds</a:t>
            </a:r>
            <a:endParaRPr sz="2000"/>
          </a:p>
          <a:p>
            <a:pPr algn="just">
              <a:buNone/>
            </a:pPr>
            <a:r>
              <a:rPr dirty="0" sz="2000" lang="en-US">
                <a:solidFill>
                  <a:srgbClr val="0000CC"/>
                </a:solidFill>
                <a:latin typeface="+mj-lt"/>
              </a:rPr>
              <a:t>     Q2 – FCFS</a:t>
            </a:r>
            <a:endParaRPr sz="2000"/>
          </a:p>
          <a:p>
            <a:pPr algn="just">
              <a:buClr>
                <a:srgbClr val="0000CC"/>
              </a:buClr>
              <a:buSzPct val="85000"/>
              <a:buFont typeface="Wingdings" pitchFamily="2" charset="2"/>
              <a:buChar char="ü"/>
            </a:pPr>
            <a:r>
              <a:rPr dirty="0" sz="2000" lang="en-US">
                <a:latin typeface="+mj-lt"/>
              </a:rPr>
              <a:t> Scheduling:</a:t>
            </a:r>
            <a:endParaRPr sz="2000"/>
          </a:p>
          <a:p>
            <a:pPr algn="just">
              <a:buNone/>
            </a:pPr>
            <a:r>
              <a:rPr dirty="0" sz="2000" lang="en-US">
                <a:latin typeface="+mj-lt"/>
              </a:rPr>
              <a:t>– A new job enters queue </a:t>
            </a:r>
            <a:r>
              <a:rPr dirty="0" sz="2000" lang="en-US">
                <a:solidFill>
                  <a:srgbClr val="FF0066"/>
                </a:solidFill>
                <a:latin typeface="+mj-lt"/>
              </a:rPr>
              <a:t>Q</a:t>
            </a:r>
            <a:r>
              <a:rPr dirty="0" sz="2000" lang="en-US">
                <a:solidFill>
                  <a:srgbClr val="FF0066"/>
                </a:solidFill>
                <a:latin typeface="+mj-lt"/>
              </a:rPr>
              <a:t>0</a:t>
            </a:r>
            <a:r>
              <a:rPr dirty="0" sz="2000" lang="en-US">
                <a:latin typeface="+mj-lt"/>
              </a:rPr>
              <a:t> which is served FCFS. When it gains CPU, job receives 8 milliseconds. If it does not finish in 8 milliseconds, job is moved to queue </a:t>
            </a:r>
            <a:r>
              <a:rPr dirty="0" sz="2000" lang="en-US">
                <a:solidFill>
                  <a:srgbClr val="FF0066"/>
                </a:solidFill>
                <a:latin typeface="+mj-lt"/>
              </a:rPr>
              <a:t>Q1</a:t>
            </a:r>
            <a:endParaRPr sz="2000"/>
          </a:p>
          <a:p>
            <a:pPr algn="just">
              <a:lnSpc>
                <a:spcPct val="150000"/>
              </a:lnSpc>
              <a:buClr>
                <a:srgbClr val="0000CC"/>
              </a:buClr>
              <a:buFont typeface="Wingdings" panose="05000000000000000000" pitchFamily="2" charset="2"/>
              <a:buChar char="F"/>
            </a:pPr>
            <a:r>
              <a:rPr dirty="0" sz="2000" lang="en-US">
                <a:latin typeface="+mj-lt"/>
              </a:rPr>
              <a:t>At </a:t>
            </a:r>
            <a:r>
              <a:rPr dirty="0" sz="2000" lang="en-US">
                <a:solidFill>
                  <a:srgbClr val="FF0066"/>
                </a:solidFill>
                <a:latin typeface="+mj-lt"/>
              </a:rPr>
              <a:t>Q1 </a:t>
            </a:r>
            <a:r>
              <a:rPr dirty="0" sz="2000" lang="en-US">
                <a:latin typeface="+mj-lt"/>
              </a:rPr>
              <a:t>job is again served FCFS and receives 16 additional milliseconds. </a:t>
            </a:r>
            <a:endParaRPr sz="2000"/>
          </a:p>
          <a:p>
            <a:pPr algn="just">
              <a:buNone/>
            </a:pPr>
            <a:r>
              <a:rPr dirty="0" sz="2000" lang="en-US">
                <a:latin typeface="+mj-lt"/>
              </a:rPr>
              <a:t>     If it still does not complete, it is preempted and moved to queue Q2.</a:t>
            </a:r>
            <a:endParaRPr sz="2000"/>
          </a:p>
          <a:p>
            <a:pPr algn="just">
              <a:lnSpc>
                <a:spcPct val="150000"/>
              </a:lnSpc>
              <a:buClr>
                <a:srgbClr val="0000CC"/>
              </a:buClr>
              <a:buSzPct val="85000"/>
              <a:buFont typeface="Wingdings" panose="05000000000000000000" pitchFamily="2" charset="2"/>
              <a:buChar char="F"/>
            </a:pPr>
            <a:r>
              <a:rPr dirty="0" sz="2000" lang="en-US">
                <a:latin typeface="+mj-lt"/>
              </a:rPr>
              <a:t> The Multilevel Feedback Queue Scheduling is preemptive.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46" name="Title 1"/>
          <p:cNvSpPr>
            <a:spLocks noGrp="1"/>
          </p:cNvSpPr>
          <p:nvPr>
            <p:ph type="title"/>
          </p:nvPr>
        </p:nvSpPr>
        <p:spPr>
          <a:xfrm>
            <a:off x="1914144" y="274638"/>
            <a:ext cx="9997440" cy="792162"/>
          </a:xfrm>
        </p:spPr>
        <p:txBody>
          <a:bodyPr/>
          <a:p>
            <a:r>
              <a:rPr b="1" dirty="0" i="0" lang="en-US">
                <a:solidFill>
                  <a:srgbClr val="C00000"/>
                </a:solidFill>
                <a:effectLst/>
                <a:latin typeface="Times New Roman" panose="02020603050405020304" pitchFamily="18" charset="0"/>
                <a:cs typeface="Times New Roman" panose="02020603050405020304" pitchFamily="18" charset="0"/>
              </a:rPr>
              <a:t>Non-Preemptive Scheduling:</a:t>
            </a:r>
            <a:r>
              <a:rPr b="0" dirty="0" i="0" lang="en-US">
                <a:solidFill>
                  <a:srgbClr val="C00000"/>
                </a:solidFill>
                <a:effectLst/>
                <a:latin typeface="Times New Roman" panose="02020603050405020304" pitchFamily="18" charset="0"/>
                <a:cs typeface="Times New Roman" panose="02020603050405020304" pitchFamily="18" charset="0"/>
              </a:rPr>
              <a:t> </a:t>
            </a:r>
            <a:endParaRPr dirty="0" lang="en-US">
              <a:solidFill>
                <a:srgbClr val="C00000"/>
              </a:solidFill>
            </a:endParaRPr>
          </a:p>
        </p:txBody>
      </p:sp>
      <p:sp>
        <p:nvSpPr>
          <p:cNvPr id="1048647" name="Content Placeholder 2"/>
          <p:cNvSpPr>
            <a:spLocks noGrp="1"/>
          </p:cNvSpPr>
          <p:nvPr>
            <p:ph idx="1"/>
          </p:nvPr>
        </p:nvSpPr>
        <p:spPr>
          <a:xfrm>
            <a:off x="1478280" y="1066800"/>
            <a:ext cx="10433304" cy="5181600"/>
          </a:xfrm>
        </p:spPr>
        <p:txBody>
          <a:bodyPr>
            <a:normAutofit fontScale="84375" lnSpcReduction="20000"/>
          </a:bodyPr>
          <a:p>
            <a:pPr algn="l" fontAlgn="base">
              <a:spcAft>
                <a:spcPts val="600"/>
              </a:spcAft>
            </a:pPr>
            <a:r>
              <a:rPr b="0" dirty="0" i="0" lang="en-US">
                <a:effectLst/>
                <a:latin typeface="Times New Roman" panose="02020603050405020304" pitchFamily="18" charset="0"/>
                <a:cs typeface="Times New Roman" panose="02020603050405020304" pitchFamily="18" charset="0"/>
              </a:rPr>
              <a:t>Non-preemptive Scheduling is used when a process terminates, or a process switches from running to waiting state. </a:t>
            </a:r>
          </a:p>
          <a:p>
            <a:pPr algn="l" fontAlgn="base">
              <a:spcAft>
                <a:spcPts val="600"/>
              </a:spcAft>
            </a:pPr>
            <a:r>
              <a:rPr b="0" dirty="0" i="0" lang="en-US">
                <a:effectLst/>
                <a:latin typeface="Times New Roman" panose="02020603050405020304" pitchFamily="18" charset="0"/>
                <a:cs typeface="Times New Roman" panose="02020603050405020304" pitchFamily="18" charset="0"/>
              </a:rPr>
              <a:t>In this scheduling, once the resources (CPU cycles) is allocated to a process, the process holds the CPU till it gets terminated or it reaches a waiting state. </a:t>
            </a:r>
          </a:p>
          <a:p>
            <a:pPr algn="l" fontAlgn="base">
              <a:spcAft>
                <a:spcPts val="600"/>
              </a:spcAft>
            </a:pPr>
            <a:r>
              <a:rPr b="0" dirty="0" i="0" lang="en-US">
                <a:effectLst/>
                <a:latin typeface="Times New Roman" panose="02020603050405020304" pitchFamily="18" charset="0"/>
                <a:cs typeface="Times New Roman" panose="02020603050405020304" pitchFamily="18" charset="0"/>
              </a:rPr>
              <a:t>In case of non-preemptive scheduling process does not interrupt in the middle of execution. </a:t>
            </a:r>
          </a:p>
          <a:p>
            <a:pPr algn="l" fontAlgn="base">
              <a:spcAft>
                <a:spcPts val="600"/>
              </a:spcAft>
            </a:pPr>
            <a:r>
              <a:rPr b="0" dirty="0" i="0" lang="en-US">
                <a:effectLst/>
                <a:latin typeface="Times New Roman" panose="02020603050405020304" pitchFamily="18" charset="0"/>
                <a:cs typeface="Times New Roman" panose="02020603050405020304" pitchFamily="18" charset="0"/>
              </a:rPr>
              <a:t>Instead, it waits till the process complete its CPU burst time and then it can allocate the CPU to another process. </a:t>
            </a:r>
          </a:p>
          <a:p>
            <a:pPr fontAlgn="base">
              <a:spcAft>
                <a:spcPts val="600"/>
              </a:spcAft>
            </a:pPr>
            <a:r>
              <a:rPr b="0" dirty="0" i="0" lang="en-US">
                <a:effectLst/>
                <a:latin typeface="Times New Roman" panose="02020603050405020304" pitchFamily="18" charset="0"/>
                <a:cs typeface="Times New Roman" panose="02020603050405020304" pitchFamily="18" charset="0"/>
              </a:rPr>
              <a:t>Algorithms based on non-preemptive scheduling are:</a:t>
            </a:r>
            <a:r>
              <a:rPr b="0" dirty="0" i="0" lang="en-US">
                <a:effectLst/>
                <a:latin typeface="Times New Roman" panose="02020603050405020304" pitchFamily="18" charset="0"/>
                <a:cs typeface="Times New Roman" panose="02020603050405020304" pitchFamily="18" charset="0"/>
                <a:hlinkClick r:id="rId1"/>
              </a:rPr>
              <a:t> </a:t>
            </a:r>
            <a:r>
              <a:rPr b="0" dirty="0" i="0" lang="en-US" u="sng">
                <a:effectLst/>
                <a:latin typeface="Times New Roman" panose="02020603050405020304" pitchFamily="18" charset="0"/>
                <a:cs typeface="Times New Roman" panose="02020603050405020304" pitchFamily="18" charset="0"/>
                <a:hlinkClick r:id="rId1"/>
              </a:rPr>
              <a:t>Shortest Job First (SJF basically non preemptive)</a:t>
            </a:r>
            <a:r>
              <a:rPr b="0" dirty="0" i="0" lang="en-US">
                <a:effectLst/>
                <a:latin typeface="Times New Roman" panose="02020603050405020304" pitchFamily="18" charset="0"/>
                <a:cs typeface="Times New Roman" panose="02020603050405020304" pitchFamily="18" charset="0"/>
              </a:rPr>
              <a:t> and </a:t>
            </a:r>
            <a:r>
              <a:rPr b="0" dirty="0" i="0" lang="en-US">
                <a:effectLst/>
                <a:latin typeface="Times New Roman" panose="02020603050405020304" pitchFamily="18" charset="0"/>
                <a:cs typeface="Times New Roman" panose="02020603050405020304" pitchFamily="18" charset="0"/>
                <a:hlinkClick r:id="rId2"/>
              </a:rPr>
              <a:t>Priority (non preemptive version)</a:t>
            </a:r>
            <a:r>
              <a:rPr b="0" dirty="0" i="0" lang="en-US">
                <a:effectLst/>
                <a:latin typeface="Times New Roman" panose="02020603050405020304" pitchFamily="18" charset="0"/>
                <a:cs typeface="Times New Roman" panose="02020603050405020304" pitchFamily="18" charset="0"/>
              </a:rPr>
              <a:t>, etc. </a:t>
            </a:r>
          </a:p>
          <a:p>
            <a:pPr algn="l" fontAlgn="base"/>
            <a:endParaRPr b="0" dirty="0" i="0" lang="en-US">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895" name="Title 1"/>
          <p:cNvSpPr>
            <a:spLocks noGrp="1"/>
          </p:cNvSpPr>
          <p:nvPr>
            <p:ph type="title"/>
          </p:nvPr>
        </p:nvSpPr>
        <p:spPr/>
        <p:txBody>
          <a:bodyPr/>
          <a:p>
            <a:r>
              <a:rPr dirty="0" lang="en-US">
                <a:solidFill>
                  <a:srgbClr val="0000CC"/>
                </a:solidFill>
                <a:latin typeface="Perpetua" pitchFamily="18" charset="0"/>
              </a:rPr>
              <a:t>Multilevel Feedback Queues</a:t>
            </a:r>
          </a:p>
        </p:txBody>
      </p:sp>
      <p:pic>
        <p:nvPicPr>
          <p:cNvPr id="2097170" name="Content Placeholder 3"/>
          <p:cNvPicPr>
            <a:picLocks noChangeAspect="1" noGrp="1" noChangeArrowheads="1"/>
          </p:cNvPicPr>
          <p:nvPr>
            <p:ph sz="quarter" idx="1"/>
          </p:nvPr>
        </p:nvPicPr>
        <p:blipFill>
          <a:blip xmlns:r="http://schemas.openxmlformats.org/officeDocument/2006/relationships" r:embed="rId1"/>
          <a:srcRect l="514" t="12209" r="537" b="12032"/>
          <a:stretch>
            <a:fillRect/>
          </a:stretch>
        </p:blipFill>
        <p:spPr bwMode="auto">
          <a:xfrm>
            <a:off x="1707727" y="1417638"/>
            <a:ext cx="10081937" cy="4729777"/>
          </a:xfrm>
          <a:prstGeom prst="rect"/>
          <a:noFill/>
          <a:ln w="57150" cmpd="thickThin">
            <a:solidFill>
              <a:schemeClr val="tx1"/>
            </a:solidFill>
            <a:miter lim="800000"/>
            <a:headEnd/>
            <a:tailEnd/>
          </a:ln>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70"/>
                                        </p:tgtEl>
                                        <p:attrNameLst>
                                          <p:attrName>style.visibility</p:attrName>
                                        </p:attrNameLst>
                                      </p:cBhvr>
                                      <p:to>
                                        <p:strVal val="visible"/>
                                      </p:to>
                                    </p:set>
                                    <p:anim calcmode="lin" valueType="num">
                                      <p:cBhvr additive="base">
                                        <p:cTn dur="500" fill="hold" id="7"/>
                                        <p:tgtEl>
                                          <p:spTgt spid="2097170"/>
                                        </p:tgtEl>
                                        <p:attrNameLst>
                                          <p:attrName>ppt_x</p:attrName>
                                        </p:attrNameLst>
                                      </p:cBhvr>
                                      <p:tavLst>
                                        <p:tav tm="0">
                                          <p:val>
                                            <p:strVal val="#ppt_x"/>
                                          </p:val>
                                        </p:tav>
                                        <p:tav tm="100000">
                                          <p:val>
                                            <p:strVal val="#ppt_x"/>
                                          </p:val>
                                        </p:tav>
                                      </p:tavLst>
                                    </p:anim>
                                    <p:anim calcmode="lin" valueType="num">
                                      <p:cBhvr additive="base">
                                        <p:cTn dur="500" fill="hold" id="8"/>
                                        <p:tgtEl>
                                          <p:spTgt spid="209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896" name="Content Placeholder 2"/>
          <p:cNvSpPr>
            <a:spLocks noGrp="1"/>
          </p:cNvSpPr>
          <p:nvPr>
            <p:ph idx="1"/>
          </p:nvPr>
        </p:nvSpPr>
        <p:spPr/>
        <p:txBody>
          <a:bodyPr>
            <a:normAutofit/>
          </a:bodyPr>
          <a:p>
            <a:pPr indent="0" marL="82296">
              <a:buNone/>
            </a:pPr>
            <a:r>
              <a:rPr dirty="0" sz="6000" lang="en-US"/>
              <a:t>             Thank you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48" name="Title 1"/>
          <p:cNvSpPr>
            <a:spLocks noGrp="1"/>
          </p:cNvSpPr>
          <p:nvPr>
            <p:ph type="title"/>
          </p:nvPr>
        </p:nvSpPr>
        <p:spPr/>
        <p:txBody>
          <a:bodyPr>
            <a:normAutofit/>
          </a:bodyPr>
          <a:p>
            <a:r>
              <a:rPr b="1" dirty="0" sz="4400" lang="en-US">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Process Scheduling Queues revision </a:t>
            </a:r>
            <a:endParaRPr dirty="0" lang="en-US">
              <a:solidFill>
                <a:srgbClr val="C00000"/>
              </a:solidFill>
              <a:latin typeface="Times New Roman" panose="02020603050405020304" pitchFamily="18" charset="0"/>
              <a:cs typeface="Times New Roman" panose="02020603050405020304" pitchFamily="18" charset="0"/>
            </a:endParaRPr>
          </a:p>
        </p:txBody>
      </p:sp>
      <p:sp>
        <p:nvSpPr>
          <p:cNvPr id="1048649" name="Content Placeholder 2"/>
          <p:cNvSpPr>
            <a:spLocks noGrp="1"/>
          </p:cNvSpPr>
          <p:nvPr>
            <p:ph idx="1"/>
          </p:nvPr>
        </p:nvSpPr>
        <p:spPr/>
        <p:txBody>
          <a:bodyPr>
            <a:normAutofit fontScale="96875" lnSpcReduction="20000"/>
          </a:bodyPr>
          <a:p>
            <a:pPr algn="just" indent="-342900" lvl="0" marL="342900" marR="30480">
              <a:spcBef>
                <a:spcPts val="600"/>
              </a:spcBef>
              <a:spcAft>
                <a:spcPts val="720"/>
              </a:spcAft>
              <a:buSzPts val="1000"/>
              <a:buFont typeface="Symbol" panose="05050102010706020507" pitchFamily="18" charset="2"/>
              <a:buChar char=""/>
              <a:tabLst>
                <a:tab algn="l" pos="457200"/>
              </a:tabLst>
            </a:pPr>
            <a:r>
              <a:rPr b="1"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Job queue</a:t>
            </a: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This queue keeps all the processes in the system.</a:t>
            </a:r>
            <a:endParaRPr dirty="0" sz="3200"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indent="-342900" lvl="0" marL="342900" marR="30480">
              <a:spcBef>
                <a:spcPts val="600"/>
              </a:spcBef>
              <a:spcAft>
                <a:spcPts val="720"/>
              </a:spcAft>
              <a:buSzPts val="1000"/>
              <a:buFont typeface="Symbol" panose="05050102010706020507" pitchFamily="18" charset="2"/>
              <a:buChar char=""/>
              <a:tabLst>
                <a:tab algn="l" pos="457200"/>
              </a:tabLst>
            </a:pPr>
            <a:r>
              <a:rPr b="1"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Ready queue</a:t>
            </a: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This queue keeps a set of all processes residing in main memory, ready and waiting to execute. A new process is always put in this queue.</a:t>
            </a:r>
            <a:endParaRPr dirty="0" sz="3200"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indent="-342900" lvl="0" marL="342900" marR="30480">
              <a:spcBef>
                <a:spcPts val="600"/>
              </a:spcBef>
              <a:spcAft>
                <a:spcPts val="720"/>
              </a:spcAft>
              <a:buSzPts val="1000"/>
              <a:buFont typeface="Symbol" panose="05050102010706020507" pitchFamily="18" charset="2"/>
              <a:buChar char=""/>
              <a:tabLst>
                <a:tab algn="l" pos="457200"/>
              </a:tabLst>
            </a:pPr>
            <a:r>
              <a:rPr b="1"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Device queues</a:t>
            </a:r>
            <a:r>
              <a:rPr dirty="0" sz="3200"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The processes which are blocked due to unavailability of an I/O device constitute this queue.</a:t>
            </a:r>
            <a:endParaRPr dirty="0" sz="3200" lang="en-US">
              <a:effectLst/>
              <a:latin typeface="Times New Roman" panose="02020603050405020304" pitchFamily="18" charset="0"/>
              <a:ea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Chapter-3</dc:title>
  <dc:creator>Windows User</dc:creator>
  <cp:lastModifiedBy>Melona</cp:lastModifiedBy>
  <dcterms:created xsi:type="dcterms:W3CDTF">2020-02-21T02:15:49Z</dcterms:created>
  <dcterms:modified xsi:type="dcterms:W3CDTF">2021-06-10T08:09:56Z</dcterms:modified>
</cp:coreProperties>
</file>