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8.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9.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notesSlides/notesSlide10.xml" ContentType="application/vnd.openxmlformats-officedocument.presentationml.notesSlide+xml"/>
  <Override PartName="/ppt/slides/slide17.xml" ContentType="application/vnd.openxmlformats-officedocument.presentationml.slide+xml"/>
  <Override PartName="/ppt/notesSlides/notesSlide11.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notesSlides/notesSlide12.xml" ContentType="application/vnd.openxmlformats-officedocument.presentationml.notes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3.xml" ContentType="application/vnd.openxmlformats-officedocument.presentationml.notesSlide+xml"/>
  <Override PartName="/ppt/slides/slide23.xml" ContentType="application/vnd.openxmlformats-officedocument.presentationml.slide+xml"/>
  <Override PartName="/ppt/notesSlides/notesSlide14.xml" ContentType="application/vnd.openxmlformats-officedocument.presentationml.notesSlide+xml"/>
  <Override PartName="/ppt/slides/slide24.xml" ContentType="application/vnd.openxmlformats-officedocument.presentationml.slide+xml"/>
  <Override PartName="/ppt/notesSlides/notesSlide15.xml" ContentType="application/vnd.openxmlformats-officedocument.presentationml.notesSlide+xml"/>
  <Override PartName="/ppt/slides/slide25.xml" ContentType="application/vnd.openxmlformats-officedocument.presentationml.slide+xml"/>
  <Override PartName="/ppt/notesSlides/notesSlide16.xml" ContentType="application/vnd.openxmlformats-officedocument.presentationml.notes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17.xml" ContentType="application/vnd.openxmlformats-officedocument.presentationml.notes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notesSlide18.xml" ContentType="application/vnd.openxmlformats-officedocument.presentationml.notesSlide+xml"/>
  <Override PartName="/ppt/slides/slide34.xml" ContentType="application/vnd.openxmlformats-officedocument.presentationml.slide+xml"/>
  <Override PartName="/ppt/notesSlides/notesSlide19.xml" ContentType="application/vnd.openxmlformats-officedocument.presentationml.notesSlide+xml"/>
  <Override PartName="/ppt/slides/slide35.xml" ContentType="application/vnd.openxmlformats-officedocument.presentationml.slide+xml"/>
  <Override PartName="/ppt/slides/slide36.xml" ContentType="application/vnd.openxmlformats-officedocument.presentationml.slide+xml"/>
  <Override PartName="/ppt/notesSlides/notesSlide20.xml" ContentType="application/vnd.openxmlformats-officedocument.presentationml.notesSlide+xml"/>
  <Override PartName="/ppt/slides/slide37.xml" ContentType="application/vnd.openxmlformats-officedocument.presentationml.slide+xml"/>
  <Override PartName="/ppt/notesSlides/notesSlide21.xml" ContentType="application/vnd.openxmlformats-officedocument.presentationml.notesSlide+xml"/>
  <Override PartName="/ppt/slides/slide38.xml" ContentType="application/vnd.openxmlformats-officedocument.presentationml.slide+xml"/>
  <Override PartName="/ppt/slides/slide39.xml" ContentType="application/vnd.openxmlformats-officedocument.presentationml.slide+xml"/>
  <Override PartName="/ppt/notesSlides/notesSlide22.xml" ContentType="application/vnd.openxmlformats-officedocument.presentationml.notesSlide+xml"/>
  <Override PartName="/ppt/slides/slide40.xml" ContentType="application/vnd.openxmlformats-officedocument.presentationml.slide+xml"/>
  <Override PartName="/ppt/notesSlides/notesSlide23.xml" ContentType="application/vnd.openxmlformats-officedocument.presentationml.notesSlide+xml"/>
  <Override PartName="/ppt/slides/slide41.xml" ContentType="application/vnd.openxmlformats-officedocument.presentationml.slide+xml"/>
  <Override PartName="/ppt/notesSlides/notesSlide24.xml" ContentType="application/vnd.openxmlformats-officedocument.presentationml.notes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25.xml" ContentType="application/vnd.openxmlformats-officedocument.presentationml.notesSlide+xml"/>
  <Override PartName="/ppt/slides/slide46.xml" ContentType="application/vnd.openxmlformats-officedocument.presentationml.slide+xml"/>
  <Override PartName="/ppt/notesSlides/notesSlide26.xml" ContentType="application/vnd.openxmlformats-officedocument.presentationml.notesSlide+xml"/>
  <Override PartName="/ppt/slides/slide47.xml" ContentType="application/vnd.openxmlformats-officedocument.presentationml.slide+xml"/>
  <Override PartName="/ppt/notesSlides/notesSlide27.xml" ContentType="application/vnd.openxmlformats-officedocument.presentationml.notesSlide+xml"/>
  <Override PartName="/ppt/slides/slide48.xml" ContentType="application/vnd.openxmlformats-officedocument.presentationml.slide+xml"/>
  <Override PartName="/ppt/notesSlides/notesSlide28.xml" ContentType="application/vnd.openxmlformats-officedocument.presentationml.notesSlide+xml"/>
  <Override PartName="/ppt/slides/slide49.xml" ContentType="application/vnd.openxmlformats-officedocument.presentationml.slide+xml"/>
  <Override PartName="/ppt/notesSlides/notesSlide29.xml" ContentType="application/vnd.openxmlformats-officedocument.presentationml.notes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30.xml" ContentType="application/vnd.openxmlformats-officedocument.presentationml.notes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Slides/notesSlide31.xml" ContentType="application/vnd.openxmlformats-officedocument.presentationml.notesSlide+xml"/>
  <Override PartName="/ppt/slides/slide74.xml" ContentType="application/vnd.openxmlformats-officedocument.presentationml.slide+xml"/>
  <Override PartName="/ppt/notesSlides/notesSlide32.xml" ContentType="application/vnd.openxmlformats-officedocument.presentationml.notesSlide+xml"/>
  <Override PartName="/ppt/slides/slide75.xml" ContentType="application/vnd.openxmlformats-officedocument.presentationml.slide+xml"/>
  <Override PartName="/ppt/notesSlides/notesSlide33.xml" ContentType="application/vnd.openxmlformats-officedocument.presentationml.notesSlide+xml"/>
  <Override PartName="/ppt/slides/slide76.xml" ContentType="application/vnd.openxmlformats-officedocument.presentationml.slide+xml"/>
  <Override PartName="/ppt/notesSlides/notesSlide34.xml" ContentType="application/vnd.openxmlformats-officedocument.presentationml.notesSlide+xml"/>
  <Override PartName="/ppt/slides/slide77.xml" ContentType="application/vnd.openxmlformats-officedocument.presentationml.slide+xml"/>
  <Override PartName="/ppt/notesSlides/notesSlide35.xml" ContentType="application/vnd.openxmlformats-officedocument.presentationml.notesSlide+xml"/>
  <Override PartName="/ppt/slides/slide78.xml" ContentType="application/vnd.openxmlformats-officedocument.presentationml.slide+xml"/>
  <Override PartName="/ppt/notesSlides/notesSlide36.xml" ContentType="application/vnd.openxmlformats-officedocument.presentationml.notesSlide+xml"/>
  <Override PartName="/ppt/slides/slide79.xml" ContentType="application/vnd.openxmlformats-officedocument.presentationml.slide+xml"/>
  <Override PartName="/ppt/notesSlides/notesSlide37.xml" ContentType="application/vnd.openxmlformats-officedocument.presentationml.notesSlide+xml"/>
  <Override PartName="/ppt/slides/slide80.xml" ContentType="application/vnd.openxmlformats-officedocument.presentationml.slide+xml"/>
  <Override PartName="/ppt/notesSlides/notesSlide3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8704" autoAdjust="0"/>
    <p:restoredTop sz="75378" autoAdjust="0"/>
  </p:normalViewPr>
  <p:slideViewPr>
    <p:cSldViewPr>
      <p:cViewPr varScale="1">
        <p:scale>
          <a:sx n="66" d="100"/>
          <a:sy n="66" d="100"/>
        </p:scale>
        <p:origin x="1157"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tableStyles" Target="tableStyles.xml"/><Relationship Id="rId84" Type="http://schemas.openxmlformats.org/officeDocument/2006/relationships/presProps" Target="presProps.xml"/><Relationship Id="rId8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74" name=""/>
        <p:cNvGrpSpPr/>
        <p:nvPr/>
      </p:nvGrpSpPr>
      <p:grpSpPr>
        <a:xfrm>
          <a:off x="0" y="0"/>
          <a:ext cx="0" cy="0"/>
          <a:chOff x="0" y="0"/>
          <a:chExt cx="0" cy="0"/>
        </a:xfrm>
      </p:grpSpPr>
      <p:sp>
        <p:nvSpPr>
          <p:cNvPr id="104896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96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A9015438-6D7E-42AC-9E4C-81AC1124FAB0}" type="datetimeFigureOut">
              <a:rPr lang="en-US" smtClean="0"/>
            </a:fld>
            <a:endParaRPr lang="en-US"/>
          </a:p>
        </p:txBody>
      </p:sp>
      <p:sp>
        <p:nvSpPr>
          <p:cNvPr id="104896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96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6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96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F04F6012-C458-478A-864E-CC4762FB01B1}"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Slide Image Placeholder 1"/>
          <p:cNvSpPr>
            <a:spLocks noChangeAspect="1" noRot="1" noGrp="1"/>
          </p:cNvSpPr>
          <p:nvPr>
            <p:ph type="sldImg"/>
          </p:nvPr>
        </p:nvSpPr>
        <p:spPr/>
      </p:sp>
      <p:sp>
        <p:nvSpPr>
          <p:cNvPr id="1048596" name="Notes Placeholder 2"/>
          <p:cNvSpPr>
            <a:spLocks noGrp="1"/>
          </p:cNvSpPr>
          <p:nvPr>
            <p:ph type="body" idx="1"/>
          </p:nvPr>
        </p:nvSpPr>
        <p:spPr/>
        <p:txBody>
          <a:bodyPr/>
          <a:p>
            <a:endParaRPr dirty="0" lang="en-US"/>
          </a:p>
        </p:txBody>
      </p:sp>
      <p:sp>
        <p:nvSpPr>
          <p:cNvPr id="1048597"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02" name="Slide Image Placeholder 1"/>
          <p:cNvSpPr>
            <a:spLocks noChangeAspect="1" noRot="1" noGrp="1"/>
          </p:cNvSpPr>
          <p:nvPr>
            <p:ph type="sldImg"/>
          </p:nvPr>
        </p:nvSpPr>
        <p:spPr/>
      </p:sp>
      <p:sp>
        <p:nvSpPr>
          <p:cNvPr id="1048703" name="Notes Placeholder 2"/>
          <p:cNvSpPr>
            <a:spLocks noGrp="1"/>
          </p:cNvSpPr>
          <p:nvPr>
            <p:ph type="body" idx="1"/>
          </p:nvPr>
        </p:nvSpPr>
        <p:spPr/>
        <p:txBody>
          <a:bodyPr/>
          <a:p>
            <a:endParaRPr dirty="0" lang="en-US"/>
          </a:p>
        </p:txBody>
      </p:sp>
      <p:sp>
        <p:nvSpPr>
          <p:cNvPr id="1048704"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07" name="Slide Image Placeholder 1"/>
          <p:cNvSpPr>
            <a:spLocks noChangeAspect="1" noRot="1" noGrp="1"/>
          </p:cNvSpPr>
          <p:nvPr>
            <p:ph type="sldImg"/>
          </p:nvPr>
        </p:nvSpPr>
        <p:spPr/>
      </p:sp>
      <p:sp>
        <p:nvSpPr>
          <p:cNvPr id="1048708" name="Notes Placeholder 2"/>
          <p:cNvSpPr>
            <a:spLocks noGrp="1"/>
          </p:cNvSpPr>
          <p:nvPr>
            <p:ph type="body" idx="1"/>
          </p:nvPr>
        </p:nvSpPr>
        <p:spPr/>
        <p:txBody>
          <a:bodyPr/>
          <a:p>
            <a:endParaRPr dirty="0" lang="en-US"/>
          </a:p>
        </p:txBody>
      </p:sp>
      <p:sp>
        <p:nvSpPr>
          <p:cNvPr id="1048709"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14" name="Slide Image Placeholder 1"/>
          <p:cNvSpPr>
            <a:spLocks noChangeAspect="1" noRot="1" noGrp="1"/>
          </p:cNvSpPr>
          <p:nvPr>
            <p:ph type="sldImg"/>
          </p:nvPr>
        </p:nvSpPr>
        <p:spPr/>
      </p:sp>
      <p:sp>
        <p:nvSpPr>
          <p:cNvPr id="1048715" name="Notes Placeholder 2"/>
          <p:cNvSpPr>
            <a:spLocks noGrp="1"/>
          </p:cNvSpPr>
          <p:nvPr>
            <p:ph type="body" idx="1"/>
          </p:nvPr>
        </p:nvSpPr>
        <p:spPr/>
        <p:txBody>
          <a:bodyPr/>
          <a:p>
            <a:endParaRPr dirty="0" lang="en-US"/>
          </a:p>
        </p:txBody>
      </p:sp>
      <p:sp>
        <p:nvSpPr>
          <p:cNvPr id="1048716"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22" name="Slide Image Placeholder 1"/>
          <p:cNvSpPr>
            <a:spLocks noChangeAspect="1" noRot="1" noGrp="1"/>
          </p:cNvSpPr>
          <p:nvPr>
            <p:ph type="sldImg"/>
          </p:nvPr>
        </p:nvSpPr>
        <p:spPr/>
      </p:sp>
      <p:sp>
        <p:nvSpPr>
          <p:cNvPr id="1048723" name="Notes Placeholder 2"/>
          <p:cNvSpPr>
            <a:spLocks noGrp="1"/>
          </p:cNvSpPr>
          <p:nvPr>
            <p:ph type="body" idx="1"/>
          </p:nvPr>
        </p:nvSpPr>
        <p:spPr/>
        <p:txBody>
          <a:bodyPr/>
          <a:p>
            <a:pPr marL="0" marR="0">
              <a:lnSpc>
                <a:spcPct val="115000"/>
              </a:lnSpc>
              <a:spcBef>
                <a:spcPts val="0"/>
              </a:spcBef>
              <a:spcAft>
                <a:spcPts val="1000"/>
              </a:spcAft>
            </a:pP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724"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27" name="Slide Image Placeholder 1"/>
          <p:cNvSpPr>
            <a:spLocks noChangeAspect="1" noRot="1" noGrp="1"/>
          </p:cNvSpPr>
          <p:nvPr>
            <p:ph type="sldImg"/>
          </p:nvPr>
        </p:nvSpPr>
        <p:spPr/>
      </p:sp>
      <p:sp>
        <p:nvSpPr>
          <p:cNvPr id="1048728" name="Notes Placeholder 2"/>
          <p:cNvSpPr>
            <a:spLocks noGrp="1"/>
          </p:cNvSpPr>
          <p:nvPr>
            <p:ph type="body" idx="1"/>
          </p:nvPr>
        </p:nvSpPr>
        <p:spPr/>
        <p:txBody>
          <a:bodyPr/>
          <a:p>
            <a:endParaRPr dirty="0" lang="en-US"/>
          </a:p>
        </p:txBody>
      </p:sp>
      <p:sp>
        <p:nvSpPr>
          <p:cNvPr id="1048729"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32" name="Slide Image Placeholder 1"/>
          <p:cNvSpPr>
            <a:spLocks noChangeAspect="1" noRot="1" noGrp="1"/>
          </p:cNvSpPr>
          <p:nvPr>
            <p:ph type="sldImg"/>
          </p:nvPr>
        </p:nvSpPr>
        <p:spPr/>
      </p:sp>
      <p:sp>
        <p:nvSpPr>
          <p:cNvPr id="1048733" name="Notes Placeholder 2"/>
          <p:cNvSpPr>
            <a:spLocks noGrp="1"/>
          </p:cNvSpPr>
          <p:nvPr>
            <p:ph type="body" idx="1"/>
          </p:nvPr>
        </p:nvSpPr>
        <p:spPr/>
        <p:txBody>
          <a:bodyPr/>
          <a:p>
            <a:endParaRPr dirty="0" lang="en-US"/>
          </a:p>
        </p:txBody>
      </p:sp>
      <p:sp>
        <p:nvSpPr>
          <p:cNvPr id="1048734"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737" name="Slide Image Placeholder 1"/>
          <p:cNvSpPr>
            <a:spLocks noChangeAspect="1" noRot="1" noGrp="1"/>
          </p:cNvSpPr>
          <p:nvPr>
            <p:ph type="sldImg"/>
          </p:nvPr>
        </p:nvSpPr>
        <p:spPr/>
      </p:sp>
      <p:sp>
        <p:nvSpPr>
          <p:cNvPr id="1048738" name="Notes Placeholder 2"/>
          <p:cNvSpPr>
            <a:spLocks noGrp="1"/>
          </p:cNvSpPr>
          <p:nvPr>
            <p:ph type="body" idx="1"/>
          </p:nvPr>
        </p:nvSpPr>
        <p:spPr/>
        <p:txBody>
          <a:bodyPr/>
          <a:p>
            <a:endParaRPr dirty="0" lang="en-US"/>
          </a:p>
        </p:txBody>
      </p:sp>
      <p:sp>
        <p:nvSpPr>
          <p:cNvPr id="1048739"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48" name="Slide Image Placeholder 1"/>
          <p:cNvSpPr>
            <a:spLocks noChangeAspect="1" noRot="1" noGrp="1"/>
          </p:cNvSpPr>
          <p:nvPr>
            <p:ph type="sldImg"/>
          </p:nvPr>
        </p:nvSpPr>
        <p:spPr/>
      </p:sp>
      <p:sp>
        <p:nvSpPr>
          <p:cNvPr id="1048749" name="Notes Placeholder 2"/>
          <p:cNvSpPr>
            <a:spLocks noGrp="1"/>
          </p:cNvSpPr>
          <p:nvPr>
            <p:ph type="body" idx="1"/>
          </p:nvPr>
        </p:nvSpPr>
        <p:spPr/>
        <p:txBody>
          <a:bodyPr/>
          <a:p>
            <a:endParaRPr dirty="0" lang="en-US"/>
          </a:p>
        </p:txBody>
      </p:sp>
      <p:sp>
        <p:nvSpPr>
          <p:cNvPr id="1048750"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59" name="Slide Image Placeholder 1"/>
          <p:cNvSpPr>
            <a:spLocks noChangeAspect="1" noRot="1" noGrp="1"/>
          </p:cNvSpPr>
          <p:nvPr>
            <p:ph type="sldImg"/>
          </p:nvPr>
        </p:nvSpPr>
        <p:spPr/>
      </p:sp>
      <p:sp>
        <p:nvSpPr>
          <p:cNvPr id="1048760" name="Notes Placeholder 2"/>
          <p:cNvSpPr>
            <a:spLocks noGrp="1"/>
          </p:cNvSpPr>
          <p:nvPr>
            <p:ph type="body" idx="1"/>
          </p:nvPr>
        </p:nvSpPr>
        <p:spPr/>
        <p:txBody>
          <a:bodyPr/>
          <a:p>
            <a:endParaRPr dirty="0" lang="en-US"/>
          </a:p>
        </p:txBody>
      </p:sp>
      <p:sp>
        <p:nvSpPr>
          <p:cNvPr id="1048761"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64" name="Slide Image Placeholder 1"/>
          <p:cNvSpPr>
            <a:spLocks noChangeAspect="1" noRot="1" noGrp="1"/>
          </p:cNvSpPr>
          <p:nvPr>
            <p:ph type="sldImg"/>
          </p:nvPr>
        </p:nvSpPr>
        <p:spPr/>
      </p:sp>
      <p:sp>
        <p:nvSpPr>
          <p:cNvPr id="1048765" name="Notes Placeholder 2"/>
          <p:cNvSpPr>
            <a:spLocks noGrp="1"/>
          </p:cNvSpPr>
          <p:nvPr>
            <p:ph type="body" idx="1"/>
          </p:nvPr>
        </p:nvSpPr>
        <p:spPr/>
        <p:txBody>
          <a:bodyPr/>
          <a:p>
            <a:endParaRPr dirty="0" lang="en-US"/>
          </a:p>
        </p:txBody>
      </p:sp>
      <p:sp>
        <p:nvSpPr>
          <p:cNvPr id="1048766"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771" name="Slide Image Placeholder 1"/>
          <p:cNvSpPr>
            <a:spLocks noChangeAspect="1" noRot="1" noGrp="1"/>
          </p:cNvSpPr>
          <p:nvPr>
            <p:ph type="sldImg"/>
          </p:nvPr>
        </p:nvSpPr>
        <p:spPr/>
      </p:sp>
      <p:sp>
        <p:nvSpPr>
          <p:cNvPr id="1048772" name="Notes Placeholder 2"/>
          <p:cNvSpPr>
            <a:spLocks noGrp="1"/>
          </p:cNvSpPr>
          <p:nvPr>
            <p:ph type="body" idx="1"/>
          </p:nvPr>
        </p:nvSpPr>
        <p:spPr/>
        <p:txBody>
          <a:bodyPr/>
          <a:p>
            <a:endParaRPr dirty="0" lang="en-US"/>
          </a:p>
        </p:txBody>
      </p:sp>
      <p:sp>
        <p:nvSpPr>
          <p:cNvPr id="1048773"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776" name="Slide Image Placeholder 1"/>
          <p:cNvSpPr>
            <a:spLocks noChangeAspect="1" noRot="1" noGrp="1"/>
          </p:cNvSpPr>
          <p:nvPr>
            <p:ph type="sldImg"/>
          </p:nvPr>
        </p:nvSpPr>
        <p:spPr/>
      </p:sp>
      <p:sp>
        <p:nvSpPr>
          <p:cNvPr id="1048777" name="Notes Placeholder 2"/>
          <p:cNvSpPr>
            <a:spLocks noGrp="1"/>
          </p:cNvSpPr>
          <p:nvPr>
            <p:ph type="body" idx="1"/>
          </p:nvPr>
        </p:nvSpPr>
        <p:spPr/>
        <p:txBody>
          <a:bodyPr/>
          <a:p>
            <a:endParaRPr dirty="0" lang="en-US"/>
          </a:p>
        </p:txBody>
      </p:sp>
      <p:sp>
        <p:nvSpPr>
          <p:cNvPr id="1048778"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783" name="Slide Image Placeholder 1"/>
          <p:cNvSpPr>
            <a:spLocks noChangeAspect="1" noRot="1" noGrp="1"/>
          </p:cNvSpPr>
          <p:nvPr>
            <p:ph type="sldImg"/>
          </p:nvPr>
        </p:nvSpPr>
        <p:spPr/>
      </p:sp>
      <p:sp>
        <p:nvSpPr>
          <p:cNvPr id="1048784" name="Notes Placeholder 2"/>
          <p:cNvSpPr>
            <a:spLocks noGrp="1"/>
          </p:cNvSpPr>
          <p:nvPr>
            <p:ph type="body" idx="1"/>
          </p:nvPr>
        </p:nvSpPr>
        <p:spPr/>
        <p:txBody>
          <a:bodyPr/>
          <a:p>
            <a:endParaRPr dirty="0" lang="en-US"/>
          </a:p>
        </p:txBody>
      </p:sp>
      <p:sp>
        <p:nvSpPr>
          <p:cNvPr id="1048785"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88" name="Slide Image Placeholder 1"/>
          <p:cNvSpPr>
            <a:spLocks noChangeAspect="1" noRot="1" noGrp="1"/>
          </p:cNvSpPr>
          <p:nvPr>
            <p:ph type="sldImg"/>
          </p:nvPr>
        </p:nvSpPr>
        <p:spPr/>
      </p:sp>
      <p:sp>
        <p:nvSpPr>
          <p:cNvPr id="1048789" name="Notes Placeholder 2"/>
          <p:cNvSpPr>
            <a:spLocks noGrp="1"/>
          </p:cNvSpPr>
          <p:nvPr>
            <p:ph type="body" idx="1"/>
          </p:nvPr>
        </p:nvSpPr>
        <p:spPr/>
        <p:txBody>
          <a:bodyPr/>
          <a:p>
            <a:endParaRPr dirty="0" lang="en-US"/>
          </a:p>
        </p:txBody>
      </p:sp>
      <p:sp>
        <p:nvSpPr>
          <p:cNvPr id="1048790"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793" name="Slide Image Placeholder 1"/>
          <p:cNvSpPr>
            <a:spLocks noChangeAspect="1" noRot="1" noGrp="1"/>
          </p:cNvSpPr>
          <p:nvPr>
            <p:ph type="sldImg"/>
          </p:nvPr>
        </p:nvSpPr>
        <p:spPr/>
      </p:sp>
      <p:sp>
        <p:nvSpPr>
          <p:cNvPr id="1048794" name="Notes Placeholder 2"/>
          <p:cNvSpPr>
            <a:spLocks noGrp="1"/>
          </p:cNvSpPr>
          <p:nvPr>
            <p:ph type="body" idx="1"/>
          </p:nvPr>
        </p:nvSpPr>
        <p:spPr/>
        <p:txBody>
          <a:bodyPr/>
          <a:p>
            <a:endParaRPr dirty="0" lang="en-US"/>
          </a:p>
        </p:txBody>
      </p:sp>
      <p:sp>
        <p:nvSpPr>
          <p:cNvPr id="1048795"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804" name="Slide Image Placeholder 1"/>
          <p:cNvSpPr>
            <a:spLocks noChangeAspect="1" noRot="1" noGrp="1"/>
          </p:cNvSpPr>
          <p:nvPr>
            <p:ph type="sldImg"/>
          </p:nvPr>
        </p:nvSpPr>
        <p:spPr/>
      </p:sp>
      <p:sp>
        <p:nvSpPr>
          <p:cNvPr id="1048805" name="Notes Placeholder 2"/>
          <p:cNvSpPr>
            <a:spLocks noGrp="1"/>
          </p:cNvSpPr>
          <p:nvPr>
            <p:ph type="body" idx="1"/>
          </p:nvPr>
        </p:nvSpPr>
        <p:spPr/>
        <p:txBody>
          <a:bodyPr/>
          <a:p>
            <a:endParaRPr dirty="0" lang="en-US"/>
          </a:p>
        </p:txBody>
      </p:sp>
      <p:sp>
        <p:nvSpPr>
          <p:cNvPr id="1048806"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809" name="Slide Image Placeholder 1"/>
          <p:cNvSpPr>
            <a:spLocks noChangeAspect="1" noRot="1" noGrp="1"/>
          </p:cNvSpPr>
          <p:nvPr>
            <p:ph type="sldImg"/>
          </p:nvPr>
        </p:nvSpPr>
        <p:spPr/>
      </p:sp>
      <p:sp>
        <p:nvSpPr>
          <p:cNvPr id="1048810" name="Notes Placeholder 2"/>
          <p:cNvSpPr>
            <a:spLocks noGrp="1"/>
          </p:cNvSpPr>
          <p:nvPr>
            <p:ph type="body" idx="1"/>
          </p:nvPr>
        </p:nvSpPr>
        <p:spPr/>
        <p:txBody>
          <a:bodyPr/>
          <a:p>
            <a:endParaRPr dirty="0" lang="en-US"/>
          </a:p>
        </p:txBody>
      </p:sp>
      <p:sp>
        <p:nvSpPr>
          <p:cNvPr id="1048811"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814" name="Slide Image Placeholder 1"/>
          <p:cNvSpPr>
            <a:spLocks noChangeAspect="1" noRot="1" noGrp="1"/>
          </p:cNvSpPr>
          <p:nvPr>
            <p:ph type="sldImg"/>
          </p:nvPr>
        </p:nvSpPr>
        <p:spPr/>
      </p:sp>
      <p:sp>
        <p:nvSpPr>
          <p:cNvPr id="1048815" name="Notes Placeholder 2"/>
          <p:cNvSpPr>
            <a:spLocks noGrp="1"/>
          </p:cNvSpPr>
          <p:nvPr>
            <p:ph type="body" idx="1"/>
          </p:nvPr>
        </p:nvSpPr>
        <p:spPr/>
        <p:txBody>
          <a:bodyPr/>
          <a:p>
            <a:endParaRPr dirty="0" lang="en-US"/>
          </a:p>
        </p:txBody>
      </p:sp>
      <p:sp>
        <p:nvSpPr>
          <p:cNvPr id="1048816"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819" name="Slide Image Placeholder 1"/>
          <p:cNvSpPr>
            <a:spLocks noChangeAspect="1" noRot="1" noGrp="1"/>
          </p:cNvSpPr>
          <p:nvPr>
            <p:ph type="sldImg"/>
          </p:nvPr>
        </p:nvSpPr>
        <p:spPr/>
      </p:sp>
      <p:sp>
        <p:nvSpPr>
          <p:cNvPr id="1048820" name="Notes Placeholder 2"/>
          <p:cNvSpPr>
            <a:spLocks noGrp="1"/>
          </p:cNvSpPr>
          <p:nvPr>
            <p:ph type="body" idx="1"/>
          </p:nvPr>
        </p:nvSpPr>
        <p:spPr/>
        <p:txBody>
          <a:bodyPr/>
          <a:p>
            <a:pPr indent="0" marL="0">
              <a:buFont typeface="+mj-lt"/>
              <a:buNone/>
            </a:pPr>
            <a:endParaRPr dirty="0" lang="en-US"/>
          </a:p>
        </p:txBody>
      </p:sp>
      <p:sp>
        <p:nvSpPr>
          <p:cNvPr id="1048821"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824" name="Slide Image Placeholder 1"/>
          <p:cNvSpPr>
            <a:spLocks noChangeAspect="1" noRot="1" noGrp="1"/>
          </p:cNvSpPr>
          <p:nvPr>
            <p:ph type="sldImg"/>
          </p:nvPr>
        </p:nvSpPr>
        <p:spPr/>
      </p:sp>
      <p:sp>
        <p:nvSpPr>
          <p:cNvPr id="1048825" name="Notes Placeholder 2"/>
          <p:cNvSpPr>
            <a:spLocks noGrp="1"/>
          </p:cNvSpPr>
          <p:nvPr>
            <p:ph type="body" idx="1"/>
          </p:nvPr>
        </p:nvSpPr>
        <p:spPr/>
        <p:txBody>
          <a:bodyPr/>
          <a:p>
            <a:pPr algn="l" defTabSz="914400" eaLnBrk="1" fontAlgn="auto" hangingPunct="1" indent="0" latinLnBrk="0" lvl="0" marL="0" marR="0" rtl="0">
              <a:lnSpc>
                <a:spcPct val="100000"/>
              </a:lnSpc>
              <a:spcBef>
                <a:spcPts val="0"/>
              </a:spcBef>
              <a:spcAft>
                <a:spcPts val="0"/>
              </a:spcAft>
              <a:buClrTx/>
              <a:buSzTx/>
              <a:buFont typeface="+mj-lt"/>
              <a:buNone/>
            </a:pPr>
            <a:endParaRPr b="1" dirty="0" lang="en-US"/>
          </a:p>
        </p:txBody>
      </p:sp>
      <p:sp>
        <p:nvSpPr>
          <p:cNvPr id="1048826"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40" name="Slide Image Placeholder 1"/>
          <p:cNvSpPr>
            <a:spLocks noChangeAspect="1" noRot="1" noGrp="1"/>
          </p:cNvSpPr>
          <p:nvPr>
            <p:ph type="sldImg"/>
          </p:nvPr>
        </p:nvSpPr>
        <p:spPr>
          <a:xfrm>
            <a:off x="2281238" y="525463"/>
            <a:ext cx="4673600" cy="2628900"/>
          </a:xfrm>
        </p:spPr>
      </p:sp>
      <p:sp>
        <p:nvSpPr>
          <p:cNvPr id="1048641" name="Notes Placeholder 2"/>
          <p:cNvSpPr>
            <a:spLocks noGrp="1"/>
          </p:cNvSpPr>
          <p:nvPr>
            <p:ph type="body" idx="1"/>
          </p:nvPr>
        </p:nvSpPr>
        <p:spPr/>
        <p:txBody>
          <a:bodyPr>
            <a:normAutofit fontScale="62500" lnSpcReduction="20000"/>
          </a:bodyPr>
          <a:p>
            <a:endParaRPr dirty="0" lang="en-US"/>
          </a:p>
        </p:txBody>
      </p:sp>
      <p:sp>
        <p:nvSpPr>
          <p:cNvPr id="1048642" name="Slide Number Placeholder 3"/>
          <p:cNvSpPr>
            <a:spLocks noGrp="1"/>
          </p:cNvSpPr>
          <p:nvPr>
            <p:ph type="sldNum" sz="quarter" idx="10"/>
          </p:nvPr>
        </p:nvSpPr>
        <p:spPr/>
        <p:txBody>
          <a:bodyPr/>
          <a:p>
            <a:fld id="{761F9E93-CE07-40DC-B574-EEB4AE759865}"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847" name="Slide Image Placeholder 1"/>
          <p:cNvSpPr>
            <a:spLocks noChangeAspect="1" noRot="1" noGrp="1"/>
          </p:cNvSpPr>
          <p:nvPr>
            <p:ph type="sldImg"/>
          </p:nvPr>
        </p:nvSpPr>
        <p:spPr/>
      </p:sp>
      <p:sp>
        <p:nvSpPr>
          <p:cNvPr id="1048848" name="Notes Placeholder 2"/>
          <p:cNvSpPr>
            <a:spLocks noGrp="1"/>
          </p:cNvSpPr>
          <p:nvPr>
            <p:ph type="body" idx="1"/>
          </p:nvPr>
        </p:nvSpPr>
        <p:spPr/>
        <p:txBody>
          <a:bodyPr/>
          <a:p>
            <a:endParaRPr dirty="0" lang="en-US"/>
          </a:p>
        </p:txBody>
      </p:sp>
      <p:sp>
        <p:nvSpPr>
          <p:cNvPr id="1048849"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876" name="Slide Image Placeholder 1"/>
          <p:cNvSpPr>
            <a:spLocks noChangeAspect="1" noRot="1" noGrp="1"/>
          </p:cNvSpPr>
          <p:nvPr>
            <p:ph type="sldImg"/>
          </p:nvPr>
        </p:nvSpPr>
        <p:spPr/>
      </p:sp>
      <p:sp>
        <p:nvSpPr>
          <p:cNvPr id="1048877" name="Notes Placeholder 2"/>
          <p:cNvSpPr>
            <a:spLocks noGrp="1"/>
          </p:cNvSpPr>
          <p:nvPr>
            <p:ph type="body" idx="1"/>
          </p:nvPr>
        </p:nvSpPr>
        <p:spPr/>
        <p:txBody>
          <a:bodyPr/>
          <a:p>
            <a:endParaRPr dirty="0" lang="am-ET"/>
          </a:p>
        </p:txBody>
      </p:sp>
      <p:sp>
        <p:nvSpPr>
          <p:cNvPr id="1048878"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879" name="Slide Image Placeholder 1"/>
          <p:cNvSpPr>
            <a:spLocks noChangeAspect="1" noRot="1" noGrp="1"/>
          </p:cNvSpPr>
          <p:nvPr>
            <p:ph type="sldImg"/>
          </p:nvPr>
        </p:nvSpPr>
        <p:spPr/>
      </p:sp>
      <p:sp>
        <p:nvSpPr>
          <p:cNvPr id="1048880" name="Notes Placeholder 2"/>
          <p:cNvSpPr>
            <a:spLocks noGrp="1"/>
          </p:cNvSpPr>
          <p:nvPr>
            <p:ph type="body" idx="1"/>
          </p:nvPr>
        </p:nvSpPr>
        <p:spPr/>
        <p:txBody>
          <a:bodyPr/>
          <a:p>
            <a:endParaRPr dirty="0" lang="am-ET"/>
          </a:p>
        </p:txBody>
      </p:sp>
      <p:sp>
        <p:nvSpPr>
          <p:cNvPr id="1048881"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884" name="Slide Image Placeholder 1"/>
          <p:cNvSpPr>
            <a:spLocks noChangeAspect="1" noRot="1" noGrp="1"/>
          </p:cNvSpPr>
          <p:nvPr>
            <p:ph type="sldImg"/>
          </p:nvPr>
        </p:nvSpPr>
        <p:spPr/>
      </p:sp>
      <p:sp>
        <p:nvSpPr>
          <p:cNvPr id="1048885" name="Notes Placeholder 2"/>
          <p:cNvSpPr>
            <a:spLocks noGrp="1"/>
          </p:cNvSpPr>
          <p:nvPr>
            <p:ph type="body" idx="1"/>
          </p:nvPr>
        </p:nvSpPr>
        <p:spPr/>
        <p:txBody>
          <a:bodyPr/>
          <a:p>
            <a:endParaRPr dirty="0" lang="am-ET"/>
          </a:p>
        </p:txBody>
      </p:sp>
      <p:sp>
        <p:nvSpPr>
          <p:cNvPr id="1048886"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888" name="Slide Image Placeholder 1"/>
          <p:cNvSpPr>
            <a:spLocks noChangeAspect="1" noRot="1" noGrp="1"/>
          </p:cNvSpPr>
          <p:nvPr>
            <p:ph type="sldImg"/>
          </p:nvPr>
        </p:nvSpPr>
        <p:spPr/>
      </p:sp>
      <p:sp>
        <p:nvSpPr>
          <p:cNvPr id="1048889" name="Notes Placeholder 2"/>
          <p:cNvSpPr>
            <a:spLocks noGrp="1"/>
          </p:cNvSpPr>
          <p:nvPr>
            <p:ph type="body" idx="1"/>
          </p:nvPr>
        </p:nvSpPr>
        <p:spPr/>
        <p:txBody>
          <a:bodyPr/>
          <a:p>
            <a:endParaRPr dirty="0" lang="am-ET"/>
          </a:p>
        </p:txBody>
      </p:sp>
      <p:sp>
        <p:nvSpPr>
          <p:cNvPr id="1048890"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893" name="Slide Image Placeholder 1"/>
          <p:cNvSpPr>
            <a:spLocks noChangeAspect="1" noRot="1" noGrp="1"/>
          </p:cNvSpPr>
          <p:nvPr>
            <p:ph type="sldImg"/>
          </p:nvPr>
        </p:nvSpPr>
        <p:spPr/>
      </p:sp>
      <p:sp>
        <p:nvSpPr>
          <p:cNvPr id="1048894" name="Notes Placeholder 2"/>
          <p:cNvSpPr>
            <a:spLocks noGrp="1"/>
          </p:cNvSpPr>
          <p:nvPr>
            <p:ph type="body" idx="1"/>
          </p:nvPr>
        </p:nvSpPr>
        <p:spPr/>
        <p:txBody>
          <a:bodyPr/>
          <a:p>
            <a:endParaRPr dirty="0" lang="am-ET"/>
          </a:p>
        </p:txBody>
      </p:sp>
      <p:sp>
        <p:nvSpPr>
          <p:cNvPr id="1048895"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898" name="Slide Image Placeholder 1"/>
          <p:cNvSpPr>
            <a:spLocks noChangeAspect="1" noRot="1" noGrp="1"/>
          </p:cNvSpPr>
          <p:nvPr>
            <p:ph type="sldImg"/>
          </p:nvPr>
        </p:nvSpPr>
        <p:spPr/>
      </p:sp>
      <p:sp>
        <p:nvSpPr>
          <p:cNvPr id="1048899" name="Notes Placeholder 2"/>
          <p:cNvSpPr>
            <a:spLocks noGrp="1"/>
          </p:cNvSpPr>
          <p:nvPr>
            <p:ph type="body" idx="1"/>
          </p:nvPr>
        </p:nvSpPr>
        <p:spPr/>
        <p:txBody>
          <a:bodyPr/>
          <a:p>
            <a:endParaRPr dirty="0" lang="am-ET"/>
          </a:p>
        </p:txBody>
      </p:sp>
      <p:sp>
        <p:nvSpPr>
          <p:cNvPr id="1048900"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903" name="Slide Image Placeholder 1"/>
          <p:cNvSpPr>
            <a:spLocks noChangeAspect="1" noRot="1" noGrp="1"/>
          </p:cNvSpPr>
          <p:nvPr>
            <p:ph type="sldImg"/>
          </p:nvPr>
        </p:nvSpPr>
        <p:spPr/>
      </p:sp>
      <p:sp>
        <p:nvSpPr>
          <p:cNvPr id="1048904" name="Notes Placeholder 2"/>
          <p:cNvSpPr>
            <a:spLocks noGrp="1"/>
          </p:cNvSpPr>
          <p:nvPr>
            <p:ph type="body" idx="1"/>
          </p:nvPr>
        </p:nvSpPr>
        <p:spPr/>
        <p:txBody>
          <a:bodyPr/>
          <a:p>
            <a:endParaRPr lang="en-US"/>
          </a:p>
        </p:txBody>
      </p:sp>
      <p:sp>
        <p:nvSpPr>
          <p:cNvPr id="1048905" name="Slide Number Placeholder 3"/>
          <p:cNvSpPr>
            <a:spLocks noGrp="1"/>
          </p:cNvSpPr>
          <p:nvPr>
            <p:ph type="sldNum" sz="quarter" idx="10"/>
          </p:nvPr>
        </p:nvSpPr>
        <p:spPr/>
        <p:txBody>
          <a:bodyPr/>
          <a:p>
            <a:fld id="{F04F6012-C458-478A-864E-CC4762FB01B1}"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8907" name="Slide Image Placeholder 1"/>
          <p:cNvSpPr>
            <a:spLocks noChangeAspect="1" noRot="1" noGrp="1"/>
          </p:cNvSpPr>
          <p:nvPr>
            <p:ph type="sldImg"/>
          </p:nvPr>
        </p:nvSpPr>
        <p:spPr/>
      </p:sp>
      <p:sp>
        <p:nvSpPr>
          <p:cNvPr id="1048908" name="Notes Placeholder 2"/>
          <p:cNvSpPr>
            <a:spLocks noGrp="1"/>
          </p:cNvSpPr>
          <p:nvPr>
            <p:ph type="body" idx="1"/>
          </p:nvPr>
        </p:nvSpPr>
        <p:spPr/>
        <p:txBody>
          <a:bodyPr/>
          <a:p>
            <a:endParaRPr lang="en-US"/>
          </a:p>
        </p:txBody>
      </p:sp>
      <p:sp>
        <p:nvSpPr>
          <p:cNvPr id="1048909" name="Slide Number Placeholder 3"/>
          <p:cNvSpPr>
            <a:spLocks noGrp="1"/>
          </p:cNvSpPr>
          <p:nvPr>
            <p:ph type="sldNum" sz="quarter" idx="10"/>
          </p:nvPr>
        </p:nvSpPr>
        <p:spPr/>
        <p:txBody>
          <a:bodyPr/>
          <a:p>
            <a:fld id="{F04F6012-C458-478A-864E-CC4762FB01B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45" name="Slide Image Placeholder 1"/>
          <p:cNvSpPr>
            <a:spLocks noChangeAspect="1" noRot="1" noGrp="1"/>
          </p:cNvSpPr>
          <p:nvPr>
            <p:ph type="sldImg"/>
          </p:nvPr>
        </p:nvSpPr>
        <p:spPr/>
      </p:sp>
      <p:sp>
        <p:nvSpPr>
          <p:cNvPr id="1048646" name="Notes Placeholder 2"/>
          <p:cNvSpPr>
            <a:spLocks noGrp="1"/>
          </p:cNvSpPr>
          <p:nvPr>
            <p:ph type="body" idx="1"/>
          </p:nvPr>
        </p:nvSpPr>
        <p:spPr/>
        <p:txBody>
          <a:bodyPr/>
          <a:p>
            <a:endParaRPr dirty="0" lang="en-US"/>
          </a:p>
        </p:txBody>
      </p:sp>
      <p:sp>
        <p:nvSpPr>
          <p:cNvPr id="1048647"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50" name="Slide Image Placeholder 1"/>
          <p:cNvSpPr>
            <a:spLocks noChangeAspect="1" noRot="1" noGrp="1"/>
          </p:cNvSpPr>
          <p:nvPr>
            <p:ph type="sldImg"/>
          </p:nvPr>
        </p:nvSpPr>
        <p:spPr>
          <a:xfrm>
            <a:off x="2281238" y="525463"/>
            <a:ext cx="4673600" cy="2628900"/>
          </a:xfrm>
        </p:spPr>
      </p:sp>
      <p:sp>
        <p:nvSpPr>
          <p:cNvPr id="1048651" name="Notes Placeholder 2"/>
          <p:cNvSpPr>
            <a:spLocks noGrp="1"/>
          </p:cNvSpPr>
          <p:nvPr>
            <p:ph type="body" idx="1"/>
          </p:nvPr>
        </p:nvSpPr>
        <p:spPr/>
        <p:txBody>
          <a:bodyPr/>
          <a:p>
            <a:endParaRPr dirty="0" lang="en-US"/>
          </a:p>
        </p:txBody>
      </p:sp>
      <p:sp>
        <p:nvSpPr>
          <p:cNvPr id="1048652" name="Slide Number Placeholder 3"/>
          <p:cNvSpPr>
            <a:spLocks noGrp="1"/>
          </p:cNvSpPr>
          <p:nvPr>
            <p:ph type="sldNum" sz="quarter" idx="10"/>
          </p:nvPr>
        </p:nvSpPr>
        <p:spPr/>
        <p:txBody>
          <a:bodyPr/>
          <a:p>
            <a:fld id="{761F9E93-CE07-40DC-B574-EEB4AE75986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60" name="Slide Image Placeholder 1"/>
          <p:cNvSpPr>
            <a:spLocks noChangeAspect="1" noRot="1" noGrp="1"/>
          </p:cNvSpPr>
          <p:nvPr>
            <p:ph type="sldImg"/>
          </p:nvPr>
        </p:nvSpPr>
        <p:spPr/>
      </p:sp>
      <p:sp>
        <p:nvSpPr>
          <p:cNvPr id="1048661" name="Notes Placeholder 2"/>
          <p:cNvSpPr>
            <a:spLocks noGrp="1"/>
          </p:cNvSpPr>
          <p:nvPr>
            <p:ph type="body" idx="1"/>
          </p:nvPr>
        </p:nvSpPr>
        <p:spPr/>
        <p:txBody>
          <a:bodyPr/>
          <a:p>
            <a:endParaRPr dirty="0" lang="en-US"/>
          </a:p>
        </p:txBody>
      </p:sp>
      <p:sp>
        <p:nvSpPr>
          <p:cNvPr id="1048662"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87" name="Slide Image Placeholder 1"/>
          <p:cNvSpPr>
            <a:spLocks noChangeAspect="1" noRot="1" noGrp="1"/>
          </p:cNvSpPr>
          <p:nvPr>
            <p:ph type="sldImg"/>
          </p:nvPr>
        </p:nvSpPr>
        <p:spPr/>
      </p:sp>
      <p:sp>
        <p:nvSpPr>
          <p:cNvPr id="1048688" name="Notes Placeholder 2"/>
          <p:cNvSpPr>
            <a:spLocks noGrp="1"/>
          </p:cNvSpPr>
          <p:nvPr>
            <p:ph type="body" idx="1"/>
          </p:nvPr>
        </p:nvSpPr>
        <p:spPr/>
        <p:txBody>
          <a:bodyPr/>
          <a:p>
            <a:endParaRPr dirty="0" lang="en-US"/>
          </a:p>
        </p:txBody>
      </p:sp>
      <p:sp>
        <p:nvSpPr>
          <p:cNvPr id="1048689"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96" name="Slide Image Placeholder 1"/>
          <p:cNvSpPr>
            <a:spLocks noChangeAspect="1" noRot="1" noGrp="1"/>
          </p:cNvSpPr>
          <p:nvPr>
            <p:ph type="sldImg"/>
          </p:nvPr>
        </p:nvSpPr>
        <p:spPr/>
      </p:sp>
      <p:sp>
        <p:nvSpPr>
          <p:cNvPr id="1048697" name="Notes Placeholder 2"/>
          <p:cNvSpPr>
            <a:spLocks noGrp="1"/>
          </p:cNvSpPr>
          <p:nvPr>
            <p:ph type="body" idx="1"/>
          </p:nvPr>
        </p:nvSpPr>
        <p:spPr/>
        <p:txBody>
          <a:bodyPr/>
          <a:p>
            <a:endParaRPr dirty="0" lang="en-US"/>
          </a:p>
        </p:txBody>
      </p:sp>
      <p:sp>
        <p:nvSpPr>
          <p:cNvPr id="1048698" name="Slide Number Placeholder 3"/>
          <p:cNvSpPr>
            <a:spLocks noGrp="1"/>
          </p:cNvSpPr>
          <p:nvPr>
            <p:ph type="sldNum" sz="quarter" idx="5"/>
          </p:nvPr>
        </p:nvSpPr>
        <p:spPr/>
        <p:txBody>
          <a:bodyPr/>
          <a:p>
            <a:fld id="{F04F6012-C458-478A-864E-CC4762FB01B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6" name="Title 13"/>
          <p:cNvSpPr>
            <a:spLocks noGrp="1"/>
          </p:cNvSpPr>
          <p:nvPr>
            <p:ph type="ctrTitle"/>
          </p:nvPr>
        </p:nvSpPr>
        <p:spPr>
          <a:xfrm>
            <a:off x="1910080" y="359898"/>
            <a:ext cx="9875520" cy="1472184"/>
          </a:xfrm>
        </p:spPr>
        <p:txBody>
          <a:bodyPr anchor="b"/>
          <a:lstStyle>
            <a:lvl1pPr algn="l"/>
          </a:lstStyle>
          <a:p>
            <a:r>
              <a:rPr kumimoji="0" lang="en-US"/>
              <a:t>Click to edit Master title style</a:t>
            </a:r>
          </a:p>
        </p:txBody>
      </p:sp>
      <p:sp>
        <p:nvSpPr>
          <p:cNvPr id="1048587" name="Subtitle 21"/>
          <p:cNvSpPr>
            <a:spLocks noGrp="1"/>
          </p:cNvSpPr>
          <p:nvPr>
            <p:ph type="subTitle" idx="1"/>
          </p:nvPr>
        </p:nvSpPr>
        <p:spPr>
          <a:xfrm>
            <a:off x="1910080" y="1850064"/>
            <a:ext cx="987552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8" name="Date Placeholder 6"/>
          <p:cNvSpPr>
            <a:spLocks noGrp="1"/>
          </p:cNvSpPr>
          <p:nvPr>
            <p:ph type="dt" sz="half" idx="10"/>
          </p:nvPr>
        </p:nvSpPr>
        <p:spPr/>
        <p:txBody>
          <a:bodyPr/>
          <a:p>
            <a:fld id="{F1B5F182-61B0-4321-B47A-529A41BB1CE9}" type="datetime1">
              <a:rPr lang="en-US" smtClean="0"/>
            </a:fld>
            <a:endParaRPr lang="en-US"/>
          </a:p>
        </p:txBody>
      </p:sp>
      <p:sp>
        <p:nvSpPr>
          <p:cNvPr id="1048589" name="Footer Placeholder 19"/>
          <p:cNvSpPr>
            <a:spLocks noGrp="1"/>
          </p:cNvSpPr>
          <p:nvPr>
            <p:ph type="ftr" sz="quarter" idx="11"/>
          </p:nvPr>
        </p:nvSpPr>
        <p:spPr/>
        <p:txBody>
          <a:bodyPr/>
          <a:p>
            <a:endParaRPr lang="en-US"/>
          </a:p>
        </p:txBody>
      </p:sp>
      <p:sp>
        <p:nvSpPr>
          <p:cNvPr id="1048590" name="Slide Number Placeholder 9"/>
          <p:cNvSpPr>
            <a:spLocks noGrp="1"/>
          </p:cNvSpPr>
          <p:nvPr>
            <p:ph type="sldNum" sz="quarter" idx="12"/>
          </p:nvPr>
        </p:nvSpPr>
        <p:spPr/>
        <p:txBody>
          <a:bodyPr/>
          <a:p>
            <a:fld id="{FAEEE791-00D6-4AEF-BD34-29438C552642}" type="slidenum">
              <a:rPr lang="en-US" smtClean="0"/>
            </a:fld>
            <a:endParaRPr lang="en-US"/>
          </a:p>
        </p:txBody>
      </p:sp>
      <p:sp>
        <p:nvSpPr>
          <p:cNvPr id="1048591" name="Oval 7"/>
          <p:cNvSpPr/>
          <p:nvPr/>
        </p:nvSpPr>
        <p:spPr>
          <a:xfrm>
            <a:off x="1228577" y="1413802"/>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sz="1800" kumimoji="0" lang="en-US"/>
          </a:p>
        </p:txBody>
      </p:sp>
      <p:sp>
        <p:nvSpPr>
          <p:cNvPr id="1048592" name="Oval 8"/>
          <p:cNvSpPr/>
          <p:nvPr/>
        </p:nvSpPr>
        <p:spPr>
          <a:xfrm>
            <a:off x="1542901" y="1345016"/>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sz="1800"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69" name=""/>
        <p:cNvGrpSpPr/>
        <p:nvPr/>
      </p:nvGrpSpPr>
      <p:grpSpPr>
        <a:xfrm>
          <a:off x="0" y="0"/>
          <a:ext cx="0" cy="0"/>
          <a:chOff x="0" y="0"/>
          <a:chExt cx="0" cy="0"/>
        </a:xfrm>
      </p:grpSpPr>
      <p:sp>
        <p:nvSpPr>
          <p:cNvPr id="1048929" name="Title 1"/>
          <p:cNvSpPr>
            <a:spLocks noGrp="1"/>
          </p:cNvSpPr>
          <p:nvPr>
            <p:ph type="title"/>
          </p:nvPr>
        </p:nvSpPr>
        <p:spPr/>
        <p:txBody>
          <a:bodyPr/>
          <a:p>
            <a:r>
              <a:rPr kumimoji="0" lang="en-US"/>
              <a:t>Click to edit Master title style</a:t>
            </a:r>
          </a:p>
        </p:txBody>
      </p:sp>
      <p:sp>
        <p:nvSpPr>
          <p:cNvPr id="1048930"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31" name="Date Placeholder 3"/>
          <p:cNvSpPr>
            <a:spLocks noGrp="1"/>
          </p:cNvSpPr>
          <p:nvPr>
            <p:ph type="dt" sz="half" idx="10"/>
          </p:nvPr>
        </p:nvSpPr>
        <p:spPr/>
        <p:txBody>
          <a:bodyPr/>
          <a:p>
            <a:fld id="{12F1C285-CDB0-4ECB-9075-08B4A7BE1A1C}" type="datetime1">
              <a:rPr lang="en-US" smtClean="0"/>
            </a:fld>
            <a:endParaRPr lang="en-US"/>
          </a:p>
        </p:txBody>
      </p:sp>
      <p:sp>
        <p:nvSpPr>
          <p:cNvPr id="1048932" name="Footer Placeholder 4"/>
          <p:cNvSpPr>
            <a:spLocks noGrp="1"/>
          </p:cNvSpPr>
          <p:nvPr>
            <p:ph type="ftr" sz="quarter" idx="11"/>
          </p:nvPr>
        </p:nvSpPr>
        <p:spPr/>
        <p:txBody>
          <a:bodyPr/>
          <a:p>
            <a:endParaRPr lang="en-US"/>
          </a:p>
        </p:txBody>
      </p:sp>
      <p:sp>
        <p:nvSpPr>
          <p:cNvPr id="1048933" name="Slide Number Placeholder 5"/>
          <p:cNvSpPr>
            <a:spLocks noGrp="1"/>
          </p:cNvSpPr>
          <p:nvPr>
            <p:ph type="sldNum" sz="quarter" idx="12"/>
          </p:nvPr>
        </p:nvSpPr>
        <p:spPr/>
        <p:txBody>
          <a:bodyPr/>
          <a:p>
            <a:fld id="{FAEEE791-00D6-4AEF-BD34-29438C55264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68" name=""/>
        <p:cNvGrpSpPr/>
        <p:nvPr/>
      </p:nvGrpSpPr>
      <p:grpSpPr>
        <a:xfrm>
          <a:off x="0" y="0"/>
          <a:ext cx="0" cy="0"/>
          <a:chOff x="0" y="0"/>
          <a:chExt cx="0" cy="0"/>
        </a:xfrm>
      </p:grpSpPr>
      <p:sp>
        <p:nvSpPr>
          <p:cNvPr id="1048924" name="Vertical Title 1"/>
          <p:cNvSpPr>
            <a:spLocks noGrp="1"/>
          </p:cNvSpPr>
          <p:nvPr>
            <p:ph type="title" orient="vert"/>
          </p:nvPr>
        </p:nvSpPr>
        <p:spPr>
          <a:xfrm>
            <a:off x="9144000" y="274640"/>
            <a:ext cx="2438400" cy="5851525"/>
          </a:xfrm>
        </p:spPr>
        <p:txBody>
          <a:bodyPr vert="eaVert"/>
          <a:p>
            <a:r>
              <a:rPr kumimoji="0" lang="en-US"/>
              <a:t>Click to edit Master title style</a:t>
            </a:r>
          </a:p>
        </p:txBody>
      </p:sp>
      <p:sp>
        <p:nvSpPr>
          <p:cNvPr id="1048925" name="Vertical Text Placeholder 2"/>
          <p:cNvSpPr>
            <a:spLocks noGrp="1"/>
          </p:cNvSpPr>
          <p:nvPr>
            <p:ph type="body" orient="vert" idx="1"/>
          </p:nvPr>
        </p:nvSpPr>
        <p:spPr>
          <a:xfrm>
            <a:off x="1524000" y="274641"/>
            <a:ext cx="7416800" cy="5851525"/>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26" name="Date Placeholder 3"/>
          <p:cNvSpPr>
            <a:spLocks noGrp="1"/>
          </p:cNvSpPr>
          <p:nvPr>
            <p:ph type="dt" sz="half" idx="10"/>
          </p:nvPr>
        </p:nvSpPr>
        <p:spPr/>
        <p:txBody>
          <a:bodyPr/>
          <a:p>
            <a:fld id="{7F4892A1-AE82-47C6-AB88-646BAE9B7DFC}" type="datetime1">
              <a:rPr lang="en-US" smtClean="0"/>
            </a:fld>
            <a:endParaRPr lang="en-US"/>
          </a:p>
        </p:txBody>
      </p:sp>
      <p:sp>
        <p:nvSpPr>
          <p:cNvPr id="1048927" name="Footer Placeholder 4"/>
          <p:cNvSpPr>
            <a:spLocks noGrp="1"/>
          </p:cNvSpPr>
          <p:nvPr>
            <p:ph type="ftr" sz="quarter" idx="11"/>
          </p:nvPr>
        </p:nvSpPr>
        <p:spPr/>
        <p:txBody>
          <a:bodyPr/>
          <a:p>
            <a:endParaRPr lang="en-US"/>
          </a:p>
        </p:txBody>
      </p:sp>
      <p:sp>
        <p:nvSpPr>
          <p:cNvPr id="1048928" name="Slide Number Placeholder 5"/>
          <p:cNvSpPr>
            <a:spLocks noGrp="1"/>
          </p:cNvSpPr>
          <p:nvPr>
            <p:ph type="sldNum" sz="quarter" idx="12"/>
          </p:nvPr>
        </p:nvSpPr>
        <p:spPr/>
        <p:txBody>
          <a:bodyPr/>
          <a:p>
            <a:fld id="{FAEEE791-00D6-4AEF-BD34-29438C55264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8" name=""/>
        <p:cNvGrpSpPr/>
        <p:nvPr/>
      </p:nvGrpSpPr>
      <p:grpSpPr>
        <a:xfrm>
          <a:off x="0" y="0"/>
          <a:ext cx="0" cy="0"/>
          <a:chOff x="0" y="0"/>
          <a:chExt cx="0" cy="0"/>
        </a:xfrm>
      </p:grpSpPr>
      <p:sp>
        <p:nvSpPr>
          <p:cNvPr id="1048598" name="Title 1"/>
          <p:cNvSpPr>
            <a:spLocks noGrp="1"/>
          </p:cNvSpPr>
          <p:nvPr>
            <p:ph type="title"/>
          </p:nvPr>
        </p:nvSpPr>
        <p:spPr/>
        <p:txBody>
          <a:bodyPr/>
          <a:p>
            <a:r>
              <a:rPr kumimoji="0" lang="en-US"/>
              <a:t>Click to edit Master title style</a:t>
            </a:r>
          </a:p>
        </p:txBody>
      </p:sp>
      <p:sp>
        <p:nvSpPr>
          <p:cNvPr id="1048599"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00" name="Date Placeholder 3"/>
          <p:cNvSpPr>
            <a:spLocks noGrp="1"/>
          </p:cNvSpPr>
          <p:nvPr>
            <p:ph type="dt" sz="half" idx="10"/>
          </p:nvPr>
        </p:nvSpPr>
        <p:spPr/>
        <p:txBody>
          <a:bodyPr/>
          <a:p>
            <a:fld id="{648218D1-C59D-4C09-AC9D-171210D78F95}" type="datetime1">
              <a:rPr lang="en-US" smtClean="0"/>
            </a:fld>
            <a:endParaRPr lang="en-US"/>
          </a:p>
        </p:txBody>
      </p:sp>
      <p:sp>
        <p:nvSpPr>
          <p:cNvPr id="1048601" name="Footer Placeholder 4"/>
          <p:cNvSpPr>
            <a:spLocks noGrp="1"/>
          </p:cNvSpPr>
          <p:nvPr>
            <p:ph type="ftr" sz="quarter" idx="11"/>
          </p:nvPr>
        </p:nvSpPr>
        <p:spPr/>
        <p:txBody>
          <a:bodyPr/>
          <a:p>
            <a:endParaRPr lang="en-US"/>
          </a:p>
        </p:txBody>
      </p:sp>
      <p:sp>
        <p:nvSpPr>
          <p:cNvPr id="1048602" name="Slide Number Placeholder 5"/>
          <p:cNvSpPr>
            <a:spLocks noGrp="1"/>
          </p:cNvSpPr>
          <p:nvPr>
            <p:ph type="sldNum" sz="quarter" idx="12"/>
          </p:nvPr>
        </p:nvSpPr>
        <p:spPr/>
        <p:txBody>
          <a:bodyPr/>
          <a:p>
            <a:fld id="{FAEEE791-00D6-4AEF-BD34-29438C55264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266" name=""/>
        <p:cNvGrpSpPr/>
        <p:nvPr/>
      </p:nvGrpSpPr>
      <p:grpSpPr>
        <a:xfrm>
          <a:off x="0" y="0"/>
          <a:ext cx="0" cy="0"/>
          <a:chOff x="0" y="0"/>
          <a:chExt cx="0" cy="0"/>
        </a:xfrm>
      </p:grpSpPr>
      <p:sp>
        <p:nvSpPr>
          <p:cNvPr id="1048910" name="Rectangle 6"/>
          <p:cNvSpPr/>
          <p:nvPr/>
        </p:nvSpPr>
        <p:spPr>
          <a:xfrm>
            <a:off x="3043853" y="-54"/>
            <a:ext cx="9144000"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911" name="Title 1"/>
          <p:cNvSpPr>
            <a:spLocks noGrp="1"/>
          </p:cNvSpPr>
          <p:nvPr>
            <p:ph type="title"/>
          </p:nvPr>
        </p:nvSpPr>
        <p:spPr>
          <a:xfrm>
            <a:off x="3437856" y="2600325"/>
            <a:ext cx="8534400" cy="2286000"/>
          </a:xfrm>
        </p:spPr>
        <p:txBody>
          <a:bodyPr anchor="t"/>
          <a:lstStyle>
            <a:lvl1pPr algn="l">
              <a:lnSpc>
                <a:spcPts val="4500"/>
              </a:lnSpc>
              <a:buNone/>
              <a:defRPr b="1" cap="all" sz="4000"/>
            </a:lvl1pPr>
          </a:lstStyle>
          <a:p>
            <a:r>
              <a:rPr kumimoji="0" lang="en-US"/>
              <a:t>Click to edit Master title style</a:t>
            </a:r>
          </a:p>
        </p:txBody>
      </p:sp>
      <p:sp>
        <p:nvSpPr>
          <p:cNvPr id="1048912" name="Text Placeholder 2"/>
          <p:cNvSpPr>
            <a:spLocks noGrp="1"/>
          </p:cNvSpPr>
          <p:nvPr>
            <p:ph type="body" idx="1"/>
          </p:nvPr>
        </p:nvSpPr>
        <p:spPr>
          <a:xfrm>
            <a:off x="3437856" y="1066800"/>
            <a:ext cx="85344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913" name="Date Placeholder 3"/>
          <p:cNvSpPr>
            <a:spLocks noGrp="1"/>
          </p:cNvSpPr>
          <p:nvPr>
            <p:ph type="dt" sz="half" idx="10"/>
          </p:nvPr>
        </p:nvSpPr>
        <p:spPr/>
        <p:txBody>
          <a:bodyPr/>
          <a:p>
            <a:fld id="{A59FEDE2-3DC1-4E86-959E-05689A56A92F}" type="datetime1">
              <a:rPr lang="en-US" smtClean="0"/>
            </a:fld>
            <a:endParaRPr lang="en-US"/>
          </a:p>
        </p:txBody>
      </p:sp>
      <p:sp>
        <p:nvSpPr>
          <p:cNvPr id="1048914" name="Footer Placeholder 4"/>
          <p:cNvSpPr>
            <a:spLocks noGrp="1"/>
          </p:cNvSpPr>
          <p:nvPr>
            <p:ph type="ftr" sz="quarter" idx="11"/>
          </p:nvPr>
        </p:nvSpPr>
        <p:spPr/>
        <p:txBody>
          <a:bodyPr/>
          <a:p>
            <a:endParaRPr lang="en-US"/>
          </a:p>
        </p:txBody>
      </p:sp>
      <p:sp>
        <p:nvSpPr>
          <p:cNvPr id="1048915" name="Slide Number Placeholder 5"/>
          <p:cNvSpPr>
            <a:spLocks noGrp="1"/>
          </p:cNvSpPr>
          <p:nvPr>
            <p:ph type="sldNum" sz="quarter" idx="12"/>
          </p:nvPr>
        </p:nvSpPr>
        <p:spPr/>
        <p:txBody>
          <a:bodyPr/>
          <a:p>
            <a:fld id="{FAEEE791-00D6-4AEF-BD34-29438C552642}" type="slidenum">
              <a:rPr lang="en-US" smtClean="0"/>
            </a:fld>
            <a:endParaRPr lang="en-US"/>
          </a:p>
        </p:txBody>
      </p:sp>
      <p:sp>
        <p:nvSpPr>
          <p:cNvPr id="1048916" name="Rectangle 9"/>
          <p:cNvSpPr/>
          <p:nvPr/>
        </p:nvSpPr>
        <p:spPr bwMode="invGray">
          <a:xfrm>
            <a:off x="3048000" y="0"/>
            <a:ext cx="101600"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917" name="Oval 7"/>
          <p:cNvSpPr/>
          <p:nvPr/>
        </p:nvSpPr>
        <p:spPr>
          <a:xfrm>
            <a:off x="2896428" y="2814656"/>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sz="1800" kumimoji="0" lang="en-US"/>
          </a:p>
        </p:txBody>
      </p:sp>
      <p:sp>
        <p:nvSpPr>
          <p:cNvPr id="1048918" name="Oval 8"/>
          <p:cNvSpPr/>
          <p:nvPr/>
        </p:nvSpPr>
        <p:spPr>
          <a:xfrm>
            <a:off x="3210752" y="2745870"/>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sz="1800"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2" name=""/>
        <p:cNvGrpSpPr/>
        <p:nvPr/>
      </p:nvGrpSpPr>
      <p:grpSpPr>
        <a:xfrm>
          <a:off x="0" y="0"/>
          <a:ext cx="0" cy="0"/>
          <a:chOff x="0" y="0"/>
          <a:chExt cx="0" cy="0"/>
        </a:xfrm>
      </p:grpSpPr>
      <p:sp>
        <p:nvSpPr>
          <p:cNvPr id="1048608" name="Title 1"/>
          <p:cNvSpPr>
            <a:spLocks noGrp="1"/>
          </p:cNvSpPr>
          <p:nvPr>
            <p:ph type="title"/>
          </p:nvPr>
        </p:nvSpPr>
        <p:spPr>
          <a:xfrm>
            <a:off x="1914144" y="274320"/>
            <a:ext cx="9997440" cy="1143000"/>
          </a:xfrm>
        </p:spPr>
        <p:txBody>
          <a:bodyPr/>
          <a:p>
            <a:r>
              <a:rPr kumimoji="0" lang="en-US"/>
              <a:t>Click to edit Master title style</a:t>
            </a:r>
          </a:p>
        </p:txBody>
      </p:sp>
      <p:sp>
        <p:nvSpPr>
          <p:cNvPr id="1048609"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10"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11" name="Date Placeholder 4"/>
          <p:cNvSpPr>
            <a:spLocks noGrp="1"/>
          </p:cNvSpPr>
          <p:nvPr>
            <p:ph type="dt" sz="half" idx="10"/>
          </p:nvPr>
        </p:nvSpPr>
        <p:spPr/>
        <p:txBody>
          <a:bodyPr/>
          <a:p>
            <a:fld id="{31EBC48E-D146-477C-86F8-BDA4B59CFE73}" type="datetime1">
              <a:rPr lang="en-US" smtClean="0"/>
            </a:fld>
            <a:endParaRPr lang="en-US"/>
          </a:p>
        </p:txBody>
      </p:sp>
      <p:sp>
        <p:nvSpPr>
          <p:cNvPr id="1048612" name="Footer Placeholder 5"/>
          <p:cNvSpPr>
            <a:spLocks noGrp="1"/>
          </p:cNvSpPr>
          <p:nvPr>
            <p:ph type="ftr" sz="quarter" idx="11"/>
          </p:nvPr>
        </p:nvSpPr>
        <p:spPr/>
        <p:txBody>
          <a:bodyPr/>
          <a:p>
            <a:endParaRPr lang="en-US"/>
          </a:p>
        </p:txBody>
      </p:sp>
      <p:sp>
        <p:nvSpPr>
          <p:cNvPr id="1048613" name="Slide Number Placeholder 6"/>
          <p:cNvSpPr>
            <a:spLocks noGrp="1"/>
          </p:cNvSpPr>
          <p:nvPr>
            <p:ph type="sldNum" sz="quarter" idx="12"/>
          </p:nvPr>
        </p:nvSpPr>
        <p:spPr/>
        <p:txBody>
          <a:bodyPr/>
          <a:p>
            <a:fld id="{FAEEE791-00D6-4AEF-BD34-29438C55264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273" name=""/>
        <p:cNvGrpSpPr/>
        <p:nvPr/>
      </p:nvGrpSpPr>
      <p:grpSpPr>
        <a:xfrm>
          <a:off x="0" y="0"/>
          <a:ext cx="0" cy="0"/>
          <a:chOff x="0" y="0"/>
          <a:chExt cx="0" cy="0"/>
        </a:xfrm>
      </p:grpSpPr>
      <p:sp>
        <p:nvSpPr>
          <p:cNvPr id="1048953" name="Title 1"/>
          <p:cNvSpPr>
            <a:spLocks noGrp="1"/>
          </p:cNvSpPr>
          <p:nvPr>
            <p:ph type="title"/>
          </p:nvPr>
        </p:nvSpPr>
        <p:spPr>
          <a:xfrm>
            <a:off x="609600" y="5160336"/>
            <a:ext cx="10972800" cy="1143000"/>
          </a:xfrm>
        </p:spPr>
        <p:txBody>
          <a:bodyPr anchor="ctr"/>
          <a:lstStyle>
            <a:lvl1pPr algn="ctr">
              <a:defRPr baseline="0" b="1" cap="none" sz="4500"/>
            </a:lvl1pPr>
          </a:lstStyle>
          <a:p>
            <a:r>
              <a:rPr kumimoji="0" lang="en-US"/>
              <a:t>Click to edit Master title style</a:t>
            </a:r>
          </a:p>
        </p:txBody>
      </p:sp>
      <p:sp>
        <p:nvSpPr>
          <p:cNvPr id="1048954"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955"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956"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57"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58" name="Date Placeholder 6"/>
          <p:cNvSpPr>
            <a:spLocks noGrp="1"/>
          </p:cNvSpPr>
          <p:nvPr>
            <p:ph type="dt" sz="half" idx="10"/>
          </p:nvPr>
        </p:nvSpPr>
        <p:spPr/>
        <p:txBody>
          <a:bodyPr/>
          <a:p>
            <a:fld id="{26C5DD25-C4B7-4077-AC5B-FADC3ECD02D4}" type="datetime1">
              <a:rPr lang="en-US" smtClean="0"/>
            </a:fld>
            <a:endParaRPr lang="en-US"/>
          </a:p>
        </p:txBody>
      </p:sp>
      <p:sp>
        <p:nvSpPr>
          <p:cNvPr id="1048959" name="Footer Placeholder 7"/>
          <p:cNvSpPr>
            <a:spLocks noGrp="1"/>
          </p:cNvSpPr>
          <p:nvPr>
            <p:ph type="ftr" sz="quarter" idx="11"/>
          </p:nvPr>
        </p:nvSpPr>
        <p:spPr/>
        <p:txBody>
          <a:bodyPr/>
          <a:p>
            <a:endParaRPr lang="en-US"/>
          </a:p>
        </p:txBody>
      </p:sp>
      <p:sp>
        <p:nvSpPr>
          <p:cNvPr id="1048960" name="Slide Number Placeholder 8"/>
          <p:cNvSpPr>
            <a:spLocks noGrp="1"/>
          </p:cNvSpPr>
          <p:nvPr>
            <p:ph type="sldNum" sz="quarter" idx="12"/>
          </p:nvPr>
        </p:nvSpPr>
        <p:spPr/>
        <p:txBody>
          <a:bodyPr/>
          <a:p>
            <a:fld id="{FAEEE791-00D6-4AEF-BD34-29438C55264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0" name=""/>
        <p:cNvGrpSpPr/>
        <p:nvPr/>
      </p:nvGrpSpPr>
      <p:grpSpPr>
        <a:xfrm>
          <a:off x="0" y="0"/>
          <a:ext cx="0" cy="0"/>
          <a:chOff x="0" y="0"/>
          <a:chExt cx="0" cy="0"/>
        </a:xfrm>
      </p:grpSpPr>
      <p:sp>
        <p:nvSpPr>
          <p:cNvPr id="1048934" name="Title 1"/>
          <p:cNvSpPr>
            <a:spLocks noGrp="1"/>
          </p:cNvSpPr>
          <p:nvPr>
            <p:ph type="title"/>
          </p:nvPr>
        </p:nvSpPr>
        <p:spPr>
          <a:xfrm>
            <a:off x="1914144" y="274320"/>
            <a:ext cx="9997440" cy="1143000"/>
          </a:xfrm>
        </p:spPr>
        <p:txBody>
          <a:bodyPr anchor="ctr"/>
          <a:p>
            <a:r>
              <a:rPr kumimoji="0" lang="en-US"/>
              <a:t>Click to edit Master title style</a:t>
            </a:r>
          </a:p>
        </p:txBody>
      </p:sp>
      <p:sp>
        <p:nvSpPr>
          <p:cNvPr id="1048935" name="Date Placeholder 2"/>
          <p:cNvSpPr>
            <a:spLocks noGrp="1"/>
          </p:cNvSpPr>
          <p:nvPr>
            <p:ph type="dt" sz="half" idx="10"/>
          </p:nvPr>
        </p:nvSpPr>
        <p:spPr/>
        <p:txBody>
          <a:bodyPr/>
          <a:p>
            <a:fld id="{A4C90E1E-1575-4459-804E-8B4619FF8CE1}" type="datetime1">
              <a:rPr lang="en-US" smtClean="0"/>
            </a:fld>
            <a:endParaRPr lang="en-US"/>
          </a:p>
        </p:txBody>
      </p:sp>
      <p:sp>
        <p:nvSpPr>
          <p:cNvPr id="1048936" name="Footer Placeholder 3"/>
          <p:cNvSpPr>
            <a:spLocks noGrp="1"/>
          </p:cNvSpPr>
          <p:nvPr>
            <p:ph type="ftr" sz="quarter" idx="11"/>
          </p:nvPr>
        </p:nvSpPr>
        <p:spPr/>
        <p:txBody>
          <a:bodyPr/>
          <a:p>
            <a:endParaRPr lang="en-US"/>
          </a:p>
        </p:txBody>
      </p:sp>
      <p:sp>
        <p:nvSpPr>
          <p:cNvPr id="1048937" name="Slide Number Placeholder 4"/>
          <p:cNvSpPr>
            <a:spLocks noGrp="1"/>
          </p:cNvSpPr>
          <p:nvPr>
            <p:ph type="sldNum" sz="quarter" idx="12"/>
          </p:nvPr>
        </p:nvSpPr>
        <p:spPr/>
        <p:txBody>
          <a:bodyPr/>
          <a:p>
            <a:fld id="{FAEEE791-00D6-4AEF-BD34-29438C55264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267" name=""/>
        <p:cNvGrpSpPr/>
        <p:nvPr/>
      </p:nvGrpSpPr>
      <p:grpSpPr>
        <a:xfrm>
          <a:off x="0" y="0"/>
          <a:ext cx="0" cy="0"/>
          <a:chOff x="0" y="0"/>
          <a:chExt cx="0" cy="0"/>
        </a:xfrm>
      </p:grpSpPr>
      <p:sp>
        <p:nvSpPr>
          <p:cNvPr id="1048919" name="Rectangle 4"/>
          <p:cNvSpPr/>
          <p:nvPr/>
        </p:nvSpPr>
        <p:spPr>
          <a:xfrm>
            <a:off x="1353312" y="0"/>
            <a:ext cx="10838688"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920" name="Date Placeholder 1"/>
          <p:cNvSpPr>
            <a:spLocks noGrp="1"/>
          </p:cNvSpPr>
          <p:nvPr>
            <p:ph type="dt" sz="half" idx="10"/>
          </p:nvPr>
        </p:nvSpPr>
        <p:spPr/>
        <p:txBody>
          <a:bodyPr/>
          <a:p>
            <a:fld id="{0F3C307E-A766-49E8-AF09-E8844C389A68}" type="datetime1">
              <a:rPr lang="en-US" smtClean="0"/>
            </a:fld>
            <a:endParaRPr lang="en-US"/>
          </a:p>
        </p:txBody>
      </p:sp>
      <p:sp>
        <p:nvSpPr>
          <p:cNvPr id="1048921" name="Footer Placeholder 2"/>
          <p:cNvSpPr>
            <a:spLocks noGrp="1"/>
          </p:cNvSpPr>
          <p:nvPr>
            <p:ph type="ftr" sz="quarter" idx="11"/>
          </p:nvPr>
        </p:nvSpPr>
        <p:spPr/>
        <p:txBody>
          <a:bodyPr/>
          <a:p>
            <a:endParaRPr lang="en-US"/>
          </a:p>
        </p:txBody>
      </p:sp>
      <p:sp>
        <p:nvSpPr>
          <p:cNvPr id="1048922" name="Slide Number Placeholder 3"/>
          <p:cNvSpPr>
            <a:spLocks noGrp="1"/>
          </p:cNvSpPr>
          <p:nvPr>
            <p:ph type="sldNum" sz="quarter" idx="12"/>
          </p:nvPr>
        </p:nvSpPr>
        <p:spPr/>
        <p:txBody>
          <a:bodyPr/>
          <a:p>
            <a:fld id="{FAEEE791-00D6-4AEF-BD34-29438C552642}" type="slidenum">
              <a:rPr lang="en-US" smtClean="0"/>
            </a:fld>
            <a:endParaRPr lang="en-US"/>
          </a:p>
        </p:txBody>
      </p:sp>
      <p:sp>
        <p:nvSpPr>
          <p:cNvPr id="1048923" name="Rectangle 5"/>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272" name=""/>
        <p:cNvGrpSpPr/>
        <p:nvPr/>
      </p:nvGrpSpPr>
      <p:grpSpPr>
        <a:xfrm>
          <a:off x="0" y="0"/>
          <a:ext cx="0" cy="0"/>
          <a:chOff x="0" y="0"/>
          <a:chExt cx="0" cy="0"/>
        </a:xfrm>
      </p:grpSpPr>
      <p:sp>
        <p:nvSpPr>
          <p:cNvPr id="1048947" name="Title 1"/>
          <p:cNvSpPr>
            <a:spLocks noGrp="1"/>
          </p:cNvSpPr>
          <p:nvPr>
            <p:ph type="title"/>
          </p:nvPr>
        </p:nvSpPr>
        <p:spPr>
          <a:xfrm>
            <a:off x="609600" y="216778"/>
            <a:ext cx="5080000" cy="1162050"/>
          </a:xfrm>
          <a:ln>
            <a:noFill/>
          </a:ln>
        </p:spPr>
        <p:txBody>
          <a:bodyPr anchor="b"/>
          <a:lstStyle>
            <a:lvl1pPr algn="l">
              <a:lnSpc>
                <a:spcPts val="2000"/>
              </a:lnSpc>
              <a:buNone/>
              <a:defRPr baseline="0" b="1" cap="all" sz="2200"/>
            </a:lvl1pPr>
          </a:lstStyle>
          <a:p>
            <a:r>
              <a:rPr kumimoji="0" lang="en-US"/>
              <a:t>Click to edit Master title style</a:t>
            </a:r>
          </a:p>
        </p:txBody>
      </p:sp>
      <p:sp>
        <p:nvSpPr>
          <p:cNvPr id="1048948" name="Text Placeholder 2"/>
          <p:cNvSpPr>
            <a:spLocks noGrp="1"/>
          </p:cNvSpPr>
          <p:nvPr>
            <p:ph type="body" idx="2"/>
          </p:nvPr>
        </p:nvSpPr>
        <p:spPr>
          <a:xfrm>
            <a:off x="609600" y="1406964"/>
            <a:ext cx="508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949"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50" name="Date Placeholder 4"/>
          <p:cNvSpPr>
            <a:spLocks noGrp="1"/>
          </p:cNvSpPr>
          <p:nvPr>
            <p:ph type="dt" sz="half" idx="10"/>
          </p:nvPr>
        </p:nvSpPr>
        <p:spPr/>
        <p:txBody>
          <a:bodyPr/>
          <a:p>
            <a:fld id="{73B335CA-9FD7-4FE2-B99B-551C719E26EF}" type="datetime1">
              <a:rPr lang="en-US" smtClean="0"/>
            </a:fld>
            <a:endParaRPr lang="en-US"/>
          </a:p>
        </p:txBody>
      </p:sp>
      <p:sp>
        <p:nvSpPr>
          <p:cNvPr id="1048951" name="Footer Placeholder 5"/>
          <p:cNvSpPr>
            <a:spLocks noGrp="1"/>
          </p:cNvSpPr>
          <p:nvPr>
            <p:ph type="ftr" sz="quarter" idx="11"/>
          </p:nvPr>
        </p:nvSpPr>
        <p:spPr/>
        <p:txBody>
          <a:bodyPr/>
          <a:p>
            <a:endParaRPr lang="en-US"/>
          </a:p>
        </p:txBody>
      </p:sp>
      <p:sp>
        <p:nvSpPr>
          <p:cNvPr id="1048952" name="Slide Number Placeholder 6"/>
          <p:cNvSpPr>
            <a:spLocks noGrp="1"/>
          </p:cNvSpPr>
          <p:nvPr>
            <p:ph type="sldNum" sz="quarter" idx="12"/>
          </p:nvPr>
        </p:nvSpPr>
        <p:spPr/>
        <p:txBody>
          <a:bodyPr/>
          <a:p>
            <a:fld id="{FAEEE791-00D6-4AEF-BD34-29438C55264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271" name=""/>
        <p:cNvGrpSpPr/>
        <p:nvPr/>
      </p:nvGrpSpPr>
      <p:grpSpPr>
        <a:xfrm>
          <a:off x="0" y="0"/>
          <a:ext cx="0" cy="0"/>
          <a:chOff x="0" y="0"/>
          <a:chExt cx="0" cy="0"/>
        </a:xfrm>
      </p:grpSpPr>
      <p:sp>
        <p:nvSpPr>
          <p:cNvPr id="1048938" name="Title 1"/>
          <p:cNvSpPr>
            <a:spLocks noGrp="1"/>
          </p:cNvSpPr>
          <p:nvPr>
            <p:ph type="title"/>
          </p:nvPr>
        </p:nvSpPr>
        <p:spPr>
          <a:xfrm>
            <a:off x="7849195" y="1066800"/>
            <a:ext cx="3657600" cy="1981200"/>
          </a:xfrm>
        </p:spPr>
        <p:txBody>
          <a:bodyPr anchor="b">
            <a:noAutofit/>
          </a:bodyPr>
          <a:lstStyle>
            <a:lvl1pPr algn="l">
              <a:buNone/>
              <a:defRPr b="1" sz="2100">
                <a:effectLst/>
              </a:defRPr>
            </a:lvl1pPr>
          </a:lstStyle>
          <a:p>
            <a:r>
              <a:rPr kumimoji="0" lang="en-US"/>
              <a:t>Click to edit Master title style</a:t>
            </a:r>
          </a:p>
        </p:txBody>
      </p:sp>
      <p:sp>
        <p:nvSpPr>
          <p:cNvPr id="1048939" name="Date Placeholder 4"/>
          <p:cNvSpPr>
            <a:spLocks noGrp="1"/>
          </p:cNvSpPr>
          <p:nvPr>
            <p:ph type="dt" sz="half" idx="10"/>
          </p:nvPr>
        </p:nvSpPr>
        <p:spPr/>
        <p:txBody>
          <a:bodyPr/>
          <a:p>
            <a:fld id="{DAF15D8E-6B45-44C3-BBD1-4911348A2B45}" type="datetime1">
              <a:rPr lang="en-US" smtClean="0"/>
            </a:fld>
            <a:endParaRPr lang="en-US"/>
          </a:p>
        </p:txBody>
      </p:sp>
      <p:sp>
        <p:nvSpPr>
          <p:cNvPr id="1048940" name="Footer Placeholder 5"/>
          <p:cNvSpPr>
            <a:spLocks noGrp="1"/>
          </p:cNvSpPr>
          <p:nvPr>
            <p:ph type="ftr" sz="quarter" idx="11"/>
          </p:nvPr>
        </p:nvSpPr>
        <p:spPr/>
        <p:txBody>
          <a:bodyPr/>
          <a:p>
            <a:endParaRPr lang="en-US"/>
          </a:p>
        </p:txBody>
      </p:sp>
      <p:sp>
        <p:nvSpPr>
          <p:cNvPr id="1048941" name="Slide Number Placeholder 6"/>
          <p:cNvSpPr>
            <a:spLocks noGrp="1"/>
          </p:cNvSpPr>
          <p:nvPr>
            <p:ph type="sldNum" sz="quarter" idx="12"/>
          </p:nvPr>
        </p:nvSpPr>
        <p:spPr/>
        <p:txBody>
          <a:bodyPr/>
          <a:p>
            <a:fld id="{FAEEE791-00D6-4AEF-BD34-29438C552642}" type="slidenum">
              <a:rPr lang="en-US" smtClean="0"/>
            </a:fld>
            <a:endParaRPr lang="en-US"/>
          </a:p>
        </p:txBody>
      </p:sp>
      <p:sp>
        <p:nvSpPr>
          <p:cNvPr id="1048942" name="Rectangle 7"/>
          <p:cNvSpPr/>
          <p:nvPr/>
        </p:nvSpPr>
        <p:spPr>
          <a:xfrm>
            <a:off x="1016000" y="1066800"/>
            <a:ext cx="6096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anchor="t" lIns="91440" rtlCol="0" tIns="274320">
            <a:normAutofit/>
          </a:bodyPr>
          <a:p>
            <a:pPr algn="l" eaLnBrk="1" hangingPunct="1" indent="-283464" latinLnBrk="0" marL="0" rtl="0">
              <a:lnSpc>
                <a:spcPts val="3000"/>
              </a:lnSpc>
              <a:spcBef>
                <a:spcPts val="600"/>
              </a:spcBef>
              <a:buClr>
                <a:schemeClr val="accent1"/>
              </a:buClr>
              <a:buSzPct val="80000"/>
              <a:buFont typeface="Wingdings 2"/>
              <a:buNone/>
            </a:pPr>
            <a:endParaRPr sz="3200" kern="1200" kumimoji="0" lang="en-US">
              <a:solidFill>
                <a:schemeClr val="tx1"/>
              </a:solidFill>
              <a:latin typeface="+mn-lt"/>
              <a:ea typeface="+mn-ea"/>
              <a:cs typeface="+mn-cs"/>
            </a:endParaRPr>
          </a:p>
        </p:txBody>
      </p:sp>
      <p:sp>
        <p:nvSpPr>
          <p:cNvPr id="104894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anchor="t" lIns="91440" tIns="274320"/>
          <a:lstStyle>
            <a:lvl1pPr algn="l" eaLnBrk="1" hangingPunct="1" indent="0" latinLnBrk="0" marL="0">
              <a:buNone/>
              <a:defRPr sz="3200"/>
            </a:lvl1pPr>
          </a:lstStyle>
          <a:p>
            <a:pPr algn="l" eaLnBrk="1" hangingPunct="1" latinLnBrk="0" marL="0"/>
            <a:r>
              <a:rPr kumimoji="0" lang="en-US"/>
              <a:t>Click icon to add picture</a:t>
            </a:r>
            <a:endParaRPr dirty="0" kumimoji="0" lang="en-US"/>
          </a:p>
        </p:txBody>
      </p:sp>
      <p:sp>
        <p:nvSpPr>
          <p:cNvPr id="1048944" name="Flowchart: Process 8"/>
          <p:cNvSpPr/>
          <p:nvPr/>
        </p:nvSpPr>
        <p:spPr>
          <a:xfrm rot="19468671">
            <a:off x="528967" y="954341"/>
            <a:ext cx="914400"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945" name="Flowchart: Process 9"/>
          <p:cNvSpPr/>
          <p:nvPr/>
        </p:nvSpPr>
        <p:spPr>
          <a:xfrm rot="2103354" flipH="1">
            <a:off x="6671556" y="936786"/>
            <a:ext cx="865632"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946" name="Text Placeholder 3"/>
          <p:cNvSpPr>
            <a:spLocks noGrp="1"/>
          </p:cNvSpPr>
          <p:nvPr>
            <p:ph type="body" sz="half" idx="2"/>
          </p:nvPr>
        </p:nvSpPr>
        <p:spPr>
          <a:xfrm>
            <a:off x="1117600" y="4800600"/>
            <a:ext cx="58928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577" name="Oval 7"/>
          <p:cNvSpPr/>
          <p:nvPr/>
        </p:nvSpPr>
        <p:spPr>
          <a:xfrm>
            <a:off x="225089" y="21103"/>
            <a:ext cx="2269588" cy="1702191"/>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578"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579" name="Rectangle 11"/>
          <p:cNvSpPr/>
          <p:nvPr/>
        </p:nvSpPr>
        <p:spPr>
          <a:xfrm>
            <a:off x="1350498" y="-54"/>
            <a:ext cx="10841503"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580" name="Title Placeholder 4"/>
          <p:cNvSpPr>
            <a:spLocks noGrp="1"/>
          </p:cNvSpPr>
          <p:nvPr>
            <p:ph type="title"/>
          </p:nvPr>
        </p:nvSpPr>
        <p:spPr>
          <a:xfrm>
            <a:off x="1914144" y="274638"/>
            <a:ext cx="9997440" cy="1143000"/>
          </a:xfrm>
          <a:prstGeom prst="rect"/>
        </p:spPr>
        <p:txBody>
          <a:bodyPr anchor="ctr">
            <a:normAutofit/>
          </a:bodyPr>
          <a:p>
            <a:r>
              <a:rPr kumimoji="0" lang="en-US"/>
              <a:t>Click to edit Master title style</a:t>
            </a:r>
          </a:p>
        </p:txBody>
      </p:sp>
      <p:sp>
        <p:nvSpPr>
          <p:cNvPr id="1048581" name="Text Placeholder 8"/>
          <p:cNvSpPr>
            <a:spLocks noGrp="1"/>
          </p:cNvSpPr>
          <p:nvPr>
            <p:ph type="body" idx="1"/>
          </p:nvPr>
        </p:nvSpPr>
        <p:spPr>
          <a:xfrm>
            <a:off x="1914144" y="1447800"/>
            <a:ext cx="9997440" cy="4800600"/>
          </a:xfrm>
          <a:prstGeom prst="rect"/>
        </p:spPr>
        <p:txBody>
          <a:bodyPr>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2" name="Date Placeholder 23"/>
          <p:cNvSpPr>
            <a:spLocks noGrp="1"/>
          </p:cNvSpPr>
          <p:nvPr>
            <p:ph type="dt" sz="half" idx="2"/>
          </p:nvPr>
        </p:nvSpPr>
        <p:spPr>
          <a:xfrm>
            <a:off x="4775200" y="6305550"/>
            <a:ext cx="2844800" cy="476250"/>
          </a:xfrm>
          <a:prstGeom prst="rect"/>
        </p:spPr>
        <p:txBody>
          <a:bodyPr anchor="b"/>
          <a:lstStyle>
            <a:lvl1pPr algn="r" eaLnBrk="1" hangingPunct="1" latinLnBrk="0">
              <a:defRPr sz="1200" kumimoji="0">
                <a:solidFill>
                  <a:schemeClr val="bg2">
                    <a:shade val="50000"/>
                    <a:satMod val="200000"/>
                  </a:schemeClr>
                </a:solidFill>
              </a:defRPr>
            </a:lvl1pPr>
          </a:lstStyle>
          <a:p>
            <a:fld id="{6CF6D8E4-AF6A-4D95-9AF8-81C36714EEAB}" type="datetime1">
              <a:rPr lang="en-US" smtClean="0"/>
            </a:fld>
            <a:endParaRPr lang="en-US"/>
          </a:p>
        </p:txBody>
      </p:sp>
      <p:sp>
        <p:nvSpPr>
          <p:cNvPr id="1048583" name="Footer Placeholder 9"/>
          <p:cNvSpPr>
            <a:spLocks noGrp="1"/>
          </p:cNvSpPr>
          <p:nvPr>
            <p:ph type="ftr" sz="quarter" idx="3"/>
          </p:nvPr>
        </p:nvSpPr>
        <p:spPr>
          <a:xfrm>
            <a:off x="7620000" y="6305550"/>
            <a:ext cx="38608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US"/>
          </a:p>
        </p:txBody>
      </p:sp>
      <p:sp>
        <p:nvSpPr>
          <p:cNvPr id="1048584" name="Slide Number Placeholder 21"/>
          <p:cNvSpPr>
            <a:spLocks noGrp="1"/>
          </p:cNvSpPr>
          <p:nvPr>
            <p:ph type="sldNum" sz="quarter" idx="4"/>
          </p:nvPr>
        </p:nvSpPr>
        <p:spPr>
          <a:xfrm>
            <a:off x="11484864" y="6305550"/>
            <a:ext cx="609600" cy="476250"/>
          </a:xfrm>
          <a:prstGeom prst="rect"/>
        </p:spPr>
        <p:txBody>
          <a:bodyPr anchor="b"/>
          <a:lstStyle>
            <a:lvl1pPr algn="ctr" eaLnBrk="1" hangingPunct="1" latinLnBrk="0">
              <a:defRPr sz="1200" kumimoji="0">
                <a:solidFill>
                  <a:schemeClr val="bg2">
                    <a:shade val="50000"/>
                    <a:satMod val="200000"/>
                  </a:schemeClr>
                </a:solidFill>
                <a:effectLst/>
              </a:defRPr>
            </a:lvl1pPr>
          </a:lstStyle>
          <a:p>
            <a:fld id="{FAEEE791-00D6-4AEF-BD34-29438C552642}" type="slidenum">
              <a:rPr lang="en-US" smtClean="0"/>
            </a:fld>
            <a:endParaRPr lang="en-US"/>
          </a:p>
        </p:txBody>
      </p:sp>
      <p:sp>
        <p:nvSpPr>
          <p:cNvPr id="1048585" name="Rectangle 14"/>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 Id="rId3"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4.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3" name="Title 1"/>
          <p:cNvSpPr>
            <a:spLocks noGrp="1"/>
          </p:cNvSpPr>
          <p:nvPr>
            <p:ph type="ctrTitle"/>
          </p:nvPr>
        </p:nvSpPr>
        <p:spPr>
          <a:xfrm>
            <a:off x="3429000" y="1066800"/>
            <a:ext cx="6781800" cy="1472184"/>
          </a:xfrm>
        </p:spPr>
        <p:txBody>
          <a:bodyPr/>
          <a:p>
            <a:r>
              <a:rPr dirty="0" lang="en-US"/>
              <a:t>       Chapter -4</a:t>
            </a:r>
          </a:p>
        </p:txBody>
      </p:sp>
      <p:sp>
        <p:nvSpPr>
          <p:cNvPr id="1048594" name="Subtitle 2"/>
          <p:cNvSpPr>
            <a:spLocks noGrp="1"/>
          </p:cNvSpPr>
          <p:nvPr>
            <p:ph type="subTitle" idx="1"/>
          </p:nvPr>
        </p:nvSpPr>
        <p:spPr>
          <a:xfrm>
            <a:off x="3465442" y="2718816"/>
            <a:ext cx="8574157" cy="3910583"/>
          </a:xfrm>
        </p:spPr>
        <p:txBody>
          <a:bodyPr>
            <a:normAutofit/>
          </a:bodyPr>
          <a:p>
            <a:r>
              <a:rPr dirty="0" sz="4300" lang="en-US">
                <a:solidFill>
                  <a:srgbClr val="4F271C">
                    <a:satMod val="130000"/>
                  </a:srgbClr>
                </a:solidFill>
                <a:effectLst>
                  <a:outerShdw algn="tl" blurRad="50000" dir="5400000" dist="30000" rotWithShape="0">
                    <a:srgbClr val="000000">
                      <a:alpha val="30000"/>
                    </a:srgbClr>
                  </a:outerShdw>
                </a:effectLst>
                <a:ea typeface="+mj-ea"/>
                <a:cs typeface="+mj-cs"/>
              </a:rPr>
              <a:t>        Deadlock </a:t>
            </a:r>
          </a:p>
          <a:p>
            <a:endParaRPr dirty="0" sz="4300" lang="en-US">
              <a:solidFill>
                <a:srgbClr val="4F271C">
                  <a:satMod val="130000"/>
                </a:srgbClr>
              </a:solidFill>
              <a:effectLst>
                <a:outerShdw algn="tl" blurRad="50000" dir="5400000" dist="30000" rotWithShape="0">
                  <a:srgbClr val="000000">
                    <a:alpha val="30000"/>
                  </a:srgbClr>
                </a:outerShdw>
              </a:effectLst>
              <a:ea typeface="+mj-ea"/>
              <a:cs typeface="+mj-cs"/>
            </a:endParaRPr>
          </a:p>
          <a:p>
            <a:endParaRPr dirty="0" sz="4300" lang="en-US">
              <a:solidFill>
                <a:srgbClr val="4F271C">
                  <a:satMod val="130000"/>
                </a:srgbClr>
              </a:solidFill>
              <a:effectLst>
                <a:outerShdw algn="tl" blurRad="50000" dir="5400000" dist="30000" rotWithShape="0">
                  <a:srgbClr val="000000">
                    <a:alpha val="30000"/>
                  </a:srgbClr>
                </a:outerShdw>
              </a:effectLst>
              <a:ea typeface="+mj-ea"/>
              <a:cs typeface="+mj-cs"/>
            </a:endParaRPr>
          </a:p>
          <a:p>
            <a:endParaRPr dirty="0" sz="4300" lang="en-US">
              <a:solidFill>
                <a:srgbClr val="4F271C">
                  <a:satMod val="130000"/>
                </a:srgbClr>
              </a:solidFill>
              <a:effectLst>
                <a:outerShdw algn="tl" blurRad="50000" dir="5400000" dist="30000" rotWithShape="0">
                  <a:srgbClr val="000000">
                    <a:alpha val="30000"/>
                  </a:srgbClr>
                </a:outerShdw>
              </a:effectLst>
              <a:ea typeface="+mj-ea"/>
              <a:cs typeface="+mj-cs"/>
            </a:endParaRPr>
          </a:p>
          <a:p>
            <a:pPr lvl="1"/>
            <a:r>
              <a:rPr dirty="0" lang="en-US">
                <a:solidFill>
                  <a:srgbClr val="4F271C">
                    <a:satMod val="130000"/>
                  </a:srgbClr>
                </a:solidFill>
                <a:effectLst>
                  <a:outerShdw algn="tl" blurRad="50000" dir="5400000" dist="30000" rotWithShape="0">
                    <a:srgbClr val="000000">
                      <a:alpha val="30000"/>
                    </a:srgbClr>
                  </a:outerShdw>
                </a:effectLst>
                <a:ea typeface="+mj-ea"/>
                <a:cs typeface="+mj-cs"/>
              </a:rPr>
              <a:t>				Prepared by: Marta G. </a:t>
            </a:r>
            <a:r>
              <a:rPr lang="en-US">
                <a:solidFill>
                  <a:srgbClr val="4F271C">
                    <a:satMod val="130000"/>
                  </a:srgbClr>
                </a:solidFill>
                <a:effectLst>
                  <a:outerShdw algn="tl" blurRad="50000" dir="5400000" dist="30000" rotWithShape="0">
                    <a:srgbClr val="000000">
                      <a:alpha val="30000"/>
                    </a:srgbClr>
                  </a:outerShdw>
                </a:effectLst>
                <a:ea typeface="+mj-ea"/>
                <a:cs typeface="+mj-cs"/>
              </a:rPr>
              <a:t>(MSc) </a:t>
            </a:r>
            <a:endParaRPr dirty="0" lang="en-US">
              <a:solidFill>
                <a:srgbClr val="4F271C">
                  <a:satMod val="130000"/>
                </a:srgbClr>
              </a:solidFill>
              <a:effectLst>
                <a:outerShdw algn="tl" blurRad="50000" dir="5400000" dist="30000" rotWithShape="0">
                  <a:srgbClr val="000000">
                    <a:alpha val="30000"/>
                  </a:srgbClr>
                </a:outerShdw>
              </a:effectLst>
              <a:ea typeface="+mj-ea"/>
              <a:cs typeface="+mj-cs"/>
            </a:endParaRPr>
          </a:p>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63" name="Title 1"/>
          <p:cNvSpPr>
            <a:spLocks noGrp="1"/>
          </p:cNvSpPr>
          <p:nvPr>
            <p:ph type="title"/>
          </p:nvPr>
        </p:nvSpPr>
        <p:spPr>
          <a:xfrm>
            <a:off x="1371600" y="0"/>
            <a:ext cx="8343900" cy="666750"/>
          </a:xfrm>
        </p:spPr>
        <p:txBody>
          <a:bodyPr>
            <a:noAutofit/>
          </a:bodyPr>
          <a:p>
            <a:pPr algn="ctr"/>
            <a:r>
              <a:rPr b="1" dirty="0" sz="3600" lang="en-US">
                <a:solidFill>
                  <a:srgbClr val="3333CC"/>
                </a:solidFill>
                <a:latin typeface="Perpetua" pitchFamily="18" charset="0"/>
              </a:rPr>
              <a:t> Resource-Allocation Graph</a:t>
            </a:r>
          </a:p>
        </p:txBody>
      </p:sp>
      <p:sp>
        <p:nvSpPr>
          <p:cNvPr id="1048664" name="Content Placeholder 2"/>
          <p:cNvSpPr>
            <a:spLocks noGrp="1"/>
          </p:cNvSpPr>
          <p:nvPr>
            <p:ph sz="quarter" idx="1"/>
          </p:nvPr>
        </p:nvSpPr>
        <p:spPr>
          <a:xfrm>
            <a:off x="1676400" y="661063"/>
            <a:ext cx="9982200" cy="5505450"/>
          </a:xfrm>
        </p:spPr>
        <p:txBody>
          <a:bodyPr>
            <a:noAutofit/>
          </a:bodyPr>
          <a:p>
            <a:pPr>
              <a:buClr>
                <a:srgbClr val="3333CC"/>
              </a:buClr>
              <a:buSzPct val="85000"/>
              <a:buFont typeface="Wingdings" pitchFamily="2" charset="2"/>
              <a:buChar char="ü"/>
            </a:pPr>
            <a:r>
              <a:rPr dirty="0" sz="2400" lang="en-US">
                <a:latin typeface="Perpetua" pitchFamily="18" charset="0"/>
              </a:rPr>
              <a:t> A deadlock is described in terms of a direct graph called a </a:t>
            </a:r>
            <a:r>
              <a:rPr dirty="0" sz="2400" lang="en-US">
                <a:solidFill>
                  <a:srgbClr val="FF00FF"/>
                </a:solidFill>
                <a:latin typeface="Perpetua" pitchFamily="18" charset="0"/>
              </a:rPr>
              <a:t>system RAG  </a:t>
            </a:r>
            <a:endParaRPr sz="2400"/>
          </a:p>
          <a:p>
            <a:pPr>
              <a:buClr>
                <a:srgbClr val="3333CC"/>
              </a:buClr>
              <a:buSzPct val="85000"/>
              <a:buFont typeface="Wingdings" pitchFamily="2" charset="2"/>
              <a:buChar char="ü"/>
            </a:pPr>
            <a:r>
              <a:rPr dirty="0" sz="2400" lang="en-US">
                <a:latin typeface="Perpetua" pitchFamily="18" charset="0"/>
              </a:rPr>
              <a:t>A set of vertices </a:t>
            </a:r>
            <a:r>
              <a:rPr b="1" dirty="0" sz="2400" i="1" lang="en-US">
                <a:solidFill>
                  <a:srgbClr val="3333CC"/>
                </a:solidFill>
                <a:latin typeface="Perpetua" pitchFamily="18" charset="0"/>
              </a:rPr>
              <a:t>V</a:t>
            </a:r>
            <a:r>
              <a:rPr dirty="0" sz="2400" lang="en-US">
                <a:latin typeface="Perpetua" pitchFamily="18" charset="0"/>
              </a:rPr>
              <a:t> and a set of edges </a:t>
            </a:r>
            <a:r>
              <a:rPr b="1" dirty="0" sz="2400" i="1" lang="en-US">
                <a:solidFill>
                  <a:srgbClr val="3333CC"/>
                </a:solidFill>
                <a:latin typeface="Perpetua" pitchFamily="18" charset="0"/>
              </a:rPr>
              <a:t>E</a:t>
            </a:r>
            <a:r>
              <a:rPr dirty="0" sz="2400" lang="en-US">
                <a:latin typeface="Perpetua" pitchFamily="18" charset="0"/>
              </a:rPr>
              <a:t>.</a:t>
            </a:r>
            <a:endParaRPr sz="2400"/>
          </a:p>
          <a:p>
            <a:pPr>
              <a:buClr>
                <a:srgbClr val="3333CC"/>
              </a:buClr>
              <a:buSzPct val="85000"/>
              <a:buFont typeface="Wingdings" pitchFamily="2" charset="2"/>
              <a:buChar char="ü"/>
            </a:pPr>
            <a:r>
              <a:rPr dirty="0" sz="2400" lang="en-US">
                <a:latin typeface="Perpetua" pitchFamily="18" charset="0"/>
              </a:rPr>
              <a:t> </a:t>
            </a:r>
            <a:r>
              <a:rPr dirty="0" sz="2400" lang="en-US">
                <a:solidFill>
                  <a:srgbClr val="3333CC"/>
                </a:solidFill>
                <a:latin typeface="Perpetua" pitchFamily="18" charset="0"/>
              </a:rPr>
              <a:t>V</a:t>
            </a:r>
            <a:r>
              <a:rPr dirty="0" sz="2400" lang="en-US">
                <a:latin typeface="Perpetua" pitchFamily="18" charset="0"/>
              </a:rPr>
              <a:t> is partitioned into two types:</a:t>
            </a:r>
            <a:endParaRPr sz="2400"/>
          </a:p>
          <a:p>
            <a:pPr lvl="1"/>
            <a:r>
              <a:rPr dirty="0" sz="2400" i="1" lang="en-US">
                <a:latin typeface="Perpetua" pitchFamily="18" charset="0"/>
              </a:rPr>
              <a:t> P</a:t>
            </a:r>
            <a:r>
              <a:rPr dirty="0" sz="2400" lang="en-US">
                <a:latin typeface="Perpetua" pitchFamily="18" charset="0"/>
              </a:rPr>
              <a:t> = {</a:t>
            </a:r>
            <a:r>
              <a:rPr dirty="0" sz="2400" i="1" lang="en-US">
                <a:latin typeface="Perpetua" pitchFamily="18" charset="0"/>
              </a:rPr>
              <a:t>P</a:t>
            </a:r>
            <a:r>
              <a:rPr baseline="-25000" dirty="0" sz="2400" lang="en-US">
                <a:latin typeface="Perpetua" pitchFamily="18" charset="0"/>
              </a:rPr>
              <a:t>1</a:t>
            </a:r>
            <a:r>
              <a:rPr dirty="0" sz="2400" lang="en-US">
                <a:latin typeface="Perpetua" pitchFamily="18" charset="0"/>
              </a:rPr>
              <a:t>, </a:t>
            </a:r>
            <a:r>
              <a:rPr dirty="0" sz="2400" i="1" lang="en-US">
                <a:latin typeface="Perpetua" pitchFamily="18" charset="0"/>
              </a:rPr>
              <a:t>P</a:t>
            </a:r>
            <a:r>
              <a:rPr baseline="-25000" dirty="0" sz="2400" lang="en-US">
                <a:latin typeface="Perpetua" pitchFamily="18" charset="0"/>
              </a:rPr>
              <a:t>2</a:t>
            </a:r>
            <a:r>
              <a:rPr dirty="0" sz="2400" lang="en-US">
                <a:latin typeface="Perpetua" pitchFamily="18" charset="0"/>
              </a:rPr>
              <a:t>, …, </a:t>
            </a:r>
            <a:r>
              <a:rPr dirty="0" sz="2400" i="1" lang="en-US">
                <a:latin typeface="Perpetua" pitchFamily="18" charset="0"/>
              </a:rPr>
              <a:t>P</a:t>
            </a:r>
            <a:r>
              <a:rPr baseline="-25000" dirty="0" sz="2400" i="1" lang="en-US">
                <a:latin typeface="Perpetua" pitchFamily="18" charset="0"/>
              </a:rPr>
              <a:t>n</a:t>
            </a:r>
            <a:r>
              <a:rPr dirty="0" sz="2400" lang="en-US">
                <a:latin typeface="Perpetua" pitchFamily="18" charset="0"/>
              </a:rPr>
              <a:t>}, the set consisting of all the processes in the system.</a:t>
            </a:r>
            <a:endParaRPr sz="2400"/>
          </a:p>
          <a:p>
            <a:pPr lvl="1"/>
            <a:r>
              <a:rPr dirty="0" sz="2400" i="1" lang="en-US">
                <a:latin typeface="Perpetua" pitchFamily="18" charset="0"/>
              </a:rPr>
              <a:t> R</a:t>
            </a:r>
            <a:r>
              <a:rPr dirty="0" sz="2400" lang="en-US">
                <a:latin typeface="Perpetua" pitchFamily="18" charset="0"/>
              </a:rPr>
              <a:t> = {</a:t>
            </a:r>
            <a:r>
              <a:rPr dirty="0" sz="2400" i="1" lang="en-US">
                <a:latin typeface="Perpetua" pitchFamily="18" charset="0"/>
              </a:rPr>
              <a:t>R</a:t>
            </a:r>
            <a:r>
              <a:rPr baseline="-25000" dirty="0" sz="2400" lang="en-US">
                <a:latin typeface="Perpetua" pitchFamily="18" charset="0"/>
              </a:rPr>
              <a:t>1</a:t>
            </a:r>
            <a:r>
              <a:rPr dirty="0" sz="2400" lang="en-US">
                <a:latin typeface="Perpetua" pitchFamily="18" charset="0"/>
              </a:rPr>
              <a:t>, </a:t>
            </a:r>
            <a:r>
              <a:rPr dirty="0" sz="2400" i="1" lang="en-US">
                <a:latin typeface="Perpetua" pitchFamily="18" charset="0"/>
              </a:rPr>
              <a:t>R</a:t>
            </a:r>
            <a:r>
              <a:rPr baseline="-25000" dirty="0" sz="2400" lang="en-US">
                <a:latin typeface="Perpetua" pitchFamily="18" charset="0"/>
              </a:rPr>
              <a:t>2</a:t>
            </a:r>
            <a:r>
              <a:rPr dirty="0" sz="2400" lang="en-US">
                <a:latin typeface="Perpetua" pitchFamily="18" charset="0"/>
              </a:rPr>
              <a:t>, …, </a:t>
            </a:r>
            <a:r>
              <a:rPr dirty="0" sz="2400" i="1" lang="en-US">
                <a:latin typeface="Perpetua" pitchFamily="18" charset="0"/>
              </a:rPr>
              <a:t>R</a:t>
            </a:r>
            <a:r>
              <a:rPr baseline="-25000" dirty="0" sz="2400" i="1" lang="en-US">
                <a:latin typeface="Perpetua" pitchFamily="18" charset="0"/>
              </a:rPr>
              <a:t>m</a:t>
            </a:r>
            <a:r>
              <a:rPr dirty="0" sz="2400" lang="en-US">
                <a:latin typeface="Perpetua" pitchFamily="18" charset="0"/>
              </a:rPr>
              <a:t>}, the set consisting of all resource types in the system.</a:t>
            </a:r>
            <a:endParaRPr sz="2400"/>
          </a:p>
          <a:p>
            <a:pPr>
              <a:buClr>
                <a:srgbClr val="3333CC"/>
              </a:buClr>
              <a:buSzPct val="85000"/>
              <a:buFont typeface="Wingdings" pitchFamily="2" charset="2"/>
              <a:buChar char="ü"/>
            </a:pPr>
            <a:r>
              <a:rPr dirty="0" sz="2400" lang="en-US">
                <a:latin typeface="Perpetua" pitchFamily="18" charset="0"/>
              </a:rPr>
              <a:t> Request edge – directed edge </a:t>
            </a:r>
            <a:r>
              <a:rPr dirty="0" sz="2400" i="1" lang="en-US">
                <a:latin typeface="Perpetua" pitchFamily="18" charset="0"/>
              </a:rPr>
              <a:t>Pi</a:t>
            </a:r>
            <a:r>
              <a:rPr baseline="-25000" dirty="0" sz="2400" lang="en-US">
                <a:latin typeface="Perpetua" pitchFamily="18" charset="0"/>
              </a:rPr>
              <a:t> </a:t>
            </a:r>
            <a:r>
              <a:rPr b="1" dirty="0" sz="2400" lang="en-US">
                <a:solidFill>
                  <a:srgbClr val="FF00FF"/>
                </a:solidFill>
                <a:latin typeface="Perpetua" pitchFamily="18" charset="0"/>
                <a:sym typeface="Symbol" pitchFamily="18" charset="2"/>
              </a:rPr>
              <a:t></a:t>
            </a:r>
            <a:r>
              <a:rPr dirty="0" sz="2400" lang="en-US">
                <a:latin typeface="Perpetua" pitchFamily="18" charset="0"/>
                <a:sym typeface="Symbol" pitchFamily="18" charset="2"/>
              </a:rPr>
              <a:t> </a:t>
            </a:r>
            <a:r>
              <a:rPr dirty="0" sz="2400" i="1" lang="en-US">
                <a:latin typeface="Perpetua" pitchFamily="18" charset="0"/>
                <a:sym typeface="Symbol" pitchFamily="18" charset="2"/>
              </a:rPr>
              <a:t>R</a:t>
            </a:r>
            <a:r>
              <a:rPr baseline="-25000" dirty="0" sz="2400" i="1" lang="en-US">
                <a:latin typeface="Perpetua" pitchFamily="18" charset="0"/>
                <a:sym typeface="Symbol" pitchFamily="18" charset="2"/>
              </a:rPr>
              <a:t>j </a:t>
            </a:r>
            <a:endParaRPr sz="2400"/>
          </a:p>
          <a:p>
            <a:pPr>
              <a:buClr>
                <a:srgbClr val="3333CC"/>
              </a:buClr>
              <a:buSzPct val="85000"/>
              <a:buFont typeface="Wingdings" pitchFamily="2" charset="2"/>
              <a:buChar char="ü"/>
            </a:pPr>
            <a:r>
              <a:rPr baseline="-25000" dirty="0" sz="2400" i="1" lang="en-US">
                <a:latin typeface="Perpetua" pitchFamily="18" charset="0"/>
                <a:sym typeface="Symbol" pitchFamily="18" charset="2"/>
              </a:rPr>
              <a:t> </a:t>
            </a:r>
            <a:r>
              <a:rPr dirty="0" sz="2400" lang="en-US">
                <a:latin typeface="Perpetua" pitchFamily="18" charset="0"/>
                <a:sym typeface="Symbol" pitchFamily="18" charset="2"/>
              </a:rPr>
              <a:t>Assignment edge </a:t>
            </a:r>
            <a:r>
              <a:rPr dirty="0" sz="2400" lang="en-US">
                <a:latin typeface="Perpetua" pitchFamily="18" charset="0"/>
              </a:rPr>
              <a:t>– directed edge </a:t>
            </a:r>
            <a:r>
              <a:rPr dirty="0" sz="2400" i="1" lang="en-US">
                <a:latin typeface="Perpetua" pitchFamily="18" charset="0"/>
              </a:rPr>
              <a:t>R</a:t>
            </a:r>
            <a:r>
              <a:rPr baseline="-25000" dirty="0" sz="2400" i="1" lang="en-US">
                <a:latin typeface="Perpetua" pitchFamily="18" charset="0"/>
              </a:rPr>
              <a:t>j </a:t>
            </a:r>
            <a:r>
              <a:rPr b="1" dirty="0" sz="2400" lang="en-US">
                <a:solidFill>
                  <a:srgbClr val="FF00FF"/>
                </a:solidFill>
                <a:latin typeface="Perpetua" pitchFamily="18" charset="0"/>
                <a:sym typeface="Symbol" pitchFamily="18" charset="2"/>
              </a:rPr>
              <a:t> </a:t>
            </a:r>
            <a:r>
              <a:rPr dirty="0" sz="2400" i="1" lang="en-US">
                <a:latin typeface="Perpetua" pitchFamily="18" charset="0"/>
                <a:sym typeface="Symbol" pitchFamily="18" charset="2"/>
              </a:rPr>
              <a:t>P</a:t>
            </a:r>
            <a:r>
              <a:rPr baseline="-25000" dirty="0" sz="2400" i="1" lang="en-US">
                <a:latin typeface="Perpetua" pitchFamily="18" charset="0"/>
                <a:sym typeface="Symbol" pitchFamily="18" charset="2"/>
              </a:rPr>
              <a:t>i</a:t>
            </a:r>
            <a:endParaRPr dirty="0" sz="2400" lang="en-US">
              <a:latin typeface="Perpetua" pitchFamily="18" charset="0"/>
            </a:endParaRPr>
          </a:p>
          <a:p>
            <a:pPr>
              <a:buNone/>
            </a:pPr>
            <a:endParaRPr dirty="0" sz="2400" lang="en-US">
              <a:latin typeface="Perpet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65" name="Title 1"/>
          <p:cNvSpPr>
            <a:spLocks noGrp="1"/>
          </p:cNvSpPr>
          <p:nvPr>
            <p:ph type="title"/>
          </p:nvPr>
        </p:nvSpPr>
        <p:spPr>
          <a:xfrm>
            <a:off x="3352800" y="259270"/>
            <a:ext cx="8610600" cy="869445"/>
          </a:xfrm>
        </p:spPr>
        <p:txBody>
          <a:bodyPr>
            <a:normAutofit fontScale="90000"/>
          </a:bodyPr>
          <a:p>
            <a:pPr algn="r"/>
            <a:r>
              <a:rPr b="1" dirty="0" sz="4800" lang="en-US">
                <a:solidFill>
                  <a:srgbClr val="3333CC"/>
                </a:solidFill>
                <a:latin typeface="Perpetua" pitchFamily="18" charset="0"/>
              </a:rPr>
              <a:t>Con’t…</a:t>
            </a:r>
          </a:p>
        </p:txBody>
      </p:sp>
      <p:sp>
        <p:nvSpPr>
          <p:cNvPr id="1048666" name="Rectangle 3"/>
          <p:cNvSpPr>
            <a:spLocks noGrp="1" noChangeArrowheads="1"/>
          </p:cNvSpPr>
          <p:nvPr>
            <p:ph sz="quarter" idx="1"/>
          </p:nvPr>
        </p:nvSpPr>
        <p:spPr>
          <a:xfrm>
            <a:off x="1219200" y="1357310"/>
            <a:ext cx="9677400" cy="4529140"/>
          </a:xfrm>
        </p:spPr>
        <p:txBody>
          <a:bodyPr>
            <a:noAutofit/>
          </a:bodyPr>
          <a:p>
            <a:r>
              <a:rPr dirty="0" sz="3200" lang="en-US">
                <a:latin typeface="Perpetua" pitchFamily="18" charset="0"/>
              </a:rPr>
              <a:t> Process</a:t>
            </a:r>
            <a:endParaRPr sz="3200"/>
          </a:p>
          <a:p>
            <a:pPr>
              <a:buNone/>
            </a:pPr>
            <a:endParaRPr dirty="0" sz="3200" lang="en-US">
              <a:latin typeface="Perpetua" pitchFamily="18" charset="0"/>
            </a:endParaRPr>
          </a:p>
          <a:p>
            <a:r>
              <a:rPr dirty="0" sz="3200" lang="en-US">
                <a:latin typeface="Perpetua" pitchFamily="18" charset="0"/>
              </a:rPr>
              <a:t> Resource type with 4 instances  </a:t>
            </a:r>
            <a:endParaRPr sz="3200"/>
          </a:p>
          <a:p>
            <a:pPr>
              <a:buNone/>
            </a:pPr>
            <a:endParaRPr dirty="0" sz="3200" lang="en-US">
              <a:latin typeface="Perpetua" pitchFamily="18" charset="0"/>
            </a:endParaRPr>
          </a:p>
          <a:p>
            <a:r>
              <a:rPr dirty="0" sz="3200" i="1" lang="en-US">
                <a:latin typeface="Perpetua" pitchFamily="18" charset="0"/>
              </a:rPr>
              <a:t> </a:t>
            </a:r>
            <a:r>
              <a:rPr dirty="0" sz="3200" i="1" lang="en-US">
                <a:solidFill>
                  <a:srgbClr val="FF00FF"/>
                </a:solidFill>
                <a:latin typeface="Perpetua" pitchFamily="18" charset="0"/>
              </a:rPr>
              <a:t>P</a:t>
            </a:r>
            <a:r>
              <a:rPr baseline="-25000" dirty="0" sz="3200" i="1" lang="en-US">
                <a:solidFill>
                  <a:srgbClr val="FF00FF"/>
                </a:solidFill>
                <a:latin typeface="Perpetua" pitchFamily="18" charset="0"/>
              </a:rPr>
              <a:t>i</a:t>
            </a:r>
            <a:r>
              <a:rPr dirty="0" sz="3200" i="1" lang="en-US">
                <a:latin typeface="Perpetua" pitchFamily="18" charset="0"/>
              </a:rPr>
              <a:t> </a:t>
            </a:r>
            <a:r>
              <a:rPr dirty="0" sz="3200" lang="en-US">
                <a:latin typeface="Perpetua" pitchFamily="18" charset="0"/>
              </a:rPr>
              <a:t>requests instance of </a:t>
            </a:r>
            <a:r>
              <a:rPr dirty="0" sz="3200" i="1" lang="en-US">
                <a:solidFill>
                  <a:srgbClr val="0000CC"/>
                </a:solidFill>
                <a:latin typeface="Perpetua" pitchFamily="18" charset="0"/>
              </a:rPr>
              <a:t>R</a:t>
            </a:r>
            <a:r>
              <a:rPr baseline="-25000" dirty="0" sz="3200" i="1" lang="en-US">
                <a:solidFill>
                  <a:srgbClr val="0000CC"/>
                </a:solidFill>
                <a:latin typeface="Perpetua" pitchFamily="18" charset="0"/>
              </a:rPr>
              <a:t>j</a:t>
            </a:r>
            <a:r>
              <a:rPr baseline="-25000" dirty="0" sz="3200" i="1" lang="en-US">
                <a:latin typeface="Perpetua" pitchFamily="18" charset="0"/>
              </a:rPr>
              <a:t>                          </a:t>
            </a:r>
            <a:endParaRPr sz="3200"/>
          </a:p>
          <a:p>
            <a:pPr>
              <a:buNone/>
            </a:pPr>
            <a:endParaRPr dirty="0" sz="3200" lang="en-US">
              <a:latin typeface="Perpetua" pitchFamily="18" charset="0"/>
            </a:endParaRPr>
          </a:p>
          <a:p>
            <a:r>
              <a:rPr dirty="0" sz="3200" i="1" lang="en-US">
                <a:latin typeface="Perpetua" pitchFamily="18" charset="0"/>
              </a:rPr>
              <a:t> </a:t>
            </a:r>
            <a:r>
              <a:rPr dirty="0" sz="3200" i="1" lang="en-US">
                <a:solidFill>
                  <a:srgbClr val="FF00FF"/>
                </a:solidFill>
                <a:latin typeface="Perpetua" pitchFamily="18" charset="0"/>
              </a:rPr>
              <a:t>P</a:t>
            </a:r>
            <a:r>
              <a:rPr baseline="-25000" dirty="0" sz="3200" i="1" lang="en-US">
                <a:solidFill>
                  <a:srgbClr val="FF00FF"/>
                </a:solidFill>
                <a:latin typeface="Perpetua" pitchFamily="18" charset="0"/>
              </a:rPr>
              <a:t>i</a:t>
            </a:r>
            <a:r>
              <a:rPr dirty="0" sz="3200" lang="en-US">
                <a:solidFill>
                  <a:srgbClr val="FF00FF"/>
                </a:solidFill>
                <a:latin typeface="Perpetua" pitchFamily="18" charset="0"/>
              </a:rPr>
              <a:t> </a:t>
            </a:r>
            <a:r>
              <a:rPr dirty="0" sz="3200" lang="en-US">
                <a:latin typeface="Perpetua" pitchFamily="18" charset="0"/>
              </a:rPr>
              <a:t>is holding an instance of </a:t>
            </a:r>
            <a:r>
              <a:rPr dirty="0" sz="3200" i="1" lang="en-US">
                <a:solidFill>
                  <a:srgbClr val="0000CC"/>
                </a:solidFill>
                <a:latin typeface="Perpetua" pitchFamily="18" charset="0"/>
              </a:rPr>
              <a:t>R</a:t>
            </a:r>
            <a:r>
              <a:rPr baseline="-25000" dirty="0" sz="3200" i="1" lang="en-US">
                <a:solidFill>
                  <a:srgbClr val="0000CC"/>
                </a:solidFill>
                <a:latin typeface="Perpetua" pitchFamily="18" charset="0"/>
              </a:rPr>
              <a:t>j </a:t>
            </a:r>
            <a:r>
              <a:rPr baseline="-25000" dirty="0" sz="3200" i="1" lang="en-US">
                <a:latin typeface="Perpetua" pitchFamily="18" charset="0"/>
              </a:rPr>
              <a:t>  </a:t>
            </a:r>
            <a:endParaRPr dirty="0" sz="3200" i="1" lang="en-US">
              <a:latin typeface="Perpetua" pitchFamily="18" charset="0"/>
            </a:endParaRPr>
          </a:p>
        </p:txBody>
      </p:sp>
      <p:sp>
        <p:nvSpPr>
          <p:cNvPr id="1048667" name="Oval 4"/>
          <p:cNvSpPr>
            <a:spLocks noChangeArrowheads="1"/>
          </p:cNvSpPr>
          <p:nvPr/>
        </p:nvSpPr>
        <p:spPr bwMode="auto">
          <a:xfrm>
            <a:off x="3200400" y="1524000"/>
            <a:ext cx="514350" cy="514350"/>
          </a:xfrm>
          <a:prstGeom prst="ellipse"/>
          <a:solidFill>
            <a:srgbClr val="00B050"/>
          </a:solidFill>
          <a:ln w="38100">
            <a:solidFill>
              <a:srgbClr val="FF00FF"/>
            </a:solidFill>
            <a:round/>
            <a:headEnd/>
            <a:tailEnd/>
          </a:ln>
          <a:effectLst/>
        </p:spPr>
        <p:txBody>
          <a:bodyPr anchor="ctr" wrap="none"/>
          <a:p>
            <a:endParaRPr sz="1350" lang="en-US"/>
          </a:p>
        </p:txBody>
      </p:sp>
      <p:grpSp>
        <p:nvGrpSpPr>
          <p:cNvPr id="130" name="Group 12"/>
          <p:cNvGrpSpPr/>
          <p:nvPr/>
        </p:nvGrpSpPr>
        <p:grpSpPr bwMode="auto">
          <a:xfrm>
            <a:off x="6977521" y="2657475"/>
            <a:ext cx="571500" cy="485775"/>
            <a:chOff x="2666" y="1966"/>
            <a:chExt cx="276" cy="264"/>
          </a:xfrm>
          <a:solidFill>
            <a:srgbClr val="00B050"/>
          </a:solidFill>
        </p:grpSpPr>
        <p:sp>
          <p:nvSpPr>
            <p:cNvPr id="1048668" name="Rectangle 7"/>
            <p:cNvSpPr>
              <a:spLocks noChangeArrowheads="1"/>
            </p:cNvSpPr>
            <p:nvPr/>
          </p:nvSpPr>
          <p:spPr bwMode="auto">
            <a:xfrm>
              <a:off x="2666" y="1966"/>
              <a:ext cx="276" cy="264"/>
            </a:xfrm>
            <a:prstGeom prst="rect"/>
            <a:grpFill/>
            <a:ln w="28575">
              <a:solidFill>
                <a:srgbClr val="FF00FF"/>
              </a:solidFill>
              <a:miter lim="800000"/>
              <a:headEnd/>
              <a:tailEnd/>
            </a:ln>
            <a:effectLst/>
          </p:spPr>
          <p:txBody>
            <a:bodyPr anchor="ctr" wrap="none"/>
            <a:p>
              <a:endParaRPr sz="1350" lang="en-US"/>
            </a:p>
          </p:txBody>
        </p:sp>
        <p:sp>
          <p:nvSpPr>
            <p:cNvPr id="1048669" name="Rectangle 8"/>
            <p:cNvSpPr>
              <a:spLocks noChangeArrowheads="1"/>
            </p:cNvSpPr>
            <p:nvPr/>
          </p:nvSpPr>
          <p:spPr bwMode="auto">
            <a:xfrm>
              <a:off x="2736" y="2026"/>
              <a:ext cx="47" cy="47"/>
            </a:xfrm>
            <a:prstGeom prst="rect"/>
            <a:grpFill/>
            <a:ln w="28575">
              <a:solidFill>
                <a:srgbClr val="FF00FF"/>
              </a:solidFill>
              <a:miter lim="800000"/>
              <a:headEnd/>
              <a:tailEnd/>
            </a:ln>
            <a:effectLst/>
          </p:spPr>
          <p:txBody>
            <a:bodyPr anchor="ctr" wrap="none"/>
            <a:p>
              <a:endParaRPr sz="1350" lang="en-US"/>
            </a:p>
          </p:txBody>
        </p:sp>
        <p:sp>
          <p:nvSpPr>
            <p:cNvPr id="1048670" name="Rectangle 9"/>
            <p:cNvSpPr>
              <a:spLocks noChangeArrowheads="1"/>
            </p:cNvSpPr>
            <p:nvPr/>
          </p:nvSpPr>
          <p:spPr bwMode="auto">
            <a:xfrm>
              <a:off x="2832" y="2026"/>
              <a:ext cx="47" cy="47"/>
            </a:xfrm>
            <a:prstGeom prst="rect"/>
            <a:grpFill/>
            <a:ln w="28575">
              <a:solidFill>
                <a:srgbClr val="FF00FF"/>
              </a:solidFill>
              <a:miter lim="800000"/>
              <a:headEnd/>
              <a:tailEnd/>
            </a:ln>
            <a:effectLst/>
          </p:spPr>
          <p:txBody>
            <a:bodyPr anchor="ctr" wrap="none"/>
            <a:p>
              <a:endParaRPr sz="1350" lang="en-US"/>
            </a:p>
          </p:txBody>
        </p:sp>
        <p:sp>
          <p:nvSpPr>
            <p:cNvPr id="1048671" name="Rectangle 10"/>
            <p:cNvSpPr>
              <a:spLocks noChangeArrowheads="1"/>
            </p:cNvSpPr>
            <p:nvPr/>
          </p:nvSpPr>
          <p:spPr bwMode="auto">
            <a:xfrm>
              <a:off x="2736" y="2108"/>
              <a:ext cx="47" cy="47"/>
            </a:xfrm>
            <a:prstGeom prst="rect"/>
            <a:grpFill/>
            <a:ln w="28575">
              <a:solidFill>
                <a:srgbClr val="FF00FF"/>
              </a:solidFill>
              <a:miter lim="800000"/>
              <a:headEnd/>
              <a:tailEnd/>
            </a:ln>
            <a:effectLst/>
          </p:spPr>
          <p:txBody>
            <a:bodyPr anchor="ctr" wrap="none"/>
            <a:p>
              <a:endParaRPr sz="1350" lang="en-US"/>
            </a:p>
          </p:txBody>
        </p:sp>
        <p:sp>
          <p:nvSpPr>
            <p:cNvPr id="1048672" name="Rectangle 11"/>
            <p:cNvSpPr>
              <a:spLocks noChangeArrowheads="1"/>
            </p:cNvSpPr>
            <p:nvPr/>
          </p:nvSpPr>
          <p:spPr bwMode="auto">
            <a:xfrm>
              <a:off x="2832" y="2108"/>
              <a:ext cx="47" cy="47"/>
            </a:xfrm>
            <a:prstGeom prst="rect"/>
            <a:grpFill/>
            <a:ln w="28575">
              <a:solidFill>
                <a:srgbClr val="FF00FF"/>
              </a:solidFill>
              <a:miter lim="800000"/>
              <a:headEnd/>
              <a:tailEnd/>
            </a:ln>
            <a:effectLst/>
          </p:spPr>
          <p:txBody>
            <a:bodyPr anchor="ctr" wrap="none"/>
            <a:p>
              <a:endParaRPr sz="1350" lang="en-US"/>
            </a:p>
          </p:txBody>
        </p:sp>
      </p:grpSp>
      <p:grpSp>
        <p:nvGrpSpPr>
          <p:cNvPr id="131" name="Group 28"/>
          <p:cNvGrpSpPr/>
          <p:nvPr/>
        </p:nvGrpSpPr>
        <p:grpSpPr>
          <a:xfrm>
            <a:off x="6505414" y="3725771"/>
            <a:ext cx="1428747" cy="600075"/>
            <a:chOff x="5981703" y="3600453"/>
            <a:chExt cx="1428747" cy="600075"/>
          </a:xfrm>
        </p:grpSpPr>
        <p:grpSp>
          <p:nvGrpSpPr>
            <p:cNvPr id="132" name="Group 12"/>
            <p:cNvGrpSpPr/>
            <p:nvPr/>
          </p:nvGrpSpPr>
          <p:grpSpPr bwMode="auto">
            <a:xfrm>
              <a:off x="6896100" y="3600453"/>
              <a:ext cx="514350" cy="485775"/>
              <a:chOff x="2666" y="1966"/>
              <a:chExt cx="276" cy="264"/>
            </a:xfrm>
            <a:solidFill>
              <a:srgbClr val="00B050"/>
            </a:solidFill>
          </p:grpSpPr>
          <p:sp>
            <p:nvSpPr>
              <p:cNvPr id="1048673" name="Rectangle 7"/>
              <p:cNvSpPr>
                <a:spLocks noChangeArrowheads="1"/>
              </p:cNvSpPr>
              <p:nvPr/>
            </p:nvSpPr>
            <p:spPr bwMode="auto">
              <a:xfrm>
                <a:off x="2666" y="1966"/>
                <a:ext cx="276" cy="264"/>
              </a:xfrm>
              <a:prstGeom prst="rect"/>
              <a:grpFill/>
              <a:ln w="38100">
                <a:solidFill>
                  <a:srgbClr val="FF00FF"/>
                </a:solidFill>
                <a:miter lim="800000"/>
                <a:headEnd/>
                <a:tailEnd/>
              </a:ln>
              <a:effectLst/>
            </p:spPr>
            <p:txBody>
              <a:bodyPr anchor="ctr" wrap="none"/>
              <a:p>
                <a:endParaRPr sz="1350" lang="en-US"/>
              </a:p>
            </p:txBody>
          </p:sp>
          <p:sp>
            <p:nvSpPr>
              <p:cNvPr id="1048674" name="Rectangle 8"/>
              <p:cNvSpPr>
                <a:spLocks noChangeArrowheads="1"/>
              </p:cNvSpPr>
              <p:nvPr/>
            </p:nvSpPr>
            <p:spPr bwMode="auto">
              <a:xfrm>
                <a:off x="2736" y="2026"/>
                <a:ext cx="47" cy="47"/>
              </a:xfrm>
              <a:prstGeom prst="rect"/>
              <a:grpFill/>
              <a:ln w="38100">
                <a:solidFill>
                  <a:srgbClr val="FF00FF"/>
                </a:solidFill>
                <a:miter lim="800000"/>
                <a:headEnd/>
                <a:tailEnd/>
              </a:ln>
              <a:effectLst/>
            </p:spPr>
            <p:txBody>
              <a:bodyPr anchor="ctr" wrap="none"/>
              <a:p>
                <a:endParaRPr sz="1350" lang="en-US"/>
              </a:p>
            </p:txBody>
          </p:sp>
          <p:sp>
            <p:nvSpPr>
              <p:cNvPr id="1048675" name="Rectangle 9"/>
              <p:cNvSpPr>
                <a:spLocks noChangeArrowheads="1"/>
              </p:cNvSpPr>
              <p:nvPr/>
            </p:nvSpPr>
            <p:spPr bwMode="auto">
              <a:xfrm>
                <a:off x="2832" y="2026"/>
                <a:ext cx="47" cy="47"/>
              </a:xfrm>
              <a:prstGeom prst="rect"/>
              <a:grpFill/>
              <a:ln w="38100">
                <a:solidFill>
                  <a:srgbClr val="FF00FF"/>
                </a:solidFill>
                <a:miter lim="800000"/>
                <a:headEnd/>
                <a:tailEnd/>
              </a:ln>
              <a:effectLst/>
            </p:spPr>
            <p:txBody>
              <a:bodyPr anchor="ctr" wrap="none"/>
              <a:p>
                <a:endParaRPr sz="1350" lang="en-US"/>
              </a:p>
            </p:txBody>
          </p:sp>
          <p:sp>
            <p:nvSpPr>
              <p:cNvPr id="1048676" name="Rectangle 10"/>
              <p:cNvSpPr>
                <a:spLocks noChangeArrowheads="1"/>
              </p:cNvSpPr>
              <p:nvPr/>
            </p:nvSpPr>
            <p:spPr bwMode="auto">
              <a:xfrm>
                <a:off x="2736" y="2108"/>
                <a:ext cx="47" cy="47"/>
              </a:xfrm>
              <a:prstGeom prst="rect"/>
              <a:grpFill/>
              <a:ln w="38100">
                <a:solidFill>
                  <a:srgbClr val="FF00FF"/>
                </a:solidFill>
                <a:miter lim="800000"/>
                <a:headEnd/>
                <a:tailEnd/>
              </a:ln>
              <a:effectLst/>
            </p:spPr>
            <p:txBody>
              <a:bodyPr anchor="ctr" wrap="none"/>
              <a:p>
                <a:endParaRPr sz="1350" lang="en-US"/>
              </a:p>
            </p:txBody>
          </p:sp>
          <p:sp>
            <p:nvSpPr>
              <p:cNvPr id="1048677" name="Rectangle 11"/>
              <p:cNvSpPr>
                <a:spLocks noChangeArrowheads="1"/>
              </p:cNvSpPr>
              <p:nvPr/>
            </p:nvSpPr>
            <p:spPr bwMode="auto">
              <a:xfrm>
                <a:off x="2832" y="2108"/>
                <a:ext cx="47" cy="47"/>
              </a:xfrm>
              <a:prstGeom prst="rect"/>
              <a:grpFill/>
              <a:ln w="38100">
                <a:solidFill>
                  <a:srgbClr val="FF00FF"/>
                </a:solidFill>
                <a:miter lim="800000"/>
                <a:headEnd/>
                <a:tailEnd/>
              </a:ln>
              <a:effectLst/>
            </p:spPr>
            <p:txBody>
              <a:bodyPr anchor="ctr" wrap="none"/>
              <a:p>
                <a:endParaRPr sz="1350" lang="en-US"/>
              </a:p>
            </p:txBody>
          </p:sp>
        </p:grpSp>
        <p:sp>
          <p:nvSpPr>
            <p:cNvPr id="1048678" name="Line 19"/>
            <p:cNvSpPr>
              <a:spLocks noChangeShapeType="1"/>
            </p:cNvSpPr>
            <p:nvPr/>
          </p:nvSpPr>
          <p:spPr bwMode="auto">
            <a:xfrm flipV="1">
              <a:off x="6496050" y="3886198"/>
              <a:ext cx="400050" cy="114302"/>
            </a:xfrm>
            <a:prstGeom prst="line"/>
            <a:noFill/>
            <a:ln w="38100">
              <a:solidFill>
                <a:srgbClr val="FF00FF"/>
              </a:solidFill>
              <a:round/>
              <a:headEnd/>
              <a:tailEnd type="triangle" w="med" len="med"/>
            </a:ln>
            <a:effectLst/>
          </p:spPr>
          <p:txBody>
            <a:bodyPr anchor="ctr" wrap="none"/>
            <a:p>
              <a:endParaRPr b="1" dirty="0" sz="1350" lang="en-US"/>
            </a:p>
          </p:txBody>
        </p:sp>
        <p:sp>
          <p:nvSpPr>
            <p:cNvPr id="1048679" name="Oval 6"/>
            <p:cNvSpPr>
              <a:spLocks noChangeArrowheads="1"/>
            </p:cNvSpPr>
            <p:nvPr/>
          </p:nvSpPr>
          <p:spPr bwMode="auto">
            <a:xfrm>
              <a:off x="5981703" y="3714753"/>
              <a:ext cx="542925" cy="485775"/>
            </a:xfrm>
            <a:prstGeom prst="ellipse"/>
            <a:solidFill>
              <a:srgbClr val="00B050"/>
            </a:solidFill>
            <a:ln w="38100">
              <a:solidFill>
                <a:srgbClr val="FF00FF"/>
              </a:solidFill>
              <a:round/>
              <a:headEnd/>
              <a:tailEnd/>
            </a:ln>
            <a:effectLst/>
          </p:spPr>
          <p:txBody>
            <a:bodyPr anchor="ctr" wrap="none"/>
            <a:p>
              <a:r>
                <a:rPr dirty="0" sz="1500" i="1" lang="en-US">
                  <a:solidFill>
                    <a:srgbClr val="3333CC"/>
                  </a:solidFill>
                </a:rPr>
                <a:t> </a:t>
              </a:r>
              <a:r>
                <a:rPr dirty="0" sz="1500" i="1" lang="en-US"/>
                <a:t>P</a:t>
              </a:r>
              <a:r>
                <a:rPr baseline="-25000" dirty="0" sz="1500" i="1" lang="en-US"/>
                <a:t>i</a:t>
              </a:r>
              <a:endParaRPr dirty="0" sz="1500" i="1" lang="en-US"/>
            </a:p>
          </p:txBody>
        </p:sp>
      </p:grpSp>
      <p:grpSp>
        <p:nvGrpSpPr>
          <p:cNvPr id="133" name="Group 2"/>
          <p:cNvGrpSpPr/>
          <p:nvPr/>
        </p:nvGrpSpPr>
        <p:grpSpPr>
          <a:xfrm>
            <a:off x="6915151" y="5022663"/>
            <a:ext cx="1485897" cy="628647"/>
            <a:chOff x="6324603" y="4457703"/>
            <a:chExt cx="1485897" cy="628647"/>
          </a:xfrm>
        </p:grpSpPr>
        <p:sp>
          <p:nvSpPr>
            <p:cNvPr id="1048680" name="Oval 6"/>
            <p:cNvSpPr>
              <a:spLocks noChangeArrowheads="1"/>
            </p:cNvSpPr>
            <p:nvPr/>
          </p:nvSpPr>
          <p:spPr bwMode="auto">
            <a:xfrm>
              <a:off x="6324603" y="4572000"/>
              <a:ext cx="542925" cy="514350"/>
            </a:xfrm>
            <a:prstGeom prst="ellipse"/>
            <a:solidFill>
              <a:srgbClr val="00B050"/>
            </a:solidFill>
            <a:ln w="38100">
              <a:solidFill>
                <a:srgbClr val="FF00FF"/>
              </a:solidFill>
              <a:round/>
              <a:headEnd/>
              <a:tailEnd/>
            </a:ln>
            <a:effectLst/>
          </p:spPr>
          <p:txBody>
            <a:bodyPr anchor="ctr" wrap="none"/>
            <a:p>
              <a:r>
                <a:rPr dirty="0" sz="1350" i="1" lang="en-US"/>
                <a:t>P</a:t>
              </a:r>
              <a:r>
                <a:rPr baseline="-25000" dirty="0" sz="1350" i="1" lang="en-US"/>
                <a:t>i</a:t>
              </a:r>
              <a:endParaRPr dirty="0" sz="1350" i="1" lang="en-US"/>
            </a:p>
          </p:txBody>
        </p:sp>
        <p:grpSp>
          <p:nvGrpSpPr>
            <p:cNvPr id="134" name="Group 12"/>
            <p:cNvGrpSpPr/>
            <p:nvPr/>
          </p:nvGrpSpPr>
          <p:grpSpPr bwMode="auto">
            <a:xfrm>
              <a:off x="7296150" y="4457703"/>
              <a:ext cx="514350" cy="485775"/>
              <a:chOff x="2666" y="1966"/>
              <a:chExt cx="276" cy="264"/>
            </a:xfrm>
            <a:solidFill>
              <a:srgbClr val="00B050"/>
            </a:solidFill>
          </p:grpSpPr>
          <p:sp>
            <p:nvSpPr>
              <p:cNvPr id="1048681" name="Rectangle 7"/>
              <p:cNvSpPr>
                <a:spLocks noChangeArrowheads="1"/>
              </p:cNvSpPr>
              <p:nvPr/>
            </p:nvSpPr>
            <p:spPr bwMode="auto">
              <a:xfrm>
                <a:off x="2666" y="1966"/>
                <a:ext cx="276" cy="264"/>
              </a:xfrm>
              <a:prstGeom prst="rect"/>
              <a:grpFill/>
              <a:ln w="38100">
                <a:solidFill>
                  <a:srgbClr val="FF00FF"/>
                </a:solidFill>
                <a:miter lim="800000"/>
                <a:headEnd/>
                <a:tailEnd/>
              </a:ln>
              <a:effectLst/>
            </p:spPr>
            <p:txBody>
              <a:bodyPr anchor="ctr" wrap="none"/>
              <a:p>
                <a:endParaRPr sz="1350" lang="en-US"/>
              </a:p>
            </p:txBody>
          </p:sp>
          <p:sp>
            <p:nvSpPr>
              <p:cNvPr id="1048682" name="Rectangle 8"/>
              <p:cNvSpPr>
                <a:spLocks noChangeArrowheads="1"/>
              </p:cNvSpPr>
              <p:nvPr/>
            </p:nvSpPr>
            <p:spPr bwMode="auto">
              <a:xfrm>
                <a:off x="2736" y="2026"/>
                <a:ext cx="47" cy="47"/>
              </a:xfrm>
              <a:prstGeom prst="rect"/>
              <a:grpFill/>
              <a:ln w="38100">
                <a:solidFill>
                  <a:srgbClr val="FF00FF"/>
                </a:solidFill>
                <a:miter lim="800000"/>
                <a:headEnd/>
                <a:tailEnd/>
              </a:ln>
              <a:effectLst/>
            </p:spPr>
            <p:txBody>
              <a:bodyPr anchor="ctr" wrap="none"/>
              <a:p>
                <a:endParaRPr sz="1350" lang="en-US"/>
              </a:p>
            </p:txBody>
          </p:sp>
          <p:sp>
            <p:nvSpPr>
              <p:cNvPr id="1048683" name="Rectangle 9"/>
              <p:cNvSpPr>
                <a:spLocks noChangeArrowheads="1"/>
              </p:cNvSpPr>
              <p:nvPr/>
            </p:nvSpPr>
            <p:spPr bwMode="auto">
              <a:xfrm>
                <a:off x="2832" y="2026"/>
                <a:ext cx="47" cy="47"/>
              </a:xfrm>
              <a:prstGeom prst="rect"/>
              <a:grpFill/>
              <a:ln w="38100">
                <a:solidFill>
                  <a:srgbClr val="FF00FF"/>
                </a:solidFill>
                <a:miter lim="800000"/>
                <a:headEnd/>
                <a:tailEnd/>
              </a:ln>
              <a:effectLst/>
            </p:spPr>
            <p:txBody>
              <a:bodyPr anchor="ctr" wrap="none"/>
              <a:p>
                <a:endParaRPr sz="1350" lang="en-US"/>
              </a:p>
            </p:txBody>
          </p:sp>
          <p:sp>
            <p:nvSpPr>
              <p:cNvPr id="1048684" name="Rectangle 10"/>
              <p:cNvSpPr>
                <a:spLocks noChangeArrowheads="1"/>
              </p:cNvSpPr>
              <p:nvPr/>
            </p:nvSpPr>
            <p:spPr bwMode="auto">
              <a:xfrm>
                <a:off x="2736" y="2108"/>
                <a:ext cx="47" cy="47"/>
              </a:xfrm>
              <a:prstGeom prst="rect"/>
              <a:grpFill/>
              <a:ln w="38100">
                <a:solidFill>
                  <a:srgbClr val="FF00FF"/>
                </a:solidFill>
                <a:miter lim="800000"/>
                <a:headEnd/>
                <a:tailEnd/>
              </a:ln>
              <a:effectLst/>
            </p:spPr>
            <p:txBody>
              <a:bodyPr anchor="ctr" wrap="none"/>
              <a:p>
                <a:endParaRPr sz="1350" lang="en-US"/>
              </a:p>
            </p:txBody>
          </p:sp>
          <p:sp>
            <p:nvSpPr>
              <p:cNvPr id="1048685" name="Rectangle 11"/>
              <p:cNvSpPr>
                <a:spLocks noChangeArrowheads="1"/>
              </p:cNvSpPr>
              <p:nvPr/>
            </p:nvSpPr>
            <p:spPr bwMode="auto">
              <a:xfrm>
                <a:off x="2832" y="2108"/>
                <a:ext cx="47" cy="47"/>
              </a:xfrm>
              <a:prstGeom prst="rect"/>
              <a:grpFill/>
              <a:ln w="38100">
                <a:solidFill>
                  <a:srgbClr val="FF00FF"/>
                </a:solidFill>
                <a:miter lim="800000"/>
                <a:headEnd/>
                <a:tailEnd/>
              </a:ln>
              <a:effectLst/>
            </p:spPr>
            <p:txBody>
              <a:bodyPr anchor="ctr" wrap="none"/>
              <a:p>
                <a:endParaRPr sz="1350" lang="en-US"/>
              </a:p>
            </p:txBody>
          </p:sp>
        </p:grpSp>
        <p:sp>
          <p:nvSpPr>
            <p:cNvPr id="1048686" name="Line 19"/>
            <p:cNvSpPr>
              <a:spLocks noChangeShapeType="1"/>
            </p:cNvSpPr>
            <p:nvPr/>
          </p:nvSpPr>
          <p:spPr bwMode="auto">
            <a:xfrm flipH="1">
              <a:off x="6838950" y="4686300"/>
              <a:ext cx="457200" cy="171450"/>
            </a:xfrm>
            <a:prstGeom prst="line"/>
            <a:noFill/>
            <a:ln w="38100">
              <a:solidFill>
                <a:srgbClr val="FF00FF"/>
              </a:solidFill>
              <a:round/>
              <a:headEnd/>
              <a:tailEnd type="triangle" w="med" len="med"/>
            </a:ln>
            <a:effectLst/>
          </p:spPr>
          <p:txBody>
            <a:bodyPr anchor="ctr" wrap="none"/>
            <a:p>
              <a:endParaRPr b="1" dirty="0" sz="1350"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90" name="Title 1"/>
          <p:cNvSpPr>
            <a:spLocks noGrp="1"/>
          </p:cNvSpPr>
          <p:nvPr>
            <p:ph type="title"/>
          </p:nvPr>
        </p:nvSpPr>
        <p:spPr>
          <a:xfrm>
            <a:off x="1371600" y="228600"/>
            <a:ext cx="8610600" cy="914400"/>
          </a:xfrm>
        </p:spPr>
        <p:txBody>
          <a:bodyPr>
            <a:noAutofit/>
          </a:bodyPr>
          <a:p>
            <a:r>
              <a:rPr b="1" dirty="0" sz="3600" lang="en-US">
                <a:solidFill>
                  <a:srgbClr val="3333CC"/>
                </a:solidFill>
                <a:latin typeface="Perpetua" pitchFamily="18" charset="0"/>
              </a:rPr>
              <a:t>Example of a Resource Allocation Graph</a:t>
            </a:r>
          </a:p>
        </p:txBody>
      </p:sp>
      <p:sp>
        <p:nvSpPr>
          <p:cNvPr id="1048691" name="Rectangle 4"/>
          <p:cNvSpPr/>
          <p:nvPr/>
        </p:nvSpPr>
        <p:spPr>
          <a:xfrm>
            <a:off x="1219200" y="1371600"/>
            <a:ext cx="6967728" cy="5336539"/>
          </a:xfrm>
          <a:prstGeom prst="rect"/>
        </p:spPr>
        <p:txBody>
          <a:bodyPr wrap="square">
            <a:spAutoFit/>
          </a:bodyPr>
          <a:p>
            <a:pPr>
              <a:lnSpc>
                <a:spcPct val="150000"/>
              </a:lnSpc>
            </a:pPr>
            <a:r>
              <a:rPr dirty="0" sz="2800" lang="en-US">
                <a:latin typeface="Perpetua" pitchFamily="18" charset="0"/>
              </a:rPr>
              <a:t>    </a:t>
            </a:r>
            <a:r>
              <a:rPr dirty="0" sz="2800" lang="en-US">
                <a:solidFill>
                  <a:srgbClr val="FF33CC"/>
                </a:solidFill>
                <a:latin typeface="Perpetua" pitchFamily="18" charset="0"/>
              </a:rPr>
              <a:t>Process State:</a:t>
            </a:r>
            <a:endParaRPr sz="2800"/>
          </a:p>
          <a:p>
            <a:pPr>
              <a:lnSpc>
                <a:spcPct val="150000"/>
              </a:lnSpc>
              <a:buClr>
                <a:srgbClr val="3333CC"/>
              </a:buClr>
              <a:buSzPct val="85000"/>
              <a:buFont typeface="Wingdings" pitchFamily="2" charset="2"/>
              <a:buChar char="ü"/>
            </a:pPr>
            <a:r>
              <a:rPr dirty="0" sz="2800" lang="en-US">
                <a:latin typeface="Perpetua" pitchFamily="18" charset="0"/>
              </a:rPr>
              <a:t> </a:t>
            </a:r>
            <a:r>
              <a:rPr dirty="0" sz="2800" lang="en-US">
                <a:solidFill>
                  <a:srgbClr val="00FF00"/>
                </a:solidFill>
                <a:latin typeface="Perpetua" pitchFamily="18" charset="0"/>
              </a:rPr>
              <a:t>P1</a:t>
            </a:r>
            <a:r>
              <a:rPr dirty="0" sz="2800" lang="en-US">
                <a:latin typeface="Perpetua" pitchFamily="18" charset="0"/>
              </a:rPr>
              <a:t> is holding an instance of </a:t>
            </a:r>
            <a:r>
              <a:rPr dirty="0" sz="2800" lang="en-US">
                <a:solidFill>
                  <a:srgbClr val="00FF00"/>
                </a:solidFill>
                <a:latin typeface="Perpetua" pitchFamily="18" charset="0"/>
              </a:rPr>
              <a:t>R2</a:t>
            </a:r>
            <a:r>
              <a:rPr dirty="0" sz="2800" lang="en-US">
                <a:latin typeface="Perpetua" pitchFamily="18" charset="0"/>
              </a:rPr>
              <a:t> and waiting for an instance of </a:t>
            </a:r>
            <a:r>
              <a:rPr dirty="0" sz="2800" lang="en-US">
                <a:solidFill>
                  <a:srgbClr val="00FF00"/>
                </a:solidFill>
                <a:latin typeface="Perpetua" pitchFamily="18" charset="0"/>
              </a:rPr>
              <a:t>R1</a:t>
            </a:r>
            <a:r>
              <a:rPr dirty="0" sz="2800" lang="en-US">
                <a:latin typeface="Perpetua" pitchFamily="18" charset="0"/>
              </a:rPr>
              <a:t>.</a:t>
            </a:r>
            <a:endParaRPr sz="2800"/>
          </a:p>
          <a:p>
            <a:pPr>
              <a:lnSpc>
                <a:spcPct val="150000"/>
              </a:lnSpc>
              <a:buClr>
                <a:srgbClr val="3333CC"/>
              </a:buClr>
              <a:buSzPct val="85000"/>
              <a:buFont typeface="Wingdings" pitchFamily="2" charset="2"/>
              <a:buChar char="ü"/>
            </a:pPr>
            <a:r>
              <a:rPr dirty="0" sz="2800" lang="en-US">
                <a:latin typeface="Perpetua" pitchFamily="18" charset="0"/>
              </a:rPr>
              <a:t> </a:t>
            </a:r>
            <a:r>
              <a:rPr dirty="0" sz="2800" lang="en-US">
                <a:solidFill>
                  <a:srgbClr val="00FF00"/>
                </a:solidFill>
                <a:latin typeface="Perpetua" pitchFamily="18" charset="0"/>
              </a:rPr>
              <a:t>P2</a:t>
            </a:r>
            <a:r>
              <a:rPr dirty="0" sz="2800" lang="en-US">
                <a:latin typeface="Perpetua" pitchFamily="18" charset="0"/>
              </a:rPr>
              <a:t> is holding an instance of </a:t>
            </a:r>
            <a:r>
              <a:rPr dirty="0" sz="2800" lang="en-US">
                <a:solidFill>
                  <a:srgbClr val="00FF00"/>
                </a:solidFill>
                <a:latin typeface="Perpetua" pitchFamily="18" charset="0"/>
              </a:rPr>
              <a:t>R1</a:t>
            </a:r>
            <a:r>
              <a:rPr dirty="0" sz="2800" lang="en-US">
                <a:latin typeface="Perpetua" pitchFamily="18" charset="0"/>
              </a:rPr>
              <a:t> and </a:t>
            </a:r>
            <a:r>
              <a:rPr dirty="0" sz="2800" lang="en-US">
                <a:solidFill>
                  <a:srgbClr val="00FF00"/>
                </a:solidFill>
                <a:latin typeface="Perpetua" pitchFamily="18" charset="0"/>
              </a:rPr>
              <a:t>R2</a:t>
            </a:r>
            <a:r>
              <a:rPr dirty="0" sz="2800" lang="en-US">
                <a:latin typeface="Perpetua" pitchFamily="18" charset="0"/>
              </a:rPr>
              <a:t>, and is waiting for an instance of </a:t>
            </a:r>
            <a:r>
              <a:rPr dirty="0" sz="2800" lang="en-US">
                <a:solidFill>
                  <a:srgbClr val="00FF00"/>
                </a:solidFill>
                <a:latin typeface="Perpetua" pitchFamily="18" charset="0"/>
              </a:rPr>
              <a:t>R3</a:t>
            </a:r>
            <a:r>
              <a:rPr dirty="0" sz="2800" lang="en-US">
                <a:latin typeface="Perpetua" pitchFamily="18" charset="0"/>
              </a:rPr>
              <a:t>.</a:t>
            </a:r>
            <a:endParaRPr sz="2800"/>
          </a:p>
          <a:p>
            <a:pPr>
              <a:lnSpc>
                <a:spcPct val="150000"/>
              </a:lnSpc>
              <a:buClr>
                <a:srgbClr val="3333CC"/>
              </a:buClr>
              <a:buSzPct val="85000"/>
              <a:buFont typeface="Wingdings" pitchFamily="2" charset="2"/>
              <a:buChar char="ü"/>
            </a:pPr>
            <a:r>
              <a:rPr dirty="0" sz="2800" lang="en-US">
                <a:latin typeface="Perpetua" pitchFamily="18" charset="0"/>
              </a:rPr>
              <a:t> </a:t>
            </a:r>
            <a:r>
              <a:rPr dirty="0" sz="2800" lang="en-US">
                <a:solidFill>
                  <a:srgbClr val="00FF00"/>
                </a:solidFill>
                <a:latin typeface="Perpetua" pitchFamily="18" charset="0"/>
              </a:rPr>
              <a:t>P3</a:t>
            </a:r>
            <a:r>
              <a:rPr dirty="0" sz="2800" lang="en-US">
                <a:latin typeface="Perpetua" pitchFamily="18" charset="0"/>
              </a:rPr>
              <a:t> is holding an instance of </a:t>
            </a:r>
            <a:r>
              <a:rPr dirty="0" sz="2800" lang="en-US">
                <a:solidFill>
                  <a:srgbClr val="00FF00"/>
                </a:solidFill>
                <a:latin typeface="Perpetua" pitchFamily="18" charset="0"/>
              </a:rPr>
              <a:t>R3</a:t>
            </a:r>
            <a:r>
              <a:rPr dirty="0" sz="2800" lang="en-US">
                <a:latin typeface="Perpetua" pitchFamily="18" charset="0"/>
              </a:rPr>
              <a:t>.</a:t>
            </a:r>
            <a:endParaRPr sz="2800"/>
          </a:p>
          <a:p>
            <a:pPr>
              <a:lnSpc>
                <a:spcPct val="150000"/>
              </a:lnSpc>
            </a:pPr>
            <a:r>
              <a:rPr dirty="0" sz="2800" lang="en-US">
                <a:latin typeface="Perpetua" pitchFamily="18" charset="0"/>
              </a:rPr>
              <a:t>• The graph does not contain any cycles. </a:t>
            </a:r>
            <a:endParaRPr sz="2800"/>
          </a:p>
        </p:txBody>
      </p:sp>
      <p:pic>
        <p:nvPicPr>
          <p:cNvPr id="2097153" name="Picture 1030"/>
          <p:cNvPicPr>
            <a:picLocks noChangeAspect="1" noChangeArrowheads="1"/>
          </p:cNvPicPr>
          <p:nvPr/>
        </p:nvPicPr>
        <p:blipFill>
          <a:blip xmlns:r="http://schemas.openxmlformats.org/officeDocument/2006/relationships" r:embed="rId1"/>
          <a:srcRect l="23024" t="871" r="23206" b="1060"/>
          <a:stretch>
            <a:fillRect/>
          </a:stretch>
        </p:blipFill>
        <p:spPr bwMode="auto">
          <a:xfrm>
            <a:off x="8610600" y="1752600"/>
            <a:ext cx="3276600" cy="4648200"/>
          </a:xfrm>
          <a:prstGeom prst="rect"/>
          <a:noFill/>
          <a:ln w="57150" cmpd="thickThin">
            <a:solidFill>
              <a:schemeClr val="tx1"/>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92" name="Title 1"/>
          <p:cNvSpPr>
            <a:spLocks noGrp="1"/>
          </p:cNvSpPr>
          <p:nvPr>
            <p:ph type="title"/>
          </p:nvPr>
        </p:nvSpPr>
        <p:spPr>
          <a:xfrm>
            <a:off x="1371600" y="228600"/>
            <a:ext cx="9067800" cy="914400"/>
          </a:xfrm>
        </p:spPr>
        <p:txBody>
          <a:bodyPr>
            <a:noAutofit/>
          </a:bodyPr>
          <a:p>
            <a:r>
              <a:rPr b="1" dirty="0" sz="3600" lang="en-US">
                <a:solidFill>
                  <a:srgbClr val="3333CC"/>
                </a:solidFill>
                <a:latin typeface="Perpetua" pitchFamily="18" charset="0"/>
              </a:rPr>
              <a:t>Resource Allocation Graph With </a:t>
            </a:r>
            <a:r>
              <a:rPr b="1" dirty="0" sz="3600" lang="en-US">
                <a:solidFill>
                  <a:srgbClr val="FF0000"/>
                </a:solidFill>
                <a:latin typeface="Perpetua" pitchFamily="18" charset="0"/>
              </a:rPr>
              <a:t>A Deadlock</a:t>
            </a:r>
          </a:p>
        </p:txBody>
      </p:sp>
      <p:sp>
        <p:nvSpPr>
          <p:cNvPr id="1048693" name="Rectangle 4"/>
          <p:cNvSpPr/>
          <p:nvPr/>
        </p:nvSpPr>
        <p:spPr>
          <a:xfrm>
            <a:off x="1371600" y="1312449"/>
            <a:ext cx="7010400" cy="9591040"/>
          </a:xfrm>
          <a:prstGeom prst="rect"/>
        </p:spPr>
        <p:txBody>
          <a:bodyPr wrap="square">
            <a:spAutoFit/>
          </a:bodyPr>
          <a:p>
            <a:pPr>
              <a:lnSpc>
                <a:spcPct val="150000"/>
              </a:lnSpc>
            </a:pPr>
            <a:r>
              <a:rPr dirty="0" sz="3200" lang="en-US">
                <a:latin typeface="Perpetua" pitchFamily="18" charset="0"/>
              </a:rPr>
              <a:t>•  </a:t>
            </a:r>
            <a:r>
              <a:rPr dirty="0" sz="3200" lang="en-US">
                <a:solidFill>
                  <a:srgbClr val="FF33CC"/>
                </a:solidFill>
                <a:latin typeface="Perpetua" pitchFamily="18" charset="0"/>
              </a:rPr>
              <a:t>Two minimal cycles exist in the system:</a:t>
            </a:r>
          </a:p>
          <a:p>
            <a:pPr>
              <a:lnSpc>
                <a:spcPct val="150000"/>
              </a:lnSpc>
              <a:buClr>
                <a:srgbClr val="FF00FF"/>
              </a:buClr>
              <a:buSzPct val="85000"/>
              <a:buFont typeface="Wingdings" pitchFamily="2" charset="2"/>
              <a:buChar char="ü"/>
            </a:pPr>
            <a:r>
              <a:rPr dirty="0" sz="3200" lang="en-US">
                <a:latin typeface="Perpetua" pitchFamily="18" charset="0"/>
              </a:rPr>
              <a:t> P1</a:t>
            </a:r>
            <a:r>
              <a:rPr dirty="0" sz="3200" lang="en-US">
                <a:latin typeface="Perpetua" pitchFamily="18" charset="0"/>
                <a:sym typeface="Symbol"/>
              </a:rPr>
              <a:t></a:t>
            </a:r>
            <a:r>
              <a:rPr dirty="0" sz="3200" lang="en-US">
                <a:latin typeface="Perpetua" pitchFamily="18" charset="0"/>
              </a:rPr>
              <a:t>R1</a:t>
            </a:r>
            <a:r>
              <a:rPr dirty="0" sz="3200" lang="en-US">
                <a:latin typeface="Perpetua" pitchFamily="18" charset="0"/>
                <a:sym typeface="Symbol"/>
              </a:rPr>
              <a:t></a:t>
            </a:r>
            <a:r>
              <a:rPr dirty="0" sz="3200" lang="en-US">
                <a:latin typeface="Perpetua" pitchFamily="18" charset="0"/>
              </a:rPr>
              <a:t>P2</a:t>
            </a:r>
            <a:r>
              <a:rPr dirty="0" sz="3200" lang="en-US">
                <a:latin typeface="Perpetua" pitchFamily="18" charset="0"/>
                <a:sym typeface="Symbol"/>
              </a:rPr>
              <a:t></a:t>
            </a:r>
            <a:r>
              <a:rPr dirty="0" sz="3200" lang="en-US">
                <a:latin typeface="Perpetua" pitchFamily="18" charset="0"/>
              </a:rPr>
              <a:t>R3</a:t>
            </a:r>
            <a:r>
              <a:rPr dirty="0" sz="3200" lang="en-US">
                <a:latin typeface="Perpetua" pitchFamily="18" charset="0"/>
                <a:sym typeface="Symbol"/>
              </a:rPr>
              <a:t></a:t>
            </a:r>
            <a:r>
              <a:rPr dirty="0" sz="3200" lang="en-US">
                <a:latin typeface="Perpetua" pitchFamily="18" charset="0"/>
              </a:rPr>
              <a:t> P3</a:t>
            </a:r>
            <a:r>
              <a:rPr dirty="0" sz="3200" lang="en-US">
                <a:latin typeface="Perpetua" pitchFamily="18" charset="0"/>
                <a:sym typeface="Symbol"/>
              </a:rPr>
              <a:t></a:t>
            </a:r>
            <a:r>
              <a:rPr dirty="0" sz="3200" lang="en-US">
                <a:latin typeface="Perpetua" pitchFamily="18" charset="0"/>
              </a:rPr>
              <a:t> R2</a:t>
            </a:r>
            <a:r>
              <a:rPr dirty="0" sz="3200" lang="en-US">
                <a:latin typeface="Perpetua" pitchFamily="18" charset="0"/>
                <a:sym typeface="Symbol"/>
              </a:rPr>
              <a:t></a:t>
            </a:r>
            <a:r>
              <a:rPr dirty="0" sz="3200" lang="en-US">
                <a:latin typeface="Perpetua" pitchFamily="18" charset="0"/>
              </a:rPr>
              <a:t>P1</a:t>
            </a:r>
          </a:p>
          <a:p>
            <a:pPr>
              <a:lnSpc>
                <a:spcPct val="150000"/>
              </a:lnSpc>
              <a:buClr>
                <a:srgbClr val="FF00FF"/>
              </a:buClr>
              <a:buSzPct val="85000"/>
              <a:buFont typeface="Wingdings" pitchFamily="2" charset="2"/>
              <a:buChar char="ü"/>
            </a:pPr>
            <a:r>
              <a:rPr dirty="0" sz="3200" lang="en-US">
                <a:latin typeface="Perpetua" pitchFamily="18" charset="0"/>
              </a:rPr>
              <a:t> P2</a:t>
            </a:r>
            <a:r>
              <a:rPr dirty="0" sz="3200" lang="en-US">
                <a:latin typeface="Perpetua" pitchFamily="18" charset="0"/>
                <a:sym typeface="Symbol"/>
              </a:rPr>
              <a:t></a:t>
            </a:r>
            <a:r>
              <a:rPr dirty="0" sz="3200" lang="en-US">
                <a:latin typeface="Perpetua" pitchFamily="18" charset="0"/>
              </a:rPr>
              <a:t>R3</a:t>
            </a:r>
            <a:r>
              <a:rPr dirty="0" sz="3200" lang="en-US">
                <a:latin typeface="Perpetua" pitchFamily="18" charset="0"/>
                <a:sym typeface="Symbol"/>
              </a:rPr>
              <a:t></a:t>
            </a:r>
            <a:r>
              <a:rPr dirty="0" sz="3200" lang="en-US">
                <a:latin typeface="Perpetua" pitchFamily="18" charset="0"/>
              </a:rPr>
              <a:t>P3</a:t>
            </a:r>
            <a:r>
              <a:rPr dirty="0" sz="3200" lang="en-US">
                <a:latin typeface="Perpetua" pitchFamily="18" charset="0"/>
                <a:sym typeface="Symbol"/>
              </a:rPr>
              <a:t></a:t>
            </a:r>
            <a:r>
              <a:rPr dirty="0" sz="3200" lang="en-US">
                <a:latin typeface="Perpetua" pitchFamily="18" charset="0"/>
              </a:rPr>
              <a:t>R2</a:t>
            </a:r>
            <a:r>
              <a:rPr dirty="0" sz="3200" lang="en-US">
                <a:latin typeface="Perpetua" pitchFamily="18" charset="0"/>
                <a:sym typeface="Symbol"/>
              </a:rPr>
              <a:t></a:t>
            </a:r>
            <a:r>
              <a:rPr dirty="0" sz="3200" lang="en-US">
                <a:latin typeface="Perpetua" pitchFamily="18" charset="0"/>
              </a:rPr>
              <a:t>P2 </a:t>
            </a:r>
          </a:p>
          <a:p>
            <a:pPr>
              <a:lnSpc>
                <a:spcPct val="150000"/>
              </a:lnSpc>
            </a:pPr>
            <a:r>
              <a:rPr dirty="0" sz="3200" lang="en-US">
                <a:latin typeface="Perpetua" pitchFamily="18" charset="0"/>
              </a:rPr>
              <a:t>• Processes </a:t>
            </a:r>
            <a:r>
              <a:rPr dirty="0" sz="3200" lang="en-US">
                <a:solidFill>
                  <a:srgbClr val="00B0F0"/>
                </a:solidFill>
                <a:latin typeface="Perpetua" pitchFamily="18" charset="0"/>
              </a:rPr>
              <a:t>P1, P2, P3 </a:t>
            </a:r>
            <a:r>
              <a:rPr dirty="0" sz="3200" lang="en-US">
                <a:latin typeface="Perpetua" pitchFamily="18" charset="0"/>
              </a:rPr>
              <a:t>are deadlocked.</a:t>
            </a:r>
          </a:p>
          <a:p>
            <a:pPr lvl="1">
              <a:lnSpc>
                <a:spcPct val="150000"/>
              </a:lnSpc>
              <a:buClr>
                <a:srgbClr val="FF00FF"/>
              </a:buClr>
              <a:buSzPct val="85000"/>
              <a:buFont typeface="Wingdings" pitchFamily="2" charset="2"/>
              <a:buChar char="ü"/>
            </a:pPr>
            <a:r>
              <a:rPr dirty="0" sz="3200" lang="en-US">
                <a:latin typeface="Perpetua" pitchFamily="18" charset="0"/>
              </a:rPr>
              <a:t> </a:t>
            </a:r>
            <a:r>
              <a:rPr dirty="0" sz="3200" lang="en-US">
                <a:solidFill>
                  <a:srgbClr val="00B0F0"/>
                </a:solidFill>
                <a:latin typeface="Perpetua" pitchFamily="18" charset="0"/>
              </a:rPr>
              <a:t>P1</a:t>
            </a:r>
            <a:r>
              <a:rPr dirty="0" sz="3200" lang="en-US">
                <a:latin typeface="Perpetua" pitchFamily="18" charset="0"/>
              </a:rPr>
              <a:t> is waiting for </a:t>
            </a:r>
            <a:r>
              <a:rPr dirty="0" sz="3200" lang="en-US">
                <a:solidFill>
                  <a:srgbClr val="00B0F0"/>
                </a:solidFill>
                <a:latin typeface="Perpetua" pitchFamily="18" charset="0"/>
              </a:rPr>
              <a:t>P2</a:t>
            </a:r>
            <a:r>
              <a:rPr dirty="0" sz="3200" lang="en-US">
                <a:latin typeface="Perpetua" pitchFamily="18" charset="0"/>
              </a:rPr>
              <a:t> to release </a:t>
            </a:r>
            <a:r>
              <a:rPr dirty="0" sz="3200" lang="en-US">
                <a:solidFill>
                  <a:srgbClr val="00FF00"/>
                </a:solidFill>
                <a:latin typeface="Perpetua" pitchFamily="18" charset="0"/>
              </a:rPr>
              <a:t>R1.</a:t>
            </a:r>
          </a:p>
          <a:p>
            <a:pPr lvl="1">
              <a:lnSpc>
                <a:spcPct val="150000"/>
              </a:lnSpc>
              <a:buClr>
                <a:srgbClr val="FF00FF"/>
              </a:buClr>
              <a:buSzPct val="85000"/>
              <a:buFont typeface="Wingdings" pitchFamily="2" charset="2"/>
              <a:buChar char="ü"/>
            </a:pPr>
            <a:r>
              <a:rPr dirty="0" sz="3200" lang="en-US">
                <a:latin typeface="Perpetua" pitchFamily="18" charset="0"/>
              </a:rPr>
              <a:t> </a:t>
            </a:r>
            <a:r>
              <a:rPr dirty="0" sz="3200" lang="en-US">
                <a:solidFill>
                  <a:srgbClr val="00B0F0"/>
                </a:solidFill>
                <a:latin typeface="Perpetua" pitchFamily="18" charset="0"/>
              </a:rPr>
              <a:t>P2</a:t>
            </a:r>
            <a:r>
              <a:rPr dirty="0" sz="3200" lang="en-US">
                <a:latin typeface="Perpetua" pitchFamily="18" charset="0"/>
              </a:rPr>
              <a:t> is waiting for </a:t>
            </a:r>
            <a:r>
              <a:rPr dirty="0" sz="3200" lang="en-US">
                <a:solidFill>
                  <a:srgbClr val="00FF00"/>
                </a:solidFill>
                <a:latin typeface="Perpetua" pitchFamily="18" charset="0"/>
              </a:rPr>
              <a:t>R3</a:t>
            </a:r>
            <a:r>
              <a:rPr dirty="0" sz="3200" lang="en-US">
                <a:latin typeface="Perpetua" pitchFamily="18" charset="0"/>
              </a:rPr>
              <a:t> which is held by </a:t>
            </a:r>
            <a:r>
              <a:rPr dirty="0" sz="3200" lang="en-US">
                <a:solidFill>
                  <a:srgbClr val="00B0F0"/>
                </a:solidFill>
                <a:latin typeface="Perpetua" pitchFamily="18" charset="0"/>
              </a:rPr>
              <a:t>P3</a:t>
            </a:r>
            <a:r>
              <a:rPr dirty="0" sz="3200" lang="en-US">
                <a:latin typeface="Perpetua" pitchFamily="18" charset="0"/>
              </a:rPr>
              <a:t>.</a:t>
            </a:r>
          </a:p>
          <a:p>
            <a:pPr lvl="1">
              <a:lnSpc>
                <a:spcPct val="150000"/>
              </a:lnSpc>
              <a:buClr>
                <a:srgbClr val="FF00FF"/>
              </a:buClr>
              <a:buSzPct val="85000"/>
              <a:buFont typeface="Wingdings" pitchFamily="2" charset="2"/>
              <a:buChar char="ü"/>
            </a:pPr>
            <a:r>
              <a:rPr dirty="0" sz="3200" lang="en-US">
                <a:latin typeface="Perpetua" pitchFamily="18" charset="0"/>
              </a:rPr>
              <a:t> </a:t>
            </a:r>
            <a:r>
              <a:rPr dirty="0" sz="3200" lang="en-US">
                <a:solidFill>
                  <a:srgbClr val="00B0F0"/>
                </a:solidFill>
                <a:latin typeface="Perpetua" pitchFamily="18" charset="0"/>
              </a:rPr>
              <a:t>P3</a:t>
            </a:r>
            <a:r>
              <a:rPr dirty="0" sz="3200" lang="en-US">
                <a:latin typeface="Perpetua" pitchFamily="18" charset="0"/>
              </a:rPr>
              <a:t> is waiting for </a:t>
            </a:r>
            <a:r>
              <a:rPr dirty="0" sz="3200" lang="en-US">
                <a:solidFill>
                  <a:srgbClr val="00B0F0"/>
                </a:solidFill>
                <a:latin typeface="Perpetua" pitchFamily="18" charset="0"/>
              </a:rPr>
              <a:t>P1</a:t>
            </a:r>
            <a:r>
              <a:rPr dirty="0" sz="3200" lang="en-US">
                <a:latin typeface="Perpetua" pitchFamily="18" charset="0"/>
              </a:rPr>
              <a:t> or </a:t>
            </a:r>
            <a:r>
              <a:rPr dirty="0" sz="3200" lang="en-US">
                <a:solidFill>
                  <a:srgbClr val="00B0F0"/>
                </a:solidFill>
                <a:latin typeface="Perpetua" pitchFamily="18" charset="0"/>
              </a:rPr>
              <a:t>P2</a:t>
            </a:r>
            <a:r>
              <a:rPr dirty="0" sz="3200" lang="en-US">
                <a:latin typeface="Perpetua" pitchFamily="18" charset="0"/>
              </a:rPr>
              <a:t> to release </a:t>
            </a:r>
            <a:r>
              <a:rPr dirty="0" sz="3200" lang="en-US">
                <a:solidFill>
                  <a:srgbClr val="00FF00"/>
                </a:solidFill>
                <a:latin typeface="Perpetua" pitchFamily="18" charset="0"/>
              </a:rPr>
              <a:t>R2</a:t>
            </a:r>
            <a:r>
              <a:rPr dirty="0" sz="3200" lang="en-US">
                <a:latin typeface="Perpetua" pitchFamily="18" charset="0"/>
              </a:rPr>
              <a:t>.</a:t>
            </a:r>
          </a:p>
        </p:txBody>
      </p:sp>
      <p:pic>
        <p:nvPicPr>
          <p:cNvPr id="2097154" name="Picture 5"/>
          <p:cNvPicPr>
            <a:picLocks noChangeAspect="1" noGrp="1" noChangeArrowheads="1"/>
          </p:cNvPicPr>
          <p:nvPr>
            <p:ph sz="quarter" idx="1"/>
          </p:nvPr>
        </p:nvPicPr>
        <p:blipFill>
          <a:blip xmlns:r="http://schemas.openxmlformats.org/officeDocument/2006/relationships" r:embed="rId1"/>
          <a:srcRect l="23473" t="919" r="23195" b="1358"/>
          <a:stretch>
            <a:fillRect/>
          </a:stretch>
        </p:blipFill>
        <p:spPr bwMode="auto">
          <a:xfrm>
            <a:off x="8686800" y="1600200"/>
            <a:ext cx="3200400" cy="4953000"/>
          </a:xfrm>
          <a:prstGeom prst="rect"/>
          <a:noFill/>
          <a:ln w="57150" cmpd="thickThin">
            <a:solidFill>
              <a:schemeClr val="tx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94" name="Title 1"/>
          <p:cNvSpPr>
            <a:spLocks noGrp="1"/>
          </p:cNvSpPr>
          <p:nvPr>
            <p:ph type="title"/>
          </p:nvPr>
        </p:nvSpPr>
        <p:spPr>
          <a:xfrm>
            <a:off x="804672" y="304800"/>
            <a:ext cx="10853928" cy="1219200"/>
          </a:xfrm>
        </p:spPr>
        <p:txBody>
          <a:bodyPr>
            <a:noAutofit/>
          </a:bodyPr>
          <a:p>
            <a:pPr algn="ctr"/>
            <a:r>
              <a:rPr b="1" dirty="0" sz="3600" lang="en-US">
                <a:solidFill>
                  <a:srgbClr val="3333CC"/>
                </a:solidFill>
                <a:latin typeface="Perpetua" pitchFamily="18" charset="0"/>
              </a:rPr>
              <a:t>Resource Allocation Graph With A Cycle</a:t>
            </a:r>
            <a:endParaRPr b="1" dirty="0" sz="3600" lang="en-US">
              <a:solidFill>
                <a:srgbClr val="FF0000"/>
              </a:solidFill>
              <a:latin typeface="Perpetua" pitchFamily="18" charset="0"/>
            </a:endParaRPr>
          </a:p>
        </p:txBody>
      </p:sp>
      <p:sp>
        <p:nvSpPr>
          <p:cNvPr id="1048695" name="Rectangle 4"/>
          <p:cNvSpPr/>
          <p:nvPr/>
        </p:nvSpPr>
        <p:spPr>
          <a:xfrm>
            <a:off x="1447800" y="1518821"/>
            <a:ext cx="6172200" cy="6136639"/>
          </a:xfrm>
          <a:prstGeom prst="rect"/>
        </p:spPr>
        <p:txBody>
          <a:bodyPr wrap="square">
            <a:spAutoFit/>
          </a:bodyPr>
          <a:p>
            <a:pPr>
              <a:lnSpc>
                <a:spcPct val="150000"/>
              </a:lnSpc>
              <a:buClr>
                <a:srgbClr val="FF0000"/>
              </a:buClr>
              <a:buSzPct val="85000"/>
              <a:buFont typeface="Wingdings" pitchFamily="2" charset="2"/>
              <a:buChar char="ü"/>
            </a:pPr>
            <a:r>
              <a:rPr dirty="0" sz="3200" lang="en-US">
                <a:latin typeface="Perpetua" pitchFamily="18" charset="0"/>
              </a:rPr>
              <a:t>  We have a cycle: P1</a:t>
            </a:r>
            <a:r>
              <a:rPr dirty="0" sz="3200" lang="en-US">
                <a:latin typeface="Perpetua" pitchFamily="18" charset="0"/>
                <a:sym typeface="Symbol"/>
              </a:rPr>
              <a:t></a:t>
            </a:r>
            <a:r>
              <a:rPr dirty="0" sz="3200" lang="en-US">
                <a:latin typeface="Perpetua" pitchFamily="18" charset="0"/>
              </a:rPr>
              <a:t>R1</a:t>
            </a:r>
            <a:r>
              <a:rPr dirty="0" sz="3200" lang="en-US">
                <a:latin typeface="Perpetua" pitchFamily="18" charset="0"/>
                <a:sym typeface="Symbol"/>
              </a:rPr>
              <a:t></a:t>
            </a:r>
            <a:r>
              <a:rPr dirty="0" sz="3200" lang="en-US">
                <a:latin typeface="Perpetua" pitchFamily="18" charset="0"/>
              </a:rPr>
              <a:t>P3</a:t>
            </a:r>
            <a:r>
              <a:rPr dirty="0" sz="3200" lang="en-US">
                <a:latin typeface="Perpetua" pitchFamily="18" charset="0"/>
                <a:sym typeface="Symbol"/>
              </a:rPr>
              <a:t></a:t>
            </a:r>
            <a:r>
              <a:rPr dirty="0" sz="3200" lang="en-US">
                <a:latin typeface="Perpetua" pitchFamily="18" charset="0"/>
              </a:rPr>
              <a:t>R2</a:t>
            </a:r>
            <a:r>
              <a:rPr dirty="0" sz="3200" lang="en-US">
                <a:latin typeface="Perpetua" pitchFamily="18" charset="0"/>
                <a:sym typeface="Symbol"/>
              </a:rPr>
              <a:t></a:t>
            </a:r>
            <a:r>
              <a:rPr dirty="0" sz="3200" lang="en-US">
                <a:latin typeface="Perpetua" pitchFamily="18" charset="0"/>
              </a:rPr>
              <a:t>P1</a:t>
            </a:r>
          </a:p>
          <a:p>
            <a:pPr>
              <a:lnSpc>
                <a:spcPct val="150000"/>
              </a:lnSpc>
              <a:buClr>
                <a:srgbClr val="FF0000"/>
              </a:buClr>
              <a:buSzPct val="85000"/>
              <a:buFont typeface="Wingdings" pitchFamily="2" charset="2"/>
              <a:buChar char="ü"/>
            </a:pPr>
            <a:r>
              <a:rPr dirty="0" sz="3200" lang="en-US">
                <a:solidFill>
                  <a:srgbClr val="00B0F0"/>
                </a:solidFill>
                <a:latin typeface="Perpetua" pitchFamily="18" charset="0"/>
              </a:rPr>
              <a:t>P4</a:t>
            </a:r>
            <a:r>
              <a:rPr dirty="0" sz="3200" lang="en-US">
                <a:latin typeface="Perpetua" pitchFamily="18" charset="0"/>
              </a:rPr>
              <a:t> may release its instance of </a:t>
            </a:r>
            <a:r>
              <a:rPr dirty="0" sz="3200" lang="en-US">
                <a:solidFill>
                  <a:srgbClr val="00FF00"/>
                </a:solidFill>
                <a:latin typeface="Perpetua" pitchFamily="18" charset="0"/>
              </a:rPr>
              <a:t>R2</a:t>
            </a:r>
            <a:r>
              <a:rPr dirty="0" sz="3200" lang="en-US">
                <a:latin typeface="Perpetua" pitchFamily="18" charset="0"/>
              </a:rPr>
              <a:t> and that resource can then be allocated to </a:t>
            </a:r>
            <a:r>
              <a:rPr dirty="0" sz="3200" lang="en-US">
                <a:solidFill>
                  <a:srgbClr val="00B0F0"/>
                </a:solidFill>
                <a:latin typeface="Perpetua" pitchFamily="18" charset="0"/>
              </a:rPr>
              <a:t>P3</a:t>
            </a:r>
            <a:r>
              <a:rPr dirty="0" sz="3200" lang="en-US">
                <a:latin typeface="Perpetua" pitchFamily="18" charset="0"/>
              </a:rPr>
              <a:t> breaking the cycle.</a:t>
            </a:r>
          </a:p>
          <a:p>
            <a:pPr>
              <a:lnSpc>
                <a:spcPct val="150000"/>
              </a:lnSpc>
              <a:buClr>
                <a:srgbClr val="3333CC"/>
              </a:buClr>
              <a:buSzPct val="85000"/>
              <a:buFont typeface="Wingdings" pitchFamily="2" charset="2"/>
              <a:buChar char="Ø"/>
            </a:pPr>
            <a:endParaRPr dirty="0" sz="3200" lang="en-US">
              <a:latin typeface="Perpetua" pitchFamily="18" charset="0"/>
            </a:endParaRPr>
          </a:p>
        </p:txBody>
      </p:sp>
      <p:pic>
        <p:nvPicPr>
          <p:cNvPr id="2097155" name="Picture 4"/>
          <p:cNvPicPr>
            <a:picLocks noChangeAspect="1" noGrp="1" noChangeArrowheads="1"/>
          </p:cNvPicPr>
          <p:nvPr>
            <p:ph sz="quarter" idx="1"/>
          </p:nvPr>
        </p:nvPicPr>
        <p:blipFill>
          <a:blip xmlns:r="http://schemas.openxmlformats.org/officeDocument/2006/relationships" r:embed="rId1"/>
          <a:srcRect l="19093" t="700" r="19093" b="700"/>
          <a:stretch>
            <a:fillRect/>
          </a:stretch>
        </p:blipFill>
        <p:spPr bwMode="auto">
          <a:xfrm>
            <a:off x="8305800" y="1883497"/>
            <a:ext cx="3352800" cy="3886200"/>
          </a:xfrm>
          <a:prstGeom prst="rect"/>
          <a:noFill/>
          <a:ln w="57150" cmpd="thickThin">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99" name="Content Placeholder 2"/>
          <p:cNvSpPr>
            <a:spLocks noGrp="1"/>
          </p:cNvSpPr>
          <p:nvPr>
            <p:ph idx="1"/>
          </p:nvPr>
        </p:nvSpPr>
        <p:spPr/>
        <p:txBody>
          <a:bodyPr/>
          <a:p>
            <a:r>
              <a:rPr dirty="0" sz="3200" lang="en-US">
                <a:latin typeface="Perpetua" pitchFamily="18" charset="0"/>
              </a:rPr>
              <a:t>There is no deadlock on the above RAG.</a:t>
            </a:r>
          </a:p>
          <a:p>
            <a:endParaRPr dirty="0" lang="am-E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00" name="Title 1"/>
          <p:cNvSpPr>
            <a:spLocks noGrp="1"/>
          </p:cNvSpPr>
          <p:nvPr>
            <p:ph type="title"/>
          </p:nvPr>
        </p:nvSpPr>
        <p:spPr>
          <a:xfrm>
            <a:off x="2133600" y="24114"/>
            <a:ext cx="6955536" cy="876300"/>
          </a:xfrm>
        </p:spPr>
        <p:txBody>
          <a:bodyPr>
            <a:noAutofit/>
          </a:bodyPr>
          <a:p>
            <a:r>
              <a:rPr b="1" dirty="0" sz="4800" lang="en-US">
                <a:solidFill>
                  <a:srgbClr val="3333CC"/>
                </a:solidFill>
                <a:latin typeface="Perpetua" pitchFamily="18" charset="0"/>
              </a:rPr>
              <a:t>          Basic Facts</a:t>
            </a:r>
          </a:p>
        </p:txBody>
      </p:sp>
      <p:sp>
        <p:nvSpPr>
          <p:cNvPr id="1048701" name="Content Placeholder 2"/>
          <p:cNvSpPr>
            <a:spLocks noGrp="1"/>
          </p:cNvSpPr>
          <p:nvPr>
            <p:ph sz="quarter" idx="1"/>
          </p:nvPr>
        </p:nvSpPr>
        <p:spPr>
          <a:xfrm>
            <a:off x="1447800" y="900414"/>
            <a:ext cx="10363200" cy="5119386"/>
          </a:xfrm>
        </p:spPr>
        <p:txBody>
          <a:bodyPr>
            <a:noAutofit/>
          </a:bodyPr>
          <a:p>
            <a:pPr algn="just">
              <a:lnSpc>
                <a:spcPct val="150000"/>
              </a:lnSpc>
              <a:spcAft>
                <a:spcPts val="600"/>
              </a:spcAft>
              <a:buFont typeface="Wingdings" pitchFamily="2" charset="2"/>
              <a:buChar char="Ø"/>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resource-allocation graph does contain cycles </a:t>
            </a:r>
            <a:r>
              <a:rPr b="1"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each resource category contains only a single instance, then a deadlock exists.</a:t>
            </a:r>
            <a:endParaRPr dirty="0" sz="2800"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buFont typeface="Wingdings" pitchFamily="2" charset="2"/>
              <a:buChar char="Ø"/>
            </a:pPr>
            <a:r>
              <a:rPr dirty="0" sz="2800" lang="en-US">
                <a:solidFill>
                  <a:srgbClr val="000000"/>
                </a:solidFill>
                <a:effectLst/>
                <a:latin typeface="Times New Roman" panose="02020603050405020304" pitchFamily="18" charset="0"/>
                <a:ea typeface="Times New Roman" panose="02020603050405020304" pitchFamily="18" charset="0"/>
              </a:rPr>
              <a:t>If a resource category contains more than one instance, then the presence of a cycle in the resource-allocation graph indicates the </a:t>
            </a:r>
            <a:r>
              <a:rPr dirty="0" sz="2800" i="1" lang="en-US">
                <a:solidFill>
                  <a:srgbClr val="000000"/>
                </a:solidFill>
                <a:effectLst/>
                <a:latin typeface="Times New Roman" panose="02020603050405020304" pitchFamily="18" charset="0"/>
                <a:ea typeface="Times New Roman" panose="02020603050405020304" pitchFamily="18" charset="0"/>
              </a:rPr>
              <a:t>possibility</a:t>
            </a:r>
            <a:r>
              <a:rPr dirty="0" sz="2800" lang="en-US">
                <a:solidFill>
                  <a:srgbClr val="000000"/>
                </a:solidFill>
                <a:effectLst/>
                <a:latin typeface="Times New Roman" panose="02020603050405020304" pitchFamily="18" charset="0"/>
                <a:ea typeface="Times New Roman" panose="02020603050405020304" pitchFamily="18" charset="0"/>
              </a:rPr>
              <a:t> of a deadlock, but does not guarantee one. </a:t>
            </a:r>
            <a:endParaRPr dirty="0" sz="2800" lang="en-US">
              <a:latin typeface="Times New Roman" panose="02020603050405020304" pitchFamily="18" charset="0"/>
              <a:cs typeface="Times New Roman" panose="02020603050405020304" pitchFamily="18" charset="0"/>
              <a:sym typeface="Symbol" pitchFamily="18" charset="2"/>
            </a:endParaRPr>
          </a:p>
          <a:p>
            <a:pPr algn="just">
              <a:lnSpc>
                <a:spcPct val="150000"/>
              </a:lnSpc>
              <a:spcAft>
                <a:spcPts val="600"/>
              </a:spcAft>
            </a:pPr>
            <a:endParaRPr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705" name="Title 1"/>
          <p:cNvSpPr>
            <a:spLocks noGrp="1"/>
          </p:cNvSpPr>
          <p:nvPr>
            <p:ph type="title"/>
          </p:nvPr>
        </p:nvSpPr>
        <p:spPr>
          <a:xfrm>
            <a:off x="1295400" y="228600"/>
            <a:ext cx="8458200" cy="609600"/>
          </a:xfrm>
        </p:spPr>
        <p:txBody>
          <a:bodyPr>
            <a:noAutofit/>
          </a:bodyPr>
          <a:p>
            <a:r>
              <a:rPr b="1" dirty="0" sz="3600" lang="en-US">
                <a:solidFill>
                  <a:srgbClr val="3333CC"/>
                </a:solidFill>
                <a:latin typeface="Perpetua" pitchFamily="18" charset="0"/>
              </a:rPr>
              <a:t> Methods for Handling Deadlocks</a:t>
            </a:r>
          </a:p>
        </p:txBody>
      </p:sp>
      <p:sp>
        <p:nvSpPr>
          <p:cNvPr id="1048706" name="Content Placeholder 2"/>
          <p:cNvSpPr>
            <a:spLocks noGrp="1"/>
          </p:cNvSpPr>
          <p:nvPr>
            <p:ph sz="quarter" idx="1"/>
          </p:nvPr>
        </p:nvSpPr>
        <p:spPr>
          <a:xfrm>
            <a:off x="1350264" y="838200"/>
            <a:ext cx="10744200" cy="5638800"/>
          </a:xfrm>
        </p:spPr>
        <p:txBody>
          <a:bodyPr>
            <a:noAutofit/>
          </a:bodyPr>
          <a:p>
            <a:pPr>
              <a:lnSpc>
                <a:spcPct val="150000"/>
              </a:lnSpc>
              <a:buClr>
                <a:srgbClr val="FF00FF"/>
              </a:buCl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 Generally speaking we can deal with the deadlock problem in one of </a:t>
            </a:r>
            <a:r>
              <a:rPr dirty="0" sz="2800" lang="en-US">
                <a:solidFill>
                  <a:srgbClr val="FF00FF"/>
                </a:solidFill>
                <a:latin typeface="Times New Roman" panose="02020603050405020304" pitchFamily="18" charset="0"/>
                <a:cs typeface="Times New Roman" panose="02020603050405020304" pitchFamily="18" charset="0"/>
              </a:rPr>
              <a:t>four ways:   </a:t>
            </a:r>
          </a:p>
          <a:p>
            <a:pPr algn="just" lvl="1">
              <a:lnSpc>
                <a:spcPct val="150000"/>
              </a:lnSpc>
              <a:buClr>
                <a:srgbClr val="0000CC"/>
              </a:buClr>
            </a:pPr>
            <a:r>
              <a:rPr b="0" dirty="0" sz="2400" i="0" lang="en-US">
                <a:solidFill>
                  <a:srgbClr val="000000"/>
                </a:solidFill>
                <a:effectLst/>
                <a:latin typeface="Times-Roman"/>
              </a:rPr>
              <a:t>Just ignore the problem. Maybe if you ignore it, it will ignore you.</a:t>
            </a:r>
          </a:p>
          <a:p>
            <a:pPr lvl="1">
              <a:lnSpc>
                <a:spcPct val="150000"/>
              </a:lnSpc>
              <a:buClr>
                <a:srgbClr val="0000CC"/>
              </a:buClr>
            </a:pPr>
            <a:r>
              <a:rPr b="0" dirty="0" sz="2400" i="0" lang="en-US">
                <a:solidFill>
                  <a:srgbClr val="000000"/>
                </a:solidFill>
                <a:effectLst/>
                <a:latin typeface="Times-Roman"/>
              </a:rPr>
              <a:t>Prevention, by structurally negating*one of the four required conditions.</a:t>
            </a:r>
          </a:p>
          <a:p>
            <a:pPr lvl="1">
              <a:lnSpc>
                <a:spcPct val="150000"/>
              </a:lnSpc>
              <a:buClr>
                <a:srgbClr val="0000CC"/>
              </a:buClr>
            </a:pPr>
            <a:r>
              <a:rPr b="0" dirty="0" sz="2400" i="0" lang="en-US">
                <a:solidFill>
                  <a:srgbClr val="000000"/>
                </a:solidFill>
                <a:effectLst/>
                <a:latin typeface="Times-Roman"/>
              </a:rPr>
              <a:t>Dynamic avoidance by careful resource allocation.</a:t>
            </a:r>
          </a:p>
          <a:p>
            <a:pPr lvl="1">
              <a:lnSpc>
                <a:spcPct val="150000"/>
              </a:lnSpc>
              <a:buClr>
                <a:srgbClr val="0000CC"/>
              </a:buClr>
            </a:pPr>
            <a:r>
              <a:rPr b="0" dirty="0" sz="2400" i="0" lang="en-US">
                <a:solidFill>
                  <a:srgbClr val="000000"/>
                </a:solidFill>
                <a:effectLst/>
                <a:latin typeface="Times-Roman"/>
              </a:rPr>
              <a:t>Detection and recovery. Let deadlocks occur, detect them, and take action.</a:t>
            </a:r>
            <a:endParaRPr dirty="0" sz="2400" lang="en-US">
              <a:solidFill>
                <a:srgbClr val="000000"/>
              </a:solidFill>
              <a:latin typeface="Times-Roman"/>
            </a:endParaRPr>
          </a:p>
          <a:p>
            <a:pPr indent="0" lvl="1" marL="402336">
              <a:lnSpc>
                <a:spcPct val="150000"/>
              </a:lnSpc>
              <a:buClr>
                <a:srgbClr val="0000CC"/>
              </a:buClr>
              <a:buNone/>
            </a:pPr>
            <a:br>
              <a:rPr dirty="0" sz="1100" lang="en-US"/>
            </a:br>
            <a:r>
              <a:rPr dirty="0" sz="2400" lang="en-US"/>
              <a:t>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10" name="Title 1"/>
          <p:cNvSpPr>
            <a:spLocks noGrp="1"/>
          </p:cNvSpPr>
          <p:nvPr>
            <p:ph type="title"/>
          </p:nvPr>
        </p:nvSpPr>
        <p:spPr>
          <a:xfrm>
            <a:off x="1447800" y="552264"/>
            <a:ext cx="7848600" cy="457200"/>
          </a:xfrm>
        </p:spPr>
        <p:txBody>
          <a:bodyPr>
            <a:noAutofit/>
          </a:bodyPr>
          <a:p>
            <a:r>
              <a:rPr b="1" dirty="0" sz="3600" lang="en-US">
                <a:solidFill>
                  <a:srgbClr val="0000CC"/>
                </a:solidFill>
                <a:latin typeface="Perpetua" pitchFamily="18" charset="0"/>
              </a:rPr>
              <a:t>     4.4.1. Deadlock Prevention</a:t>
            </a:r>
          </a:p>
        </p:txBody>
      </p:sp>
      <p:sp>
        <p:nvSpPr>
          <p:cNvPr id="1048711" name="Content Placeholder 2"/>
          <p:cNvSpPr>
            <a:spLocks noGrp="1"/>
          </p:cNvSpPr>
          <p:nvPr>
            <p:ph sz="quarter" idx="1"/>
          </p:nvPr>
        </p:nvSpPr>
        <p:spPr>
          <a:xfrm>
            <a:off x="1600200" y="1752600"/>
            <a:ext cx="10494264" cy="4555224"/>
          </a:xfrm>
        </p:spPr>
        <p:txBody>
          <a:bodyPr>
            <a:normAutofit/>
          </a:bodyPr>
          <a:p>
            <a:pPr>
              <a:lnSpc>
                <a:spcPct val="110000"/>
              </a:lnSpc>
              <a:buFont typeface="Wingdings" pitchFamily="2" charset="2"/>
              <a:buChar char="Ø"/>
            </a:pPr>
            <a:r>
              <a:rPr dirty="0" sz="2800" lang="en-US">
                <a:latin typeface="Times New Roman" panose="02020603050405020304" pitchFamily="18" charset="0"/>
                <a:cs typeface="Times New Roman" panose="02020603050405020304" pitchFamily="18" charset="0"/>
              </a:rPr>
              <a:t> Prevent any one of the </a:t>
            </a:r>
            <a:r>
              <a:rPr b="1" dirty="0" sz="2800" lang="en-US">
                <a:solidFill>
                  <a:srgbClr val="FF0000"/>
                </a:solidFill>
                <a:latin typeface="Times New Roman" panose="02020603050405020304" pitchFamily="18" charset="0"/>
                <a:cs typeface="Times New Roman" panose="02020603050405020304" pitchFamily="18" charset="0"/>
              </a:rPr>
              <a:t>four (4) </a:t>
            </a:r>
            <a:r>
              <a:rPr dirty="0" sz="2800" lang="en-US">
                <a:latin typeface="Times New Roman" panose="02020603050405020304" pitchFamily="18" charset="0"/>
                <a:cs typeface="Times New Roman" panose="02020603050405020304" pitchFamily="18" charset="0"/>
              </a:rPr>
              <a:t>conditions from happening. </a:t>
            </a:r>
          </a:p>
          <a:p>
            <a:pPr algn="just">
              <a:lnSpc>
                <a:spcPct val="150000"/>
              </a:lnSpc>
              <a:buFont typeface="Wingdings" pitchFamily="2" charset="2"/>
              <a:buChar char="Ø"/>
            </a:pPr>
            <a:r>
              <a:rPr dirty="0" sz="2800" lang="en-US">
                <a:latin typeface="Times New Roman" panose="02020603050405020304" pitchFamily="18" charset="0"/>
                <a:cs typeface="Times New Roman" panose="02020603050405020304" pitchFamily="18" charset="0"/>
              </a:rPr>
              <a:t> By ensuring that at least </a:t>
            </a:r>
            <a:r>
              <a:rPr dirty="0" sz="2800" lang="en-US">
                <a:solidFill>
                  <a:srgbClr val="FF00FF"/>
                </a:solidFill>
                <a:latin typeface="Times New Roman" panose="02020603050405020304" pitchFamily="18" charset="0"/>
                <a:cs typeface="Times New Roman" panose="02020603050405020304" pitchFamily="18" charset="0"/>
              </a:rPr>
              <a:t>one</a:t>
            </a:r>
            <a:r>
              <a:rPr dirty="0" sz="2800" lang="en-US">
                <a:latin typeface="Times New Roman" panose="02020603050405020304" pitchFamily="18" charset="0"/>
                <a:cs typeface="Times New Roman" panose="02020603050405020304" pitchFamily="18" charset="0"/>
              </a:rPr>
              <a:t> of these conditions cannot hold, we can prevent the occurrence of a deadlock.</a:t>
            </a:r>
          </a:p>
          <a:p>
            <a:pPr>
              <a:lnSpc>
                <a:spcPct val="150000"/>
              </a:lnSpc>
              <a:buFont typeface="Wingdings" panose="05000000000000000000" pitchFamily="2" charset="2"/>
              <a:buChar char="ü"/>
            </a:pPr>
            <a:r>
              <a:rPr dirty="0" sz="2800" lang="en-US">
                <a:latin typeface="Times New Roman" panose="02020603050405020304" pitchFamily="18" charset="0"/>
                <a:cs typeface="Times New Roman" panose="02020603050405020304" pitchFamily="18" charset="0"/>
              </a:rPr>
              <a:t> Do not allow one of the four conditions to occur.</a:t>
            </a:r>
          </a:p>
          <a:p>
            <a:pPr indent="0" marL="0">
              <a:lnSpc>
                <a:spcPct val="120000"/>
              </a:lnSpc>
              <a:buClr>
                <a:srgbClr val="3333CC"/>
              </a:buClr>
              <a:buSzPct val="85000"/>
              <a:buNone/>
            </a:pPr>
            <a:endParaRPr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12" name="Title 1"/>
          <p:cNvSpPr>
            <a:spLocks noGrp="1"/>
          </p:cNvSpPr>
          <p:nvPr>
            <p:ph type="title"/>
          </p:nvPr>
        </p:nvSpPr>
        <p:spPr>
          <a:xfrm>
            <a:off x="1914144" y="274638"/>
            <a:ext cx="9997440" cy="715962"/>
          </a:xfrm>
        </p:spPr>
        <p:txBody>
          <a:bodyPr>
            <a:normAutofit/>
          </a:bodyPr>
          <a:p>
            <a:r>
              <a:rPr b="1" dirty="0" sz="3600" lang="en-US">
                <a:solidFill>
                  <a:srgbClr val="3333CC"/>
                </a:solidFill>
                <a:latin typeface="Times New Roman" panose="02020603050405020304" pitchFamily="18" charset="0"/>
                <a:cs typeface="Times New Roman" panose="02020603050405020304" pitchFamily="18" charset="0"/>
              </a:rPr>
              <a:t>1. Mutual Exclusion</a:t>
            </a:r>
            <a:endParaRPr dirty="0" sz="3600" lang="en-US"/>
          </a:p>
        </p:txBody>
      </p:sp>
      <p:sp>
        <p:nvSpPr>
          <p:cNvPr id="1048713" name="Content Placeholder 2"/>
          <p:cNvSpPr>
            <a:spLocks noGrp="1"/>
          </p:cNvSpPr>
          <p:nvPr>
            <p:ph idx="1"/>
          </p:nvPr>
        </p:nvSpPr>
        <p:spPr>
          <a:xfrm>
            <a:off x="1914144" y="1143000"/>
            <a:ext cx="9997440" cy="5105400"/>
          </a:xfrm>
        </p:spPr>
        <p:txBody>
          <a:bodyPr>
            <a:normAutofit fontScale="96429" lnSpcReduction="20000"/>
          </a:bodyPr>
          <a:p>
            <a:r>
              <a:rPr dirty="0" sz="2800" lang="en-US">
                <a:latin typeface="Times New Roman" panose="02020603050405020304" pitchFamily="18" charset="0"/>
                <a:cs typeface="Times New Roman" panose="02020603050405020304" pitchFamily="18" charset="0"/>
              </a:rPr>
              <a:t>Not required for </a:t>
            </a:r>
            <a:r>
              <a:rPr dirty="0" sz="2800" lang="en-US">
                <a:solidFill>
                  <a:srgbClr val="FF0000"/>
                </a:solidFill>
                <a:latin typeface="Times New Roman" panose="02020603050405020304" pitchFamily="18" charset="0"/>
                <a:cs typeface="Times New Roman" panose="02020603050405020304" pitchFamily="18" charset="0"/>
              </a:rPr>
              <a:t>sharable</a:t>
            </a:r>
            <a:r>
              <a:rPr dirty="0" sz="2800" lang="en-US">
                <a:latin typeface="Times New Roman" panose="02020603050405020304" pitchFamily="18" charset="0"/>
                <a:cs typeface="Times New Roman" panose="02020603050405020304" pitchFamily="18" charset="0"/>
              </a:rPr>
              <a:t> resources must hold for </a:t>
            </a:r>
            <a:r>
              <a:rPr dirty="0" sz="2800" lang="en-US">
                <a:solidFill>
                  <a:srgbClr val="FF0000"/>
                </a:solidFill>
                <a:latin typeface="Times New Roman" panose="02020603050405020304" pitchFamily="18" charset="0"/>
                <a:cs typeface="Times New Roman" panose="02020603050405020304" pitchFamily="18" charset="0"/>
              </a:rPr>
              <a:t>non-sharable</a:t>
            </a:r>
            <a:r>
              <a:rPr dirty="0" sz="2800" lang="en-US">
                <a:latin typeface="Times New Roman" panose="02020603050405020304" pitchFamily="18" charset="0"/>
                <a:cs typeface="Times New Roman" panose="02020603050405020304" pitchFamily="18" charset="0"/>
              </a:rPr>
              <a:t> resources.</a:t>
            </a:r>
            <a:endPar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Mutual section from the resource point of view is the fact that a resource can never be used by more than one process simultaneously which is fair enough but that is the main reason behind the deadlock. </a:t>
            </a:r>
          </a:p>
          <a:p>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resource could have been used by more than one process at the same time then the process would have never been waiting for any resource.</a:t>
            </a:r>
            <a:endParaRPr dirty="0" sz="2800" lang="en-US">
              <a:effectLst/>
              <a:latin typeface="Times New Roman" panose="02020603050405020304" pitchFamily="18" charset="0"/>
              <a:ea typeface="Calibri" panose="020F0502020204030204" pitchFamily="34" charset="0"/>
              <a:cs typeface="Times New Roman" panose="02020603050405020304" pitchFamily="18" charset="0"/>
            </a:endParaRPr>
          </a:p>
          <a:p>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However, if we can be able to violate resources behaving in the mutually exclusive manner then the deadlock can be prevented.</a:t>
            </a:r>
            <a:endParaRPr dirty="0" sz="2800" lang="en-US">
              <a:effectLst/>
              <a:latin typeface="Times New Roman" panose="02020603050405020304" pitchFamily="18" charset="0"/>
              <a:ea typeface="Calibri" panose="020F0502020204030204" pitchFamily="34" charset="0"/>
              <a:cs typeface="Times New Roman" panose="02020603050405020304" pitchFamily="18" charset="0"/>
            </a:endParaRPr>
          </a:p>
          <a:p>
            <a:endParaRPr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03" name="Title 1"/>
          <p:cNvSpPr>
            <a:spLocks noGrp="1"/>
          </p:cNvSpPr>
          <p:nvPr>
            <p:ph type="title"/>
          </p:nvPr>
        </p:nvSpPr>
        <p:spPr>
          <a:xfrm>
            <a:off x="1371600" y="13648"/>
            <a:ext cx="5105400" cy="586427"/>
          </a:xfrm>
        </p:spPr>
        <p:txBody>
          <a:bodyPr>
            <a:noAutofit/>
          </a:bodyPr>
          <a:p>
            <a:r>
              <a:rPr b="1" dirty="0" sz="3200" lang="en-US">
                <a:solidFill>
                  <a:srgbClr val="3333CC"/>
                </a:solidFill>
                <a:latin typeface="Perpetua" pitchFamily="18" charset="0"/>
              </a:rPr>
              <a:t> The Deadlock Problem</a:t>
            </a:r>
          </a:p>
        </p:txBody>
      </p:sp>
      <p:sp>
        <p:nvSpPr>
          <p:cNvPr id="1048604" name="Content Placeholder 2"/>
          <p:cNvSpPr>
            <a:spLocks noGrp="1"/>
          </p:cNvSpPr>
          <p:nvPr>
            <p:ph sz="quarter" idx="1"/>
          </p:nvPr>
        </p:nvSpPr>
        <p:spPr>
          <a:xfrm>
            <a:off x="1371600" y="457200"/>
            <a:ext cx="10722864" cy="4171950"/>
          </a:xfrm>
        </p:spPr>
        <p:txBody>
          <a:bodyPr>
            <a:noAutofit/>
          </a:bodyPr>
          <a:p>
            <a:pPr algn="just">
              <a:lnSpc>
                <a:spcPct val="150000"/>
              </a:lnSpc>
              <a:buClr>
                <a:srgbClr val="3333CC"/>
              </a:buClr>
              <a:buSzPct val="85000"/>
              <a:buFont typeface="Wingdings" pitchFamily="2" charset="2"/>
              <a:buChar char="ü"/>
            </a:pPr>
            <a:r>
              <a:rPr dirty="0" sz="2400" lang="en-US">
                <a:latin typeface="Perpetua" pitchFamily="18" charset="0"/>
              </a:rPr>
              <a:t> </a:t>
            </a:r>
            <a:r>
              <a:rPr dirty="0" sz="2400" lang="en-US">
                <a:latin typeface="Perpetua" pitchFamily="18" charset="0"/>
              </a:rPr>
              <a:t>A deadlock is a situation where a process or a set of processes is </a:t>
            </a:r>
            <a:r>
              <a:rPr dirty="0" sz="2400" lang="en-US">
                <a:solidFill>
                  <a:srgbClr val="FF0000"/>
                </a:solidFill>
                <a:latin typeface="Perpetua" pitchFamily="18" charset="0"/>
              </a:rPr>
              <a:t>blocked</a:t>
            </a:r>
            <a:r>
              <a:rPr dirty="0" sz="2400" lang="en-US">
                <a:latin typeface="Perpetua" pitchFamily="18" charset="0"/>
              </a:rPr>
              <a:t>, waiting for some </a:t>
            </a:r>
            <a:r>
              <a:rPr b="1" dirty="0" sz="2400" lang="en-US">
                <a:solidFill>
                  <a:srgbClr val="FF33CC"/>
                </a:solidFill>
                <a:latin typeface="Perpetua" pitchFamily="18" charset="0"/>
              </a:rPr>
              <a:t>resource</a:t>
            </a:r>
            <a:r>
              <a:rPr dirty="0" sz="2400" lang="en-US">
                <a:latin typeface="Perpetua" pitchFamily="18" charset="0"/>
              </a:rPr>
              <a:t> that is held by some other waiting process. </a:t>
            </a:r>
            <a:endParaRPr sz="2400"/>
          </a:p>
          <a:p>
            <a:pPr algn="just">
              <a:lnSpc>
                <a:spcPct val="150000"/>
              </a:lnSpc>
              <a:buClr>
                <a:srgbClr val="3333CC"/>
              </a:buClr>
              <a:buSzPct val="85000"/>
              <a:buFont typeface="Wingdings" pitchFamily="2" charset="2"/>
              <a:buChar char="ü"/>
            </a:pPr>
            <a:r>
              <a:rPr dirty="0" sz="2400" lang="en-US">
                <a:latin typeface="Perpetua" pitchFamily="18" charset="0"/>
              </a:rPr>
              <a:t> A set of </a:t>
            </a:r>
            <a:r>
              <a:rPr dirty="0" sz="2400" lang="en-US">
                <a:solidFill>
                  <a:srgbClr val="FF0000"/>
                </a:solidFill>
                <a:latin typeface="Perpetua" pitchFamily="18" charset="0"/>
              </a:rPr>
              <a:t>blocked</a:t>
            </a:r>
            <a:r>
              <a:rPr dirty="0" sz="2400" lang="en-US">
                <a:latin typeface="Perpetua" pitchFamily="18" charset="0"/>
              </a:rPr>
              <a:t> processes each holding a resource and waiting to acquire a resource held by another process in the set.</a:t>
            </a:r>
            <a:endParaRPr sz="2400"/>
          </a:p>
          <a:p>
            <a:pPr algn="just" indent="0" marL="0">
              <a:lnSpc>
                <a:spcPct val="150000"/>
              </a:lnSpc>
              <a:buClr>
                <a:srgbClr val="3333CC"/>
              </a:buClr>
              <a:buSzPct val="85000"/>
              <a:buNone/>
            </a:pPr>
            <a:r>
              <a:rPr b="1" dirty="0" sz="2400" i="1" lang="en-US">
                <a:solidFill>
                  <a:srgbClr val="00FF00"/>
                </a:solidFill>
                <a:latin typeface="Perpetua" pitchFamily="18" charset="0"/>
              </a:rPr>
              <a:t>Example</a:t>
            </a:r>
            <a:r>
              <a:rPr dirty="0" sz="2400" lang="en-US">
                <a:latin typeface="Perpetua" pitchFamily="18" charset="0"/>
              </a:rPr>
              <a:t>:- System has </a:t>
            </a:r>
            <a:r>
              <a:rPr dirty="0" sz="2400" lang="en-US">
                <a:solidFill>
                  <a:srgbClr val="FF33CC"/>
                </a:solidFill>
                <a:latin typeface="Perpetua" pitchFamily="18" charset="0"/>
              </a:rPr>
              <a:t>2 tape drives.</a:t>
            </a:r>
            <a:endParaRPr sz="2400"/>
          </a:p>
          <a:p>
            <a:pPr algn="just" lvl="1">
              <a:lnSpc>
                <a:spcPct val="150000"/>
              </a:lnSpc>
              <a:buFont typeface="Wingdings" pitchFamily="2" charset="2"/>
              <a:buChar char="ü"/>
            </a:pPr>
            <a:r>
              <a:rPr dirty="0" sz="2400" i="1" lang="en-US">
                <a:solidFill>
                  <a:srgbClr val="0000CC"/>
                </a:solidFill>
                <a:latin typeface="Perpetua" pitchFamily="18" charset="0"/>
              </a:rPr>
              <a:t> </a:t>
            </a:r>
            <a:r>
              <a:rPr b="1" dirty="0" sz="2400" i="1" lang="en-US">
                <a:solidFill>
                  <a:srgbClr val="FF33CC"/>
                </a:solidFill>
                <a:latin typeface="Perpetua" pitchFamily="18" charset="0"/>
              </a:rPr>
              <a:t>P</a:t>
            </a:r>
            <a:r>
              <a:rPr baseline="-25000" b="1" dirty="0" sz="2400" lang="en-US">
                <a:solidFill>
                  <a:srgbClr val="FF33CC"/>
                </a:solidFill>
                <a:latin typeface="Perpetua" pitchFamily="18" charset="0"/>
              </a:rPr>
              <a:t>1</a:t>
            </a:r>
            <a:r>
              <a:rPr dirty="0" sz="2400" lang="en-US">
                <a:solidFill>
                  <a:srgbClr val="0000CC"/>
                </a:solidFill>
                <a:latin typeface="Perpetua" pitchFamily="18" charset="0"/>
              </a:rPr>
              <a:t> and </a:t>
            </a:r>
            <a:r>
              <a:rPr b="1" dirty="0" sz="2400" i="1" lang="en-US">
                <a:solidFill>
                  <a:srgbClr val="FF33CC"/>
                </a:solidFill>
                <a:latin typeface="Perpetua" pitchFamily="18" charset="0"/>
              </a:rPr>
              <a:t>P</a:t>
            </a:r>
            <a:r>
              <a:rPr baseline="-25000" b="1" dirty="0" sz="2400" lang="en-US">
                <a:solidFill>
                  <a:srgbClr val="FF33CC"/>
                </a:solidFill>
                <a:latin typeface="Perpetua" pitchFamily="18" charset="0"/>
              </a:rPr>
              <a:t>2</a:t>
            </a:r>
            <a:r>
              <a:rPr dirty="0" sz="2400" lang="en-US">
                <a:solidFill>
                  <a:srgbClr val="0000CC"/>
                </a:solidFill>
                <a:latin typeface="Perpetua" pitchFamily="18" charset="0"/>
              </a:rPr>
              <a:t> each hold one tape drive. </a:t>
            </a:r>
            <a:endParaRPr sz="2400"/>
          </a:p>
          <a:p>
            <a:pPr algn="just" lvl="1">
              <a:lnSpc>
                <a:spcPct val="150000"/>
              </a:lnSpc>
              <a:buFont typeface="Wingdings" pitchFamily="2" charset="2"/>
              <a:buChar char="ü"/>
            </a:pPr>
            <a:r>
              <a:rPr dirty="0" sz="2400" lang="en-US">
                <a:solidFill>
                  <a:srgbClr val="0000CC"/>
                </a:solidFill>
                <a:latin typeface="Perpetua" pitchFamily="18" charset="0"/>
              </a:rPr>
              <a:t> </a:t>
            </a:r>
            <a:r>
              <a:rPr dirty="0" sz="2400" lang="en-US">
                <a:solidFill>
                  <a:srgbClr val="0000CC"/>
                </a:solidFill>
              </a:rPr>
              <a:t>If each process now requests another drive, the </a:t>
            </a:r>
            <a:r>
              <a:rPr b="1" dirty="0" sz="2400" lang="en-US">
                <a:solidFill>
                  <a:srgbClr val="FF33CC"/>
                </a:solidFill>
              </a:rPr>
              <a:t>two processes </a:t>
            </a:r>
            <a:r>
              <a:rPr dirty="0" sz="2400" lang="en-US">
                <a:solidFill>
                  <a:srgbClr val="0000CC"/>
                </a:solidFill>
              </a:rPr>
              <a:t>will be in a deadlocked state.</a:t>
            </a:r>
            <a:endParaRPr dirty="0" sz="2400" lang="en-US">
              <a:solidFill>
                <a:srgbClr val="0000CC"/>
              </a:solidFill>
              <a:latin typeface="Perpetua" pitchFamily="18" charset="0"/>
            </a:endParaRPr>
          </a:p>
          <a:p>
            <a:pPr algn="just">
              <a:lnSpc>
                <a:spcPct val="150000"/>
              </a:lnSpc>
            </a:pPr>
            <a:endParaRPr dirty="0" sz="2400" lang="en-US">
              <a:solidFill>
                <a:srgbClr val="0000CC"/>
              </a:solidFill>
              <a:latin typeface="Perpet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17" name="Title 1"/>
          <p:cNvSpPr>
            <a:spLocks noGrp="1"/>
          </p:cNvSpPr>
          <p:nvPr>
            <p:ph type="title"/>
          </p:nvPr>
        </p:nvSpPr>
        <p:spPr>
          <a:xfrm>
            <a:off x="1914144" y="274638"/>
            <a:ext cx="9997440" cy="639762"/>
          </a:xfrm>
        </p:spPr>
        <p:txBody>
          <a:bodyPr>
            <a:normAutofit fontScale="90000"/>
          </a:bodyPr>
          <a:p>
            <a:pPr marL="0" marR="0">
              <a:lnSpc>
                <a:spcPct val="115000"/>
              </a:lnSpc>
              <a:spcBef>
                <a:spcPts val="0"/>
              </a:spcBef>
              <a:spcAft>
                <a:spcPts val="1000"/>
              </a:spcAft>
            </a:pPr>
            <a:r>
              <a:rPr b="1" dirty="0" sz="4400" lang="en-US">
                <a:solidFill>
                  <a:srgbClr val="3333CC"/>
                </a:solidFill>
                <a:latin typeface="Times New Roman" panose="02020603050405020304" pitchFamily="18" charset="0"/>
                <a:cs typeface="Times New Roman" panose="02020603050405020304" pitchFamily="18" charset="0"/>
              </a:rPr>
              <a:t>									</a:t>
            </a:r>
            <a:r>
              <a:rPr b="1" dirty="0" sz="4400" lang="en-US" err="1">
                <a:solidFill>
                  <a:srgbClr val="3333CC"/>
                </a:solidFill>
                <a:latin typeface="Times New Roman" panose="02020603050405020304" pitchFamily="18" charset="0"/>
                <a:cs typeface="Times New Roman" panose="02020603050405020304" pitchFamily="18" charset="0"/>
              </a:rPr>
              <a:t>Cont</a:t>
            </a:r>
            <a:r>
              <a:rPr b="1" dirty="0" sz="4400" lang="en-US">
                <a:solidFill>
                  <a:srgbClr val="3333CC"/>
                </a:solidFill>
                <a:latin typeface="Times New Roman" panose="02020603050405020304" pitchFamily="18" charset="0"/>
                <a:cs typeface="Times New Roman" panose="02020603050405020304" pitchFamily="18" charset="0"/>
              </a:rPr>
              <a:t>… </a:t>
            </a:r>
            <a:endParaRPr dirty="0" lang="en-US"/>
          </a:p>
        </p:txBody>
      </p:sp>
      <p:sp>
        <p:nvSpPr>
          <p:cNvPr id="1048718" name="Content Placeholder 2"/>
          <p:cNvSpPr>
            <a:spLocks noGrp="1"/>
          </p:cNvSpPr>
          <p:nvPr>
            <p:ph idx="1"/>
          </p:nvPr>
        </p:nvSpPr>
        <p:spPr>
          <a:xfrm>
            <a:off x="1914144" y="1066800"/>
            <a:ext cx="9997440" cy="5181600"/>
          </a:xfrm>
        </p:spPr>
        <p:txBody>
          <a:bodyPr>
            <a:normAutofit fontScale="90625" lnSpcReduction="10000"/>
          </a:bodyPr>
          <a:p>
            <a:pPr algn="just" indent="0" marL="82296">
              <a:buNone/>
            </a:pPr>
            <a:r>
              <a:rPr dirty="0" sz="3900" lang="en-US">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Spooling</a:t>
            </a:r>
            <a:endParaRPr dirty="0" sz="39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a device like printer, spooling can work. </a:t>
            </a:r>
          </a:p>
          <a:p>
            <a:pPr algn="just" marL="0" marR="0">
              <a:lnSpc>
                <a:spcPct val="115000"/>
              </a:lnSpc>
              <a:spcBef>
                <a:spcPts val="0"/>
              </a:spcBef>
              <a:spcAft>
                <a:spcPts val="1000"/>
              </a:spcAf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is a memory associated with the printer which stores jobs from each of the process into it. </a:t>
            </a:r>
          </a:p>
          <a:p>
            <a:pPr algn="just" marL="0" marR="0">
              <a:lnSpc>
                <a:spcPct val="115000"/>
              </a:lnSpc>
              <a:spcBef>
                <a:spcPts val="0"/>
              </a:spcBef>
              <a:spcAft>
                <a:spcPts val="1000"/>
              </a:spcAf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Later, Printer collects all the jobs and print each one of them according to FCFS.</a:t>
            </a:r>
          </a:p>
          <a:p>
            <a:pPr algn="just" marL="0" marR="0">
              <a:lnSpc>
                <a:spcPct val="115000"/>
              </a:lnSpc>
              <a:spcBef>
                <a:spcPts val="0"/>
              </a:spcBef>
              <a:spcAft>
                <a:spcPts val="1000"/>
              </a:spcAf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using this mechanism, the process doesn't have to wait for the printer and it can continue whatever it was doing. </a:t>
            </a:r>
          </a:p>
          <a:p>
            <a:pPr algn="just" marL="0" marR="0">
              <a:lnSpc>
                <a:spcPct val="115000"/>
              </a:lnSpc>
              <a:spcBef>
                <a:spcPts val="0"/>
              </a:spcBef>
              <a:spcAft>
                <a:spcPts val="1000"/>
              </a:spcAf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Later, it collects the output when it is produced.</a:t>
            </a:r>
            <a:endParaRPr dirty="0" sz="3600" lang="en-US">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19" name="Title 1"/>
          <p:cNvSpPr>
            <a:spLocks noGrp="1"/>
          </p:cNvSpPr>
          <p:nvPr>
            <p:ph type="title"/>
          </p:nvPr>
        </p:nvSpPr>
        <p:spPr/>
        <p:txBody>
          <a:bodyPr/>
          <a:p>
            <a:r>
              <a:rPr dirty="0" lang="en-US" err="1"/>
              <a:t>Cont</a:t>
            </a:r>
            <a:r>
              <a:rPr dirty="0" lang="en-US"/>
              <a:t>…</a:t>
            </a:r>
          </a:p>
        </p:txBody>
      </p:sp>
      <p:pic>
        <p:nvPicPr>
          <p:cNvPr id="2097156" name="Content Placeholder 4"/>
          <p:cNvPicPr>
            <a:picLocks noChangeAspect="1" noGrp="1"/>
          </p:cNvPicPr>
          <p:nvPr>
            <p:ph idx="1"/>
          </p:nvPr>
        </p:nvPicPr>
        <p:blipFill>
          <a:blip xmlns:r="http://schemas.openxmlformats.org/officeDocument/2006/relationships" r:embed="rId1"/>
          <a:stretch>
            <a:fillRect/>
          </a:stretch>
        </p:blipFill>
        <p:spPr>
          <a:xfrm>
            <a:off x="2667000" y="2262187"/>
            <a:ext cx="7239000" cy="367327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20" name="Title 1"/>
          <p:cNvSpPr>
            <a:spLocks noGrp="1"/>
          </p:cNvSpPr>
          <p:nvPr>
            <p:ph type="title"/>
          </p:nvPr>
        </p:nvSpPr>
        <p:spPr/>
        <p:txBody>
          <a:bodyPr/>
          <a:p>
            <a:r>
              <a:rPr dirty="0" lang="en-US" err="1"/>
              <a:t>Cont</a:t>
            </a:r>
            <a:r>
              <a:rPr dirty="0" lang="en-US"/>
              <a:t>…</a:t>
            </a:r>
          </a:p>
        </p:txBody>
      </p:sp>
      <p:sp>
        <p:nvSpPr>
          <p:cNvPr id="1048721" name="Content Placeholder 2"/>
          <p:cNvSpPr>
            <a:spLocks noGrp="1"/>
          </p:cNvSpPr>
          <p:nvPr>
            <p:ph idx="1"/>
          </p:nvPr>
        </p:nvSpPr>
        <p:spPr/>
        <p:txBody>
          <a:bodyPr>
            <a:normAutofit/>
          </a:bodyPr>
          <a:p>
            <a:pPr marL="0" marR="0">
              <a:spcBef>
                <a:spcPts val="0"/>
              </a:spcBef>
              <a:spcAft>
                <a:spcPts val="1000"/>
              </a:spcAft>
            </a:pPr>
            <a:r>
              <a:rPr dirty="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Spooling suffers from two kinds of problems.</a:t>
            </a:r>
            <a:endParaRPr dirty="0" sz="3600" lang="en-US">
              <a:effectLst/>
              <a:latin typeface="Times New Roman" panose="02020603050405020304" pitchFamily="18" charset="0"/>
              <a:ea typeface="Calibri" panose="020F0502020204030204" pitchFamily="34" charset="0"/>
              <a:cs typeface="Times New Roman" panose="02020603050405020304" pitchFamily="18" charset="0"/>
            </a:endParaRPr>
          </a:p>
          <a:p>
            <a:pPr indent="-342900" lvl="1" marL="617220">
              <a:spcBef>
                <a:spcPts val="300"/>
              </a:spcBef>
              <a:spcAft>
                <a:spcPts val="1000"/>
              </a:spcAft>
              <a:buFont typeface="+mj-lt"/>
              <a:buAutoNum type="arabicPeriod"/>
              <a:tabLst>
                <a:tab algn="l" pos="457200"/>
              </a:tabLs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cannot be applied to every resource.</a:t>
            </a:r>
            <a:endParaRPr dirty="0" sz="36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342900" lvl="1" marL="617220">
              <a:spcBef>
                <a:spcPts val="300"/>
              </a:spcBef>
              <a:spcAft>
                <a:spcPts val="1000"/>
              </a:spcAft>
              <a:buFont typeface="+mj-lt"/>
              <a:buAutoNum type="arabicPeriod"/>
              <a:tabLst>
                <a:tab algn="l" pos="457200"/>
              </a:tabLs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some point of time, there may arise a race condition between the processes to get space in that spool.</a:t>
            </a:r>
            <a:endParaRPr dirty="0" sz="36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25" name="Title 1"/>
          <p:cNvSpPr>
            <a:spLocks noGrp="1"/>
          </p:cNvSpPr>
          <p:nvPr>
            <p:ph type="title"/>
          </p:nvPr>
        </p:nvSpPr>
        <p:spPr>
          <a:xfrm>
            <a:off x="1914144" y="274638"/>
            <a:ext cx="9997440" cy="639762"/>
          </a:xfrm>
        </p:spPr>
        <p:txBody>
          <a:bodyPr>
            <a:noAutofit/>
          </a:bodyPr>
          <a:p>
            <a:r>
              <a:rPr b="1" dirty="0" sz="3600" lang="en-US">
                <a:solidFill>
                  <a:srgbClr val="3333CC"/>
                </a:solidFill>
                <a:latin typeface="Perpetua" pitchFamily="18" charset="0"/>
              </a:rPr>
              <a:t>2. Hold and Wait:  </a:t>
            </a:r>
            <a:r>
              <a:rPr dirty="0" sz="2800" lang="en-US"/>
              <a:t>Collect all resources before execution. </a:t>
            </a:r>
            <a:endParaRPr dirty="0" sz="3200" lang="en-US"/>
          </a:p>
        </p:txBody>
      </p:sp>
      <p:sp>
        <p:nvSpPr>
          <p:cNvPr id="1048726" name="Content Placeholder 2"/>
          <p:cNvSpPr>
            <a:spLocks noGrp="1"/>
          </p:cNvSpPr>
          <p:nvPr>
            <p:ph idx="1"/>
          </p:nvPr>
        </p:nvSpPr>
        <p:spPr>
          <a:xfrm>
            <a:off x="1914144" y="914400"/>
            <a:ext cx="9997440" cy="5486400"/>
          </a:xfrm>
        </p:spPr>
        <p:txBody>
          <a:bodyPr>
            <a:noAutofit/>
          </a:bodyPr>
          <a:p>
            <a:pPr marL="0" marR="0">
              <a:lnSpc>
                <a:spcPct val="115000"/>
              </a:lnSpc>
              <a:spcBef>
                <a:spcPts val="0"/>
              </a:spcBef>
              <a:spcAft>
                <a:spcPts val="1000"/>
              </a:spcAft>
            </a:pP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Hold and wait condition lies when a process holds a resource and waiting for some other resource to complete its task. </a:t>
            </a:r>
            <a:endParaRPr sz="2400"/>
          </a:p>
          <a:p>
            <a:pPr marL="0" marR="0">
              <a:lnSpc>
                <a:spcPct val="115000"/>
              </a:lnSpc>
              <a:spcBef>
                <a:spcPts val="0"/>
              </a:spcBef>
              <a:spcAft>
                <a:spcPts val="1000"/>
              </a:spcAft>
            </a:pP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Deadlock occurs because there can be more than one process which are holding one resource and waiting for other in the cyclic order.</a:t>
            </a:r>
            <a:endParaRPr sz="2400"/>
          </a:p>
          <a:p>
            <a:pPr marL="0" marR="0">
              <a:lnSpc>
                <a:spcPct val="115000"/>
              </a:lnSpc>
              <a:spcBef>
                <a:spcPts val="0"/>
              </a:spcBef>
              <a:spcAft>
                <a:spcPts val="1000"/>
              </a:spcAft>
            </a:pPr>
            <a:r>
              <a:rPr dirty="0" sz="24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prevent deadlock</a:t>
            </a: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process must be assigned all the necessary resources before the execution starts. A process must not wait for any resource once the execution has been started.</a:t>
            </a:r>
            <a:endParaRPr dirty="0" sz="2400"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b="1" dirty="0" sz="2400" lang="en-US">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!(Hold and wait) = !hold or !wait (negation of hold and wait is, either you don't hold or you don't wait)</a:t>
            </a:r>
            <a:endParaRPr dirty="0" sz="24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30" name="Title 1"/>
          <p:cNvSpPr>
            <a:spLocks noGrp="1"/>
          </p:cNvSpPr>
          <p:nvPr>
            <p:ph type="title"/>
          </p:nvPr>
        </p:nvSpPr>
        <p:spPr/>
        <p:txBody>
          <a:bodyPr/>
          <a:p>
            <a:r>
              <a:rPr dirty="0" lang="en-US" err="1"/>
              <a:t>Cont</a:t>
            </a:r>
            <a:r>
              <a:rPr dirty="0" lang="en-US"/>
              <a:t>…</a:t>
            </a:r>
          </a:p>
        </p:txBody>
      </p:sp>
      <p:sp>
        <p:nvSpPr>
          <p:cNvPr id="1048731" name="Content Placeholder 2"/>
          <p:cNvSpPr>
            <a:spLocks noGrp="1"/>
          </p:cNvSpPr>
          <p:nvPr>
            <p:ph idx="1"/>
          </p:nvPr>
        </p:nvSpPr>
        <p:spPr/>
        <p:txBody>
          <a:bodyPr>
            <a:normAutofit fontScale="96667" lnSpcReduction="20000"/>
          </a:bodyPr>
          <a:p>
            <a:pPr marL="0" marR="0">
              <a:lnSpc>
                <a:spcPct val="115000"/>
              </a:lnSpc>
              <a:spcBef>
                <a:spcPts val="0"/>
              </a:spcBef>
              <a:spcAft>
                <a:spcPts val="1000"/>
              </a:spcAft>
            </a:pPr>
            <a:r>
              <a:rPr dirty="0" sz="30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can be implemented practically if a process declares all the resources initially. </a:t>
            </a:r>
          </a:p>
          <a:p>
            <a:pPr marL="0" marR="0">
              <a:lnSpc>
                <a:spcPct val="115000"/>
              </a:lnSpc>
              <a:spcBef>
                <a:spcPts val="0"/>
              </a:spcBef>
              <a:spcAft>
                <a:spcPts val="1000"/>
              </a:spcAft>
            </a:pPr>
            <a:r>
              <a:rPr dirty="0" sz="3000"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a:t>
            </a:r>
            <a:r>
              <a:rPr dirty="0" sz="30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can't be done in the computer system because a process can't determine necessary resources initially.</a:t>
            </a:r>
          </a:p>
          <a:p>
            <a:pPr marL="0" marR="0">
              <a:lnSpc>
                <a:spcPct val="115000"/>
              </a:lnSpc>
              <a:spcBef>
                <a:spcPts val="0"/>
              </a:spcBef>
              <a:spcAft>
                <a:spcPts val="1000"/>
              </a:spcAft>
            </a:pPr>
            <a:endParaRPr dirty="0" sz="30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endParaRPr dirty="0" sz="3000"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15000"/>
              </a:lnSpc>
              <a:spcBef>
                <a:spcPts val="0"/>
              </a:spcBef>
              <a:spcAft>
                <a:spcPts val="1000"/>
              </a:spcAft>
            </a:pPr>
            <a:r>
              <a:rPr dirty="0" sz="3000" lang="en-US">
                <a:solidFill>
                  <a:prstClr val="black"/>
                </a:solidFill>
                <a:latin typeface="Times New Roman" panose="02020603050405020304" pitchFamily="18" charset="0"/>
                <a:cs typeface="Times New Roman" panose="02020603050405020304" pitchFamily="18" charset="0"/>
              </a:rPr>
              <a:t> </a:t>
            </a:r>
            <a:r>
              <a:rPr dirty="0" sz="3000" lang="en-US">
                <a:solidFill>
                  <a:srgbClr val="00FF00"/>
                </a:solidFill>
                <a:latin typeface="Times New Roman" panose="02020603050405020304" pitchFamily="18" charset="0"/>
                <a:cs typeface="Times New Roman" panose="02020603050405020304" pitchFamily="18" charset="0"/>
              </a:rPr>
              <a:t>Protocol 1: </a:t>
            </a:r>
            <a:r>
              <a:rPr dirty="0" sz="3000" lang="en-US">
                <a:solidFill>
                  <a:prstClr val="black"/>
                </a:solidFill>
                <a:latin typeface="Times New Roman" panose="02020603050405020304" pitchFamily="18" charset="0"/>
                <a:cs typeface="Times New Roman" panose="02020603050405020304" pitchFamily="18" charset="0"/>
              </a:rPr>
              <a:t>request all </a:t>
            </a:r>
            <a:r>
              <a:rPr dirty="0" sz="3000" lang="en-US">
                <a:solidFill>
                  <a:srgbClr val="FF0000"/>
                </a:solidFill>
                <a:latin typeface="Times New Roman" panose="02020603050405020304" pitchFamily="18" charset="0"/>
                <a:cs typeface="Times New Roman" panose="02020603050405020304" pitchFamily="18" charset="0"/>
              </a:rPr>
              <a:t>tape, disk, printer </a:t>
            </a:r>
            <a:r>
              <a:rPr dirty="0" sz="3000" lang="en-US">
                <a:solidFill>
                  <a:prstClr val="black"/>
                </a:solidFill>
                <a:latin typeface="Times New Roman" panose="02020603050405020304" pitchFamily="18" charset="0"/>
                <a:cs typeface="Times New Roman" panose="02020603050405020304" pitchFamily="18" charset="0"/>
              </a:rPr>
              <a:t>and hold for entire execution; </a:t>
            </a:r>
            <a:r>
              <a:rPr b="1" dirty="0" sz="3000" i="1" lang="en-US">
                <a:solidFill>
                  <a:srgbClr val="FF00FF"/>
                </a:solidFill>
                <a:latin typeface="Times New Roman" panose="02020603050405020304" pitchFamily="18" charset="0"/>
                <a:cs typeface="Times New Roman" panose="02020603050405020304" pitchFamily="18" charset="0"/>
              </a:rPr>
              <a:t>note</a:t>
            </a:r>
            <a:r>
              <a:rPr dirty="0" sz="3000" lang="en-US">
                <a:solidFill>
                  <a:prstClr val="black"/>
                </a:solidFill>
                <a:latin typeface="Times New Roman" panose="02020603050405020304" pitchFamily="18" charset="0"/>
                <a:cs typeface="Times New Roman" panose="02020603050405020304" pitchFamily="18" charset="0"/>
              </a:rPr>
              <a:t> printer will be idle for a long time.</a:t>
            </a:r>
          </a:p>
        </p:txBody>
      </p:sp>
      <p:pic>
        <p:nvPicPr>
          <p:cNvPr id="2097157" name="Picture 3"/>
          <p:cNvPicPr>
            <a:picLocks noChangeAspect="1"/>
          </p:cNvPicPr>
          <p:nvPr/>
        </p:nvPicPr>
        <p:blipFill>
          <a:blip xmlns:r="http://schemas.openxmlformats.org/officeDocument/2006/relationships" r:embed="rId1"/>
          <a:stretch>
            <a:fillRect/>
          </a:stretch>
        </p:blipFill>
        <p:spPr>
          <a:xfrm>
            <a:off x="2438400" y="3810000"/>
            <a:ext cx="5791200" cy="914400"/>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35" name="Title 1"/>
          <p:cNvSpPr>
            <a:spLocks noGrp="1"/>
          </p:cNvSpPr>
          <p:nvPr>
            <p:ph type="title"/>
          </p:nvPr>
        </p:nvSpPr>
        <p:spPr/>
        <p:txBody>
          <a:bodyPr/>
          <a:p>
            <a:r>
              <a:rPr dirty="0" lang="en-US" err="1"/>
              <a:t>Cont</a:t>
            </a:r>
            <a:r>
              <a:rPr dirty="0" lang="en-US"/>
              <a:t>…</a:t>
            </a:r>
          </a:p>
        </p:txBody>
      </p:sp>
      <p:sp>
        <p:nvSpPr>
          <p:cNvPr id="1048736" name="Content Placeholder 2"/>
          <p:cNvSpPr>
            <a:spLocks noGrp="1"/>
          </p:cNvSpPr>
          <p:nvPr>
            <p:ph idx="1"/>
          </p:nvPr>
        </p:nvSpPr>
        <p:spPr/>
        <p:txBody>
          <a:bodyPr>
            <a:normAutofit/>
          </a:bodyPr>
          <a:p>
            <a:pPr marL="0" marR="0">
              <a:spcBef>
                <a:spcPts val="0"/>
              </a:spcBef>
              <a:spcAft>
                <a:spcPts val="1000"/>
              </a:spcAft>
            </a:pPr>
            <a:r>
              <a:rPr dirty="0" sz="40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problem with the approach is:</a:t>
            </a:r>
            <a:endParaRPr dirty="0" sz="4000" lang="en-US">
              <a:effectLst/>
              <a:latin typeface="Times New Roman" panose="02020603050405020304" pitchFamily="18" charset="0"/>
              <a:ea typeface="Calibri" panose="020F0502020204030204" pitchFamily="34" charset="0"/>
              <a:cs typeface="Times New Roman" panose="02020603050405020304" pitchFamily="18" charset="0"/>
            </a:endParaRPr>
          </a:p>
          <a:p>
            <a:pPr indent="-342900" lvl="1" marL="617220">
              <a:spcBef>
                <a:spcPts val="300"/>
              </a:spcBef>
              <a:spcAft>
                <a:spcPts val="1000"/>
              </a:spcAft>
              <a:buFont typeface="+mj-lt"/>
              <a:buAutoNum type="arabicPeriod"/>
              <a:tabLst>
                <a:tab algn="l" pos="457200"/>
              </a:tabLs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Practically not possible.</a:t>
            </a:r>
          </a:p>
          <a:p>
            <a:pPr indent="-342900" lvl="1" marL="617220">
              <a:spcBef>
                <a:spcPts val="300"/>
              </a:spcBef>
              <a:spcAft>
                <a:spcPts val="1000"/>
              </a:spcAft>
              <a:buFont typeface="+mj-lt"/>
              <a:buAutoNum type="arabicPeriod"/>
              <a:tabLst>
                <a:tab algn="l" pos="457200"/>
              </a:tabLst>
            </a:pPr>
            <a:r>
              <a:rPr dirty="0" sz="32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Low resource utilization </a:t>
            </a:r>
            <a:endParaRPr dirty="0" sz="32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342900" lvl="1" marL="617220">
              <a:spcBef>
                <a:spcPts val="300"/>
              </a:spcBef>
              <a:spcAft>
                <a:spcPts val="1000"/>
              </a:spcAft>
              <a:buFont typeface="+mj-lt"/>
              <a:buAutoNum type="arabicPeriod"/>
              <a:tabLst>
                <a:tab algn="l" pos="457200"/>
              </a:tabLs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Possibility of getting starved will be increases due to the fact that some process may hold a resource for a very long time.</a:t>
            </a:r>
            <a:endParaRPr dirty="0" sz="32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40" name="Title 1"/>
          <p:cNvSpPr>
            <a:spLocks noGrp="1"/>
          </p:cNvSpPr>
          <p:nvPr>
            <p:ph type="title"/>
          </p:nvPr>
        </p:nvSpPr>
        <p:spPr>
          <a:xfrm>
            <a:off x="1600200" y="152400"/>
            <a:ext cx="9997440" cy="1066800"/>
          </a:xfrm>
        </p:spPr>
        <p:txBody>
          <a:bodyPr>
            <a:normAutofit/>
          </a:bodyPr>
          <a:p>
            <a:r>
              <a:rPr dirty="0" sz="3600" lang="en-US"/>
              <a:t>3. No preemption </a:t>
            </a:r>
          </a:p>
        </p:txBody>
      </p:sp>
      <p:sp>
        <p:nvSpPr>
          <p:cNvPr id="1048741" name="Content Placeholder 2"/>
          <p:cNvSpPr>
            <a:spLocks noGrp="1"/>
          </p:cNvSpPr>
          <p:nvPr>
            <p:ph idx="1"/>
          </p:nvPr>
        </p:nvSpPr>
        <p:spPr>
          <a:xfrm>
            <a:off x="1295400" y="1219200"/>
            <a:ext cx="10616184" cy="5364162"/>
          </a:xfrm>
        </p:spPr>
        <p:txBody>
          <a:bodyPr>
            <a:noAutofit/>
          </a:bodyPr>
          <a:p>
            <a:pPr marL="0">
              <a:lnSpc>
                <a:spcPct val="115000"/>
              </a:lnSpc>
              <a:spcBef>
                <a:spcPts val="0"/>
              </a:spcBef>
              <a:spcAft>
                <a:spcPts val="1800"/>
              </a:spcAft>
            </a:pPr>
            <a:r>
              <a:rPr dirty="0" lang="en-US">
                <a:latin typeface="Times New Roman" panose="02020603050405020304" pitchFamily="18" charset="0"/>
                <a:cs typeface="Times New Roman" panose="02020603050405020304" pitchFamily="18" charset="0"/>
              </a:rPr>
              <a:t>Release any resource already being held if the process can‘t get an additional resource. </a:t>
            </a:r>
            <a:endParaRPr dirty="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r>
              <a:rPr dirty="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Deadlock arises due to the fact that a process can't be stopped once it starts. </a:t>
            </a:r>
          </a:p>
          <a:p>
            <a:pPr marL="0" marR="0">
              <a:lnSpc>
                <a:spcPct val="115000"/>
              </a:lnSpc>
              <a:spcBef>
                <a:spcPts val="0"/>
              </a:spcBef>
              <a:spcAft>
                <a:spcPts val="1800"/>
              </a:spcAft>
            </a:pPr>
            <a:r>
              <a:rPr dirty="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However, if we take the resource away from the process which is causing deadlock then we can prevent deadlock.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742" name="Title 1"/>
          <p:cNvSpPr>
            <a:spLocks noGrp="1"/>
          </p:cNvSpPr>
          <p:nvPr>
            <p:ph type="title"/>
          </p:nvPr>
        </p:nvSpPr>
        <p:spPr/>
        <p:txBody>
          <a:bodyPr/>
          <a:p>
            <a:r>
              <a:rPr dirty="0" lang="en-US" err="1"/>
              <a:t>Cont</a:t>
            </a:r>
            <a:r>
              <a:rPr dirty="0" lang="en-US"/>
              <a:t>…</a:t>
            </a:r>
          </a:p>
        </p:txBody>
      </p:sp>
      <p:sp>
        <p:nvSpPr>
          <p:cNvPr id="1048743" name="Content Placeholder 2"/>
          <p:cNvSpPr>
            <a:spLocks noGrp="1"/>
          </p:cNvSpPr>
          <p:nvPr>
            <p:ph idx="1"/>
          </p:nvPr>
        </p:nvSpPr>
        <p:spPr>
          <a:xfrm>
            <a:off x="1600200" y="1447800"/>
            <a:ext cx="10311384" cy="4800600"/>
          </a:xfrm>
        </p:spPr>
        <p:txBody>
          <a:bodyPr>
            <a:normAutofit fontScale="94444" lnSpcReduction="20000"/>
          </a:bodyPr>
          <a:p>
            <a:pPr algn="just" defTabSz="914400" eaLnBrk="1" fontAlgn="auto" hangingPunct="1" indent="-283464" latinLnBrk="0" lvl="0" marL="365760" marR="0" rtl="0">
              <a:spcBef>
                <a:spcPts val="0"/>
              </a:spcBef>
              <a:spcAft>
                <a:spcPts val="1200"/>
              </a:spcAft>
              <a:buClr>
                <a:srgbClr val="3891A7"/>
              </a:buClr>
              <a:buSzPct val="80000"/>
              <a:buFont typeface="Arial" panose="020B0604020202020204" pitchFamily="34" charset="0"/>
              <a:buChar char="•"/>
            </a:pPr>
            <a:r>
              <a:rPr baseline="0" b="0" cap="none" dirty="0" sz="3600" i="0" kern="1200" kumimoji="0" lang="en-US" noProof="0" normalizeH="0" spc="0" strike="noStrike" u="none">
                <a:ln>
                  <a:noFill/>
                </a:ln>
                <a:solidFill>
                  <a:prstClr val="black"/>
                </a:solidFill>
                <a:effectLst/>
                <a:uLnTx/>
                <a:uFillTx/>
                <a:latin typeface="Perpetua" pitchFamily="18" charset="0"/>
                <a:ea typeface="+mn-ea"/>
                <a:cs typeface="+mn-cs"/>
              </a:rPr>
              <a:t> If a process that is holding some resources requests another resource that </a:t>
            </a:r>
            <a:r>
              <a:rPr baseline="0" b="0" cap="none" dirty="0" sz="3600" i="0" kern="1200" kumimoji="0" lang="en-US" noProof="0" normalizeH="0" spc="0" strike="noStrike" u="none">
                <a:ln>
                  <a:noFill/>
                </a:ln>
                <a:solidFill>
                  <a:srgbClr val="FF00FF"/>
                </a:solidFill>
                <a:effectLst/>
                <a:uLnTx/>
                <a:uFillTx/>
                <a:latin typeface="Perpetua" pitchFamily="18" charset="0"/>
                <a:ea typeface="+mn-ea"/>
                <a:cs typeface="+mn-cs"/>
              </a:rPr>
              <a:t>cannot be immediately  allocated to it</a:t>
            </a:r>
            <a:r>
              <a:rPr baseline="0" b="0" cap="none" dirty="0" sz="3600" i="0" kern="1200" kumimoji="0" lang="en-US" noProof="0" normalizeH="0" spc="0" strike="noStrike" u="none">
                <a:ln>
                  <a:noFill/>
                </a:ln>
                <a:solidFill>
                  <a:prstClr val="black"/>
                </a:solidFill>
                <a:effectLst/>
                <a:uLnTx/>
                <a:uFillTx/>
                <a:latin typeface="Perpetua" pitchFamily="18" charset="0"/>
                <a:ea typeface="+mn-ea"/>
                <a:cs typeface="+mn-cs"/>
              </a:rPr>
              <a:t>, then all resources currently being held are released.</a:t>
            </a:r>
          </a:p>
          <a:p>
            <a:pPr algn="just" defTabSz="914400" eaLnBrk="1" fontAlgn="auto" hangingPunct="1" indent="-283464" latinLnBrk="0" lvl="0" marL="365760" marR="0" rtl="0">
              <a:spcBef>
                <a:spcPts val="0"/>
              </a:spcBef>
              <a:spcAft>
                <a:spcPts val="1200"/>
              </a:spcAft>
              <a:buClr>
                <a:srgbClr val="3891A7"/>
              </a:buClr>
              <a:buSzPct val="80000"/>
              <a:buFont typeface="Arial" panose="020B0604020202020204" pitchFamily="34" charset="0"/>
              <a:buChar char="•"/>
            </a:pPr>
            <a:r>
              <a:rPr baseline="0" b="0" cap="none" dirty="0" sz="3600" i="0" kern="1200" kumimoji="0" lang="en-US" noProof="0" normalizeH="0" spc="0" strike="noStrike" u="none">
                <a:ln>
                  <a:noFill/>
                </a:ln>
                <a:solidFill>
                  <a:prstClr val="black"/>
                </a:solidFill>
                <a:effectLst/>
                <a:uLnTx/>
                <a:uFillTx/>
                <a:latin typeface="Perpetua" pitchFamily="18" charset="0"/>
                <a:ea typeface="+mn-ea"/>
                <a:cs typeface="+mn-cs"/>
              </a:rPr>
              <a:t> Preempted resources are </a:t>
            </a:r>
            <a:r>
              <a:rPr baseline="0" b="0" cap="none" dirty="0" sz="3600" i="0" kern="1200" kumimoji="0" lang="en-US" noProof="0" normalizeH="0" spc="0" strike="noStrike" u="none">
                <a:ln>
                  <a:noFill/>
                </a:ln>
                <a:solidFill>
                  <a:srgbClr val="FF00FF"/>
                </a:solidFill>
                <a:effectLst/>
                <a:uLnTx/>
                <a:uFillTx/>
                <a:latin typeface="Perpetua" pitchFamily="18" charset="0"/>
                <a:ea typeface="+mn-ea"/>
                <a:cs typeface="+mn-cs"/>
              </a:rPr>
              <a:t>added to the list of resources for which the process is waiting.</a:t>
            </a:r>
          </a:p>
          <a:p>
            <a:pPr algn="just" defTabSz="914400" eaLnBrk="1" fontAlgn="auto" hangingPunct="1" indent="-283464" latinLnBrk="0" lvl="0" marL="365760" marR="0" rtl="0">
              <a:spcBef>
                <a:spcPts val="0"/>
              </a:spcBef>
              <a:spcAft>
                <a:spcPts val="1200"/>
              </a:spcAft>
              <a:buClr>
                <a:srgbClr val="3891A7"/>
              </a:buClr>
              <a:buSzPct val="80000"/>
              <a:buFont typeface="Arial" panose="020B0604020202020204" pitchFamily="34" charset="0"/>
              <a:buChar char="•"/>
            </a:pPr>
            <a:r>
              <a:rPr baseline="0" b="0" cap="none" dirty="0" sz="3600" i="0" kern="1200" kumimoji="0" lang="en-US" noProof="0" normalizeH="0" spc="0" strike="noStrike" u="none">
                <a:ln>
                  <a:noFill/>
                </a:ln>
                <a:solidFill>
                  <a:srgbClr val="FF00FF"/>
                </a:solidFill>
                <a:effectLst/>
                <a:uLnTx/>
                <a:uFillTx/>
                <a:latin typeface="Perpetua" pitchFamily="18" charset="0"/>
                <a:ea typeface="+mn-ea"/>
                <a:cs typeface="+mn-cs"/>
              </a:rPr>
              <a:t> </a:t>
            </a:r>
            <a:r>
              <a:rPr baseline="0" b="0" cap="none" dirty="0" sz="3600" i="0" kern="1200" kumimoji="0" lang="en-US" noProof="0" normalizeH="0" spc="0" strike="noStrike" u="none">
                <a:ln>
                  <a:noFill/>
                </a:ln>
                <a:solidFill>
                  <a:prstClr val="black"/>
                </a:solidFill>
                <a:effectLst/>
                <a:uLnTx/>
                <a:uFillTx/>
                <a:latin typeface="Perpetua" pitchFamily="18" charset="0"/>
                <a:ea typeface="+mn-ea"/>
                <a:cs typeface="+mn-cs"/>
              </a:rPr>
              <a:t>Process will be restarted only when it can regain its old resources, as well as the new ones that it is requesting.</a:t>
            </a:r>
          </a:p>
          <a:p>
            <a:pPr>
              <a:spcAft>
                <a:spcPts val="1200"/>
              </a:spcAft>
            </a:pPr>
            <a:endParaRPr dirty="0" sz="360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44" name="Title 1"/>
          <p:cNvSpPr>
            <a:spLocks noGrp="1"/>
          </p:cNvSpPr>
          <p:nvPr>
            <p:ph type="title"/>
          </p:nvPr>
        </p:nvSpPr>
        <p:spPr/>
        <p:txBody>
          <a:bodyPr/>
          <a:p>
            <a:r>
              <a:rPr dirty="0" lang="en-US" err="1"/>
              <a:t>Cont</a:t>
            </a:r>
            <a:r>
              <a:rPr dirty="0" lang="en-US"/>
              <a:t>…</a:t>
            </a:r>
          </a:p>
        </p:txBody>
      </p:sp>
      <p:sp>
        <p:nvSpPr>
          <p:cNvPr id="1048745" name="Content Placeholder 2"/>
          <p:cNvSpPr>
            <a:spLocks noGrp="1"/>
          </p:cNvSpPr>
          <p:nvPr>
            <p:ph idx="1"/>
          </p:nvPr>
        </p:nvSpPr>
        <p:spPr/>
        <p:txBody>
          <a:bodyPr>
            <a:normAutofit/>
          </a:bodyPr>
          <a:p>
            <a:pPr marL="0" marR="0">
              <a:lnSpc>
                <a:spcPct val="115000"/>
              </a:lnSpc>
              <a:spcBef>
                <a:spcPts val="0"/>
              </a:spcBef>
              <a:spcAft>
                <a:spcPts val="1000"/>
              </a:spcAft>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a:t>
            </a:r>
            <a:r>
              <a:rPr b="1"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not a good approach </a:t>
            </a: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all since if we take a resource away which is being used by the process then all the work which it has done till now can become inconsistent.</a:t>
            </a:r>
            <a:endParaRPr dirty="0"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Consider a printer is being used by any process. If we take the printer away from that process and assign it to some other process then all the data which has been printed can become inconsistent and ineffective and also the fact that the process can't start printing again from where it has left which causes performance inefficiency.</a:t>
            </a:r>
            <a:endParaRPr dirty="0" sz="3200" lang="en-US">
              <a:effectLst/>
              <a:latin typeface="Times New Roman" panose="02020603050405020304" pitchFamily="18" charset="0"/>
              <a:ea typeface="Calibri" panose="020F0502020204030204" pitchFamily="34" charset="0"/>
              <a:cs typeface="Times New Roman" panose="02020603050405020304" pitchFamily="18" charset="0"/>
            </a:endParaRPr>
          </a:p>
          <a:p>
            <a:endParaRPr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46" name="Title 1"/>
          <p:cNvSpPr>
            <a:spLocks noGrp="1"/>
          </p:cNvSpPr>
          <p:nvPr>
            <p:ph type="title"/>
          </p:nvPr>
        </p:nvSpPr>
        <p:spPr>
          <a:xfrm>
            <a:off x="3352800" y="0"/>
            <a:ext cx="8686800" cy="609600"/>
          </a:xfrm>
        </p:spPr>
        <p:txBody>
          <a:bodyPr>
            <a:noAutofit/>
          </a:bodyPr>
          <a:p>
            <a:pPr algn="r"/>
            <a:r>
              <a:rPr b="1" dirty="0" sz="4000" lang="en-US">
                <a:solidFill>
                  <a:srgbClr val="FF0000"/>
                </a:solidFill>
                <a:latin typeface="Perpetua" pitchFamily="18" charset="0"/>
              </a:rPr>
              <a:t>Con’t…</a:t>
            </a:r>
            <a:endParaRPr dirty="0" sz="4000" lang="en-US"/>
          </a:p>
        </p:txBody>
      </p:sp>
      <p:sp>
        <p:nvSpPr>
          <p:cNvPr id="1048747" name="Content Placeholder 2"/>
          <p:cNvSpPr>
            <a:spLocks noGrp="1"/>
          </p:cNvSpPr>
          <p:nvPr>
            <p:ph sz="quarter" idx="1"/>
          </p:nvPr>
        </p:nvSpPr>
        <p:spPr>
          <a:xfrm>
            <a:off x="1447800" y="514350"/>
            <a:ext cx="10591800" cy="5753100"/>
          </a:xfrm>
        </p:spPr>
        <p:txBody>
          <a:bodyPr>
            <a:noAutofit/>
          </a:bodyPr>
          <a:p>
            <a:pPr>
              <a:lnSpc>
                <a:spcPct val="150000"/>
              </a:lnSpc>
              <a:buNone/>
            </a:pPr>
            <a:r>
              <a:rPr b="1" dirty="0" sz="3200" lang="en-US">
                <a:solidFill>
                  <a:srgbClr val="3333CC"/>
                </a:solidFill>
                <a:latin typeface="Perpetua" pitchFamily="18" charset="0"/>
              </a:rPr>
              <a:t>4. Circular Wait: </a:t>
            </a:r>
            <a:r>
              <a:rPr dirty="0" sz="2800" lang="en-US">
                <a:latin typeface="Perpetua" panose="02020502060401020303" pitchFamily="18" charset="0"/>
              </a:rPr>
              <a:t>Number of resources and only request in ascending order. </a:t>
            </a:r>
            <a:endParaRPr b="1" dirty="0" sz="2800" lang="en-US">
              <a:solidFill>
                <a:srgbClr val="3333CC"/>
              </a:solidFill>
              <a:latin typeface="Perpetua" pitchFamily="18" charset="0"/>
            </a:endParaRPr>
          </a:p>
          <a:p>
            <a:pPr algn="just">
              <a:spcAft>
                <a:spcPts val="1200"/>
              </a:spcAft>
              <a:buFont typeface="Wingdings" panose="05000000000000000000" pitchFamily="2" charset="2"/>
              <a:buChar char="ü"/>
            </a:pP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violate circular wait, we can assign a priority number to each of the resource. A process can't request for a lesser priority resource. </a:t>
            </a:r>
          </a:p>
          <a:p>
            <a:pPr algn="just">
              <a:spcAft>
                <a:spcPts val="1200"/>
              </a:spcAft>
              <a:buFont typeface="Wingdings" panose="05000000000000000000" pitchFamily="2" charset="2"/>
              <a:buChar char="ü"/>
            </a:pP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ensures that not a single process can request a resource which is being utilized by some other process and no cycle will be formed.</a:t>
            </a:r>
            <a:r>
              <a:rPr b="1" dirty="0" sz="2400" lang="en-US">
                <a:solidFill>
                  <a:srgbClr val="3333CC"/>
                </a:solidFill>
                <a:latin typeface="Times New Roman" panose="02020603050405020304" pitchFamily="18" charset="0"/>
                <a:cs typeface="Times New Roman" panose="02020603050405020304" pitchFamily="18" charset="0"/>
              </a:rPr>
              <a:t> </a:t>
            </a:r>
          </a:p>
          <a:p>
            <a:pPr algn="just">
              <a:spcAft>
                <a:spcPts val="1200"/>
              </a:spcAft>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To ensure that the circular-wait condition never holds is to determine a total ordering of all resource types, and to require that each process requests resources in an increasing order of enumeration.</a:t>
            </a:r>
          </a:p>
          <a:p>
            <a:pPr algn="just">
              <a:spcAft>
                <a:spcPts val="1200"/>
              </a:spcAft>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  Impose a total ordering of all resource types, and require that each process requests resources in an increasing order of enumeration.</a:t>
            </a:r>
          </a:p>
          <a:p>
            <a:pPr lvl="1">
              <a:lnSpc>
                <a:spcPct val="150000"/>
              </a:lnSpc>
            </a:pPr>
            <a:endParaRPr dirty="0" sz="3200" lang="en-US"/>
          </a:p>
          <a:p>
            <a:pPr>
              <a:lnSpc>
                <a:spcPct val="150000"/>
              </a:lnSpc>
              <a:buClr>
                <a:srgbClr val="3333CC"/>
              </a:buClr>
              <a:buSzPct val="85000"/>
              <a:buFont typeface="Wingdings" pitchFamily="2" charset="2"/>
              <a:buChar char="ü"/>
            </a:pPr>
            <a:endParaRPr dirty="0" sz="3200" lang="en-US">
              <a:latin typeface="Perpet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14" name="Title 1"/>
          <p:cNvSpPr>
            <a:spLocks noGrp="1"/>
          </p:cNvSpPr>
          <p:nvPr>
            <p:ph type="title"/>
          </p:nvPr>
        </p:nvSpPr>
        <p:spPr>
          <a:xfrm>
            <a:off x="2362202" y="211409"/>
            <a:ext cx="6418615" cy="806733"/>
          </a:xfrm>
        </p:spPr>
        <p:txBody>
          <a:bodyPr>
            <a:noAutofit/>
          </a:bodyPr>
          <a:p>
            <a:r>
              <a:rPr b="1" dirty="0" sz="4000" lang="en-US">
                <a:solidFill>
                  <a:srgbClr val="3333CC"/>
                </a:solidFill>
                <a:latin typeface="Perpetua" pitchFamily="18" charset="0"/>
              </a:rPr>
              <a:t>    Bridge Crossing Example</a:t>
            </a:r>
            <a:endParaRPr dirty="0" sz="4000" lang="en-US"/>
          </a:p>
        </p:txBody>
      </p:sp>
      <p:grpSp>
        <p:nvGrpSpPr>
          <p:cNvPr id="104" name="Group 35"/>
          <p:cNvGrpSpPr>
            <a:grpSpLocks noGrp="1"/>
          </p:cNvGrpSpPr>
          <p:nvPr/>
        </p:nvGrpSpPr>
        <p:grpSpPr bwMode="auto">
          <a:xfrm>
            <a:off x="1524000" y="1355202"/>
            <a:ext cx="9220200" cy="1311799"/>
            <a:chOff x="798" y="1008"/>
            <a:chExt cx="3954" cy="864"/>
          </a:xfrm>
        </p:grpSpPr>
        <p:grpSp>
          <p:nvGrpSpPr>
            <p:cNvPr id="105" name="Group 11"/>
            <p:cNvGrpSpPr/>
            <p:nvPr/>
          </p:nvGrpSpPr>
          <p:grpSpPr bwMode="auto">
            <a:xfrm>
              <a:off x="816" y="1008"/>
              <a:ext cx="3936" cy="240"/>
              <a:chOff x="672" y="1008"/>
              <a:chExt cx="3936" cy="240"/>
            </a:xfrm>
          </p:grpSpPr>
          <p:sp>
            <p:nvSpPr>
              <p:cNvPr id="1048615" name="Line 6"/>
              <p:cNvSpPr>
                <a:spLocks noChangeShapeType="1"/>
              </p:cNvSpPr>
              <p:nvPr/>
            </p:nvSpPr>
            <p:spPr bwMode="auto">
              <a:xfrm>
                <a:off x="672" y="1008"/>
                <a:ext cx="1152" cy="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16" name="Line 7"/>
              <p:cNvSpPr>
                <a:spLocks noChangeShapeType="1"/>
              </p:cNvSpPr>
              <p:nvPr/>
            </p:nvSpPr>
            <p:spPr bwMode="auto">
              <a:xfrm>
                <a:off x="1824" y="1008"/>
                <a:ext cx="384" cy="24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17" name="Line 8"/>
              <p:cNvSpPr>
                <a:spLocks noChangeShapeType="1"/>
              </p:cNvSpPr>
              <p:nvPr/>
            </p:nvSpPr>
            <p:spPr bwMode="auto">
              <a:xfrm>
                <a:off x="2208" y="1248"/>
                <a:ext cx="864" cy="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18" name="Line 9"/>
              <p:cNvSpPr>
                <a:spLocks noChangeShapeType="1"/>
              </p:cNvSpPr>
              <p:nvPr/>
            </p:nvSpPr>
            <p:spPr bwMode="auto">
              <a:xfrm flipV="1">
                <a:off x="3072" y="1026"/>
                <a:ext cx="384" cy="222"/>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19" name="Line 10"/>
              <p:cNvSpPr>
                <a:spLocks noChangeShapeType="1"/>
              </p:cNvSpPr>
              <p:nvPr/>
            </p:nvSpPr>
            <p:spPr bwMode="auto">
              <a:xfrm>
                <a:off x="3456" y="1020"/>
                <a:ext cx="1152" cy="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grpSp>
        <p:grpSp>
          <p:nvGrpSpPr>
            <p:cNvPr id="106" name="Group 12"/>
            <p:cNvGrpSpPr/>
            <p:nvPr/>
          </p:nvGrpSpPr>
          <p:grpSpPr bwMode="auto">
            <a:xfrm flipV="1">
              <a:off x="816" y="1632"/>
              <a:ext cx="3936" cy="240"/>
              <a:chOff x="672" y="1008"/>
              <a:chExt cx="3936" cy="240"/>
            </a:xfrm>
          </p:grpSpPr>
          <p:sp>
            <p:nvSpPr>
              <p:cNvPr id="1048620" name="Line 13"/>
              <p:cNvSpPr>
                <a:spLocks noChangeShapeType="1"/>
              </p:cNvSpPr>
              <p:nvPr/>
            </p:nvSpPr>
            <p:spPr bwMode="auto">
              <a:xfrm>
                <a:off x="672" y="1008"/>
                <a:ext cx="1152" cy="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21" name="Line 14"/>
              <p:cNvSpPr>
                <a:spLocks noChangeShapeType="1"/>
              </p:cNvSpPr>
              <p:nvPr/>
            </p:nvSpPr>
            <p:spPr bwMode="auto">
              <a:xfrm>
                <a:off x="1824" y="1008"/>
                <a:ext cx="384" cy="24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22" name="Line 15"/>
              <p:cNvSpPr>
                <a:spLocks noChangeShapeType="1"/>
              </p:cNvSpPr>
              <p:nvPr/>
            </p:nvSpPr>
            <p:spPr bwMode="auto">
              <a:xfrm>
                <a:off x="2208" y="1248"/>
                <a:ext cx="864" cy="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23" name="Line 16"/>
              <p:cNvSpPr>
                <a:spLocks noChangeShapeType="1"/>
              </p:cNvSpPr>
              <p:nvPr/>
            </p:nvSpPr>
            <p:spPr bwMode="auto">
              <a:xfrm flipV="1">
                <a:off x="3072" y="1026"/>
                <a:ext cx="384" cy="222"/>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24" name="Line 17"/>
              <p:cNvSpPr>
                <a:spLocks noChangeShapeType="1"/>
              </p:cNvSpPr>
              <p:nvPr/>
            </p:nvSpPr>
            <p:spPr bwMode="auto">
              <a:xfrm>
                <a:off x="3456" y="1020"/>
                <a:ext cx="1152" cy="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grpSp>
        <p:grpSp>
          <p:nvGrpSpPr>
            <p:cNvPr id="107" name="Group 22"/>
            <p:cNvGrpSpPr/>
            <p:nvPr/>
          </p:nvGrpSpPr>
          <p:grpSpPr bwMode="auto">
            <a:xfrm>
              <a:off x="1512" y="1614"/>
              <a:ext cx="288" cy="162"/>
              <a:chOff x="1056" y="1614"/>
              <a:chExt cx="288" cy="162"/>
            </a:xfrm>
          </p:grpSpPr>
          <p:sp>
            <p:nvSpPr>
              <p:cNvPr id="1048625" name="Rectangle 18"/>
              <p:cNvSpPr>
                <a:spLocks noChangeArrowheads="1"/>
              </p:cNvSpPr>
              <p:nvPr/>
            </p:nvSpPr>
            <p:spPr bwMode="auto">
              <a:xfrm>
                <a:off x="1056" y="1614"/>
                <a:ext cx="288" cy="162"/>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26" name="Rectangle 19"/>
              <p:cNvSpPr>
                <a:spLocks noChangeArrowheads="1"/>
              </p:cNvSpPr>
              <p:nvPr/>
            </p:nvSpPr>
            <p:spPr bwMode="auto">
              <a:xfrm>
                <a:off x="1206" y="1638"/>
                <a:ext cx="66" cy="114"/>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grpSp>
        <p:sp>
          <p:nvSpPr>
            <p:cNvPr id="1048627" name="Line 20"/>
            <p:cNvSpPr>
              <a:spLocks noChangeShapeType="1"/>
            </p:cNvSpPr>
            <p:nvPr/>
          </p:nvSpPr>
          <p:spPr bwMode="auto">
            <a:xfrm>
              <a:off x="798" y="1428"/>
              <a:ext cx="1272" cy="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28" name="Line 21"/>
            <p:cNvSpPr>
              <a:spLocks noChangeShapeType="1"/>
            </p:cNvSpPr>
            <p:nvPr/>
          </p:nvSpPr>
          <p:spPr bwMode="auto">
            <a:xfrm>
              <a:off x="3444" y="1422"/>
              <a:ext cx="1272" cy="0"/>
            </a:xfrm>
            <a:prstGeom prst="line"/>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grpSp>
          <p:nvGrpSpPr>
            <p:cNvPr id="108" name="Group 23"/>
            <p:cNvGrpSpPr/>
            <p:nvPr/>
          </p:nvGrpSpPr>
          <p:grpSpPr bwMode="auto">
            <a:xfrm>
              <a:off x="2382" y="1344"/>
              <a:ext cx="288" cy="162"/>
              <a:chOff x="1056" y="1614"/>
              <a:chExt cx="288" cy="162"/>
            </a:xfrm>
          </p:grpSpPr>
          <p:sp>
            <p:nvSpPr>
              <p:cNvPr id="1048629" name="Rectangle 24"/>
              <p:cNvSpPr>
                <a:spLocks noChangeArrowheads="1"/>
              </p:cNvSpPr>
              <p:nvPr/>
            </p:nvSpPr>
            <p:spPr bwMode="auto">
              <a:xfrm>
                <a:off x="1056" y="1614"/>
                <a:ext cx="288" cy="162"/>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30" name="Rectangle 25"/>
              <p:cNvSpPr>
                <a:spLocks noChangeArrowheads="1"/>
              </p:cNvSpPr>
              <p:nvPr/>
            </p:nvSpPr>
            <p:spPr bwMode="auto">
              <a:xfrm>
                <a:off x="1206" y="1638"/>
                <a:ext cx="66" cy="114"/>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grpSp>
        <p:grpSp>
          <p:nvGrpSpPr>
            <p:cNvPr id="109" name="Group 26"/>
            <p:cNvGrpSpPr/>
            <p:nvPr/>
          </p:nvGrpSpPr>
          <p:grpSpPr bwMode="auto">
            <a:xfrm flipH="1">
              <a:off x="2838" y="1344"/>
              <a:ext cx="288" cy="162"/>
              <a:chOff x="1056" y="1614"/>
              <a:chExt cx="288" cy="162"/>
            </a:xfrm>
          </p:grpSpPr>
          <p:sp>
            <p:nvSpPr>
              <p:cNvPr id="1048631" name="Rectangle 27"/>
              <p:cNvSpPr>
                <a:spLocks noChangeArrowheads="1"/>
              </p:cNvSpPr>
              <p:nvPr/>
            </p:nvSpPr>
            <p:spPr bwMode="auto">
              <a:xfrm>
                <a:off x="1056" y="1614"/>
                <a:ext cx="288" cy="162"/>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32" name="Rectangle 28"/>
              <p:cNvSpPr>
                <a:spLocks noChangeArrowheads="1"/>
              </p:cNvSpPr>
              <p:nvPr/>
            </p:nvSpPr>
            <p:spPr bwMode="auto">
              <a:xfrm>
                <a:off x="1206" y="1638"/>
                <a:ext cx="66" cy="114"/>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grpSp>
        <p:grpSp>
          <p:nvGrpSpPr>
            <p:cNvPr id="110" name="Group 29"/>
            <p:cNvGrpSpPr/>
            <p:nvPr/>
          </p:nvGrpSpPr>
          <p:grpSpPr bwMode="auto">
            <a:xfrm flipH="1">
              <a:off x="3822" y="1140"/>
              <a:ext cx="288" cy="162"/>
              <a:chOff x="1056" y="1614"/>
              <a:chExt cx="288" cy="162"/>
            </a:xfrm>
          </p:grpSpPr>
          <p:sp>
            <p:nvSpPr>
              <p:cNvPr id="1048633" name="Rectangle 30"/>
              <p:cNvSpPr>
                <a:spLocks noChangeArrowheads="1"/>
              </p:cNvSpPr>
              <p:nvPr/>
            </p:nvSpPr>
            <p:spPr bwMode="auto">
              <a:xfrm>
                <a:off x="1056" y="1614"/>
                <a:ext cx="288" cy="162"/>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34" name="Rectangle 31"/>
              <p:cNvSpPr>
                <a:spLocks noChangeArrowheads="1"/>
              </p:cNvSpPr>
              <p:nvPr/>
            </p:nvSpPr>
            <p:spPr bwMode="auto">
              <a:xfrm>
                <a:off x="1206" y="1638"/>
                <a:ext cx="66" cy="114"/>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grpSp>
        <p:grpSp>
          <p:nvGrpSpPr>
            <p:cNvPr id="111" name="Group 32"/>
            <p:cNvGrpSpPr/>
            <p:nvPr/>
          </p:nvGrpSpPr>
          <p:grpSpPr bwMode="auto">
            <a:xfrm flipH="1">
              <a:off x="4248" y="1140"/>
              <a:ext cx="288" cy="162"/>
              <a:chOff x="1056" y="1614"/>
              <a:chExt cx="288" cy="162"/>
            </a:xfrm>
          </p:grpSpPr>
          <p:sp>
            <p:nvSpPr>
              <p:cNvPr id="1048635" name="Rectangle 33"/>
              <p:cNvSpPr>
                <a:spLocks noChangeArrowheads="1"/>
              </p:cNvSpPr>
              <p:nvPr/>
            </p:nvSpPr>
            <p:spPr bwMode="auto">
              <a:xfrm>
                <a:off x="1056" y="1614"/>
                <a:ext cx="288" cy="162"/>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sp>
            <p:nvSpPr>
              <p:cNvPr id="1048636" name="Rectangle 34"/>
              <p:cNvSpPr>
                <a:spLocks noChangeArrowheads="1"/>
              </p:cNvSpPr>
              <p:nvPr/>
            </p:nvSpPr>
            <p:spPr bwMode="auto">
              <a:xfrm>
                <a:off x="1206" y="1638"/>
                <a:ext cx="66" cy="114"/>
              </a:xfrm>
              <a:prstGeom prst="rect"/>
              <a:ln>
                <a:headEnd/>
                <a:tailEnd/>
              </a:ln>
            </p:spPr>
            <p:style>
              <a:lnRef idx="3">
                <a:schemeClr val="lt1"/>
              </a:lnRef>
              <a:fillRef idx="1">
                <a:schemeClr val="accent1"/>
              </a:fillRef>
              <a:effectRef idx="1">
                <a:schemeClr val="accent1"/>
              </a:effectRef>
              <a:fontRef idx="minor">
                <a:schemeClr val="lt1"/>
              </a:fontRef>
            </p:style>
            <p:txBody>
              <a:bodyPr anchor="ctr" wrap="none"/>
              <a:p>
                <a:endParaRPr sz="1350" lang="en-US"/>
              </a:p>
            </p:txBody>
          </p:sp>
        </p:grpSp>
      </p:grpSp>
      <p:sp>
        <p:nvSpPr>
          <p:cNvPr id="1048637" name="Content Placeholder 3"/>
          <p:cNvSpPr>
            <a:spLocks noGrp="1"/>
          </p:cNvSpPr>
          <p:nvPr>
            <p:ph sz="quarter" idx="2"/>
          </p:nvPr>
        </p:nvSpPr>
        <p:spPr>
          <a:xfrm>
            <a:off x="1524000" y="2849195"/>
            <a:ext cx="10515600" cy="4008807"/>
          </a:xfrm>
        </p:spPr>
        <p:txBody>
          <a:bodyPr>
            <a:noAutofit/>
          </a:bodyPr>
          <a:p>
            <a:pPr>
              <a:lnSpc>
                <a:spcPct val="150000"/>
              </a:lnSpc>
              <a:buClr>
                <a:srgbClr val="3333CC"/>
              </a:buClr>
              <a:buSzPct val="85000"/>
              <a:buFont typeface="Wingdings" pitchFamily="2" charset="2"/>
              <a:buChar char="ü"/>
            </a:pPr>
            <a:r>
              <a:rPr dirty="0" sz="2400" lang="en-US">
                <a:latin typeface="Perpetua" pitchFamily="18" charset="0"/>
              </a:rPr>
              <a:t>  Traffic only in one direction.</a:t>
            </a:r>
            <a:endParaRPr sz="2400"/>
          </a:p>
          <a:p>
            <a:pPr>
              <a:lnSpc>
                <a:spcPct val="150000"/>
              </a:lnSpc>
              <a:buClr>
                <a:srgbClr val="3333CC"/>
              </a:buClr>
              <a:buSzPct val="85000"/>
              <a:buFont typeface="Wingdings" pitchFamily="2" charset="2"/>
              <a:buChar char="ü"/>
            </a:pPr>
            <a:r>
              <a:rPr dirty="0" sz="2400" lang="en-US">
                <a:latin typeface="Perpetua" pitchFamily="18" charset="0"/>
              </a:rPr>
              <a:t> Each section of a bridge can be viewed as a </a:t>
            </a:r>
            <a:r>
              <a:rPr b="1" dirty="0" sz="2400" lang="en-US">
                <a:solidFill>
                  <a:srgbClr val="3333CC"/>
                </a:solidFill>
                <a:latin typeface="Perpetua" pitchFamily="18" charset="0"/>
              </a:rPr>
              <a:t>resource.</a:t>
            </a:r>
            <a:endParaRPr sz="2400"/>
          </a:p>
          <a:p>
            <a:pPr>
              <a:lnSpc>
                <a:spcPct val="150000"/>
              </a:lnSpc>
              <a:buClr>
                <a:srgbClr val="3333CC"/>
              </a:buClr>
              <a:buSzPct val="85000"/>
              <a:buFont typeface="Wingdings" pitchFamily="2" charset="2"/>
              <a:buChar char="ü"/>
            </a:pPr>
            <a:r>
              <a:rPr dirty="0" sz="2400" lang="en-US">
                <a:latin typeface="Perpetua" pitchFamily="18" charset="0"/>
              </a:rPr>
              <a:t> If a deadlock occurs, it can be resolved if one car </a:t>
            </a:r>
            <a:r>
              <a:rPr dirty="0" sz="2400" lang="en-US">
                <a:solidFill>
                  <a:srgbClr val="00CC00"/>
                </a:solidFill>
                <a:latin typeface="Perpetua" pitchFamily="18" charset="0"/>
              </a:rPr>
              <a:t>backs up </a:t>
            </a:r>
            <a:r>
              <a:rPr dirty="0" sz="2400" lang="en-US">
                <a:solidFill>
                  <a:srgbClr val="FF00FF"/>
                </a:solidFill>
                <a:latin typeface="Perpetua" pitchFamily="18" charset="0"/>
              </a:rPr>
              <a:t>(preempt resources </a:t>
            </a:r>
            <a:r>
              <a:rPr dirty="0" sz="2400" lang="en-US">
                <a:latin typeface="Perpetua" pitchFamily="18" charset="0"/>
              </a:rPr>
              <a:t>and</a:t>
            </a:r>
            <a:r>
              <a:rPr dirty="0" sz="2400" lang="en-US">
                <a:solidFill>
                  <a:srgbClr val="FF00FF"/>
                </a:solidFill>
                <a:latin typeface="Perpetua" pitchFamily="18" charset="0"/>
              </a:rPr>
              <a:t> rollback).</a:t>
            </a:r>
            <a:endParaRPr sz="2400"/>
          </a:p>
          <a:p>
            <a:pPr>
              <a:lnSpc>
                <a:spcPct val="150000"/>
              </a:lnSpc>
              <a:buClr>
                <a:srgbClr val="3333CC"/>
              </a:buClr>
              <a:buSzPct val="85000"/>
              <a:buFont typeface="Wingdings" pitchFamily="2" charset="2"/>
              <a:buChar char="ü"/>
            </a:pPr>
            <a:r>
              <a:rPr dirty="0" sz="2400" lang="en-US">
                <a:latin typeface="Perpetua" pitchFamily="18" charset="0"/>
              </a:rPr>
              <a:t> Several cars may have to be backed up if a deadlock occurs.</a:t>
            </a:r>
            <a:endParaRPr sz="2400"/>
          </a:p>
          <a:p>
            <a:pPr lvl="1">
              <a:buClr>
                <a:srgbClr val="3333CC"/>
              </a:buClr>
              <a:buFont typeface="Arial" panose="020B0604020202020204" pitchFamily="34" charset="0"/>
              <a:buChar char="•"/>
            </a:pPr>
            <a:r>
              <a:rPr dirty="0" sz="2400" lang="en-US">
                <a:solidFill>
                  <a:srgbClr val="3333CC"/>
                </a:solidFill>
                <a:latin typeface="Perpetua" pitchFamily="18" charset="0"/>
              </a:rPr>
              <a:t> Starvation is possible</a:t>
            </a:r>
            <a:r>
              <a:rPr dirty="0" sz="2400" lang="en-US">
                <a:solidFill>
                  <a:srgbClr val="FF33CC"/>
                </a:solidFill>
                <a:latin typeface="Perpetua" pitchFamily="18" charset="0"/>
              </a:rPr>
              <a:t>. why??</a:t>
            </a:r>
            <a:endParaRPr sz="2400"/>
          </a:p>
          <a:p>
            <a:pPr>
              <a:lnSpc>
                <a:spcPct val="150000"/>
              </a:lnSpc>
            </a:pPr>
            <a:endParaRPr dirty="0" sz="2400" lang="en-US">
              <a:latin typeface="Perpetua"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51" name="Title 1"/>
          <p:cNvSpPr>
            <a:spLocks noGrp="1"/>
          </p:cNvSpPr>
          <p:nvPr>
            <p:ph type="title"/>
          </p:nvPr>
        </p:nvSpPr>
        <p:spPr>
          <a:xfrm>
            <a:off x="1302497" y="15922"/>
            <a:ext cx="10820400" cy="304800"/>
          </a:xfrm>
        </p:spPr>
        <p:txBody>
          <a:bodyPr>
            <a:normAutofit fontScale="90000"/>
          </a:bodyPr>
          <a:p>
            <a:pPr algn="r"/>
            <a:r>
              <a:rPr b="1" dirty="0" sz="4000" lang="en-US">
                <a:solidFill>
                  <a:srgbClr val="FF0000"/>
                </a:solidFill>
                <a:latin typeface="Perpetua" pitchFamily="18" charset="0"/>
              </a:rPr>
              <a:t>Con’t…</a:t>
            </a:r>
            <a:endParaRPr dirty="0" sz="3600" lang="en-US"/>
          </a:p>
        </p:txBody>
      </p:sp>
      <p:sp>
        <p:nvSpPr>
          <p:cNvPr id="1048752" name="Content Placeholder 3"/>
          <p:cNvSpPr>
            <a:spLocks noGrp="1"/>
          </p:cNvSpPr>
          <p:nvPr>
            <p:ph sz="quarter" idx="1"/>
          </p:nvPr>
        </p:nvSpPr>
        <p:spPr>
          <a:xfrm>
            <a:off x="1302497" y="400050"/>
            <a:ext cx="10820400" cy="5905500"/>
          </a:xfrm>
        </p:spPr>
        <p:txBody>
          <a:bodyPr>
            <a:noAutofit/>
          </a:bodyPr>
          <a:p>
            <a:pPr>
              <a:lnSpc>
                <a:spcPct val="150000"/>
              </a:lnSpc>
              <a:buNone/>
            </a:pPr>
            <a:r>
              <a:rPr dirty="0" sz="2400" lang="en-US"/>
              <a:t>  </a:t>
            </a:r>
            <a:r>
              <a:rPr dirty="0" sz="2400" lang="en-US">
                <a:solidFill>
                  <a:srgbClr val="FF33CC"/>
                </a:solidFill>
              </a:rPr>
              <a:t>Example: </a:t>
            </a:r>
            <a:r>
              <a:rPr dirty="0" sz="2400" lang="en-US"/>
              <a:t>Let R={R1, R2, …, </a:t>
            </a:r>
            <a:r>
              <a:rPr dirty="0" sz="2400" lang="en-US" err="1"/>
              <a:t>Rm</a:t>
            </a:r>
            <a:r>
              <a:rPr dirty="0" sz="2400" lang="en-US"/>
              <a:t>} be the set of resource types.</a:t>
            </a:r>
            <a:endParaRPr sz="2400"/>
          </a:p>
          <a:p>
            <a:pPr>
              <a:lnSpc>
                <a:spcPct val="150000"/>
              </a:lnSpc>
              <a:buFont typeface="Wingdings" panose="05000000000000000000" pitchFamily="2" charset="2"/>
              <a:buChar char="ü"/>
            </a:pPr>
            <a:r>
              <a:rPr dirty="0" sz="2400" lang="en-US"/>
              <a:t>Assign to each resource type a unique integer number to compare two resources and to determine whether one proceeds another in ordering. </a:t>
            </a:r>
            <a:endParaRPr sz="2400"/>
          </a:p>
          <a:p>
            <a:pPr>
              <a:lnSpc>
                <a:spcPct val="150000"/>
              </a:lnSpc>
              <a:buFont typeface="Wingdings" panose="05000000000000000000" pitchFamily="2" charset="2"/>
              <a:buChar char="ü"/>
            </a:pPr>
            <a:r>
              <a:rPr dirty="0" sz="2400" lang="en-US">
                <a:solidFill>
                  <a:srgbClr val="3333CC"/>
                </a:solidFill>
              </a:rPr>
              <a:t> For example: If the set of resource types R includes tape drives, disk drives, and printers, then a function </a:t>
            </a:r>
            <a:r>
              <a:rPr dirty="0" sz="2400" lang="en-US">
                <a:solidFill>
                  <a:srgbClr val="FF0000"/>
                </a:solidFill>
              </a:rPr>
              <a:t>F</a:t>
            </a:r>
            <a:r>
              <a:rPr dirty="0" sz="2400" lang="en-US">
                <a:solidFill>
                  <a:srgbClr val="3333CC"/>
                </a:solidFill>
              </a:rPr>
              <a:t> might be defined as follows: </a:t>
            </a:r>
            <a:endParaRPr sz="2400"/>
          </a:p>
          <a:p>
            <a:pPr indent="0" marL="0">
              <a:lnSpc>
                <a:spcPct val="150000"/>
              </a:lnSpc>
              <a:buNone/>
            </a:pPr>
            <a:r>
              <a:rPr dirty="0" sz="2400" lang="en-US">
                <a:solidFill>
                  <a:srgbClr val="3333CC"/>
                </a:solidFill>
              </a:rPr>
              <a:t> 	F(tape drive)= 1; F(disk drive)= 5; F(Printer)= 12. </a:t>
            </a:r>
            <a:endParaRPr dirty="0" sz="2400" lang="en-US"/>
          </a:p>
          <a:p>
            <a:pPr>
              <a:lnSpc>
                <a:spcPct val="150000"/>
              </a:lnSpc>
              <a:buFont typeface="Wingdings" panose="05000000000000000000" pitchFamily="2" charset="2"/>
              <a:buChar char="ü"/>
            </a:pPr>
            <a:r>
              <a:rPr dirty="0" sz="2400" lang="en-US"/>
              <a:t>A protocol to prevent deadlocks: Each process can request resources only in an increasing order of enumeration.</a:t>
            </a:r>
            <a:br>
              <a:rPr dirty="0" sz="2400" lang="en-US"/>
            </a:br>
            <a:endParaRPr dirty="0" sz="240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74" name=""/>
        <p:cNvGrpSpPr/>
        <p:nvPr/>
      </p:nvGrpSpPr>
      <p:grpSpPr>
        <a:xfrm>
          <a:off x="0" y="0"/>
          <a:ext cx="0" cy="0"/>
          <a:chOff x="0" y="0"/>
          <a:chExt cx="0" cy="0"/>
        </a:xfrm>
      </p:grpSpPr>
      <p:sp>
        <p:nvSpPr>
          <p:cNvPr id="1048753" name="Title 1"/>
          <p:cNvSpPr>
            <a:spLocks noGrp="1"/>
          </p:cNvSpPr>
          <p:nvPr>
            <p:ph type="title"/>
          </p:nvPr>
        </p:nvSpPr>
        <p:spPr>
          <a:xfrm>
            <a:off x="1400306" y="0"/>
            <a:ext cx="10668000" cy="228600"/>
          </a:xfrm>
        </p:spPr>
        <p:txBody>
          <a:bodyPr>
            <a:normAutofit fontScale="90000"/>
          </a:bodyPr>
          <a:p>
            <a:pPr algn="r"/>
            <a:r>
              <a:rPr b="1" dirty="0" sz="3600" lang="en-US" err="1">
                <a:solidFill>
                  <a:srgbClr val="FF0000"/>
                </a:solidFill>
                <a:latin typeface="Perpetua" pitchFamily="18" charset="0"/>
              </a:rPr>
              <a:t>Con’t</a:t>
            </a:r>
            <a:r>
              <a:rPr b="1" dirty="0" sz="3600" lang="en-US">
                <a:solidFill>
                  <a:srgbClr val="FF0000"/>
                </a:solidFill>
                <a:latin typeface="Perpetua" pitchFamily="18" charset="0"/>
              </a:rPr>
              <a:t>…</a:t>
            </a:r>
            <a:endParaRPr dirty="0" sz="3600" lang="en-US"/>
          </a:p>
        </p:txBody>
      </p:sp>
      <p:sp>
        <p:nvSpPr>
          <p:cNvPr id="1048754" name="Content Placeholder 3"/>
          <p:cNvSpPr>
            <a:spLocks noGrp="1"/>
          </p:cNvSpPr>
          <p:nvPr>
            <p:ph sz="quarter" idx="1"/>
          </p:nvPr>
        </p:nvSpPr>
        <p:spPr>
          <a:xfrm>
            <a:off x="1400306" y="228600"/>
            <a:ext cx="10668000" cy="5867400"/>
          </a:xfrm>
        </p:spPr>
        <p:txBody>
          <a:bodyPr>
            <a:noAutofit/>
          </a:bodyPr>
          <a:p>
            <a:pPr algn="just">
              <a:lnSpc>
                <a:spcPct val="150000"/>
              </a:lnSpc>
              <a:buClr>
                <a:srgbClr val="FF33CC"/>
              </a:buClr>
              <a:buFont typeface="Wingdings" panose="05000000000000000000" pitchFamily="2" charset="2"/>
              <a:buChar char="ü"/>
            </a:pPr>
            <a:r>
              <a:rPr dirty="0" sz="2000" lang="en-US"/>
              <a:t> That is, a process can initially request any number of instances of a resource type say, </a:t>
            </a:r>
            <a:r>
              <a:rPr dirty="0" sz="2000" i="1" lang="en-US" err="1"/>
              <a:t>Ri</a:t>
            </a:r>
            <a:r>
              <a:rPr dirty="0" sz="2000" lang="en-US"/>
              <a:t>. After that the process can request instances of resource type </a:t>
            </a:r>
            <a:r>
              <a:rPr dirty="0" sz="2000" i="1" lang="en-US" err="1"/>
              <a:t>Rj</a:t>
            </a:r>
            <a:r>
              <a:rPr dirty="0" sz="2000" i="1" lang="en-US"/>
              <a:t> </a:t>
            </a:r>
            <a:r>
              <a:rPr dirty="0" sz="2000" lang="en-US"/>
              <a:t>if and only if </a:t>
            </a:r>
            <a:r>
              <a:rPr dirty="0" sz="2000" i="1" lang="en-US">
                <a:solidFill>
                  <a:srgbClr val="FF33CC"/>
                </a:solidFill>
              </a:rPr>
              <a:t>F</a:t>
            </a:r>
            <a:r>
              <a:rPr dirty="0" sz="2000" lang="en-US">
                <a:solidFill>
                  <a:srgbClr val="FF33CC"/>
                </a:solidFill>
              </a:rPr>
              <a:t>(</a:t>
            </a:r>
            <a:r>
              <a:rPr dirty="0" sz="2000" i="1" lang="en-US" err="1">
                <a:solidFill>
                  <a:srgbClr val="FF33CC"/>
                </a:solidFill>
              </a:rPr>
              <a:t>Rj</a:t>
            </a:r>
            <a:r>
              <a:rPr dirty="0" sz="2000" lang="en-US">
                <a:solidFill>
                  <a:srgbClr val="FF33CC"/>
                </a:solidFill>
              </a:rPr>
              <a:t>) &gt; </a:t>
            </a:r>
            <a:r>
              <a:rPr dirty="0" sz="2000" i="1" lang="en-US">
                <a:solidFill>
                  <a:srgbClr val="FF33CC"/>
                </a:solidFill>
              </a:rPr>
              <a:t>F</a:t>
            </a:r>
            <a:r>
              <a:rPr dirty="0" sz="2000" lang="en-US">
                <a:solidFill>
                  <a:srgbClr val="FF33CC"/>
                </a:solidFill>
              </a:rPr>
              <a:t>(</a:t>
            </a:r>
            <a:r>
              <a:rPr dirty="0" sz="2000" i="1" lang="en-US" err="1">
                <a:solidFill>
                  <a:srgbClr val="FF33CC"/>
                </a:solidFill>
              </a:rPr>
              <a:t>Ri</a:t>
            </a:r>
            <a:r>
              <a:rPr dirty="0" sz="2000" lang="en-US">
                <a:solidFill>
                  <a:srgbClr val="FF33CC"/>
                </a:solidFill>
              </a:rPr>
              <a:t>). </a:t>
            </a:r>
            <a:endParaRPr sz="2000"/>
          </a:p>
          <a:p>
            <a:pPr algn="just" indent="0" marL="0">
              <a:lnSpc>
                <a:spcPct val="150000"/>
              </a:lnSpc>
              <a:buClr>
                <a:srgbClr val="FF33CC"/>
              </a:buClr>
              <a:buNone/>
            </a:pPr>
            <a:r>
              <a:rPr b="1" dirty="0" sz="2000" lang="en-US">
                <a:solidFill>
                  <a:srgbClr val="FF33CC"/>
                </a:solidFill>
              </a:rPr>
              <a:t>For example: </a:t>
            </a:r>
            <a:r>
              <a:rPr dirty="0" sz="2000" lang="en-US"/>
              <a:t>using the function defined previously, a process that wants to use the tape  drive and printer at the same time must first request the tape drive and then request the printer.</a:t>
            </a:r>
            <a:endParaRPr sz="2000"/>
          </a:p>
          <a:p>
            <a:pPr algn="just">
              <a:lnSpc>
                <a:spcPct val="150000"/>
              </a:lnSpc>
              <a:buClr>
                <a:srgbClr val="FF33CC"/>
              </a:buClr>
              <a:buFont typeface="Wingdings" panose="05000000000000000000" pitchFamily="2" charset="2"/>
              <a:buChar char="ü"/>
            </a:pPr>
            <a:r>
              <a:rPr dirty="0" sz="2000" lang="en-US"/>
              <a:t> Alternatively, we can require that a process requesting an instance of resource type </a:t>
            </a:r>
            <a:r>
              <a:rPr dirty="0" sz="2000" i="1" lang="en-US"/>
              <a:t>Rj, </a:t>
            </a:r>
            <a:r>
              <a:rPr dirty="0" sz="2000" lang="en-US"/>
              <a:t>must have released any resources </a:t>
            </a:r>
            <a:r>
              <a:rPr dirty="0" sz="2000" i="1" lang="en-US" err="1"/>
              <a:t>Ri</a:t>
            </a:r>
            <a:r>
              <a:rPr dirty="0" sz="2000" i="1" lang="en-US"/>
              <a:t> </a:t>
            </a:r>
            <a:r>
              <a:rPr dirty="0" sz="2000" lang="en-US"/>
              <a:t>such that </a:t>
            </a:r>
            <a:r>
              <a:rPr b="1" dirty="0" sz="2000" i="1" lang="en-US">
                <a:solidFill>
                  <a:srgbClr val="FF33CC"/>
                </a:solidFill>
              </a:rPr>
              <a:t>F</a:t>
            </a:r>
            <a:r>
              <a:rPr b="1" dirty="0" sz="2000" lang="en-US">
                <a:solidFill>
                  <a:srgbClr val="FF33CC"/>
                </a:solidFill>
              </a:rPr>
              <a:t>(</a:t>
            </a:r>
            <a:r>
              <a:rPr b="1" dirty="0" sz="2000" i="1" lang="en-US" err="1">
                <a:solidFill>
                  <a:srgbClr val="FF33CC"/>
                </a:solidFill>
              </a:rPr>
              <a:t>Ri</a:t>
            </a:r>
            <a:r>
              <a:rPr b="1" dirty="0" sz="2000" lang="en-US">
                <a:solidFill>
                  <a:srgbClr val="FF33CC"/>
                </a:solidFill>
              </a:rPr>
              <a:t>) ≥ </a:t>
            </a:r>
            <a:r>
              <a:rPr b="1" dirty="0" sz="2000" i="1" lang="en-US">
                <a:solidFill>
                  <a:srgbClr val="FF33CC"/>
                </a:solidFill>
              </a:rPr>
              <a:t>F</a:t>
            </a:r>
            <a:r>
              <a:rPr b="1" dirty="0" sz="2000" lang="en-US">
                <a:solidFill>
                  <a:srgbClr val="FF33CC"/>
                </a:solidFill>
              </a:rPr>
              <a:t>(</a:t>
            </a:r>
            <a:r>
              <a:rPr b="1" dirty="0" sz="2000" i="1" lang="en-US">
                <a:solidFill>
                  <a:srgbClr val="FF33CC"/>
                </a:solidFill>
              </a:rPr>
              <a:t>Rj</a:t>
            </a:r>
            <a:r>
              <a:rPr b="1" dirty="0" sz="2000" lang="en-US">
                <a:solidFill>
                  <a:srgbClr val="FF33CC"/>
                </a:solidFill>
              </a:rPr>
              <a:t>). </a:t>
            </a:r>
            <a:r>
              <a:rPr dirty="0" sz="2000" lang="en-US"/>
              <a:t>Note also that if several instances of the same resource type are needed, a </a:t>
            </a:r>
            <a:r>
              <a:rPr b="1" dirty="0" sz="2000" i="1" lang="en-US"/>
              <a:t>single </a:t>
            </a:r>
            <a:r>
              <a:rPr dirty="0" sz="2000" lang="en-US"/>
              <a:t>request for all of them must be issued.</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55" name="Title 1"/>
          <p:cNvSpPr>
            <a:spLocks noGrp="1"/>
          </p:cNvSpPr>
          <p:nvPr>
            <p:ph type="title"/>
          </p:nvPr>
        </p:nvSpPr>
        <p:spPr/>
        <p:txBody>
          <a:bodyPr>
            <a:normAutofit/>
          </a:bodyPr>
          <a:p>
            <a:r>
              <a:rPr dirty="0" sz="4800" lang="en-US"/>
              <a:t>Is practically possible?</a:t>
            </a:r>
          </a:p>
        </p:txBody>
      </p:sp>
      <p:sp>
        <p:nvSpPr>
          <p:cNvPr id="1048756" name="Content Placeholder 2"/>
          <p:cNvSpPr>
            <a:spLocks noGrp="1"/>
          </p:cNvSpPr>
          <p:nvPr>
            <p:ph idx="1"/>
          </p:nvPr>
        </p:nvSpPr>
        <p:spPr>
          <a:xfrm>
            <a:off x="1914144" y="1219200"/>
            <a:ext cx="9997440" cy="5029200"/>
          </a:xfrm>
        </p:spPr>
        <p:txBody>
          <a:bodyPr>
            <a:normAutofit fontScale="95833" lnSpcReduction="20000"/>
          </a:bodyPr>
          <a:p>
            <a:endParaRPr dirty="0" lang="en-US"/>
          </a:p>
          <a:p>
            <a:endParaRPr dirty="0" lang="en-US"/>
          </a:p>
          <a:p>
            <a:endParaRPr dirty="0" lang="en-US"/>
          </a:p>
          <a:p>
            <a:endParaRPr dirty="0" lang="en-US"/>
          </a:p>
          <a:p>
            <a:endParaRPr dirty="0" lang="en-US"/>
          </a:p>
          <a:p>
            <a:endParaRPr dirty="0" lang="en-US"/>
          </a:p>
          <a:p>
            <a:endParaRPr dirty="0" sz="4000" lang="en-US">
              <a:latin typeface="Times New Roman" panose="02020603050405020304" pitchFamily="18" charset="0"/>
              <a:cs typeface="Times New Roman" panose="02020603050405020304" pitchFamily="18" charset="0"/>
            </a:endParaRPr>
          </a:p>
          <a:p>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Among all the methods, violating Circular wait is the only approach that can be implemented practically.</a:t>
            </a:r>
            <a:endParaRPr dirty="0" sz="2400" lang="en-US">
              <a:effectLst/>
              <a:latin typeface="Times New Roman" panose="02020603050405020304" pitchFamily="18" charset="0"/>
              <a:ea typeface="Calibri" panose="020F0502020204030204" pitchFamily="34" charset="0"/>
              <a:cs typeface="Times New Roman" panose="02020603050405020304" pitchFamily="18" charset="0"/>
            </a:endParaRPr>
          </a:p>
          <a:p>
            <a:endParaRPr dirty="0" lang="en-US"/>
          </a:p>
          <a:p>
            <a:endParaRPr dirty="0" lang="en-US"/>
          </a:p>
        </p:txBody>
      </p:sp>
      <p:pic>
        <p:nvPicPr>
          <p:cNvPr id="2097158" name="Picture 3" descr="os Deadlock Prevention"/>
          <p:cNvPicPr>
            <a:picLocks/>
          </p:cNvPicPr>
          <p:nvPr/>
        </p:nvPicPr>
        <p:blipFill>
          <a:blip xmlns:r="http://schemas.openxmlformats.org/officeDocument/2006/relationships" r:embed="rId1"/>
          <a:srcRect/>
          <a:stretch>
            <a:fillRect/>
          </a:stretch>
        </p:blipFill>
        <p:spPr bwMode="auto">
          <a:xfrm>
            <a:off x="3581401" y="1371600"/>
            <a:ext cx="5105400" cy="2983390"/>
          </a:xfrm>
          <a:prstGeom prst="rect"/>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57" name="Title 1"/>
          <p:cNvSpPr>
            <a:spLocks noGrp="1"/>
          </p:cNvSpPr>
          <p:nvPr>
            <p:ph type="title"/>
          </p:nvPr>
        </p:nvSpPr>
        <p:spPr>
          <a:xfrm>
            <a:off x="2438400" y="304800"/>
            <a:ext cx="6743700" cy="381000"/>
          </a:xfrm>
        </p:spPr>
        <p:txBody>
          <a:bodyPr>
            <a:normAutofit fontScale="90000"/>
          </a:bodyPr>
          <a:p>
            <a:r>
              <a:rPr b="1" dirty="0" sz="4000" lang="en-US">
                <a:solidFill>
                  <a:srgbClr val="0000CC"/>
                </a:solidFill>
                <a:latin typeface="Perpetua" pitchFamily="18" charset="0"/>
              </a:rPr>
              <a:t>      4.4.2. Deadlock Avoidance</a:t>
            </a:r>
          </a:p>
        </p:txBody>
      </p:sp>
      <p:sp>
        <p:nvSpPr>
          <p:cNvPr id="1048758" name="Content Placeholder 2"/>
          <p:cNvSpPr>
            <a:spLocks noGrp="1"/>
          </p:cNvSpPr>
          <p:nvPr>
            <p:ph sz="quarter" idx="1"/>
          </p:nvPr>
        </p:nvSpPr>
        <p:spPr>
          <a:xfrm>
            <a:off x="1447800" y="685800"/>
            <a:ext cx="10515600" cy="5943600"/>
          </a:xfrm>
        </p:spPr>
        <p:txBody>
          <a:bodyPr>
            <a:noAutofit/>
          </a:bodyPr>
          <a:p>
            <a:pPr algn="just">
              <a:lnSpc>
                <a:spcPct val="150000"/>
              </a:lnSpc>
              <a:buClr>
                <a:srgbClr val="3333CC"/>
              </a:buClr>
              <a:buSzPct val="85000"/>
              <a:buFont typeface="Wingdings" pitchFamily="2" charset="2"/>
              <a:buChar char=""/>
            </a:pPr>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It is to prevent deadlocks from ever happening, by preventing at least one of the aforementioned conditions.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Clr>
                <a:srgbClr val="3333CC"/>
              </a:buClr>
              <a:buSzPct val="85000"/>
              <a:buFont typeface="Wingdings" pitchFamily="2" charset="2"/>
              <a:buChar char=""/>
            </a:pPr>
            <a:r>
              <a:rPr dirty="0" sz="1800" lang="en-US">
                <a:latin typeface="Perpetua" pitchFamily="18" charset="0"/>
              </a:rPr>
              <a:t>Requires that the system has some additional </a:t>
            </a:r>
            <a:r>
              <a:rPr dirty="0" sz="1800" lang="en-US">
                <a:solidFill>
                  <a:srgbClr val="FF00FF"/>
                </a:solidFill>
                <a:latin typeface="Perpetua" pitchFamily="18" charset="0"/>
              </a:rPr>
              <a:t>a priori information </a:t>
            </a:r>
            <a:r>
              <a:rPr dirty="0" sz="1800" lang="en-US">
                <a:latin typeface="Perpetua" pitchFamily="18" charset="0"/>
              </a:rPr>
              <a:t>about </a:t>
            </a:r>
            <a:r>
              <a:rPr dirty="0" sz="1800" lang="en-US">
                <a:solidFill>
                  <a:srgbClr val="3333CC"/>
                </a:solidFill>
                <a:latin typeface="Perpetua" pitchFamily="18" charset="0"/>
              </a:rPr>
              <a:t>how</a:t>
            </a:r>
            <a:r>
              <a:rPr dirty="0" sz="1800" lang="en-US">
                <a:latin typeface="Perpetua" pitchFamily="18" charset="0"/>
              </a:rPr>
              <a:t> resources are to be requested.</a:t>
            </a:r>
            <a:endParaRPr sz="1800"/>
          </a:p>
          <a:p>
            <a:pPr algn="just">
              <a:lnSpc>
                <a:spcPct val="150000"/>
              </a:lnSpc>
              <a:buClr>
                <a:srgbClr val="3333CC"/>
              </a:buClr>
              <a:buSzPct val="85000"/>
              <a:buFont typeface="Wingdings" pitchFamily="2" charset="2"/>
              <a:buChar char=""/>
            </a:pPr>
            <a:r>
              <a:rPr dirty="0" sz="1800" lang="en-US">
                <a:latin typeface="Perpetua" pitchFamily="18" charset="0"/>
              </a:rPr>
              <a:t> Simplest and most useful model requires that each process declare the maximum number of resources of each type that it may need.</a:t>
            </a:r>
            <a:endParaRPr sz="1800"/>
          </a:p>
          <a:p>
            <a:pPr algn="just">
              <a:lnSpc>
                <a:spcPct val="150000"/>
              </a:lnSpc>
              <a:buClr>
                <a:srgbClr val="3333CC"/>
              </a:buClr>
              <a:buSzPct val="85000"/>
              <a:buFont typeface="Wingdings" pitchFamily="2" charset="2"/>
              <a:buChar char=""/>
            </a:pPr>
            <a:r>
              <a:rPr dirty="0" sz="1800" lang="en-US">
                <a:latin typeface="Perpetua" pitchFamily="18" charset="0"/>
              </a:rPr>
              <a:t> The deadlock-avoidance algorithm dynamically examines the resource-allocation state to ensure that there can </a:t>
            </a:r>
            <a:r>
              <a:rPr dirty="0" sz="1800" lang="en-US">
                <a:solidFill>
                  <a:srgbClr val="3333CC"/>
                </a:solidFill>
                <a:latin typeface="Perpetua" pitchFamily="18" charset="0"/>
              </a:rPr>
              <a:t>never be a circular-wait condition.</a:t>
            </a:r>
            <a:endParaRPr sz="1800"/>
          </a:p>
          <a:p>
            <a:pPr algn="just">
              <a:lnSpc>
                <a:spcPct val="150000"/>
              </a:lnSpc>
              <a:buClr>
                <a:srgbClr val="3333CC"/>
              </a:buClr>
              <a:buSzPct val="85000"/>
              <a:buFont typeface="Wingdings" pitchFamily="2" charset="2"/>
              <a:buChar char=""/>
            </a:pPr>
            <a:r>
              <a:rPr dirty="0" sz="1800" lang="en-US">
                <a:latin typeface="Perpetua" pitchFamily="18" charset="0"/>
              </a:rPr>
              <a:t>Resource-allocation </a:t>
            </a:r>
            <a:r>
              <a:rPr dirty="0" sz="1800" lang="en-US">
                <a:solidFill>
                  <a:srgbClr val="FF0000"/>
                </a:solidFill>
                <a:latin typeface="Perpetua" pitchFamily="18" charset="0"/>
              </a:rPr>
              <a:t>state</a:t>
            </a:r>
            <a:r>
              <a:rPr dirty="0" sz="1800" lang="en-US">
                <a:latin typeface="Perpetua" pitchFamily="18" charset="0"/>
              </a:rPr>
              <a:t> is defined by the number of  </a:t>
            </a:r>
            <a:r>
              <a:rPr dirty="0" sz="1800" lang="en-US">
                <a:solidFill>
                  <a:srgbClr val="3333CC"/>
                </a:solidFill>
                <a:latin typeface="Perpetua" pitchFamily="18" charset="0"/>
              </a:rPr>
              <a:t>available and allocated resources, and the maximum  demands of the processes.</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62" name="Title 1"/>
          <p:cNvSpPr>
            <a:spLocks noGrp="1"/>
          </p:cNvSpPr>
          <p:nvPr>
            <p:ph type="title"/>
          </p:nvPr>
        </p:nvSpPr>
        <p:spPr/>
        <p:txBody>
          <a:bodyPr/>
          <a:p>
            <a:r>
              <a:rPr dirty="0" lang="en-US"/>
              <a:t>deadlock avoidance 				</a:t>
            </a:r>
            <a:r>
              <a:rPr dirty="0" lang="en-US" err="1"/>
              <a:t>Cont</a:t>
            </a:r>
            <a:r>
              <a:rPr dirty="0" lang="en-US"/>
              <a:t>…</a:t>
            </a:r>
          </a:p>
        </p:txBody>
      </p:sp>
      <p:sp>
        <p:nvSpPr>
          <p:cNvPr id="1048763" name="Content Placeholder 2"/>
          <p:cNvSpPr>
            <a:spLocks noGrp="1"/>
          </p:cNvSpPr>
          <p:nvPr>
            <p:ph idx="1"/>
          </p:nvPr>
        </p:nvSpPr>
        <p:spPr/>
        <p:txBody>
          <a:bodyPr>
            <a:normAutofit fontScale="95833" lnSpcReduction="20000"/>
          </a:bodyPr>
          <a:p>
            <a:r>
              <a:rPr dirty="0" lang="en-US">
                <a:latin typeface="Times New Roman" panose="02020603050405020304" pitchFamily="18" charset="0"/>
                <a:cs typeface="Times New Roman" panose="02020603050405020304" pitchFamily="18" charset="0"/>
              </a:rPr>
              <a:t>Requires the system to have additional prior information about the use of resources by processes. </a:t>
            </a:r>
          </a:p>
          <a:p>
            <a:pPr lvl="1"/>
            <a:r>
              <a:rPr dirty="0" lang="en-US">
                <a:latin typeface="Times New Roman" panose="02020603050405020304" pitchFamily="18" charset="0"/>
                <a:cs typeface="Times New Roman" panose="02020603050405020304" pitchFamily="18" charset="0"/>
              </a:rPr>
              <a:t> Each process declares the maximum number of resources =&gt;</a:t>
            </a:r>
          </a:p>
          <a:p>
            <a:pPr lvl="1"/>
            <a:r>
              <a:rPr dirty="0" lang="en-US">
                <a:solidFill>
                  <a:srgbClr val="0070C0"/>
                </a:solidFill>
                <a:latin typeface="Times New Roman" panose="02020603050405020304" pitchFamily="18" charset="0"/>
                <a:cs typeface="Times New Roman" panose="02020603050405020304" pitchFamily="18" charset="0"/>
              </a:rPr>
              <a:t>Resource allocation state </a:t>
            </a:r>
            <a:r>
              <a:rPr dirty="0" lang="en-US">
                <a:latin typeface="Times New Roman" panose="02020603050405020304" pitchFamily="18" charset="0"/>
                <a:cs typeface="Times New Roman" panose="02020603050405020304" pitchFamily="18" charset="0"/>
              </a:rPr>
              <a:t>[no. of available, allocated and maximum demand of process] =&gt; </a:t>
            </a:r>
            <a:r>
              <a:rPr dirty="0" lang="en-US">
                <a:solidFill>
                  <a:srgbClr val="0070C0"/>
                </a:solidFill>
                <a:latin typeface="Times New Roman" panose="02020603050405020304" pitchFamily="18" charset="0"/>
                <a:cs typeface="Times New Roman" panose="02020603050405020304" pitchFamily="18" charset="0"/>
              </a:rPr>
              <a:t>safe state</a:t>
            </a:r>
            <a:r>
              <a:rPr dirty="0" lang="en-US">
                <a:latin typeface="Times New Roman" panose="02020603050405020304" pitchFamily="18" charset="0"/>
                <a:cs typeface="Times New Roman" panose="02020603050405020304" pitchFamily="18" charset="0"/>
              </a:rPr>
              <a:t>(the system find out whether the system is in a safe state or not)</a:t>
            </a:r>
          </a:p>
          <a:p>
            <a:pPr lvl="2"/>
            <a:r>
              <a:rPr dirty="0" lang="en-US">
                <a:latin typeface="Times New Roman" panose="02020603050405020304" pitchFamily="18" charset="0"/>
                <a:cs typeface="Times New Roman" panose="02020603050405020304" pitchFamily="18" charset="0"/>
              </a:rPr>
              <a:t>If there exist a </a:t>
            </a:r>
            <a:r>
              <a:rPr b="1" dirty="0" lang="en-US">
                <a:latin typeface="Times New Roman" panose="02020603050405020304" pitchFamily="18" charset="0"/>
                <a:cs typeface="Times New Roman" panose="02020603050405020304" pitchFamily="18" charset="0"/>
              </a:rPr>
              <a:t>safe sequence</a:t>
            </a:r>
            <a:r>
              <a:rPr dirty="0" lang="en-US">
                <a:latin typeface="Times New Roman" panose="02020603050405020304" pitchFamily="18" charset="0"/>
                <a:cs typeface="Times New Roman" panose="02020603050405020304" pitchFamily="18" charset="0"/>
              </a:rPr>
              <a:t>(sequence or order in which processes can be finished successfully)</a:t>
            </a:r>
            <a:r>
              <a:rPr b="1"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of all processes </a:t>
            </a:r>
          </a:p>
          <a:p>
            <a:pPr lvl="2"/>
            <a:r>
              <a:rPr dirty="0" lang="en-US">
                <a:latin typeface="Times New Roman" panose="02020603050405020304" pitchFamily="18" charset="0"/>
                <a:cs typeface="Times New Roman" panose="02020603050405020304" pitchFamily="18" charset="0"/>
              </a:rPr>
              <a:t>This sequence may be changed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67" name="Title 1"/>
          <p:cNvSpPr>
            <a:spLocks noGrp="1"/>
          </p:cNvSpPr>
          <p:nvPr>
            <p:ph type="title"/>
          </p:nvPr>
        </p:nvSpPr>
        <p:spPr/>
        <p:txBody>
          <a:bodyPr/>
          <a:p>
            <a:r>
              <a:rPr dirty="0" lang="en-US" err="1"/>
              <a:t>Cont</a:t>
            </a:r>
            <a:r>
              <a:rPr dirty="0" lang="en-US"/>
              <a:t>…</a:t>
            </a:r>
          </a:p>
        </p:txBody>
      </p:sp>
      <p:sp>
        <p:nvSpPr>
          <p:cNvPr id="1048768" name="Content Placeholder 2"/>
          <p:cNvSpPr>
            <a:spLocks noGrp="1"/>
          </p:cNvSpPr>
          <p:nvPr>
            <p:ph idx="1"/>
          </p:nvPr>
        </p:nvSpPr>
        <p:spPr/>
        <p:txBody>
          <a:bodyPr/>
          <a:p>
            <a:r>
              <a:rPr dirty="0" lang="en-US"/>
              <a:t>The main </a:t>
            </a:r>
            <a:r>
              <a:rPr dirty="0" lang="en-US">
                <a:solidFill>
                  <a:srgbClr val="C00000"/>
                </a:solidFill>
              </a:rPr>
              <a:t>difference</a:t>
            </a:r>
            <a:r>
              <a:rPr dirty="0" lang="en-US"/>
              <a:t> between </a:t>
            </a:r>
            <a:r>
              <a:rPr dirty="0" lang="en-US">
                <a:solidFill>
                  <a:srgbClr val="C00000"/>
                </a:solidFill>
              </a:rPr>
              <a:t>deadlock prevention </a:t>
            </a:r>
            <a:r>
              <a:rPr dirty="0" lang="en-US"/>
              <a:t>and </a:t>
            </a:r>
            <a:r>
              <a:rPr dirty="0" lang="en-US">
                <a:solidFill>
                  <a:srgbClr val="C00000"/>
                </a:solidFill>
              </a:rPr>
              <a:t>deadlock avoidance </a:t>
            </a:r>
            <a:r>
              <a:rPr dirty="0" lang="en-US"/>
              <a:t>is that the deadlock prevention ensures that at least one of the necessary conditions to cause a deadlock will never occur, while deadlock avoidance ensures that the system will not enter an unsafe state.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769" name="Title 1"/>
          <p:cNvSpPr>
            <a:spLocks noGrp="1"/>
          </p:cNvSpPr>
          <p:nvPr>
            <p:ph type="title"/>
          </p:nvPr>
        </p:nvSpPr>
        <p:spPr>
          <a:xfrm>
            <a:off x="2057400" y="228600"/>
            <a:ext cx="5829300" cy="990600"/>
          </a:xfrm>
        </p:spPr>
        <p:txBody>
          <a:bodyPr>
            <a:noAutofit/>
          </a:bodyPr>
          <a:p>
            <a:r>
              <a:rPr b="1" dirty="0" sz="3600" lang="en-US">
                <a:solidFill>
                  <a:srgbClr val="3333CC"/>
                </a:solidFill>
                <a:latin typeface="Perpetua" pitchFamily="18" charset="0"/>
              </a:rPr>
              <a:t>Safe State</a:t>
            </a:r>
          </a:p>
        </p:txBody>
      </p:sp>
      <p:sp>
        <p:nvSpPr>
          <p:cNvPr id="1048770" name="Content Placeholder 2"/>
          <p:cNvSpPr>
            <a:spLocks noGrp="1"/>
          </p:cNvSpPr>
          <p:nvPr>
            <p:ph sz="quarter" idx="1"/>
          </p:nvPr>
        </p:nvSpPr>
        <p:spPr>
          <a:xfrm>
            <a:off x="1600201" y="1524000"/>
            <a:ext cx="10420064" cy="3770194"/>
          </a:xfrm>
        </p:spPr>
        <p:txBody>
          <a:bodyPr>
            <a:noAutofit/>
          </a:bodyPr>
          <a:p>
            <a:pPr algn="just">
              <a:lnSpc>
                <a:spcPct val="150000"/>
              </a:lnSpc>
              <a:buClr>
                <a:srgbClr val="3333CC"/>
              </a:buClr>
              <a:buSzPct val="85000"/>
              <a:buFont typeface="Wingdings" pitchFamily="2" charset="2"/>
              <a:buChar char="ü"/>
            </a:pPr>
            <a:r>
              <a:rPr dirty="0" sz="2800" lang="en-US">
                <a:latin typeface="Perpetua" pitchFamily="18" charset="0"/>
              </a:rPr>
              <a:t>  When a process requests an </a:t>
            </a:r>
            <a:r>
              <a:rPr b="1" dirty="0" sz="2800" lang="en-US">
                <a:solidFill>
                  <a:srgbClr val="FF0000"/>
                </a:solidFill>
                <a:latin typeface="Perpetua" pitchFamily="18" charset="0"/>
              </a:rPr>
              <a:t>available</a:t>
            </a:r>
            <a:r>
              <a:rPr dirty="0" sz="2800" lang="en-US">
                <a:latin typeface="Perpetua" pitchFamily="18" charset="0"/>
              </a:rPr>
              <a:t> resource, system must decide if </a:t>
            </a:r>
            <a:r>
              <a:rPr dirty="0" sz="2800" lang="en-US">
                <a:solidFill>
                  <a:srgbClr val="00B050"/>
                </a:solidFill>
                <a:latin typeface="Perpetua" pitchFamily="18" charset="0"/>
              </a:rPr>
              <a:t>immediate allocation</a:t>
            </a:r>
            <a:r>
              <a:rPr dirty="0" sz="2800" lang="en-US">
                <a:latin typeface="Perpetua" pitchFamily="18" charset="0"/>
              </a:rPr>
              <a:t> leaves the system in </a:t>
            </a:r>
            <a:r>
              <a:rPr b="1" dirty="0" sz="2800" lang="en-US">
                <a:solidFill>
                  <a:srgbClr val="FF00FF"/>
                </a:solidFill>
                <a:latin typeface="Perpetua" pitchFamily="18" charset="0"/>
              </a:rPr>
              <a:t>a </a:t>
            </a:r>
            <a:r>
              <a:rPr b="1" dirty="0" sz="2800" i="1" lang="en-US">
                <a:solidFill>
                  <a:srgbClr val="FF00FF"/>
                </a:solidFill>
                <a:latin typeface="Perpetua" pitchFamily="18" charset="0"/>
              </a:rPr>
              <a:t>safe state</a:t>
            </a:r>
            <a:r>
              <a:rPr dirty="0" sz="2800" lang="en-US">
                <a:latin typeface="Perpetua" pitchFamily="18" charset="0"/>
              </a:rPr>
              <a:t>.</a:t>
            </a:r>
          </a:p>
          <a:p>
            <a:pPr>
              <a:lnSpc>
                <a:spcPct val="150000"/>
              </a:lnSpc>
              <a:buClr>
                <a:srgbClr val="3333CC"/>
              </a:buClr>
              <a:buSzPct val="85000"/>
              <a:buFont typeface="Wingdings" pitchFamily="2" charset="2"/>
              <a:buChar char="ü"/>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state is </a:t>
            </a:r>
            <a:r>
              <a:rPr b="1" dirty="0" sz="2800" i="1"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safe</a:t>
            </a: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if the system can allocate all resources requested by all processes ( up to their stated maximums ) without entering a deadlock state.</a:t>
            </a:r>
            <a:r>
              <a:rPr dirty="0" sz="2800" lang="en-US">
                <a:latin typeface="Perpetua" pitchFamily="18" charset="0"/>
              </a:rPr>
              <a:t> </a:t>
            </a:r>
          </a:p>
          <a:p>
            <a:pPr>
              <a:lnSpc>
                <a:spcPct val="150000"/>
              </a:lnSpc>
            </a:pPr>
            <a:endParaRPr dirty="0" sz="2800" lang="en-US">
              <a:solidFill>
                <a:srgbClr val="3333CC"/>
              </a:solidFill>
              <a:latin typeface="Perpetua"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774" name="Title 1"/>
          <p:cNvSpPr>
            <a:spLocks noGrp="1"/>
          </p:cNvSpPr>
          <p:nvPr>
            <p:ph type="title"/>
          </p:nvPr>
        </p:nvSpPr>
        <p:spPr>
          <a:xfrm>
            <a:off x="1914144" y="274638"/>
            <a:ext cx="9997440" cy="487362"/>
          </a:xfrm>
        </p:spPr>
        <p:txBody>
          <a:bodyPr>
            <a:normAutofit fontScale="90000"/>
          </a:bodyPr>
          <a:p>
            <a:r>
              <a:rPr dirty="0" lang="en-US" err="1"/>
              <a:t>Cont</a:t>
            </a:r>
            <a:r>
              <a:rPr dirty="0" lang="en-US"/>
              <a:t>…</a:t>
            </a:r>
          </a:p>
        </p:txBody>
      </p:sp>
      <p:sp>
        <p:nvSpPr>
          <p:cNvPr id="1048775" name="Content Placeholder 2"/>
          <p:cNvSpPr>
            <a:spLocks noGrp="1"/>
          </p:cNvSpPr>
          <p:nvPr>
            <p:ph idx="1"/>
          </p:nvPr>
        </p:nvSpPr>
        <p:spPr>
          <a:xfrm>
            <a:off x="1524000" y="685800"/>
            <a:ext cx="10515600" cy="6019800"/>
          </a:xfrm>
        </p:spPr>
        <p:txBody>
          <a:bodyPr>
            <a:normAutofit fontScale="75000" lnSpcReduction="10000"/>
          </a:bodyPr>
          <a:p>
            <a:pPr>
              <a:lnSpc>
                <a:spcPct val="150000"/>
              </a:lnSpc>
              <a:buClr>
                <a:srgbClr val="3333CC"/>
              </a:buClr>
              <a:buSzPct val="85000"/>
              <a:buFont typeface="Wingdings" pitchFamily="2" charset="2"/>
              <a:buChar char="ü"/>
            </a:pP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More formally, a state is safe if there exists a </a:t>
            </a:r>
            <a:r>
              <a:rPr b="1" dirty="0" sz="2400" i="1"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safe sequence</a:t>
            </a: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processes { P0, P1, P2, ..., PN } </a:t>
            </a:r>
            <a:endParaRPr dirty="0" sz="2400" lang="en-US">
              <a:latin typeface="Perpetua" pitchFamily="18" charset="0"/>
            </a:endParaRPr>
          </a:p>
          <a:p>
            <a:pPr>
              <a:lnSpc>
                <a:spcPct val="150000"/>
              </a:lnSpc>
              <a:buClr>
                <a:srgbClr val="3333CC"/>
              </a:buClr>
              <a:buSzPct val="85000"/>
              <a:buFont typeface="Wingdings" pitchFamily="2" charset="2"/>
              <a:buChar char="ü"/>
            </a:pPr>
            <a:r>
              <a:rPr dirty="0" sz="3000" lang="en-US">
                <a:latin typeface="Perpetua" pitchFamily="18" charset="0"/>
              </a:rPr>
              <a:t>Sequence of all processes &lt;</a:t>
            </a:r>
            <a:r>
              <a:rPr dirty="0" sz="3000" i="1" lang="en-US">
                <a:latin typeface="Perpetua" pitchFamily="18" charset="0"/>
              </a:rPr>
              <a:t>P</a:t>
            </a:r>
            <a:r>
              <a:rPr baseline="-25000" dirty="0" sz="3000" lang="en-US">
                <a:latin typeface="Perpetua" pitchFamily="18" charset="0"/>
              </a:rPr>
              <a:t>1</a:t>
            </a:r>
            <a:r>
              <a:rPr dirty="0" sz="3000" lang="en-US">
                <a:latin typeface="Perpetua" pitchFamily="18" charset="0"/>
              </a:rPr>
              <a:t>, </a:t>
            </a:r>
            <a:r>
              <a:rPr dirty="0" sz="3000" i="1" lang="en-US">
                <a:latin typeface="Perpetua" pitchFamily="18" charset="0"/>
              </a:rPr>
              <a:t>P</a:t>
            </a:r>
            <a:r>
              <a:rPr baseline="-25000" dirty="0" sz="3000" lang="en-US">
                <a:latin typeface="Perpetua" pitchFamily="18" charset="0"/>
              </a:rPr>
              <a:t>2</a:t>
            </a:r>
            <a:r>
              <a:rPr dirty="0" sz="3000" lang="en-US">
                <a:latin typeface="Perpetua" pitchFamily="18" charset="0"/>
              </a:rPr>
              <a:t>, …, </a:t>
            </a:r>
            <a:r>
              <a:rPr dirty="0" sz="3000" i="1" lang="en-US" err="1">
                <a:latin typeface="Perpetua" pitchFamily="18" charset="0"/>
              </a:rPr>
              <a:t>P</a:t>
            </a:r>
            <a:r>
              <a:rPr baseline="-25000" dirty="0" sz="3000" i="1" lang="en-US" err="1">
                <a:latin typeface="Perpetua" pitchFamily="18" charset="0"/>
              </a:rPr>
              <a:t>n</a:t>
            </a:r>
            <a:r>
              <a:rPr dirty="0" sz="3000" lang="en-US">
                <a:latin typeface="Perpetua" pitchFamily="18" charset="0"/>
              </a:rPr>
              <a:t>&gt; is safe if for each</a:t>
            </a:r>
            <a:r>
              <a:rPr dirty="0" sz="3000" i="1" lang="en-US">
                <a:latin typeface="Perpetua" pitchFamily="18" charset="0"/>
              </a:rPr>
              <a:t> P</a:t>
            </a:r>
            <a:r>
              <a:rPr baseline="-25000" dirty="0" sz="3000" lang="en-US">
                <a:latin typeface="Perpetua" pitchFamily="18" charset="0"/>
              </a:rPr>
              <a:t>i</a:t>
            </a:r>
            <a:r>
              <a:rPr dirty="0" sz="3000" lang="en-US">
                <a:latin typeface="Perpetua" pitchFamily="18" charset="0"/>
              </a:rPr>
              <a:t>, the resources that </a:t>
            </a:r>
            <a:r>
              <a:rPr dirty="0" sz="3000" i="1" lang="en-US">
                <a:latin typeface="Perpetua" pitchFamily="18" charset="0"/>
              </a:rPr>
              <a:t>Pi</a:t>
            </a:r>
            <a:r>
              <a:rPr dirty="0" sz="3000" lang="en-US">
                <a:latin typeface="Perpetua" pitchFamily="18" charset="0"/>
              </a:rPr>
              <a:t> can still request can be satisfied by </a:t>
            </a:r>
            <a:r>
              <a:rPr dirty="0" sz="3000" lang="en-US">
                <a:solidFill>
                  <a:srgbClr val="FF33CC"/>
                </a:solidFill>
                <a:latin typeface="Perpetua" pitchFamily="18" charset="0"/>
              </a:rPr>
              <a:t>currently available resources + resources held </a:t>
            </a:r>
            <a:r>
              <a:rPr dirty="0" sz="3000" lang="en-US">
                <a:latin typeface="Perpetua" pitchFamily="18" charset="0"/>
              </a:rPr>
              <a:t>by all the </a:t>
            </a:r>
            <a:r>
              <a:rPr dirty="0" sz="3000" i="1" lang="en-US" err="1">
                <a:latin typeface="Perpetua" pitchFamily="18" charset="0"/>
              </a:rPr>
              <a:t>P</a:t>
            </a:r>
            <a:r>
              <a:rPr baseline="-25000" dirty="0" sz="3000" i="1" lang="en-US" err="1">
                <a:latin typeface="Perpetua" pitchFamily="18" charset="0"/>
              </a:rPr>
              <a:t>j</a:t>
            </a:r>
            <a:r>
              <a:rPr dirty="0" sz="3000" lang="en-US">
                <a:latin typeface="Perpetua" pitchFamily="18" charset="0"/>
              </a:rPr>
              <a:t>, with </a:t>
            </a:r>
            <a:r>
              <a:rPr dirty="0" sz="3000" i="1" lang="en-US">
                <a:latin typeface="Perpetua" pitchFamily="18" charset="0"/>
              </a:rPr>
              <a:t>j&lt;I</a:t>
            </a:r>
            <a:r>
              <a:rPr dirty="0" sz="3000" lang="en-US">
                <a:latin typeface="Perpetua" pitchFamily="18" charset="0"/>
              </a:rPr>
              <a:t>.</a:t>
            </a:r>
          </a:p>
          <a:p>
            <a:pPr lvl="1">
              <a:lnSpc>
                <a:spcPct val="150000"/>
              </a:lnSpc>
            </a:pPr>
            <a:r>
              <a:rPr dirty="0" sz="2600" lang="en-US">
                <a:latin typeface="Perpetua" pitchFamily="18" charset="0"/>
              </a:rPr>
              <a:t> </a:t>
            </a:r>
            <a:r>
              <a:rPr dirty="0" sz="2600" lang="en-US">
                <a:solidFill>
                  <a:srgbClr val="3333CC"/>
                </a:solidFill>
                <a:latin typeface="Perpetua" pitchFamily="18" charset="0"/>
              </a:rPr>
              <a:t>If P</a:t>
            </a:r>
            <a:r>
              <a:rPr baseline="-25000" dirty="0" sz="2600" lang="en-US">
                <a:solidFill>
                  <a:srgbClr val="3333CC"/>
                </a:solidFill>
                <a:latin typeface="Perpetua" pitchFamily="18" charset="0"/>
              </a:rPr>
              <a:t>i</a:t>
            </a:r>
            <a:r>
              <a:rPr dirty="0" sz="2600" lang="en-US">
                <a:solidFill>
                  <a:srgbClr val="3333CC"/>
                </a:solidFill>
                <a:latin typeface="Perpetua" pitchFamily="18" charset="0"/>
              </a:rPr>
              <a:t> resource needs are not immediately available, then </a:t>
            </a:r>
            <a:r>
              <a:rPr dirty="0" sz="2600" i="1" lang="en-US">
                <a:solidFill>
                  <a:srgbClr val="3333CC"/>
                </a:solidFill>
                <a:latin typeface="Perpetua" pitchFamily="18" charset="0"/>
              </a:rPr>
              <a:t>P</a:t>
            </a:r>
            <a:r>
              <a:rPr baseline="-25000" dirty="0" sz="2600" i="1" lang="en-US">
                <a:solidFill>
                  <a:srgbClr val="3333CC"/>
                </a:solidFill>
                <a:latin typeface="Perpetua" pitchFamily="18" charset="0"/>
              </a:rPr>
              <a:t>i</a:t>
            </a:r>
            <a:r>
              <a:rPr dirty="0" sz="2600" lang="en-US">
                <a:solidFill>
                  <a:srgbClr val="3333CC"/>
                </a:solidFill>
                <a:latin typeface="Perpetua" pitchFamily="18" charset="0"/>
              </a:rPr>
              <a:t> can wait until all </a:t>
            </a:r>
            <a:r>
              <a:rPr dirty="0" sz="2600" i="1" lang="en-US" err="1">
                <a:solidFill>
                  <a:srgbClr val="3333CC"/>
                </a:solidFill>
                <a:latin typeface="Perpetua" pitchFamily="18" charset="0"/>
              </a:rPr>
              <a:t>P</a:t>
            </a:r>
            <a:r>
              <a:rPr baseline="-25000" dirty="0" sz="2600" i="1" lang="en-US" err="1">
                <a:solidFill>
                  <a:srgbClr val="3333CC"/>
                </a:solidFill>
                <a:latin typeface="Perpetua" pitchFamily="18" charset="0"/>
              </a:rPr>
              <a:t>j</a:t>
            </a:r>
            <a:r>
              <a:rPr dirty="0" sz="2600" i="1" lang="en-US">
                <a:solidFill>
                  <a:srgbClr val="3333CC"/>
                </a:solidFill>
                <a:latin typeface="Perpetua" pitchFamily="18" charset="0"/>
              </a:rPr>
              <a:t> </a:t>
            </a:r>
            <a:r>
              <a:rPr dirty="0" sz="2600" lang="en-US">
                <a:solidFill>
                  <a:srgbClr val="3333CC"/>
                </a:solidFill>
                <a:latin typeface="Perpetua" pitchFamily="18" charset="0"/>
              </a:rPr>
              <a:t>have finished.</a:t>
            </a:r>
          </a:p>
          <a:p>
            <a:pPr lvl="1"/>
            <a:r>
              <a:rPr dirty="0" sz="2600" lang="en-US">
                <a:solidFill>
                  <a:srgbClr val="3333CC"/>
                </a:solidFill>
                <a:latin typeface="Perpetua" pitchFamily="18" charset="0"/>
              </a:rPr>
              <a:t>  When </a:t>
            </a:r>
            <a:r>
              <a:rPr dirty="0" sz="2600" i="1" lang="en-US" err="1">
                <a:solidFill>
                  <a:srgbClr val="3333CC"/>
                </a:solidFill>
                <a:latin typeface="Perpetua" pitchFamily="18" charset="0"/>
              </a:rPr>
              <a:t>P</a:t>
            </a:r>
            <a:r>
              <a:rPr baseline="-25000" dirty="0" sz="2600" i="1" lang="en-US" err="1">
                <a:solidFill>
                  <a:srgbClr val="3333CC"/>
                </a:solidFill>
                <a:latin typeface="Perpetua" pitchFamily="18" charset="0"/>
              </a:rPr>
              <a:t>j</a:t>
            </a:r>
            <a:r>
              <a:rPr dirty="0" sz="2600" lang="en-US">
                <a:solidFill>
                  <a:srgbClr val="3333CC"/>
                </a:solidFill>
                <a:latin typeface="Perpetua" pitchFamily="18" charset="0"/>
              </a:rPr>
              <a:t> is finished, </a:t>
            </a:r>
            <a:r>
              <a:rPr dirty="0" sz="2600" i="1" lang="en-US">
                <a:solidFill>
                  <a:srgbClr val="3333CC"/>
                </a:solidFill>
                <a:latin typeface="Perpetua" pitchFamily="18" charset="0"/>
              </a:rPr>
              <a:t>P</a:t>
            </a:r>
            <a:r>
              <a:rPr baseline="-25000" dirty="0" sz="2600" lang="en-US">
                <a:solidFill>
                  <a:srgbClr val="3333CC"/>
                </a:solidFill>
                <a:latin typeface="Perpetua" pitchFamily="18" charset="0"/>
              </a:rPr>
              <a:t>i</a:t>
            </a:r>
            <a:r>
              <a:rPr dirty="0" sz="2600" lang="en-US">
                <a:solidFill>
                  <a:srgbClr val="3333CC"/>
                </a:solidFill>
                <a:latin typeface="Perpetua" pitchFamily="18" charset="0"/>
              </a:rPr>
              <a:t> can obtain needed resources, execute, return allocated resources, and terminate. </a:t>
            </a:r>
          </a:p>
          <a:p>
            <a:pPr lvl="1">
              <a:lnSpc>
                <a:spcPct val="150000"/>
              </a:lnSpc>
            </a:pPr>
            <a:r>
              <a:rPr dirty="0" sz="2600" lang="en-US">
                <a:solidFill>
                  <a:srgbClr val="3333CC"/>
                </a:solidFill>
                <a:latin typeface="Perpetua" pitchFamily="18" charset="0"/>
              </a:rPr>
              <a:t>  When </a:t>
            </a:r>
            <a:r>
              <a:rPr dirty="0" sz="2600" i="1" lang="en-US">
                <a:solidFill>
                  <a:srgbClr val="3333CC"/>
                </a:solidFill>
                <a:latin typeface="Perpetua" pitchFamily="18" charset="0"/>
              </a:rPr>
              <a:t>P</a:t>
            </a:r>
            <a:r>
              <a:rPr baseline="-25000" dirty="0" sz="2600" i="1" lang="en-US">
                <a:solidFill>
                  <a:srgbClr val="3333CC"/>
                </a:solidFill>
                <a:latin typeface="Perpetua" pitchFamily="18" charset="0"/>
              </a:rPr>
              <a:t>i</a:t>
            </a:r>
            <a:r>
              <a:rPr dirty="0" sz="2600" lang="en-US">
                <a:solidFill>
                  <a:srgbClr val="3333CC"/>
                </a:solidFill>
                <a:latin typeface="Perpetua" pitchFamily="18" charset="0"/>
              </a:rPr>
              <a:t> terminates, </a:t>
            </a:r>
            <a:r>
              <a:rPr dirty="0" sz="2600" i="1" lang="en-US">
                <a:solidFill>
                  <a:srgbClr val="3333CC"/>
                </a:solidFill>
                <a:latin typeface="Perpetua" pitchFamily="18" charset="0"/>
              </a:rPr>
              <a:t>P</a:t>
            </a:r>
            <a:r>
              <a:rPr baseline="-25000" dirty="0" sz="2600" i="1" lang="en-US">
                <a:solidFill>
                  <a:srgbClr val="3333CC"/>
                </a:solidFill>
                <a:latin typeface="Perpetua" pitchFamily="18" charset="0"/>
              </a:rPr>
              <a:t>i</a:t>
            </a:r>
            <a:r>
              <a:rPr baseline="-25000" dirty="0" sz="2600" lang="en-US">
                <a:solidFill>
                  <a:srgbClr val="3333CC"/>
                </a:solidFill>
                <a:latin typeface="Perpetua" pitchFamily="18" charset="0"/>
              </a:rPr>
              <a:t>+1</a:t>
            </a:r>
            <a:r>
              <a:rPr dirty="0" sz="2600" lang="en-US">
                <a:solidFill>
                  <a:srgbClr val="3333CC"/>
                </a:solidFill>
                <a:latin typeface="Perpetua" pitchFamily="18" charset="0"/>
              </a:rPr>
              <a:t> can obtain its needed resources, and so on. </a:t>
            </a:r>
          </a:p>
          <a:p>
            <a:endParaRPr dirty="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779" name="Title 1"/>
          <p:cNvSpPr>
            <a:spLocks noGrp="1"/>
          </p:cNvSpPr>
          <p:nvPr>
            <p:ph type="title"/>
          </p:nvPr>
        </p:nvSpPr>
        <p:spPr/>
        <p:txBody>
          <a:bodyPr/>
          <a:p>
            <a:r>
              <a:rPr dirty="0" lang="en-US" err="1"/>
              <a:t>Cont</a:t>
            </a:r>
            <a:r>
              <a:rPr dirty="0" lang="en-US"/>
              <a:t>…</a:t>
            </a:r>
          </a:p>
        </p:txBody>
      </p:sp>
      <p:sp>
        <p:nvSpPr>
          <p:cNvPr id="1048780" name="Content Placeholder 2"/>
          <p:cNvSpPr>
            <a:spLocks noGrp="1"/>
          </p:cNvSpPr>
          <p:nvPr>
            <p:ph idx="1"/>
          </p:nvPr>
        </p:nvSpPr>
        <p:spPr/>
        <p:txBody>
          <a:bodyPr/>
          <a:p>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safe sequence does not exist, then the system is in an unsafe state, which </a:t>
            </a:r>
            <a:r>
              <a:rPr b="1" dirty="0" sz="3200" i="1"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MAY</a:t>
            </a: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lead to deadlock. ( All safe states are deadlock free, but not all unsafe states lead to deadlocks. )</a:t>
            </a:r>
            <a:endParaRPr dirty="0" sz="32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81" name="Title 1"/>
          <p:cNvSpPr>
            <a:spLocks noGrp="1"/>
          </p:cNvSpPr>
          <p:nvPr>
            <p:ph type="title"/>
          </p:nvPr>
        </p:nvSpPr>
        <p:spPr>
          <a:xfrm>
            <a:off x="1371600" y="152400"/>
            <a:ext cx="10210800" cy="838200"/>
          </a:xfrm>
        </p:spPr>
        <p:txBody>
          <a:bodyPr>
            <a:normAutofit/>
          </a:bodyPr>
          <a:p>
            <a:pPr algn="ctr"/>
            <a:r>
              <a:rPr b="1" dirty="0" sz="4000" lang="en-US">
                <a:solidFill>
                  <a:srgbClr val="3333CC"/>
                </a:solidFill>
                <a:latin typeface="+mn-lt"/>
              </a:rPr>
              <a:t>Example one </a:t>
            </a:r>
          </a:p>
        </p:txBody>
      </p:sp>
      <p:sp>
        <p:nvSpPr>
          <p:cNvPr id="1048782" name="Content Placeholder 3"/>
          <p:cNvSpPr>
            <a:spLocks noGrp="1"/>
          </p:cNvSpPr>
          <p:nvPr>
            <p:ph sz="quarter" idx="1"/>
          </p:nvPr>
        </p:nvSpPr>
        <p:spPr>
          <a:xfrm>
            <a:off x="1219200" y="990600"/>
            <a:ext cx="10744200" cy="5676900"/>
          </a:xfrm>
        </p:spPr>
        <p:txBody>
          <a:bodyPr>
            <a:normAutofit/>
          </a:bodyPr>
          <a:p>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Consider a system with 12 tape drives and 3 processes, allocated as follows in a table at state T0. </a:t>
            </a:r>
            <a:endParaRPr dirty="0" sz="2800"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indent="0" marL="82296">
              <a:buNone/>
            </a:pPr>
            <a:endParaRPr dirty="0" lang="en-US"/>
          </a:p>
          <a:p>
            <a:pPr indent="0" marL="82296">
              <a:buNone/>
            </a:pPr>
            <a:endParaRPr dirty="0" lang="en-US"/>
          </a:p>
          <a:p>
            <a:endParaRPr dirty="0" sz="3200" lang="en-US">
              <a:solidFill>
                <a:srgbClr val="3333CC"/>
              </a:solidFill>
            </a:endParaRPr>
          </a:p>
          <a:p>
            <a:endParaRPr dirty="0" sz="3200" lang="en-US">
              <a:solidFill>
                <a:srgbClr val="3333CC"/>
              </a:solidFill>
            </a:endParaRPr>
          </a:p>
          <a:p>
            <a:pPr indent="0" marL="82296">
              <a:buNone/>
            </a:pPr>
            <a:r>
              <a:rPr dirty="0" lang="en-US"/>
              <a:t>Q: </a:t>
            </a: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this a safe state? What is the safe sequence? </a:t>
            </a:r>
          </a:p>
          <a:p>
            <a:r>
              <a:rPr dirty="0" lang="en-US">
                <a:solidFill>
                  <a:srgbClr val="3333CC"/>
                </a:solidFill>
              </a:rPr>
              <a:t>Available resource=total resource- allocated resource</a:t>
            </a:r>
          </a:p>
          <a:p>
            <a:r>
              <a:rPr dirty="0" lang="en-US">
                <a:solidFill>
                  <a:srgbClr val="3333CC"/>
                </a:solidFill>
              </a:rPr>
              <a:t>Available resource= </a:t>
            </a:r>
            <a:r>
              <a:rPr dirty="0" sz="2800" lang="en-US">
                <a:solidFill>
                  <a:srgbClr val="0070C0"/>
                </a:solidFill>
              </a:rPr>
              <a:t>12-9= 3</a:t>
            </a:r>
            <a:endParaRPr dirty="0" lang="en-US">
              <a:solidFill>
                <a:srgbClr val="0070C0"/>
              </a:solidFill>
            </a:endParaRPr>
          </a:p>
        </p:txBody>
      </p:sp>
      <p:pic>
        <p:nvPicPr>
          <p:cNvPr id="2097159" name="Picture 9"/>
          <p:cNvPicPr>
            <a:picLocks noChangeAspect="1"/>
          </p:cNvPicPr>
          <p:nvPr/>
        </p:nvPicPr>
        <p:blipFill>
          <a:blip xmlns:r="http://schemas.openxmlformats.org/officeDocument/2006/relationships" r:embed="rId1"/>
          <a:stretch>
            <a:fillRect/>
          </a:stretch>
        </p:blipFill>
        <p:spPr>
          <a:xfrm>
            <a:off x="1752600" y="2135412"/>
            <a:ext cx="4724400" cy="169363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pic>
        <p:nvPicPr>
          <p:cNvPr id="2097152" name="Content Placeholder 4"/>
          <p:cNvPicPr>
            <a:picLocks noChangeAspect="1" noGrp="1"/>
          </p:cNvPicPr>
          <p:nvPr>
            <p:ph idx="1"/>
          </p:nvPr>
        </p:nvPicPr>
        <p:blipFill>
          <a:blip xmlns:r="http://schemas.openxmlformats.org/officeDocument/2006/relationships" r:embed="rId1"/>
          <a:stretch>
            <a:fillRect/>
          </a:stretch>
        </p:blipFill>
        <p:spPr>
          <a:xfrm>
            <a:off x="2438401" y="487550"/>
            <a:ext cx="7670222" cy="576085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786" name="Title 1"/>
          <p:cNvSpPr>
            <a:spLocks noGrp="1"/>
          </p:cNvSpPr>
          <p:nvPr>
            <p:ph type="title"/>
          </p:nvPr>
        </p:nvSpPr>
        <p:spPr>
          <a:xfrm>
            <a:off x="1914144" y="274638"/>
            <a:ext cx="9997440" cy="334962"/>
          </a:xfrm>
        </p:spPr>
        <p:txBody>
          <a:bodyPr>
            <a:normAutofit fontScale="90000"/>
          </a:bodyPr>
          <a:p>
            <a:r>
              <a:rPr dirty="0" lang="en-US" err="1"/>
              <a:t>Cont</a:t>
            </a:r>
            <a:r>
              <a:rPr dirty="0" lang="en-US"/>
              <a:t>…</a:t>
            </a:r>
          </a:p>
        </p:txBody>
      </p:sp>
      <p:sp>
        <p:nvSpPr>
          <p:cNvPr id="1048787" name="Content Placeholder 2"/>
          <p:cNvSpPr>
            <a:spLocks noGrp="1"/>
          </p:cNvSpPr>
          <p:nvPr>
            <p:ph idx="1"/>
          </p:nvPr>
        </p:nvSpPr>
        <p:spPr>
          <a:xfrm>
            <a:off x="1914144" y="990600"/>
            <a:ext cx="9997440" cy="5257800"/>
          </a:xfrm>
        </p:spPr>
        <p:txBody>
          <a:bodyPr>
            <a:normAutofit fontScale="81250" lnSpcReduction="20000"/>
          </a:bodyPr>
          <a:p>
            <a:r>
              <a:rPr dirty="0" lang="en-US"/>
              <a:t> </a:t>
            </a:r>
            <a:r>
              <a:rPr dirty="0" sz="3200" lang="en-US">
                <a:solidFill>
                  <a:srgbClr val="3333CC"/>
                </a:solidFill>
              </a:rPr>
              <a:t>First we have to find out the safe sequence  </a:t>
            </a:r>
          </a:p>
          <a:p>
            <a:r>
              <a:rPr dirty="0" lang="en-US">
                <a:solidFill>
                  <a:srgbClr val="0070C0"/>
                </a:solidFill>
              </a:rPr>
              <a:t>So that, we can fulfill the request of P1, P0 and P2 respectively. </a:t>
            </a:r>
          </a:p>
          <a:p>
            <a:endParaRPr dirty="0" lang="en-US"/>
          </a:p>
          <a:p>
            <a:endParaRPr dirty="0" lang="en-US"/>
          </a:p>
          <a:p>
            <a:endParaRPr dirty="0" lang="en-US"/>
          </a:p>
          <a:p>
            <a:endParaRPr dirty="0" lang="en-US"/>
          </a:p>
          <a:p>
            <a:endParaRPr dirty="0" lang="en-US"/>
          </a:p>
          <a:p>
            <a:endParaRPr dirty="0" lang="en-US">
              <a:solidFill>
                <a:srgbClr val="0070C0"/>
              </a:solidFill>
            </a:endParaRPr>
          </a:p>
          <a:p>
            <a:r>
              <a:rPr b="1" dirty="0" sz="3200" lang="en-US">
                <a:solidFill>
                  <a:srgbClr val="0070C0"/>
                </a:solidFill>
              </a:rPr>
              <a:t>&lt;P1, P0, P2&gt;</a:t>
            </a:r>
            <a:r>
              <a:rPr dirty="0" sz="3200" lang="en-US">
                <a:solidFill>
                  <a:srgbClr val="0070C0"/>
                </a:solidFill>
              </a:rPr>
              <a:t> </a:t>
            </a:r>
            <a:r>
              <a:rPr dirty="0" sz="3200" lang="en-US"/>
              <a:t>satisfies the safety condition.</a:t>
            </a:r>
          </a:p>
          <a:p>
            <a:pPr indent="0" marL="82296">
              <a:buNone/>
            </a:pPr>
            <a:r>
              <a:rPr dirty="0" lang="en-US"/>
              <a:t>	Or </a:t>
            </a:r>
          </a:p>
          <a:p>
            <a:r>
              <a:rPr dirty="0" lang="en-US"/>
              <a:t>Yes, it is a safe state and the save sequence is &lt;P1,P0,P2&gt;</a:t>
            </a:r>
          </a:p>
        </p:txBody>
      </p:sp>
      <p:pic>
        <p:nvPicPr>
          <p:cNvPr id="2097160" name="Picture 3"/>
          <p:cNvPicPr>
            <a:picLocks noChangeAspect="1"/>
          </p:cNvPicPr>
          <p:nvPr/>
        </p:nvPicPr>
        <p:blipFill>
          <a:blip xmlns:r="http://schemas.openxmlformats.org/officeDocument/2006/relationships" r:embed="rId1"/>
          <a:stretch>
            <a:fillRect/>
          </a:stretch>
        </p:blipFill>
        <p:spPr>
          <a:xfrm>
            <a:off x="2209800" y="2362200"/>
            <a:ext cx="4876800" cy="1841658"/>
          </a:xfrm>
          <a:prstGeom prst="rec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791" name="Title 1"/>
          <p:cNvSpPr>
            <a:spLocks noGrp="1"/>
          </p:cNvSpPr>
          <p:nvPr>
            <p:ph type="title"/>
          </p:nvPr>
        </p:nvSpPr>
        <p:spPr/>
        <p:txBody>
          <a:bodyPr/>
          <a:p>
            <a:r>
              <a:rPr dirty="0" lang="en-US"/>
              <a:t>Example two </a:t>
            </a:r>
          </a:p>
        </p:txBody>
      </p:sp>
      <p:sp>
        <p:nvSpPr>
          <p:cNvPr id="1048792" name="Content Placeholder 2"/>
          <p:cNvSpPr>
            <a:spLocks noGrp="1"/>
          </p:cNvSpPr>
          <p:nvPr>
            <p:ph idx="1"/>
          </p:nvPr>
        </p:nvSpPr>
        <p:spPr/>
        <p:txBody>
          <a:bodyPr/>
          <a:p>
            <a:pPr indent="0" marL="82296">
              <a:buNone/>
            </a:pPr>
            <a:r>
              <a:rPr dirty="0" lang="en-US"/>
              <a:t>Q1: Is the following system safe?</a:t>
            </a:r>
          </a:p>
          <a:p>
            <a:r>
              <a:rPr dirty="0" sz="3200" lang="en-US"/>
              <a:t>A system with 12 tape drives and 3 processes: P0, P1, P2 at state </a:t>
            </a:r>
            <a:r>
              <a:rPr b="1" dirty="0" sz="3200" lang="en-US">
                <a:solidFill>
                  <a:srgbClr val="00FF00"/>
                </a:solidFill>
              </a:rPr>
              <a:t>T0. </a:t>
            </a:r>
            <a:r>
              <a:rPr dirty="0" sz="3200" lang="en-US"/>
              <a:t> </a:t>
            </a:r>
          </a:p>
          <a:p>
            <a:endParaRPr dirty="0" lang="en-US"/>
          </a:p>
          <a:p>
            <a:endParaRPr dirty="0" sz="3200" lang="en-US"/>
          </a:p>
          <a:p>
            <a:endParaRPr dirty="0" sz="3200" lang="en-US"/>
          </a:p>
          <a:p>
            <a:endParaRPr dirty="0" sz="3200" lang="en-US"/>
          </a:p>
          <a:p>
            <a:endParaRPr dirty="0" lang="en-US"/>
          </a:p>
          <a:p>
            <a:endParaRPr dirty="0" lang="en-US"/>
          </a:p>
        </p:txBody>
      </p:sp>
      <p:pic>
        <p:nvPicPr>
          <p:cNvPr id="2097161" name="Picture 4"/>
          <p:cNvPicPr>
            <a:picLocks noChangeAspect="1"/>
          </p:cNvPicPr>
          <p:nvPr/>
        </p:nvPicPr>
        <p:blipFill>
          <a:blip xmlns:r="http://schemas.openxmlformats.org/officeDocument/2006/relationships" r:embed="rId1"/>
          <a:stretch>
            <a:fillRect/>
          </a:stretch>
        </p:blipFill>
        <p:spPr>
          <a:xfrm>
            <a:off x="3276600" y="3564721"/>
            <a:ext cx="5181600" cy="1832416"/>
          </a:xfrm>
          <a:prstGeom prst="rec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796" name="Title 1"/>
          <p:cNvSpPr>
            <a:spLocks noGrp="1"/>
          </p:cNvSpPr>
          <p:nvPr>
            <p:ph type="title"/>
          </p:nvPr>
        </p:nvSpPr>
        <p:spPr/>
        <p:txBody>
          <a:bodyPr/>
          <a:p>
            <a:r>
              <a:rPr dirty="0" lang="en-US" err="1"/>
              <a:t>Cont</a:t>
            </a:r>
            <a:r>
              <a:rPr dirty="0" lang="en-US"/>
              <a:t>…</a:t>
            </a:r>
          </a:p>
        </p:txBody>
      </p:sp>
      <p:sp>
        <p:nvSpPr>
          <p:cNvPr id="1048797" name="Content Placeholder 2"/>
          <p:cNvSpPr>
            <a:spLocks noGrp="1"/>
          </p:cNvSpPr>
          <p:nvPr>
            <p:ph idx="1"/>
          </p:nvPr>
        </p:nvSpPr>
        <p:spPr/>
        <p:txBody>
          <a:bodyPr>
            <a:normAutofit fontScale="96429" lnSpcReduction="20000"/>
          </a:bodyPr>
          <a:p>
            <a:pPr>
              <a:lnSpc>
                <a:spcPct val="150000"/>
              </a:lnSpc>
            </a:pPr>
            <a:r>
              <a:rPr dirty="0" lang="en-US">
                <a:solidFill>
                  <a:srgbClr val="3333CC"/>
                </a:solidFill>
              </a:rPr>
              <a:t>Available resource=total resource- allocated resource</a:t>
            </a:r>
          </a:p>
          <a:p>
            <a:pPr>
              <a:lnSpc>
                <a:spcPct val="150000"/>
              </a:lnSpc>
            </a:pPr>
            <a:r>
              <a:rPr dirty="0" lang="en-US">
                <a:solidFill>
                  <a:srgbClr val="3333CC"/>
                </a:solidFill>
              </a:rPr>
              <a:t>Available resource= </a:t>
            </a:r>
            <a:r>
              <a:rPr dirty="0" sz="2800" lang="en-US">
                <a:solidFill>
                  <a:srgbClr val="0070C0"/>
                </a:solidFill>
              </a:rPr>
              <a:t>12-10= 2</a:t>
            </a:r>
            <a:endParaRPr dirty="0" sz="3200" lang="en-US"/>
          </a:p>
          <a:p>
            <a:pPr>
              <a:lnSpc>
                <a:spcPct val="150000"/>
              </a:lnSpc>
            </a:pPr>
            <a:r>
              <a:rPr dirty="0" sz="3200" lang="en-US"/>
              <a:t>This sequence &lt;P1, P0, P2&gt; is unsafe; only P1 can be satisfied. P0 and P2 must waits yielding to </a:t>
            </a:r>
            <a:r>
              <a:rPr b="1" dirty="0" sz="3200" lang="en-US">
                <a:solidFill>
                  <a:srgbClr val="00B050"/>
                </a:solidFill>
              </a:rPr>
              <a:t>a deadlock</a:t>
            </a:r>
            <a:r>
              <a:rPr dirty="0" sz="3200" lang="en-US"/>
              <a:t>.</a:t>
            </a:r>
          </a:p>
          <a:p>
            <a:pPr>
              <a:lnSpc>
                <a:spcPct val="150000"/>
              </a:lnSpc>
            </a:pPr>
            <a:endParaRPr dirty="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798" name="Title 1"/>
          <p:cNvSpPr>
            <a:spLocks noGrp="1"/>
          </p:cNvSpPr>
          <p:nvPr>
            <p:ph type="title"/>
          </p:nvPr>
        </p:nvSpPr>
        <p:spPr>
          <a:xfrm>
            <a:off x="2667000" y="152400"/>
            <a:ext cx="6667500" cy="914400"/>
          </a:xfrm>
        </p:spPr>
        <p:txBody>
          <a:bodyPr>
            <a:noAutofit/>
          </a:bodyPr>
          <a:p>
            <a:r>
              <a:rPr b="1" dirty="0" sz="4400" lang="en-US">
                <a:solidFill>
                  <a:srgbClr val="3333CC"/>
                </a:solidFill>
                <a:latin typeface="Perpetua" pitchFamily="18" charset="0"/>
              </a:rPr>
              <a:t>               Basic Facts</a:t>
            </a:r>
          </a:p>
        </p:txBody>
      </p:sp>
      <p:sp>
        <p:nvSpPr>
          <p:cNvPr id="1048799" name="Content Placeholder 2"/>
          <p:cNvSpPr>
            <a:spLocks noGrp="1"/>
          </p:cNvSpPr>
          <p:nvPr>
            <p:ph sz="quarter" idx="1"/>
          </p:nvPr>
        </p:nvSpPr>
        <p:spPr>
          <a:xfrm>
            <a:off x="1295400" y="914400"/>
            <a:ext cx="7010400" cy="5753100"/>
          </a:xfrm>
        </p:spPr>
        <p:txBody>
          <a:bodyPr>
            <a:noAutofit/>
          </a:bodyPr>
          <a:p>
            <a:pPr>
              <a:lnSpc>
                <a:spcPct val="150000"/>
              </a:lnSpc>
              <a:buClr>
                <a:srgbClr val="3333CC"/>
              </a:buClr>
              <a:buSzPct val="85000"/>
              <a:buFont typeface="Wingdings" pitchFamily="2" charset="2"/>
              <a:buChar char="ü"/>
            </a:pPr>
            <a:r>
              <a:rPr dirty="0" sz="2400" lang="en-US">
                <a:latin typeface="Perpetua" pitchFamily="18" charset="0"/>
              </a:rPr>
              <a:t> If a system is in safe state ⇒ no deadlocks.</a:t>
            </a:r>
            <a:endParaRPr sz="2400"/>
          </a:p>
          <a:p>
            <a:pPr>
              <a:lnSpc>
                <a:spcPct val="150000"/>
              </a:lnSpc>
              <a:buClr>
                <a:srgbClr val="3333CC"/>
              </a:buClr>
              <a:buSzPct val="85000"/>
              <a:buFont typeface="Wingdings" pitchFamily="2" charset="2"/>
              <a:buChar char="ü"/>
            </a:pPr>
            <a:r>
              <a:rPr dirty="0" sz="2400" lang="en-US">
                <a:latin typeface="Perpetua" pitchFamily="18" charset="0"/>
              </a:rPr>
              <a:t> If a system is in unsafe state ⇒ possibility of deadlock.</a:t>
            </a:r>
            <a:endParaRPr sz="2400"/>
          </a:p>
          <a:p>
            <a:pPr>
              <a:lnSpc>
                <a:spcPct val="150000"/>
              </a:lnSpc>
              <a:buClr>
                <a:srgbClr val="3333CC"/>
              </a:buClr>
              <a:buSzPct val="85000"/>
              <a:buFont typeface="Wingdings" pitchFamily="2" charset="2"/>
              <a:buChar char="ü"/>
            </a:pPr>
            <a:r>
              <a:rPr dirty="0" sz="2400" lang="en-US">
                <a:latin typeface="Perpetua" pitchFamily="18" charset="0"/>
              </a:rPr>
              <a:t> Avoidance ⇒ ensure that a system will never enter in an unsafe state. </a:t>
            </a:r>
            <a:endParaRPr sz="2400"/>
          </a:p>
          <a:p>
            <a:pPr>
              <a:lnSpc>
                <a:spcPct val="150000"/>
              </a:lnSpc>
              <a:buClr>
                <a:srgbClr val="3333CC"/>
              </a:buClr>
              <a:buSzPct val="85000"/>
              <a:buFont typeface="Wingdings" pitchFamily="2" charset="2"/>
              <a:buChar char="ü"/>
            </a:pPr>
            <a:r>
              <a:rPr dirty="0" sz="2400" lang="en-US">
                <a:latin typeface="Perpetua" pitchFamily="18" charset="0"/>
              </a:rPr>
              <a:t> Safe, unsafe , deadlock state spaces.</a:t>
            </a:r>
            <a:endParaRPr sz="2400"/>
          </a:p>
        </p:txBody>
      </p:sp>
      <p:pic>
        <p:nvPicPr>
          <p:cNvPr id="2097162" name="Picture 4"/>
          <p:cNvPicPr>
            <a:picLocks noChangeAspect="1"/>
          </p:cNvPicPr>
          <p:nvPr/>
        </p:nvPicPr>
        <p:blipFill>
          <a:blip xmlns:r="http://schemas.openxmlformats.org/officeDocument/2006/relationships" r:embed="rId1"/>
          <a:stretch>
            <a:fillRect/>
          </a:stretch>
        </p:blipFill>
        <p:spPr>
          <a:xfrm>
            <a:off x="7264231" y="4038600"/>
            <a:ext cx="4927769" cy="2667000"/>
          </a:xfrm>
          <a:prstGeom prst="rec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800" name="Title 1"/>
          <p:cNvSpPr>
            <a:spLocks noGrp="1"/>
          </p:cNvSpPr>
          <p:nvPr>
            <p:ph type="title"/>
          </p:nvPr>
        </p:nvSpPr>
        <p:spPr>
          <a:xfrm>
            <a:off x="2590800" y="533400"/>
            <a:ext cx="6174486" cy="800100"/>
          </a:xfrm>
        </p:spPr>
        <p:txBody>
          <a:bodyPr>
            <a:noAutofit/>
          </a:bodyPr>
          <a:p>
            <a:r>
              <a:rPr b="1" dirty="0" sz="4400" lang="en-US">
                <a:solidFill>
                  <a:srgbClr val="3333CC"/>
                </a:solidFill>
                <a:latin typeface="Perpetua" pitchFamily="18" charset="0"/>
              </a:rPr>
              <a:t>    Avoidance algorithms</a:t>
            </a:r>
          </a:p>
        </p:txBody>
      </p:sp>
      <p:sp>
        <p:nvSpPr>
          <p:cNvPr id="1048801" name="Content Placeholder 2"/>
          <p:cNvSpPr>
            <a:spLocks noGrp="1"/>
          </p:cNvSpPr>
          <p:nvPr>
            <p:ph sz="quarter" idx="1"/>
          </p:nvPr>
        </p:nvSpPr>
        <p:spPr>
          <a:xfrm>
            <a:off x="1371600" y="1447800"/>
            <a:ext cx="10287000" cy="4438650"/>
          </a:xfrm>
        </p:spPr>
        <p:txBody>
          <a:bodyPr>
            <a:noAutofit/>
          </a:bodyPr>
          <a:p>
            <a:pPr>
              <a:lnSpc>
                <a:spcPct val="150000"/>
              </a:lnSpc>
            </a:pPr>
            <a:r>
              <a:rPr dirty="0" sz="4000" lang="en-US">
                <a:latin typeface="Perpetua" pitchFamily="18" charset="0"/>
              </a:rPr>
              <a:t> </a:t>
            </a:r>
            <a:r>
              <a:rPr dirty="0" sz="4000" lang="en-US">
                <a:solidFill>
                  <a:srgbClr val="FF00FF"/>
                </a:solidFill>
                <a:latin typeface="Perpetua" pitchFamily="18" charset="0"/>
              </a:rPr>
              <a:t>Single instance of a resource type</a:t>
            </a:r>
          </a:p>
          <a:p>
            <a:pPr lvl="2">
              <a:lnSpc>
                <a:spcPct val="150000"/>
              </a:lnSpc>
              <a:buClr>
                <a:srgbClr val="FF00FF"/>
              </a:buClr>
              <a:buSzPct val="85000"/>
              <a:buFont typeface="Wingdings" pitchFamily="2" charset="2"/>
              <a:buChar char="ü"/>
            </a:pPr>
            <a:r>
              <a:rPr dirty="0" sz="3600" lang="en-US">
                <a:latin typeface="Perpetua" pitchFamily="18" charset="0"/>
              </a:rPr>
              <a:t>  </a:t>
            </a:r>
            <a:r>
              <a:rPr dirty="0" sz="3600" lang="en-US">
                <a:solidFill>
                  <a:srgbClr val="0000CC"/>
                </a:solidFill>
                <a:latin typeface="Perpetua" pitchFamily="18" charset="0"/>
              </a:rPr>
              <a:t>Use a resource-allocation graph</a:t>
            </a:r>
          </a:p>
          <a:p>
            <a:pPr>
              <a:lnSpc>
                <a:spcPct val="150000"/>
              </a:lnSpc>
            </a:pPr>
            <a:r>
              <a:rPr dirty="0" sz="4000" lang="en-US">
                <a:latin typeface="Perpetua" pitchFamily="18" charset="0"/>
              </a:rPr>
              <a:t> </a:t>
            </a:r>
            <a:r>
              <a:rPr dirty="0" sz="4000" lang="en-US">
                <a:solidFill>
                  <a:srgbClr val="FF00FF"/>
                </a:solidFill>
                <a:latin typeface="Perpetua" pitchFamily="18" charset="0"/>
              </a:rPr>
              <a:t>Multiple instances of a resource type</a:t>
            </a:r>
          </a:p>
          <a:p>
            <a:pPr lvl="2">
              <a:lnSpc>
                <a:spcPct val="150000"/>
              </a:lnSpc>
              <a:buClr>
                <a:srgbClr val="FF00FF"/>
              </a:buClr>
              <a:buSzPct val="85000"/>
              <a:buFont typeface="Wingdings" pitchFamily="2" charset="2"/>
              <a:buChar char="ü"/>
            </a:pPr>
            <a:r>
              <a:rPr dirty="0" sz="3600" lang="en-US">
                <a:latin typeface="Perpetua" pitchFamily="18" charset="0"/>
              </a:rPr>
              <a:t>  </a:t>
            </a:r>
            <a:r>
              <a:rPr dirty="0" sz="3600" lang="en-US">
                <a:solidFill>
                  <a:srgbClr val="0000CC"/>
                </a:solidFill>
                <a:latin typeface="Perpetua" pitchFamily="18" charset="0"/>
              </a:rPr>
              <a:t>Use the banker’s algorithm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802" name="Title 1"/>
          <p:cNvSpPr>
            <a:spLocks noGrp="1"/>
          </p:cNvSpPr>
          <p:nvPr>
            <p:ph type="title"/>
          </p:nvPr>
        </p:nvSpPr>
        <p:spPr>
          <a:xfrm>
            <a:off x="1371600" y="152400"/>
            <a:ext cx="9067800" cy="838200"/>
          </a:xfrm>
        </p:spPr>
        <p:txBody>
          <a:bodyPr>
            <a:noAutofit/>
          </a:bodyPr>
          <a:p>
            <a:r>
              <a:rPr b="1" dirty="0" sz="4000" lang="en-US">
                <a:solidFill>
                  <a:srgbClr val="3333CC"/>
                </a:solidFill>
                <a:latin typeface="Perpetua" pitchFamily="18" charset="0"/>
              </a:rPr>
              <a:t>1. Resource-Allocation Graph Algorithm</a:t>
            </a:r>
          </a:p>
        </p:txBody>
      </p:sp>
      <p:sp>
        <p:nvSpPr>
          <p:cNvPr id="1048803" name="Content Placeholder 2"/>
          <p:cNvSpPr>
            <a:spLocks noGrp="1"/>
          </p:cNvSpPr>
          <p:nvPr>
            <p:ph sz="quarter" idx="1"/>
          </p:nvPr>
        </p:nvSpPr>
        <p:spPr>
          <a:xfrm>
            <a:off x="1371600" y="990600"/>
            <a:ext cx="10668000" cy="5486400"/>
          </a:xfrm>
        </p:spPr>
        <p:txBody>
          <a:bodyPr>
            <a:noAutofit/>
          </a:bodyPr>
          <a:p>
            <a:pPr>
              <a:lnSpc>
                <a:spcPct val="150000"/>
              </a:lnSpc>
              <a:buClr>
                <a:srgbClr val="0000CC"/>
              </a:buClr>
              <a:buFont typeface="Wingdings" panose="05000000000000000000" pitchFamily="2" charset="2"/>
              <a:buChar char="ü"/>
            </a:pPr>
            <a:r>
              <a:rPr dirty="0" sz="2000" lang="en-US">
                <a:latin typeface="Perpetua" pitchFamily="18" charset="0"/>
              </a:rPr>
              <a:t> </a:t>
            </a:r>
            <a:r>
              <a:rPr dirty="0" sz="2000" lang="en-US"/>
              <a:t>In addition to the request and assignment edges already described, we introduce a new type of edge, called a </a:t>
            </a:r>
            <a:r>
              <a:rPr b="1" dirty="0" sz="2000" lang="en-US">
                <a:solidFill>
                  <a:srgbClr val="FF0000"/>
                </a:solidFill>
              </a:rPr>
              <a:t>claim edge</a:t>
            </a:r>
            <a:r>
              <a:rPr dirty="0" sz="2000" lang="en-US">
                <a:solidFill>
                  <a:srgbClr val="FF0000"/>
                </a:solidFill>
              </a:rPr>
              <a:t>.</a:t>
            </a:r>
            <a:endParaRPr dirty="0" sz="2000" lang="en-US">
              <a:solidFill>
                <a:srgbClr val="FF0000"/>
              </a:solidFill>
              <a:latin typeface="Perpetua" pitchFamily="18" charset="0"/>
            </a:endParaRPr>
          </a:p>
          <a:p>
            <a:pPr>
              <a:lnSpc>
                <a:spcPct val="150000"/>
              </a:lnSpc>
              <a:buClr>
                <a:srgbClr val="3333CC"/>
              </a:buClr>
              <a:buSzPct val="85000"/>
              <a:buFont typeface="Wingdings" pitchFamily="2" charset="2"/>
              <a:buChar char="ü"/>
            </a:pPr>
            <a:r>
              <a:rPr dirty="0" sz="2000" lang="en-US">
                <a:latin typeface="Perpetua" pitchFamily="18" charset="0"/>
              </a:rPr>
              <a:t> Claim edge Pi -----&gt;</a:t>
            </a:r>
            <a:r>
              <a:rPr dirty="0" sz="2000" lang="en-US" err="1">
                <a:latin typeface="Perpetua" pitchFamily="18" charset="0"/>
              </a:rPr>
              <a:t>Rj</a:t>
            </a:r>
            <a:r>
              <a:rPr dirty="0" sz="2000" lang="en-US">
                <a:latin typeface="Perpetua" pitchFamily="18" charset="0"/>
              </a:rPr>
              <a:t> indicated that process Pi may request resource </a:t>
            </a:r>
            <a:r>
              <a:rPr dirty="0" sz="2000" lang="en-US" err="1">
                <a:latin typeface="Perpetua" pitchFamily="18" charset="0"/>
              </a:rPr>
              <a:t>Rj</a:t>
            </a:r>
            <a:r>
              <a:rPr dirty="0" sz="2000" lang="en-US">
                <a:latin typeface="Perpetua" pitchFamily="18" charset="0"/>
              </a:rPr>
              <a:t> for future (represented by a </a:t>
            </a:r>
            <a:r>
              <a:rPr dirty="0" sz="2000" lang="en-US">
                <a:solidFill>
                  <a:srgbClr val="FF0000"/>
                </a:solidFill>
                <a:latin typeface="Perpetua" pitchFamily="18" charset="0"/>
              </a:rPr>
              <a:t>dashed line</a:t>
            </a:r>
            <a:r>
              <a:rPr dirty="0" sz="2000" lang="en-US">
                <a:latin typeface="Perpetua" pitchFamily="18" charset="0"/>
              </a:rPr>
              <a:t>)</a:t>
            </a:r>
            <a:endParaRPr sz="2000"/>
          </a:p>
          <a:p>
            <a:pPr>
              <a:lnSpc>
                <a:spcPct val="150000"/>
              </a:lnSpc>
              <a:buClr>
                <a:srgbClr val="3333CC"/>
              </a:buClr>
              <a:buSzPct val="85000"/>
              <a:buFont typeface="Wingdings" pitchFamily="2" charset="2"/>
              <a:buChar char="ü"/>
            </a:pPr>
            <a:r>
              <a:rPr dirty="0" sz="2000" lang="en-US">
                <a:latin typeface="Perpetua" pitchFamily="18" charset="0"/>
              </a:rPr>
              <a:t> Claim edge converts to </a:t>
            </a:r>
            <a:r>
              <a:rPr dirty="0" sz="2000" lang="en-US">
                <a:solidFill>
                  <a:srgbClr val="3333CC"/>
                </a:solidFill>
                <a:latin typeface="Perpetua" pitchFamily="18" charset="0"/>
              </a:rPr>
              <a:t>request edge </a:t>
            </a:r>
            <a:r>
              <a:rPr dirty="0" sz="2000" lang="en-US">
                <a:latin typeface="Perpetua" pitchFamily="18" charset="0"/>
              </a:rPr>
              <a:t>when a process requests a resource.</a:t>
            </a:r>
            <a:endParaRPr sz="2000"/>
          </a:p>
          <a:p>
            <a:pPr>
              <a:lnSpc>
                <a:spcPct val="150000"/>
              </a:lnSpc>
              <a:buClr>
                <a:srgbClr val="3333CC"/>
              </a:buClr>
              <a:buSzPct val="85000"/>
              <a:buFont typeface="Wingdings" pitchFamily="2" charset="2"/>
              <a:buChar char="ü"/>
            </a:pPr>
            <a:r>
              <a:rPr dirty="0" sz="2000" lang="en-US">
                <a:latin typeface="Perpetua" pitchFamily="18" charset="0"/>
              </a:rPr>
              <a:t> </a:t>
            </a:r>
            <a:r>
              <a:rPr dirty="0" sz="2000" lang="en-US">
                <a:solidFill>
                  <a:srgbClr val="FF00FF"/>
                </a:solidFill>
                <a:latin typeface="Perpetua" pitchFamily="18" charset="0"/>
              </a:rPr>
              <a:t>Request edge </a:t>
            </a:r>
            <a:r>
              <a:rPr dirty="0" sz="2000" lang="en-US">
                <a:latin typeface="Perpetua" pitchFamily="18" charset="0"/>
              </a:rPr>
              <a:t>converted to an </a:t>
            </a:r>
            <a:r>
              <a:rPr dirty="0" sz="2000" lang="en-US">
                <a:solidFill>
                  <a:srgbClr val="3333CC"/>
                </a:solidFill>
                <a:latin typeface="Perpetua" pitchFamily="18" charset="0"/>
              </a:rPr>
              <a:t>assignment edge </a:t>
            </a:r>
            <a:r>
              <a:rPr dirty="0" sz="2000" lang="en-US">
                <a:latin typeface="Perpetua" pitchFamily="18" charset="0"/>
              </a:rPr>
              <a:t>when the resource is allocated to the process</a:t>
            </a:r>
            <a:endParaRPr sz="2000"/>
          </a:p>
          <a:p>
            <a:pPr>
              <a:lnSpc>
                <a:spcPct val="150000"/>
              </a:lnSpc>
              <a:buClr>
                <a:srgbClr val="3333CC"/>
              </a:buClr>
              <a:buSzPct val="85000"/>
              <a:buFont typeface="Wingdings" pitchFamily="2" charset="2"/>
              <a:buChar char="ü"/>
            </a:pPr>
            <a:r>
              <a:rPr dirty="0" sz="2000" lang="en-US">
                <a:latin typeface="Perpetua" pitchFamily="18" charset="0"/>
              </a:rPr>
              <a:t>  When a resource is released by a process, assignment edge reconverts to a </a:t>
            </a:r>
            <a:r>
              <a:rPr dirty="0" sz="2000" lang="en-US">
                <a:solidFill>
                  <a:srgbClr val="FF0000"/>
                </a:solidFill>
                <a:latin typeface="Perpetua" pitchFamily="18" charset="0"/>
              </a:rPr>
              <a:t>claim edge.</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807" name="Title 1"/>
          <p:cNvSpPr>
            <a:spLocks noGrp="1"/>
          </p:cNvSpPr>
          <p:nvPr>
            <p:ph type="title"/>
          </p:nvPr>
        </p:nvSpPr>
        <p:spPr>
          <a:xfrm>
            <a:off x="1447800" y="304800"/>
            <a:ext cx="9753600" cy="609600"/>
          </a:xfrm>
        </p:spPr>
        <p:txBody>
          <a:bodyPr>
            <a:noAutofit/>
          </a:bodyPr>
          <a:p>
            <a:pPr algn="ctr"/>
            <a:r>
              <a:rPr b="1" dirty="0" sz="3600" lang="en-US">
                <a:solidFill>
                  <a:srgbClr val="3333CC"/>
                </a:solidFill>
                <a:latin typeface="Perpetua" pitchFamily="18" charset="0"/>
              </a:rPr>
              <a:t>Resource-Allocation Graph For Deadlock Avoidance</a:t>
            </a:r>
          </a:p>
        </p:txBody>
      </p:sp>
      <p:pic>
        <p:nvPicPr>
          <p:cNvPr id="2097163"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2438400" y="1219200"/>
            <a:ext cx="7239000" cy="2609850"/>
          </a:xfrm>
          <a:prstGeom prst="rect"/>
          <a:noFill/>
          <a:ln w="9525">
            <a:noFill/>
            <a:miter lim="800000"/>
            <a:headEnd/>
            <a:tailEnd/>
          </a:ln>
          <a:effectLst/>
        </p:spPr>
      </p:pic>
      <p:sp>
        <p:nvSpPr>
          <p:cNvPr id="1048808" name="Content Placeholder 3"/>
          <p:cNvSpPr>
            <a:spLocks noGrp="1"/>
          </p:cNvSpPr>
          <p:nvPr>
            <p:ph sz="quarter" idx="2"/>
          </p:nvPr>
        </p:nvSpPr>
        <p:spPr>
          <a:xfrm>
            <a:off x="1447800" y="4133850"/>
            <a:ext cx="10210800" cy="2533650"/>
          </a:xfrm>
        </p:spPr>
        <p:txBody>
          <a:bodyPr>
            <a:noAutofit/>
          </a:bodyPr>
          <a:p>
            <a:pPr>
              <a:lnSpc>
                <a:spcPct val="150000"/>
              </a:lnSpc>
              <a:buFont typeface="Wingdings" pitchFamily="2" charset="2"/>
              <a:buChar char="ü"/>
            </a:pPr>
            <a:r>
              <a:rPr dirty="0" sz="2000" lang="en-US">
                <a:latin typeface="Perpetua" pitchFamily="18" charset="0"/>
              </a:rPr>
              <a:t> Figure 2 shows an unsafe state in a resource-allocation graph, because there is a cycle in the graph.</a:t>
            </a:r>
            <a:endParaRPr sz="2000"/>
          </a:p>
          <a:p>
            <a:pPr>
              <a:lnSpc>
                <a:spcPct val="150000"/>
              </a:lnSpc>
              <a:buFont typeface="Wingdings" pitchFamily="2" charset="2"/>
              <a:buChar char="ü"/>
            </a:pPr>
            <a:r>
              <a:rPr dirty="0" sz="2000" lang="en-US">
                <a:latin typeface="Perpetua" pitchFamily="18" charset="0"/>
              </a:rPr>
              <a:t> The resource-allocation graph algorithm is </a:t>
            </a:r>
            <a:r>
              <a:rPr b="1" dirty="0" sz="2000" lang="en-US">
                <a:solidFill>
                  <a:srgbClr val="FF33CC"/>
                </a:solidFill>
                <a:latin typeface="Perpetua" pitchFamily="18" charset="0"/>
              </a:rPr>
              <a:t>not</a:t>
            </a:r>
            <a:r>
              <a:rPr dirty="0" sz="2000" lang="en-US">
                <a:latin typeface="Perpetua" pitchFamily="18" charset="0"/>
              </a:rPr>
              <a:t> applicable to a resource allocation 	system with </a:t>
            </a:r>
            <a:r>
              <a:rPr dirty="0" sz="2000" lang="en-US">
                <a:solidFill>
                  <a:srgbClr val="FF33CC"/>
                </a:solidFill>
                <a:latin typeface="Perpetua" pitchFamily="18" charset="0"/>
              </a:rPr>
              <a:t>multiple instances </a:t>
            </a:r>
            <a:r>
              <a:rPr dirty="0" sz="2000" lang="en-US">
                <a:latin typeface="Perpetua" pitchFamily="18" charset="0"/>
              </a:rPr>
              <a:t>of each resource type.</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812" name="Title 1"/>
          <p:cNvSpPr>
            <a:spLocks noGrp="1"/>
          </p:cNvSpPr>
          <p:nvPr>
            <p:ph type="title"/>
          </p:nvPr>
        </p:nvSpPr>
        <p:spPr>
          <a:xfrm>
            <a:off x="2362200" y="152400"/>
            <a:ext cx="6534150" cy="838200"/>
          </a:xfrm>
        </p:spPr>
        <p:txBody>
          <a:bodyPr>
            <a:noAutofit/>
          </a:bodyPr>
          <a:p>
            <a:r>
              <a:rPr b="1" dirty="0" sz="4000" lang="en-US">
                <a:solidFill>
                  <a:srgbClr val="3333CC"/>
                </a:solidFill>
                <a:latin typeface="Perpetua" pitchFamily="18" charset="0"/>
              </a:rPr>
              <a:t>            2. Banker’s Algorithm</a:t>
            </a:r>
          </a:p>
        </p:txBody>
      </p:sp>
      <p:sp>
        <p:nvSpPr>
          <p:cNvPr id="1048813" name="Content Placeholder 2"/>
          <p:cNvSpPr>
            <a:spLocks noGrp="1"/>
          </p:cNvSpPr>
          <p:nvPr>
            <p:ph sz="quarter" idx="1"/>
          </p:nvPr>
        </p:nvSpPr>
        <p:spPr>
          <a:xfrm>
            <a:off x="1371600" y="838200"/>
            <a:ext cx="10591800" cy="6019800"/>
          </a:xfrm>
        </p:spPr>
        <p:txBody>
          <a:bodyPr>
            <a:noAutofit/>
          </a:bodyPr>
          <a:p>
            <a:pPr algn="just">
              <a:lnSpc>
                <a:spcPct val="150000"/>
              </a:lnSpc>
              <a:buClr>
                <a:srgbClr val="FF0000"/>
              </a:buClr>
              <a:buSzPct val="85000"/>
              <a:buFont typeface="Wingdings" pitchFamily="2" charset="2"/>
              <a:buChar char="ü"/>
            </a:pPr>
            <a:r>
              <a:rPr dirty="0" sz="2400" lang="en-US">
                <a:latin typeface="Perpetua" pitchFamily="18" charset="0"/>
              </a:rPr>
              <a:t> Banker’s algorithm is applicable to a resource-allocation  system with </a:t>
            </a:r>
            <a:r>
              <a:rPr b="1" dirty="0" sz="2400" lang="en-US">
                <a:solidFill>
                  <a:srgbClr val="FF33CC"/>
                </a:solidFill>
                <a:latin typeface="Perpetua" pitchFamily="18" charset="0"/>
              </a:rPr>
              <a:t>multiple instances</a:t>
            </a:r>
            <a:r>
              <a:rPr dirty="0" sz="2400" lang="en-US">
                <a:latin typeface="Perpetua" pitchFamily="18" charset="0"/>
              </a:rPr>
              <a:t> of each type.</a:t>
            </a:r>
            <a:endParaRPr sz="2400"/>
          </a:p>
          <a:p>
            <a:pPr algn="just">
              <a:lnSpc>
                <a:spcPct val="150000"/>
              </a:lnSpc>
              <a:buClr>
                <a:srgbClr val="FF0000"/>
              </a:buClr>
              <a:buSzPct val="85000"/>
              <a:buFont typeface="Wingdings" pitchFamily="2" charset="2"/>
              <a:buChar char="ü"/>
            </a:pPr>
            <a:r>
              <a:rPr dirty="0" sz="2400" lang="en-US">
                <a:latin typeface="Perpetua" pitchFamily="18" charset="0"/>
              </a:rPr>
              <a:t> From it’s name, it could be used in a </a:t>
            </a:r>
            <a:r>
              <a:rPr dirty="0" sz="2400" lang="en-US">
                <a:solidFill>
                  <a:srgbClr val="3333CC"/>
                </a:solidFill>
                <a:latin typeface="Perpetua" pitchFamily="18" charset="0"/>
              </a:rPr>
              <a:t>banking system </a:t>
            </a:r>
            <a:r>
              <a:rPr dirty="0" sz="2400" lang="en-US">
                <a:latin typeface="Perpetua" pitchFamily="18" charset="0"/>
              </a:rPr>
              <a:t>to ensure that the bank never allocates its available cash such that it can no longer satisfy the needs of all customers.(banks never run out of the resources or money and always been in a safe state).</a:t>
            </a:r>
            <a:endParaRPr sz="2400"/>
          </a:p>
          <a:p>
            <a:pPr algn="just">
              <a:lnSpc>
                <a:spcPct val="150000"/>
              </a:lnSpc>
              <a:buClr>
                <a:srgbClr val="FF0000"/>
              </a:buClr>
              <a:buSzPct val="85000"/>
              <a:buFont typeface="Wingdings" pitchFamily="2" charset="2"/>
              <a:buChar char="ü"/>
            </a:pPr>
            <a:r>
              <a:rPr dirty="0" sz="2400" lang="en-US">
                <a:latin typeface="Perpetua" pitchFamily="18" charset="0"/>
              </a:rPr>
              <a:t>When a process requests a resource it may have to wait. </a:t>
            </a:r>
            <a:endParaRPr sz="2400"/>
          </a:p>
          <a:p>
            <a:pPr algn="just">
              <a:buClr>
                <a:srgbClr val="FF0000"/>
              </a:buClr>
              <a:buSzPct val="85000"/>
              <a:buFont typeface="Wingdings" pitchFamily="2" charset="2"/>
              <a:buChar char="ü"/>
            </a:pPr>
            <a:r>
              <a:rPr dirty="0" sz="2400" lang="en-US">
                <a:latin typeface="Perpetua" pitchFamily="18" charset="0"/>
              </a:rPr>
              <a:t>  When a process gets all its resources it must return them in a finite amount of	 time.</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817" name="Title 1"/>
          <p:cNvSpPr>
            <a:spLocks noGrp="1"/>
          </p:cNvSpPr>
          <p:nvPr>
            <p:ph type="title"/>
          </p:nvPr>
        </p:nvSpPr>
        <p:spPr>
          <a:xfrm>
            <a:off x="1676400" y="304800"/>
            <a:ext cx="8763000" cy="762000"/>
          </a:xfrm>
        </p:spPr>
        <p:txBody>
          <a:bodyPr>
            <a:noAutofit/>
          </a:bodyPr>
          <a:p>
            <a:r>
              <a:rPr b="1" dirty="0" sz="3600" lang="en-US">
                <a:solidFill>
                  <a:srgbClr val="3333CC"/>
                </a:solidFill>
                <a:latin typeface="Perpetua" pitchFamily="18" charset="0"/>
              </a:rPr>
              <a:t>  Data Structures for the Banker’s Algorithm </a:t>
            </a:r>
          </a:p>
        </p:txBody>
      </p:sp>
      <p:sp>
        <p:nvSpPr>
          <p:cNvPr id="1048818" name="Content Placeholder 2"/>
          <p:cNvSpPr>
            <a:spLocks noGrp="1"/>
          </p:cNvSpPr>
          <p:nvPr>
            <p:ph sz="quarter" idx="1"/>
          </p:nvPr>
        </p:nvSpPr>
        <p:spPr>
          <a:xfrm>
            <a:off x="1371600" y="1371600"/>
            <a:ext cx="10668000" cy="4800600"/>
          </a:xfrm>
        </p:spPr>
        <p:txBody>
          <a:bodyPr>
            <a:noAutofit/>
          </a:bodyPr>
          <a:p>
            <a:pPr>
              <a:lnSpc>
                <a:spcPct val="110000"/>
              </a:lnSpc>
              <a:buNone/>
            </a:pPr>
            <a:r>
              <a:rPr dirty="0" sz="2400" lang="en-US">
                <a:latin typeface="Perpetua" pitchFamily="18" charset="0"/>
              </a:rPr>
              <a:t>  Let </a:t>
            </a:r>
            <a:r>
              <a:rPr dirty="0" sz="2400" lang="en-US">
                <a:solidFill>
                  <a:srgbClr val="3333CC"/>
                </a:solidFill>
                <a:latin typeface="Perpetua" pitchFamily="18" charset="0"/>
              </a:rPr>
              <a:t>“n” </a:t>
            </a:r>
            <a:r>
              <a:rPr dirty="0" sz="2400" lang="en-US">
                <a:latin typeface="Perpetua" pitchFamily="18" charset="0"/>
              </a:rPr>
              <a:t>be the </a:t>
            </a:r>
            <a:r>
              <a:rPr dirty="0" sz="2400" lang="en-US">
                <a:solidFill>
                  <a:srgbClr val="C00000"/>
                </a:solidFill>
                <a:latin typeface="Perpetua" pitchFamily="18" charset="0"/>
              </a:rPr>
              <a:t>number of processes </a:t>
            </a:r>
            <a:r>
              <a:rPr dirty="0" sz="2400" lang="en-US">
                <a:latin typeface="Perpetua" pitchFamily="18" charset="0"/>
              </a:rPr>
              <a:t>and </a:t>
            </a:r>
            <a:r>
              <a:rPr dirty="0" sz="2400" lang="en-US">
                <a:solidFill>
                  <a:srgbClr val="3333CC"/>
                </a:solidFill>
                <a:latin typeface="Perpetua" pitchFamily="18" charset="0"/>
              </a:rPr>
              <a:t>“m” </a:t>
            </a:r>
            <a:r>
              <a:rPr dirty="0" sz="2400" lang="en-US">
                <a:latin typeface="Perpetua" pitchFamily="18" charset="0"/>
              </a:rPr>
              <a:t>be the </a:t>
            </a:r>
            <a:r>
              <a:rPr dirty="0" sz="2400" lang="en-US">
                <a:solidFill>
                  <a:srgbClr val="C00000"/>
                </a:solidFill>
                <a:latin typeface="Perpetua" pitchFamily="18" charset="0"/>
              </a:rPr>
              <a:t>number of resources </a:t>
            </a:r>
            <a:r>
              <a:rPr dirty="0" sz="2400" lang="en-US">
                <a:latin typeface="Perpetua" pitchFamily="18" charset="0"/>
              </a:rPr>
              <a:t>types. So we needs the following </a:t>
            </a:r>
            <a:r>
              <a:rPr dirty="0" sz="2400" lang="en-US">
                <a:solidFill>
                  <a:srgbClr val="FF0000"/>
                </a:solidFill>
                <a:latin typeface="Perpetua" pitchFamily="18" charset="0"/>
              </a:rPr>
              <a:t>DS</a:t>
            </a:r>
            <a:r>
              <a:rPr dirty="0" sz="2400" lang="en-US">
                <a:latin typeface="Perpetua" pitchFamily="18" charset="0"/>
              </a:rPr>
              <a:t> to implement Bankers algorithm.  </a:t>
            </a:r>
            <a:endParaRPr sz="2400"/>
          </a:p>
          <a:p>
            <a:pPr>
              <a:lnSpc>
                <a:spcPct val="150000"/>
              </a:lnSpc>
              <a:buNone/>
            </a:pPr>
            <a:r>
              <a:rPr b="1" dirty="0" sz="2400" lang="en-US">
                <a:solidFill>
                  <a:srgbClr val="3333CC"/>
                </a:solidFill>
                <a:latin typeface="Perpetua" pitchFamily="18" charset="0"/>
              </a:rPr>
              <a:t>Available:  </a:t>
            </a:r>
            <a:r>
              <a:rPr dirty="0" sz="2400" lang="en-US">
                <a:latin typeface="Perpetua" pitchFamily="18" charset="0"/>
              </a:rPr>
              <a:t>Vector of length </a:t>
            </a:r>
            <a:r>
              <a:rPr dirty="0" sz="2400" lang="en-US">
                <a:solidFill>
                  <a:srgbClr val="FF0000"/>
                </a:solidFill>
                <a:latin typeface="Perpetua" pitchFamily="18" charset="0"/>
              </a:rPr>
              <a:t>“m” </a:t>
            </a:r>
            <a:r>
              <a:rPr dirty="0" sz="2400" lang="en-US">
                <a:latin typeface="Perpetua" pitchFamily="18" charset="0"/>
              </a:rPr>
              <a:t>indicates the </a:t>
            </a:r>
            <a:r>
              <a:rPr dirty="0" sz="2400" lang="en-US">
                <a:solidFill>
                  <a:srgbClr val="FF00FF"/>
                </a:solidFill>
                <a:latin typeface="Perpetua" pitchFamily="18" charset="0"/>
              </a:rPr>
              <a:t>number of available resources</a:t>
            </a:r>
            <a:r>
              <a:rPr dirty="0" sz="2400" lang="en-US">
                <a:latin typeface="Perpetua" pitchFamily="18" charset="0"/>
              </a:rPr>
              <a:t> of each type. </a:t>
            </a:r>
            <a:endParaRPr sz="2400"/>
          </a:p>
          <a:p>
            <a:pPr>
              <a:lnSpc>
                <a:spcPct val="150000"/>
              </a:lnSpc>
              <a:buNone/>
            </a:pPr>
            <a:r>
              <a:rPr dirty="0" sz="2400" lang="en-US">
                <a:latin typeface="Perpetua" pitchFamily="18" charset="0"/>
              </a:rPr>
              <a:t>     If available [j] = k, there are k instances of resource type R</a:t>
            </a:r>
            <a:r>
              <a:rPr baseline="-25000" dirty="0" sz="2400" lang="en-US">
                <a:latin typeface="Perpetua" pitchFamily="18" charset="0"/>
              </a:rPr>
              <a:t>j </a:t>
            </a:r>
            <a:r>
              <a:rPr dirty="0" sz="2400" lang="en-US">
                <a:latin typeface="Perpetua" pitchFamily="18" charset="0"/>
              </a:rPr>
              <a:t>available.</a:t>
            </a:r>
            <a:endParaRPr sz="2400"/>
          </a:p>
          <a:p>
            <a:pPr>
              <a:lnSpc>
                <a:spcPct val="150000"/>
              </a:lnSpc>
              <a:buNone/>
            </a:pPr>
            <a:r>
              <a:rPr b="1" dirty="0" sz="2400" lang="en-US">
                <a:solidFill>
                  <a:srgbClr val="3333CC"/>
                </a:solidFill>
                <a:latin typeface="Perpetua" pitchFamily="18" charset="0"/>
              </a:rPr>
              <a:t>Max: </a:t>
            </a:r>
            <a:r>
              <a:rPr dirty="0" sz="2400" lang="en-US">
                <a:latin typeface="Perpetua" pitchFamily="18" charset="0"/>
              </a:rPr>
              <a:t>An</a:t>
            </a:r>
            <a:r>
              <a:rPr b="1" dirty="0" sz="2400" lang="en-US">
                <a:solidFill>
                  <a:srgbClr val="3333CC"/>
                </a:solidFill>
                <a:latin typeface="Perpetua" pitchFamily="18" charset="0"/>
              </a:rPr>
              <a:t> </a:t>
            </a:r>
            <a:r>
              <a:rPr dirty="0" sz="2400" lang="en-US">
                <a:latin typeface="Perpetua" pitchFamily="18" charset="0"/>
              </a:rPr>
              <a:t>(n*m) matrix defines the </a:t>
            </a:r>
            <a:r>
              <a:rPr dirty="0" sz="2400" lang="en-US">
                <a:solidFill>
                  <a:srgbClr val="FF00FF"/>
                </a:solidFill>
                <a:latin typeface="Perpetua" pitchFamily="18" charset="0"/>
              </a:rPr>
              <a:t>maximum demands </a:t>
            </a:r>
            <a:r>
              <a:rPr dirty="0" sz="2400" lang="en-US">
                <a:latin typeface="Perpetua" pitchFamily="18" charset="0"/>
              </a:rPr>
              <a:t>of each process. </a:t>
            </a:r>
            <a:endParaRPr sz="2400"/>
          </a:p>
          <a:p>
            <a:pPr>
              <a:lnSpc>
                <a:spcPct val="150000"/>
              </a:lnSpc>
              <a:buNone/>
            </a:pPr>
            <a:r>
              <a:rPr dirty="0" sz="2400" lang="en-US">
                <a:latin typeface="Perpetua" pitchFamily="18" charset="0"/>
              </a:rPr>
              <a:t>    If Max [i,j] = k, then process P</a:t>
            </a:r>
            <a:r>
              <a:rPr baseline="-25000" dirty="0" sz="2400" lang="en-US">
                <a:latin typeface="Perpetua" pitchFamily="18" charset="0"/>
              </a:rPr>
              <a:t>i</a:t>
            </a:r>
            <a:r>
              <a:rPr dirty="0" sz="2400" lang="en-US">
                <a:latin typeface="Perpetua" pitchFamily="18" charset="0"/>
              </a:rPr>
              <a:t> may request at most k instances of resource type R</a:t>
            </a:r>
            <a:r>
              <a:rPr baseline="-25000" dirty="0" sz="2400" lang="en-US">
                <a:latin typeface="Perpetua" pitchFamily="18" charset="0"/>
              </a:rPr>
              <a:t>j</a:t>
            </a:r>
            <a:r>
              <a:rPr dirty="0" sz="2400" lang="en-US">
                <a:latin typeface="Perpetua" pitchFamily="18" charset="0"/>
              </a:rPr>
              <a:t>.</a:t>
            </a:r>
            <a:endParaRPr sz="2400"/>
          </a:p>
          <a:p>
            <a:pPr>
              <a:lnSpc>
                <a:spcPct val="150000"/>
              </a:lnSpc>
            </a:pPr>
            <a:endParaRPr dirty="0" sz="2400" lang="en-US">
              <a:latin typeface="Perpetua" pitchFamily="18" charset="0"/>
            </a:endParaRPr>
          </a:p>
          <a:p>
            <a:pPr>
              <a:lnSpc>
                <a:spcPct val="150000"/>
              </a:lnSpc>
            </a:pPr>
            <a:endParaRPr dirty="0" sz="2400" lang="en-US">
              <a:latin typeface="Perpetua"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822" name="Title 1"/>
          <p:cNvSpPr>
            <a:spLocks noGrp="1"/>
          </p:cNvSpPr>
          <p:nvPr>
            <p:ph type="title"/>
          </p:nvPr>
        </p:nvSpPr>
        <p:spPr>
          <a:xfrm>
            <a:off x="1600200" y="228600"/>
            <a:ext cx="10363200" cy="781050"/>
          </a:xfrm>
        </p:spPr>
        <p:txBody>
          <a:bodyPr>
            <a:noAutofit/>
          </a:bodyPr>
          <a:p>
            <a:pPr algn="r"/>
            <a:r>
              <a:rPr b="1" dirty="0" sz="3600" lang="en-US" err="1">
                <a:solidFill>
                  <a:srgbClr val="3333CC"/>
                </a:solidFill>
                <a:latin typeface="+mn-lt"/>
              </a:rPr>
              <a:t>Con’t</a:t>
            </a:r>
            <a:r>
              <a:rPr b="1" dirty="0" sz="3600" lang="en-US">
                <a:solidFill>
                  <a:srgbClr val="3333CC"/>
                </a:solidFill>
                <a:latin typeface="+mn-lt"/>
              </a:rPr>
              <a:t>….</a:t>
            </a:r>
            <a:endParaRPr dirty="0" sz="3600" lang="en-US">
              <a:latin typeface="+mn-lt"/>
            </a:endParaRPr>
          </a:p>
        </p:txBody>
      </p:sp>
      <p:sp>
        <p:nvSpPr>
          <p:cNvPr id="1048823" name="Content Placeholder 3"/>
          <p:cNvSpPr>
            <a:spLocks noGrp="1"/>
          </p:cNvSpPr>
          <p:nvPr>
            <p:ph sz="quarter" idx="1"/>
          </p:nvPr>
        </p:nvSpPr>
        <p:spPr>
          <a:xfrm>
            <a:off x="1371600" y="1006238"/>
            <a:ext cx="10591800" cy="5448300"/>
          </a:xfrm>
        </p:spPr>
        <p:txBody>
          <a:bodyPr>
            <a:noAutofit/>
          </a:bodyPr>
          <a:p>
            <a:pPr>
              <a:lnSpc>
                <a:spcPct val="150000"/>
              </a:lnSpc>
              <a:buNone/>
            </a:pPr>
            <a:r>
              <a:rPr b="1" dirty="0" sz="2000" lang="en-US">
                <a:solidFill>
                  <a:srgbClr val="3333CC"/>
                </a:solidFill>
                <a:latin typeface="Perpetua" pitchFamily="18" charset="0"/>
              </a:rPr>
              <a:t>Allocation: </a:t>
            </a:r>
            <a:r>
              <a:rPr dirty="0" sz="2000" lang="en-US">
                <a:latin typeface="Perpetua" pitchFamily="18" charset="0"/>
              </a:rPr>
              <a:t>An</a:t>
            </a:r>
            <a:r>
              <a:rPr b="1" dirty="0" sz="2000" lang="en-US">
                <a:solidFill>
                  <a:srgbClr val="3333CC"/>
                </a:solidFill>
                <a:latin typeface="Perpetua" pitchFamily="18" charset="0"/>
              </a:rPr>
              <a:t> </a:t>
            </a:r>
            <a:r>
              <a:rPr dirty="0" sz="2000" lang="en-US">
                <a:latin typeface="Perpetua" pitchFamily="18" charset="0"/>
              </a:rPr>
              <a:t>(n*m) matrix defines the </a:t>
            </a:r>
            <a:r>
              <a:rPr dirty="0" sz="2000" lang="en-US">
                <a:solidFill>
                  <a:srgbClr val="FF00FF"/>
                </a:solidFill>
                <a:latin typeface="Perpetua" pitchFamily="18" charset="0"/>
              </a:rPr>
              <a:t>number of resources </a:t>
            </a:r>
            <a:r>
              <a:rPr dirty="0" sz="2000" lang="en-US">
                <a:latin typeface="Perpetua" pitchFamily="18" charset="0"/>
              </a:rPr>
              <a:t>of each type currently allocated to each process. </a:t>
            </a:r>
            <a:endParaRPr sz="2000"/>
          </a:p>
          <a:p>
            <a:pPr>
              <a:lnSpc>
                <a:spcPct val="150000"/>
              </a:lnSpc>
              <a:buNone/>
            </a:pPr>
            <a:r>
              <a:rPr dirty="0" sz="2000" lang="en-US">
                <a:latin typeface="Perpetua" pitchFamily="18" charset="0"/>
              </a:rPr>
              <a:t>    If Allocation [i,j] = k then P</a:t>
            </a:r>
            <a:r>
              <a:rPr baseline="-25000" dirty="0" sz="2000" lang="en-US">
                <a:latin typeface="Perpetua" pitchFamily="18" charset="0"/>
              </a:rPr>
              <a:t>i</a:t>
            </a:r>
            <a:r>
              <a:rPr dirty="0" sz="2000" lang="en-US">
                <a:latin typeface="Perpetua" pitchFamily="18" charset="0"/>
              </a:rPr>
              <a:t> is currently allocated k instances of R</a:t>
            </a:r>
            <a:r>
              <a:rPr baseline="-25000" dirty="0" sz="2000" lang="en-US">
                <a:latin typeface="Perpetua" pitchFamily="18" charset="0"/>
              </a:rPr>
              <a:t>j.</a:t>
            </a:r>
            <a:endParaRPr sz="2000"/>
          </a:p>
          <a:p>
            <a:pPr>
              <a:lnSpc>
                <a:spcPct val="150000"/>
              </a:lnSpc>
              <a:buNone/>
            </a:pPr>
            <a:r>
              <a:rPr b="1" dirty="0" sz="2000" lang="en-US">
                <a:solidFill>
                  <a:srgbClr val="3333CC"/>
                </a:solidFill>
                <a:latin typeface="Perpetua" pitchFamily="18" charset="0"/>
              </a:rPr>
              <a:t>Need: </a:t>
            </a:r>
            <a:r>
              <a:rPr dirty="0" sz="2000" lang="en-US">
                <a:latin typeface="Perpetua" pitchFamily="18" charset="0"/>
              </a:rPr>
              <a:t>An</a:t>
            </a:r>
            <a:r>
              <a:rPr b="1" dirty="0" sz="2000" lang="en-US">
                <a:solidFill>
                  <a:srgbClr val="3333CC"/>
                </a:solidFill>
                <a:latin typeface="Perpetua" pitchFamily="18" charset="0"/>
              </a:rPr>
              <a:t> </a:t>
            </a:r>
            <a:r>
              <a:rPr dirty="0" sz="2000" lang="en-US">
                <a:latin typeface="Perpetua" pitchFamily="18" charset="0"/>
              </a:rPr>
              <a:t>(n*m) matrix indicates the </a:t>
            </a:r>
            <a:r>
              <a:rPr dirty="0" sz="2000" lang="en-US">
                <a:solidFill>
                  <a:srgbClr val="FF00FF"/>
                </a:solidFill>
                <a:latin typeface="Perpetua" pitchFamily="18" charset="0"/>
              </a:rPr>
              <a:t>remaining resource need </a:t>
            </a:r>
            <a:r>
              <a:rPr dirty="0" sz="2000" lang="en-US">
                <a:latin typeface="Perpetua" pitchFamily="18" charset="0"/>
              </a:rPr>
              <a:t>of each  process.</a:t>
            </a:r>
            <a:endParaRPr sz="2000"/>
          </a:p>
          <a:p>
            <a:pPr>
              <a:lnSpc>
                <a:spcPct val="150000"/>
              </a:lnSpc>
              <a:buNone/>
            </a:pPr>
            <a:r>
              <a:rPr dirty="0" sz="2000" lang="en-US">
                <a:latin typeface="Perpetua" pitchFamily="18" charset="0"/>
              </a:rPr>
              <a:t> If Need [i,j] = k, then P</a:t>
            </a:r>
            <a:r>
              <a:rPr baseline="-25000" dirty="0" sz="2000" lang="en-US">
                <a:latin typeface="Perpetua" pitchFamily="18" charset="0"/>
              </a:rPr>
              <a:t>i</a:t>
            </a:r>
            <a:r>
              <a:rPr dirty="0" sz="2000" lang="en-US">
                <a:latin typeface="Perpetua" pitchFamily="18" charset="0"/>
              </a:rPr>
              <a:t> may need k more instances of  R</a:t>
            </a:r>
            <a:r>
              <a:rPr baseline="-25000" dirty="0" sz="2000" lang="en-US">
                <a:latin typeface="Perpetua" pitchFamily="18" charset="0"/>
              </a:rPr>
              <a:t>j </a:t>
            </a:r>
            <a:r>
              <a:rPr dirty="0" sz="2000" lang="en-US">
                <a:latin typeface="Perpetua" pitchFamily="18" charset="0"/>
              </a:rPr>
              <a:t>to complete its task.</a:t>
            </a:r>
            <a:br>
              <a:rPr dirty="0" sz="2000" lang="en-US">
                <a:latin typeface="Perpetua" pitchFamily="18" charset="0"/>
              </a:rPr>
            </a:br>
            <a:r>
              <a:rPr dirty="0" sz="2000" lang="en-US">
                <a:latin typeface="Perpetua" pitchFamily="18" charset="0"/>
              </a:rPr>
              <a:t>                                         </a:t>
            </a:r>
            <a:r>
              <a:rPr dirty="0" sz="2000" lang="en-US">
                <a:solidFill>
                  <a:srgbClr val="FF00FF"/>
                </a:solidFill>
                <a:latin typeface="Perpetua" pitchFamily="18" charset="0"/>
              </a:rPr>
              <a:t>Need [i,j] </a:t>
            </a:r>
            <a:r>
              <a:rPr dirty="0" sz="2000" lang="en-US">
                <a:solidFill>
                  <a:srgbClr val="3333CC"/>
                </a:solidFill>
                <a:latin typeface="Perpetua" pitchFamily="18" charset="0"/>
              </a:rPr>
              <a:t>= Max[i,j] – Allocation [i,j].</a:t>
            </a:r>
            <a:endParaRPr sz="2000"/>
          </a:p>
          <a:p>
            <a:pPr>
              <a:lnSpc>
                <a:spcPct val="150000"/>
              </a:lnSpc>
            </a:pPr>
            <a:endParaRPr dirty="0" sz="20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38" name="Title 1"/>
          <p:cNvSpPr>
            <a:spLocks noGrp="1"/>
          </p:cNvSpPr>
          <p:nvPr>
            <p:ph type="title"/>
          </p:nvPr>
        </p:nvSpPr>
        <p:spPr>
          <a:xfrm>
            <a:off x="1371600" y="127379"/>
            <a:ext cx="5598414" cy="332664"/>
          </a:xfrm>
        </p:spPr>
        <p:txBody>
          <a:bodyPr>
            <a:noAutofit/>
          </a:bodyPr>
          <a:p>
            <a:pPr algn="ctr"/>
            <a:r>
              <a:rPr b="1" dirty="0" sz="3600" lang="en-US">
                <a:solidFill>
                  <a:srgbClr val="3333CC"/>
                </a:solidFill>
                <a:latin typeface="Perpetua" pitchFamily="18" charset="0"/>
              </a:rPr>
              <a:t> System Model</a:t>
            </a:r>
          </a:p>
        </p:txBody>
      </p:sp>
      <p:sp>
        <p:nvSpPr>
          <p:cNvPr id="1048639" name="Content Placeholder 2"/>
          <p:cNvSpPr>
            <a:spLocks noGrp="1"/>
          </p:cNvSpPr>
          <p:nvPr>
            <p:ph sz="quarter" idx="1"/>
          </p:nvPr>
        </p:nvSpPr>
        <p:spPr>
          <a:xfrm>
            <a:off x="1407994" y="293711"/>
            <a:ext cx="10820400" cy="5753100"/>
          </a:xfrm>
        </p:spPr>
        <p:txBody>
          <a:bodyPr>
            <a:noAutofit/>
          </a:bodyPr>
          <a:p>
            <a:pPr algn="just">
              <a:lnSpc>
                <a:spcPct val="150000"/>
              </a:lnSpc>
              <a:buClr>
                <a:srgbClr val="3333CC"/>
              </a:buClr>
              <a:buSzPct val="85000"/>
              <a:buFont typeface="Wingdings" pitchFamily="2" charset="2"/>
              <a:buChar char="Ø"/>
            </a:pPr>
            <a:r>
              <a:rPr dirty="0" sz="2000" lang="en-US">
                <a:latin typeface="Perpetua" pitchFamily="18" charset="0"/>
              </a:rPr>
              <a:t> A set of blocked processes each holding a </a:t>
            </a:r>
            <a:r>
              <a:rPr dirty="0" sz="2000" lang="en-US">
                <a:solidFill>
                  <a:srgbClr val="3333CC"/>
                </a:solidFill>
                <a:latin typeface="Perpetua" pitchFamily="18" charset="0"/>
              </a:rPr>
              <a:t>resource and waiting </a:t>
            </a:r>
            <a:r>
              <a:rPr dirty="0" sz="2000" lang="en-US">
                <a:latin typeface="Perpetua" pitchFamily="18" charset="0"/>
              </a:rPr>
              <a:t>to acquire a resource held by another process in the set.</a:t>
            </a:r>
            <a:endParaRPr sz="2000"/>
          </a:p>
          <a:p>
            <a:pPr algn="just">
              <a:lnSpc>
                <a:spcPct val="150000"/>
              </a:lnSpc>
              <a:buClr>
                <a:srgbClr val="3333CC"/>
              </a:buClr>
              <a:buSzPct val="85000"/>
              <a:buFont typeface="Wingdings" pitchFamily="2" charset="2"/>
              <a:buChar char="ü"/>
            </a:pPr>
            <a:r>
              <a:rPr dirty="0" sz="2000" lang="en-US">
                <a:latin typeface="Perpetua" pitchFamily="18" charset="0"/>
              </a:rPr>
              <a:t> A system consists of a </a:t>
            </a:r>
            <a:r>
              <a:rPr dirty="0" sz="2000" lang="en-US">
                <a:solidFill>
                  <a:srgbClr val="3333CC"/>
                </a:solidFill>
                <a:latin typeface="Perpetua" pitchFamily="18" charset="0"/>
              </a:rPr>
              <a:t>finite number </a:t>
            </a:r>
            <a:r>
              <a:rPr dirty="0" sz="2000" lang="en-US">
                <a:latin typeface="Perpetua" pitchFamily="18" charset="0"/>
              </a:rPr>
              <a:t>of resources to be distributed among a number of competing processes.</a:t>
            </a:r>
            <a:endParaRPr sz="2000"/>
          </a:p>
          <a:p>
            <a:pPr algn="just">
              <a:buClr>
                <a:srgbClr val="3333CC"/>
              </a:buClr>
              <a:buSzPct val="85000"/>
              <a:buFont typeface="Wingdings" pitchFamily="2" charset="2"/>
              <a:buChar char="Ø"/>
            </a:pPr>
            <a:r>
              <a:rPr dirty="0" sz="2000" lang="en-US">
                <a:latin typeface="Perpetua" pitchFamily="18" charset="0"/>
              </a:rPr>
              <a:t> Resource types </a:t>
            </a:r>
            <a:r>
              <a:rPr dirty="0" sz="2000" lang="en-US">
                <a:solidFill>
                  <a:srgbClr val="FF00FF"/>
                </a:solidFill>
                <a:latin typeface="Perpetua" pitchFamily="18" charset="0"/>
              </a:rPr>
              <a:t>R1, R2, . . ., Rm </a:t>
            </a:r>
            <a:r>
              <a:rPr dirty="0" sz="2000" lang="en-US">
                <a:latin typeface="Perpetua" pitchFamily="18" charset="0"/>
              </a:rPr>
              <a:t>(like CPU cycles, memory space, printers or any other </a:t>
            </a:r>
            <a:r>
              <a:rPr dirty="0" sz="2000" lang="en-US" err="1">
                <a:latin typeface="Perpetua" pitchFamily="18" charset="0"/>
              </a:rPr>
              <a:t>i</a:t>
            </a:r>
            <a:r>
              <a:rPr dirty="0" sz="2000" lang="en-US">
                <a:latin typeface="Perpetua" pitchFamily="18" charset="0"/>
              </a:rPr>
              <a:t>/o devices, </a:t>
            </a:r>
            <a:r>
              <a:rPr dirty="0" sz="2000" lang="en-US" err="1">
                <a:latin typeface="Perpetua" pitchFamily="18" charset="0"/>
              </a:rPr>
              <a:t>etc</a:t>
            </a:r>
            <a:r>
              <a:rPr dirty="0" sz="2000" lang="en-US">
                <a:latin typeface="Perpetua" pitchFamily="18" charset="0"/>
              </a:rPr>
              <a:t>…)</a:t>
            </a:r>
            <a:endParaRPr sz="2000"/>
          </a:p>
          <a:p>
            <a:pPr algn="just">
              <a:lnSpc>
                <a:spcPct val="150000"/>
              </a:lnSpc>
              <a:buClr>
                <a:srgbClr val="3333CC"/>
              </a:buClr>
              <a:buSzPct val="85000"/>
              <a:buFont typeface="Wingdings" pitchFamily="2" charset="2"/>
              <a:buChar char="Ø"/>
            </a:pPr>
            <a:r>
              <a:rPr dirty="0" sz="2000" lang="en-US">
                <a:latin typeface="Perpetua" pitchFamily="18" charset="0"/>
              </a:rPr>
              <a:t> The resources may be either </a:t>
            </a:r>
            <a:r>
              <a:rPr b="1" dirty="0" sz="2000" i="1" lang="en-US">
                <a:solidFill>
                  <a:srgbClr val="3333CC"/>
                </a:solidFill>
                <a:latin typeface="Perpetua" pitchFamily="18" charset="0"/>
              </a:rPr>
              <a:t>physical</a:t>
            </a:r>
            <a:r>
              <a:rPr dirty="0" sz="2000" i="1" lang="en-US">
                <a:solidFill>
                  <a:srgbClr val="3333CC"/>
                </a:solidFill>
                <a:latin typeface="Perpetua" pitchFamily="18" charset="0"/>
              </a:rPr>
              <a:t> </a:t>
            </a:r>
            <a:r>
              <a:rPr dirty="0" sz="2000" lang="en-US">
                <a:latin typeface="Perpetua" pitchFamily="18" charset="0"/>
              </a:rPr>
              <a:t>(printers, tape drives, memory space, and CPU cycles) or </a:t>
            </a:r>
            <a:r>
              <a:rPr b="1" dirty="0" sz="2000" i="1" lang="en-US">
                <a:solidFill>
                  <a:srgbClr val="3333CC"/>
                </a:solidFill>
                <a:latin typeface="Perpetua" pitchFamily="18" charset="0"/>
              </a:rPr>
              <a:t>logical</a:t>
            </a:r>
            <a:r>
              <a:rPr dirty="0" sz="2000" lang="en-US">
                <a:latin typeface="Perpetua" pitchFamily="18" charset="0"/>
              </a:rPr>
              <a:t> (files and semaphores).</a:t>
            </a:r>
            <a:r>
              <a:rPr b="1" dirty="0" sz="2000" lang="en-US">
                <a:solidFill>
                  <a:srgbClr val="3333CC"/>
                </a:solidFill>
              </a:rPr>
              <a:t>Semaphore:</a:t>
            </a:r>
            <a:r>
              <a:rPr dirty="0" sz="2000" lang="en-US">
                <a:solidFill>
                  <a:srgbClr val="3333CC"/>
                </a:solidFill>
              </a:rPr>
              <a:t> </a:t>
            </a:r>
            <a:r>
              <a:rPr dirty="0" sz="2000" lang="en-US">
                <a:solidFill>
                  <a:srgbClr val="FF33CC"/>
                </a:solidFill>
              </a:rPr>
              <a:t>is </a:t>
            </a:r>
            <a:r>
              <a:rPr dirty="0" sz="2000" lang="en-US">
                <a:solidFill>
                  <a:srgbClr val="0070C0"/>
                </a:solidFill>
              </a:rPr>
              <a:t>a variable </a:t>
            </a:r>
            <a:r>
              <a:rPr dirty="0" sz="2000" lang="en-US">
                <a:solidFill>
                  <a:srgbClr val="FF00FF"/>
                </a:solidFill>
              </a:rPr>
              <a:t>or</a:t>
            </a:r>
            <a:r>
              <a:rPr dirty="0" sz="2000" lang="en-US">
                <a:solidFill>
                  <a:srgbClr val="0070C0"/>
                </a:solidFill>
              </a:rPr>
              <a:t> abstract</a:t>
            </a:r>
            <a:r>
              <a:rPr dirty="0" sz="2000" lang="en-US">
                <a:solidFill>
                  <a:srgbClr val="FF33CC"/>
                </a:solidFill>
              </a:rPr>
              <a:t> data type that is used for controlling access by multiple processes to a common resource in a concurrent system such as a multiprogramming operating system.</a:t>
            </a:r>
            <a:endParaRPr sz="2000"/>
          </a:p>
          <a:p>
            <a:pPr algn="just">
              <a:lnSpc>
                <a:spcPct val="150000"/>
              </a:lnSpc>
              <a:buClr>
                <a:srgbClr val="3333CC"/>
              </a:buClr>
              <a:buSzPct val="85000"/>
              <a:buFont typeface="Wingdings" pitchFamily="2" charset="2"/>
              <a:buChar char="Ø"/>
            </a:pPr>
            <a:endParaRPr dirty="0" sz="2000" lang="en-US">
              <a:latin typeface="Perpetua" pitchFamily="18" charset="0"/>
            </a:endParaRPr>
          </a:p>
          <a:p>
            <a:pPr algn="just">
              <a:lnSpc>
                <a:spcPct val="150000"/>
              </a:lnSpc>
              <a:buClr>
                <a:srgbClr val="3333CC"/>
              </a:buClr>
              <a:buSzPct val="85000"/>
              <a:buNone/>
            </a:pPr>
            <a:endParaRPr dirty="0" sz="2000" lang="en-US">
              <a:latin typeface="Perpetua"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827" name="Title 1"/>
          <p:cNvSpPr>
            <a:spLocks noGrp="1"/>
          </p:cNvSpPr>
          <p:nvPr>
            <p:ph type="title"/>
          </p:nvPr>
        </p:nvSpPr>
        <p:spPr>
          <a:xfrm>
            <a:off x="2971800" y="18197"/>
            <a:ext cx="5312664" cy="304800"/>
          </a:xfrm>
        </p:spPr>
        <p:txBody>
          <a:bodyPr>
            <a:noAutofit/>
          </a:bodyPr>
          <a:p>
            <a:pPr algn="ctr"/>
            <a:r>
              <a:rPr b="1" dirty="0" sz="4400" lang="en-US">
                <a:solidFill>
                  <a:srgbClr val="3333CC"/>
                </a:solidFill>
                <a:latin typeface="Perpetua" pitchFamily="18" charset="0"/>
              </a:rPr>
              <a:t>Safety Algorithm</a:t>
            </a:r>
          </a:p>
        </p:txBody>
      </p:sp>
      <p:sp>
        <p:nvSpPr>
          <p:cNvPr id="1048828" name="Content Placeholder 2"/>
          <p:cNvSpPr>
            <a:spLocks noGrp="1"/>
          </p:cNvSpPr>
          <p:nvPr>
            <p:ph sz="quarter" idx="1"/>
          </p:nvPr>
        </p:nvSpPr>
        <p:spPr>
          <a:xfrm>
            <a:off x="1447800" y="482221"/>
            <a:ext cx="10439400" cy="5715000"/>
          </a:xfrm>
        </p:spPr>
        <p:txBody>
          <a:bodyPr>
            <a:noAutofit/>
          </a:bodyPr>
          <a:p>
            <a:pPr>
              <a:lnSpc>
                <a:spcPct val="150000"/>
              </a:lnSpc>
              <a:buNone/>
            </a:pPr>
            <a:r>
              <a:rPr b="1" dirty="0" sz="1800" lang="en-US">
                <a:solidFill>
                  <a:srgbClr val="3333CC"/>
                </a:solidFill>
                <a:latin typeface="Perpetua" pitchFamily="18" charset="0"/>
              </a:rPr>
              <a:t>Step-1:</a:t>
            </a:r>
            <a:r>
              <a:rPr dirty="0" sz="1800" lang="en-US">
                <a:latin typeface="Perpetua" pitchFamily="18" charset="0"/>
              </a:rPr>
              <a:t> Let Work and Finish be vectors of length </a:t>
            </a:r>
            <a:r>
              <a:rPr b="1" dirty="0" sz="1800" lang="en-US">
                <a:solidFill>
                  <a:srgbClr val="FF0000"/>
                </a:solidFill>
                <a:latin typeface="Perpetua" pitchFamily="18" charset="0"/>
              </a:rPr>
              <a:t>m </a:t>
            </a:r>
            <a:r>
              <a:rPr dirty="0" sz="1800" lang="en-US">
                <a:latin typeface="Perpetua" pitchFamily="18" charset="0"/>
              </a:rPr>
              <a:t>and</a:t>
            </a:r>
            <a:r>
              <a:rPr b="1" dirty="0" sz="1800" lang="en-US">
                <a:solidFill>
                  <a:srgbClr val="FF0000"/>
                </a:solidFill>
                <a:latin typeface="Perpetua" pitchFamily="18" charset="0"/>
              </a:rPr>
              <a:t> n</a:t>
            </a:r>
            <a:r>
              <a:rPr dirty="0" sz="1800" lang="en-US">
                <a:latin typeface="Perpetua" pitchFamily="18" charset="0"/>
              </a:rPr>
              <a:t>, respectively. </a:t>
            </a:r>
            <a:endParaRPr sz="1800"/>
          </a:p>
          <a:p>
            <a:pPr>
              <a:buNone/>
            </a:pPr>
            <a:r>
              <a:rPr dirty="0" sz="1800" lang="en-US">
                <a:latin typeface="Perpetua" pitchFamily="18" charset="0"/>
              </a:rPr>
              <a:t>  Initialize: Work = Available and </a:t>
            </a:r>
            <a:endParaRPr sz="1800"/>
          </a:p>
          <a:p>
            <a:pPr>
              <a:lnSpc>
                <a:spcPct val="150000"/>
              </a:lnSpc>
              <a:buNone/>
            </a:pPr>
            <a:r>
              <a:rPr dirty="0" sz="1800" lang="en-US">
                <a:latin typeface="Perpetua" pitchFamily="18" charset="0"/>
              </a:rPr>
              <a:t>                 Finish [i] = false, for </a:t>
            </a:r>
            <a:r>
              <a:rPr dirty="0" sz="1800" lang="pt-BR">
                <a:latin typeface="Perpetua" pitchFamily="18" charset="0"/>
              </a:rPr>
              <a:t>i = 0,1, …,n-1</a:t>
            </a:r>
            <a:r>
              <a:rPr dirty="0" sz="1800" lang="en-US">
                <a:latin typeface="Perpetua" pitchFamily="18" charset="0"/>
              </a:rPr>
              <a:t>.</a:t>
            </a:r>
            <a:endParaRPr sz="1800"/>
          </a:p>
          <a:p>
            <a:pPr>
              <a:lnSpc>
                <a:spcPct val="150000"/>
              </a:lnSpc>
              <a:buNone/>
            </a:pPr>
            <a:r>
              <a:rPr b="1" dirty="0" sz="1800" lang="en-US">
                <a:solidFill>
                  <a:srgbClr val="3333CC"/>
                </a:solidFill>
                <a:latin typeface="Perpetua" pitchFamily="18" charset="0"/>
              </a:rPr>
              <a:t>Step-2:</a:t>
            </a:r>
            <a:r>
              <a:rPr dirty="0" sz="1800" lang="en-US">
                <a:latin typeface="Perpetua" pitchFamily="18" charset="0"/>
              </a:rPr>
              <a:t> Find an </a:t>
            </a:r>
            <a:r>
              <a:rPr dirty="0" sz="1800" lang="en-US" err="1">
                <a:latin typeface="Perpetua" pitchFamily="18" charset="0"/>
              </a:rPr>
              <a:t>i</a:t>
            </a:r>
            <a:r>
              <a:rPr dirty="0" sz="1800" lang="en-US">
                <a:latin typeface="Perpetua" pitchFamily="18" charset="0"/>
              </a:rPr>
              <a:t> such that both: </a:t>
            </a:r>
            <a:endParaRPr sz="1800"/>
          </a:p>
          <a:p>
            <a:pPr>
              <a:buNone/>
            </a:pPr>
            <a:r>
              <a:rPr dirty="0" sz="1800" lang="en-US">
                <a:latin typeface="Perpetua" pitchFamily="18" charset="0"/>
              </a:rPr>
              <a:t>          </a:t>
            </a:r>
            <a:r>
              <a:rPr dirty="0" sz="1800" lang="en-US">
                <a:latin typeface="Perpetua" pitchFamily="18" charset="0"/>
              </a:rPr>
              <a:t>(a) Finish [</a:t>
            </a:r>
            <a:r>
              <a:rPr dirty="0" sz="1800" lang="en-US" err="1">
                <a:latin typeface="Perpetua" pitchFamily="18" charset="0"/>
              </a:rPr>
              <a:t>i</a:t>
            </a:r>
            <a:r>
              <a:rPr dirty="0" sz="1800" lang="en-US">
                <a:latin typeface="Perpetua" pitchFamily="18" charset="0"/>
              </a:rPr>
              <a:t>] = false</a:t>
            </a:r>
            <a:endParaRPr sz="1800"/>
          </a:p>
          <a:p>
            <a:pPr>
              <a:buNone/>
            </a:pPr>
            <a:r>
              <a:rPr dirty="0" sz="1800" lang="en-US">
                <a:latin typeface="Perpetua" pitchFamily="18" charset="0"/>
              </a:rPr>
              <a:t>            (b) Need i ≤  Work</a:t>
            </a:r>
            <a:endParaRPr sz="1800"/>
          </a:p>
          <a:p>
            <a:pPr>
              <a:buNone/>
            </a:pPr>
            <a:r>
              <a:rPr dirty="0" sz="1800" lang="en-US">
                <a:latin typeface="Perpetua" pitchFamily="18" charset="0"/>
              </a:rPr>
              <a:t>     If no such </a:t>
            </a:r>
            <a:r>
              <a:rPr dirty="0" sz="1800" lang="en-US" err="1">
                <a:latin typeface="Perpetua" pitchFamily="18" charset="0"/>
              </a:rPr>
              <a:t>i</a:t>
            </a:r>
            <a:r>
              <a:rPr dirty="0" sz="1800" lang="en-US">
                <a:latin typeface="Perpetua" pitchFamily="18" charset="0"/>
              </a:rPr>
              <a:t> (no process) exists, go to step 4.</a:t>
            </a:r>
            <a:endParaRPr sz="1800"/>
          </a:p>
          <a:p>
            <a:pPr>
              <a:lnSpc>
                <a:spcPct val="150000"/>
              </a:lnSpc>
              <a:buNone/>
            </a:pPr>
            <a:r>
              <a:rPr b="1" dirty="0" sz="1800" lang="en-US">
                <a:solidFill>
                  <a:srgbClr val="3333CC"/>
                </a:solidFill>
                <a:latin typeface="Perpetua" pitchFamily="18" charset="0"/>
              </a:rPr>
              <a:t>Step-3:</a:t>
            </a:r>
            <a:r>
              <a:rPr dirty="0" sz="1800" lang="en-US">
                <a:latin typeface="Perpetua" pitchFamily="18" charset="0"/>
              </a:rPr>
              <a:t> Work = Work + Allocation </a:t>
            </a:r>
            <a:r>
              <a:rPr dirty="0" sz="1800" lang="en-US" err="1">
                <a:latin typeface="Perpetua" pitchFamily="18" charset="0"/>
              </a:rPr>
              <a:t>i</a:t>
            </a:r>
            <a:endParaRPr dirty="0" sz="1800" lang="en-US">
              <a:latin typeface="Perpetua" pitchFamily="18" charset="0"/>
            </a:endParaRPr>
          </a:p>
          <a:p>
            <a:pPr>
              <a:buNone/>
            </a:pPr>
            <a:r>
              <a:rPr dirty="0" sz="1800" lang="en-US">
                <a:latin typeface="Perpetua" pitchFamily="18" charset="0"/>
              </a:rPr>
              <a:t>           Finish[</a:t>
            </a:r>
            <a:r>
              <a:rPr dirty="0" sz="1800" lang="en-US" err="1">
                <a:latin typeface="Perpetua" pitchFamily="18" charset="0"/>
              </a:rPr>
              <a:t>i</a:t>
            </a:r>
            <a:r>
              <a:rPr dirty="0" sz="1800" lang="en-US">
                <a:latin typeface="Perpetua" pitchFamily="18" charset="0"/>
              </a:rPr>
              <a:t>] =true</a:t>
            </a:r>
            <a:endParaRPr sz="1800"/>
          </a:p>
          <a:p>
            <a:pPr>
              <a:buNone/>
            </a:pPr>
            <a:r>
              <a:rPr dirty="0" sz="1800" lang="en-US">
                <a:latin typeface="Perpetua" pitchFamily="18" charset="0"/>
              </a:rPr>
              <a:t>           go to step 2.</a:t>
            </a:r>
            <a:endParaRPr sz="1800"/>
          </a:p>
          <a:p>
            <a:pPr>
              <a:buNone/>
            </a:pPr>
            <a:r>
              <a:rPr dirty="0" sz="1800" lang="en-US">
                <a:latin typeface="Perpetua" pitchFamily="18" charset="0"/>
              </a:rPr>
              <a:t>  </a:t>
            </a:r>
            <a:r>
              <a:rPr b="1" dirty="0" sz="1800" lang="en-US">
                <a:solidFill>
                  <a:srgbClr val="3333CC"/>
                </a:solidFill>
                <a:latin typeface="Perpetua" pitchFamily="18" charset="0"/>
              </a:rPr>
              <a:t>Step-4:</a:t>
            </a:r>
            <a:r>
              <a:rPr dirty="0" sz="1800" lang="en-US">
                <a:latin typeface="Perpetua" pitchFamily="18" charset="0"/>
              </a:rPr>
              <a:t> If Finish [</a:t>
            </a:r>
            <a:r>
              <a:rPr dirty="0" sz="1800" lang="en-US" err="1">
                <a:latin typeface="Perpetua" pitchFamily="18" charset="0"/>
              </a:rPr>
              <a:t>i</a:t>
            </a:r>
            <a:r>
              <a:rPr dirty="0" sz="1800" lang="en-US">
                <a:latin typeface="Perpetua" pitchFamily="18" charset="0"/>
              </a:rPr>
              <a:t>] = true for all </a:t>
            </a:r>
            <a:r>
              <a:rPr dirty="0" sz="1800" lang="en-US" err="1">
                <a:latin typeface="Perpetua" pitchFamily="18" charset="0"/>
              </a:rPr>
              <a:t>i</a:t>
            </a:r>
            <a:r>
              <a:rPr dirty="0" sz="1800" lang="en-US">
                <a:latin typeface="Perpetua" pitchFamily="18" charset="0"/>
              </a:rPr>
              <a:t>, then the system is in a safe state</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829" name="Title 1"/>
          <p:cNvSpPr>
            <a:spLocks noGrp="1"/>
          </p:cNvSpPr>
          <p:nvPr>
            <p:ph type="title"/>
          </p:nvPr>
        </p:nvSpPr>
        <p:spPr>
          <a:xfrm>
            <a:off x="1447800" y="445353"/>
            <a:ext cx="9448800" cy="609600"/>
          </a:xfrm>
        </p:spPr>
        <p:txBody>
          <a:bodyPr>
            <a:noAutofit/>
          </a:bodyPr>
          <a:p>
            <a:r>
              <a:rPr b="1" dirty="0" sz="3800" lang="en-US">
                <a:solidFill>
                  <a:srgbClr val="3333CC"/>
                </a:solidFill>
                <a:latin typeface="Perpetua" pitchFamily="18" charset="0"/>
              </a:rPr>
              <a:t>Resource-Request Algorithm for Process </a:t>
            </a:r>
            <a:r>
              <a:rPr b="1" dirty="0" sz="3800" i="1" lang="en-US">
                <a:solidFill>
                  <a:srgbClr val="3333CC"/>
                </a:solidFill>
                <a:latin typeface="Perpetua" pitchFamily="18" charset="0"/>
              </a:rPr>
              <a:t>P</a:t>
            </a:r>
            <a:r>
              <a:rPr baseline="-25000" b="1" dirty="0" sz="3800" i="1" lang="en-US">
                <a:solidFill>
                  <a:srgbClr val="3333CC"/>
                </a:solidFill>
                <a:latin typeface="Perpetua" pitchFamily="18" charset="0"/>
              </a:rPr>
              <a:t>i</a:t>
            </a:r>
            <a:endParaRPr b="1" dirty="0" sz="3800" lang="en-US">
              <a:solidFill>
                <a:srgbClr val="3333CC"/>
              </a:solidFill>
              <a:latin typeface="Perpetua" pitchFamily="18" charset="0"/>
            </a:endParaRPr>
          </a:p>
        </p:txBody>
      </p:sp>
      <p:sp>
        <p:nvSpPr>
          <p:cNvPr id="1048830" name="Content Placeholder 2"/>
          <p:cNvSpPr>
            <a:spLocks noGrp="1"/>
          </p:cNvSpPr>
          <p:nvPr>
            <p:ph sz="quarter" idx="1"/>
          </p:nvPr>
        </p:nvSpPr>
        <p:spPr>
          <a:xfrm>
            <a:off x="1447800" y="1530166"/>
            <a:ext cx="10439400" cy="5085586"/>
          </a:xfrm>
        </p:spPr>
        <p:txBody>
          <a:bodyPr>
            <a:noAutofit/>
          </a:bodyPr>
          <a:p>
            <a:pPr>
              <a:buFont typeface="Monotype Sorts" pitchFamily="2" charset="2"/>
              <a:buNone/>
            </a:pPr>
            <a:r>
              <a:rPr dirty="0" sz="1600" lang="en-US">
                <a:latin typeface="Perpetua" pitchFamily="18" charset="0"/>
              </a:rPr>
              <a:t>Request = request vector for process P</a:t>
            </a:r>
            <a:r>
              <a:rPr baseline="-25000" dirty="0" sz="1600" lang="en-US">
                <a:latin typeface="Perpetua" pitchFamily="18" charset="0"/>
              </a:rPr>
              <a:t>i</a:t>
            </a:r>
            <a:r>
              <a:rPr dirty="0" sz="1600" lang="en-US">
                <a:latin typeface="Perpetua" pitchFamily="18" charset="0"/>
              </a:rPr>
              <a:t>.If Request</a:t>
            </a:r>
            <a:r>
              <a:rPr baseline="-25000" dirty="0" sz="1600" lang="en-US">
                <a:latin typeface="Perpetua" pitchFamily="18" charset="0"/>
              </a:rPr>
              <a:t>i </a:t>
            </a:r>
            <a:r>
              <a:rPr dirty="0" sz="1600" lang="en-US">
                <a:latin typeface="Perpetua" pitchFamily="18" charset="0"/>
              </a:rPr>
              <a:t>[j]= k then process P</a:t>
            </a:r>
            <a:r>
              <a:rPr baseline="-25000" dirty="0" sz="1600" lang="en-US">
                <a:latin typeface="Perpetua" pitchFamily="18" charset="0"/>
              </a:rPr>
              <a:t>i</a:t>
            </a:r>
            <a:r>
              <a:rPr dirty="0" sz="1600" lang="en-US">
                <a:latin typeface="Perpetua" pitchFamily="18" charset="0"/>
              </a:rPr>
              <a:t> wants k instances of resource type R</a:t>
            </a:r>
            <a:r>
              <a:rPr baseline="-25000" dirty="0" sz="1600" lang="en-US">
                <a:latin typeface="Perpetua" pitchFamily="18" charset="0"/>
              </a:rPr>
              <a:t>j.</a:t>
            </a:r>
            <a:endParaRPr sz="1600"/>
          </a:p>
          <a:p>
            <a:pPr>
              <a:lnSpc>
                <a:spcPct val="150000"/>
              </a:lnSpc>
              <a:buFont typeface="Monotype Sorts" pitchFamily="2" charset="2"/>
              <a:buNone/>
            </a:pPr>
            <a:r>
              <a:rPr b="1" dirty="0" sz="1600" lang="en-US">
                <a:solidFill>
                  <a:srgbClr val="3333CC"/>
                </a:solidFill>
                <a:latin typeface="Perpetua" pitchFamily="18" charset="0"/>
              </a:rPr>
              <a:t>Step-1: </a:t>
            </a:r>
            <a:r>
              <a:rPr dirty="0" sz="1600" lang="en-US">
                <a:latin typeface="Perpetua" pitchFamily="18" charset="0"/>
              </a:rPr>
              <a:t>If Request</a:t>
            </a:r>
            <a:r>
              <a:rPr baseline="-25000" dirty="0" sz="1600" lang="en-US">
                <a:latin typeface="Perpetua" pitchFamily="18" charset="0"/>
              </a:rPr>
              <a:t>i</a:t>
            </a:r>
            <a:r>
              <a:rPr dirty="0" sz="1600" lang="en-US">
                <a:latin typeface="Perpetua" pitchFamily="18" charset="0"/>
              </a:rPr>
              <a:t> </a:t>
            </a:r>
            <a:r>
              <a:rPr dirty="0" sz="1600" lang="en-US">
                <a:latin typeface="Perpetua" pitchFamily="18" charset="0"/>
                <a:sym typeface="Symbol" pitchFamily="18" charset="2"/>
              </a:rPr>
              <a:t> Need</a:t>
            </a:r>
            <a:r>
              <a:rPr baseline="-25000" dirty="0" sz="1600" lang="en-US">
                <a:latin typeface="Perpetua" pitchFamily="18" charset="0"/>
                <a:sym typeface="Symbol" pitchFamily="18" charset="2"/>
              </a:rPr>
              <a:t>i,</a:t>
            </a:r>
            <a:r>
              <a:rPr dirty="0" sz="1600" lang="en-US">
                <a:latin typeface="Perpetua" pitchFamily="18" charset="0"/>
                <a:sym typeface="Symbol" pitchFamily="18" charset="2"/>
              </a:rPr>
              <a:t> go to step 2. Otherwise, raise error condition, since process has exceeded its maximum claim.</a:t>
            </a:r>
            <a:endParaRPr sz="1600"/>
          </a:p>
          <a:p>
            <a:pPr>
              <a:lnSpc>
                <a:spcPct val="150000"/>
              </a:lnSpc>
              <a:buFont typeface="Monotype Sorts" pitchFamily="2" charset="2"/>
              <a:buNone/>
            </a:pPr>
            <a:r>
              <a:rPr b="1" dirty="0" sz="1600" lang="en-US">
                <a:solidFill>
                  <a:srgbClr val="3333CC"/>
                </a:solidFill>
                <a:latin typeface="Perpetua" pitchFamily="18" charset="0"/>
                <a:sym typeface="Symbol" pitchFamily="18" charset="2"/>
              </a:rPr>
              <a:t>Step-2: </a:t>
            </a:r>
            <a:r>
              <a:rPr dirty="0" sz="1600" lang="en-US">
                <a:latin typeface="Perpetua" pitchFamily="18" charset="0"/>
                <a:sym typeface="Symbol" pitchFamily="18" charset="2"/>
              </a:rPr>
              <a:t>If </a:t>
            </a:r>
            <a:r>
              <a:rPr dirty="0" sz="1600" lang="en-US">
                <a:latin typeface="Perpetua" pitchFamily="18" charset="0"/>
              </a:rPr>
              <a:t>Request</a:t>
            </a:r>
            <a:r>
              <a:rPr baseline="-25000" dirty="0" sz="1600" lang="en-US">
                <a:latin typeface="Perpetua" pitchFamily="18" charset="0"/>
              </a:rPr>
              <a:t>i</a:t>
            </a:r>
            <a:r>
              <a:rPr dirty="0" sz="1600" lang="en-US">
                <a:latin typeface="Perpetua" pitchFamily="18" charset="0"/>
              </a:rPr>
              <a:t> </a:t>
            </a:r>
            <a:r>
              <a:rPr dirty="0" sz="1600" lang="en-US">
                <a:latin typeface="Perpetua" pitchFamily="18" charset="0"/>
                <a:sym typeface="Symbol" pitchFamily="18" charset="2"/>
              </a:rPr>
              <a:t> Available, go to step 3. Otherwise P</a:t>
            </a:r>
            <a:r>
              <a:rPr baseline="-25000" dirty="0" sz="1600" lang="en-US">
                <a:latin typeface="Perpetua" pitchFamily="18" charset="0"/>
                <a:sym typeface="Symbol" pitchFamily="18" charset="2"/>
              </a:rPr>
              <a:t>i</a:t>
            </a:r>
            <a:r>
              <a:rPr dirty="0" sz="1600" lang="en-US">
                <a:latin typeface="Perpetua" pitchFamily="18" charset="0"/>
                <a:sym typeface="Symbol" pitchFamily="18" charset="2"/>
              </a:rPr>
              <a:t>  must wait, since resources are not available.</a:t>
            </a:r>
            <a:endParaRPr sz="1600"/>
          </a:p>
          <a:p>
            <a:pPr>
              <a:buFont typeface="Monotype Sorts" pitchFamily="2" charset="2"/>
              <a:buNone/>
            </a:pPr>
            <a:r>
              <a:rPr b="1" dirty="0" sz="1600" lang="en-US">
                <a:solidFill>
                  <a:srgbClr val="3333CC"/>
                </a:solidFill>
                <a:latin typeface="Perpetua" pitchFamily="18" charset="0"/>
                <a:sym typeface="Symbol" pitchFamily="18" charset="2"/>
              </a:rPr>
              <a:t>Step-3: </a:t>
            </a:r>
            <a:r>
              <a:rPr dirty="0" sz="1600" lang="en-US">
                <a:latin typeface="Perpetua" pitchFamily="18" charset="0"/>
                <a:sym typeface="Symbol" pitchFamily="18" charset="2"/>
              </a:rPr>
              <a:t>Pretend to allocate requested resources to P</a:t>
            </a:r>
            <a:r>
              <a:rPr baseline="-25000" dirty="0" sz="1600" lang="en-US">
                <a:latin typeface="Perpetua" pitchFamily="18" charset="0"/>
                <a:sym typeface="Symbol" pitchFamily="18" charset="2"/>
              </a:rPr>
              <a:t>i</a:t>
            </a:r>
            <a:r>
              <a:rPr dirty="0" sz="1600" lang="en-US">
                <a:latin typeface="Perpetua" pitchFamily="18" charset="0"/>
                <a:sym typeface="Symbol" pitchFamily="18" charset="2"/>
              </a:rPr>
              <a:t> by modifying the state as follows: </a:t>
            </a:r>
            <a:endParaRPr sz="1600"/>
          </a:p>
          <a:p>
            <a:pPr>
              <a:buFont typeface="Monotype Sorts" pitchFamily="2" charset="2"/>
              <a:buNone/>
            </a:pPr>
            <a:r>
              <a:rPr dirty="0" sz="1600" i="1" lang="en-US">
                <a:latin typeface="Perpetua" pitchFamily="18" charset="0"/>
                <a:sym typeface="Symbol" pitchFamily="18" charset="2"/>
              </a:rPr>
              <a:t>                     Available = Available - Request</a:t>
            </a:r>
            <a:r>
              <a:rPr baseline="-25000" dirty="0" sz="1600" i="1" lang="en-US">
                <a:latin typeface="Perpetua" pitchFamily="18" charset="0"/>
                <a:sym typeface="Symbol" pitchFamily="18" charset="2"/>
              </a:rPr>
              <a:t>i</a:t>
            </a:r>
            <a:r>
              <a:rPr dirty="0" sz="1600" i="1" lang="en-US">
                <a:latin typeface="Perpetua" pitchFamily="18" charset="0"/>
                <a:sym typeface="Symbol" pitchFamily="18" charset="2"/>
              </a:rPr>
              <a:t>;</a:t>
            </a:r>
            <a:endParaRPr sz="1600"/>
          </a:p>
          <a:p>
            <a:pPr lvl="3">
              <a:buFontTx/>
              <a:buNone/>
            </a:pPr>
            <a:r>
              <a:rPr dirty="0" sz="1600" i="1" lang="en-US">
                <a:latin typeface="Perpetua" pitchFamily="18" charset="0"/>
                <a:sym typeface="Symbol" pitchFamily="18" charset="2"/>
              </a:rPr>
              <a:t>		        Allocation</a:t>
            </a:r>
            <a:r>
              <a:rPr baseline="-25000" dirty="0" sz="1600" i="1" lang="en-US">
                <a:latin typeface="Perpetua" pitchFamily="18" charset="0"/>
                <a:sym typeface="Symbol" pitchFamily="18" charset="2"/>
              </a:rPr>
              <a:t>i </a:t>
            </a:r>
            <a:r>
              <a:rPr dirty="0" sz="1600" i="1" lang="en-US">
                <a:latin typeface="Perpetua" pitchFamily="18" charset="0"/>
                <a:sym typeface="Symbol" pitchFamily="18" charset="2"/>
              </a:rPr>
              <a:t>= Allocation</a:t>
            </a:r>
            <a:r>
              <a:rPr baseline="-25000" dirty="0" sz="1600" i="1" lang="en-US">
                <a:latin typeface="Perpetua" pitchFamily="18" charset="0"/>
                <a:sym typeface="Symbol" pitchFamily="18" charset="2"/>
              </a:rPr>
              <a:t>i</a:t>
            </a:r>
            <a:r>
              <a:rPr dirty="0" sz="1600" i="1" lang="en-US">
                <a:latin typeface="Perpetua" pitchFamily="18" charset="0"/>
                <a:sym typeface="Symbol" pitchFamily="18" charset="2"/>
              </a:rPr>
              <a:t> + Request</a:t>
            </a:r>
            <a:r>
              <a:rPr baseline="-25000" dirty="0" sz="1600" i="1" lang="en-US">
                <a:latin typeface="Perpetua" pitchFamily="18" charset="0"/>
                <a:sym typeface="Symbol" pitchFamily="18" charset="2"/>
              </a:rPr>
              <a:t>i</a:t>
            </a:r>
            <a:r>
              <a:rPr dirty="0" sz="1600" i="1" lang="en-US">
                <a:latin typeface="Perpetua" pitchFamily="18" charset="0"/>
                <a:sym typeface="Symbol" pitchFamily="18" charset="2"/>
              </a:rPr>
              <a:t>;</a:t>
            </a:r>
            <a:endParaRPr sz="1600"/>
          </a:p>
          <a:p>
            <a:pPr lvl="3">
              <a:buFontTx/>
              <a:buNone/>
            </a:pPr>
            <a:r>
              <a:rPr dirty="0" sz="1600" i="1" lang="en-US">
                <a:latin typeface="Perpetua" pitchFamily="18" charset="0"/>
                <a:sym typeface="Symbol" pitchFamily="18" charset="2"/>
              </a:rPr>
              <a:t>		        Need</a:t>
            </a:r>
            <a:r>
              <a:rPr baseline="-25000" dirty="0" sz="1600" i="1" lang="en-US">
                <a:latin typeface="Perpetua" pitchFamily="18" charset="0"/>
                <a:sym typeface="Symbol" pitchFamily="18" charset="2"/>
              </a:rPr>
              <a:t>i</a:t>
            </a:r>
            <a:r>
              <a:rPr dirty="0" sz="1600" i="1" lang="en-US">
                <a:latin typeface="Perpetua" pitchFamily="18" charset="0"/>
                <a:sym typeface="Symbol" pitchFamily="18" charset="2"/>
              </a:rPr>
              <a:t> = Need</a:t>
            </a:r>
            <a:r>
              <a:rPr baseline="-25000" dirty="0" sz="1600" i="1" lang="en-US">
                <a:latin typeface="Perpetua" pitchFamily="18" charset="0"/>
                <a:sym typeface="Symbol" pitchFamily="18" charset="2"/>
              </a:rPr>
              <a:t>i</a:t>
            </a:r>
            <a:r>
              <a:rPr dirty="0" sz="1600" i="1" lang="en-US">
                <a:latin typeface="Perpetua" pitchFamily="18" charset="0"/>
                <a:sym typeface="Symbol" pitchFamily="18" charset="2"/>
              </a:rPr>
              <a:t> – Request</a:t>
            </a:r>
            <a:r>
              <a:rPr baseline="-25000" dirty="0" sz="1600" i="1" lang="en-US">
                <a:latin typeface="Perpetua" pitchFamily="18" charset="0"/>
                <a:sym typeface="Symbol" pitchFamily="18" charset="2"/>
              </a:rPr>
              <a:t>i;</a:t>
            </a:r>
            <a:endParaRPr sz="1600"/>
          </a:p>
          <a:p>
            <a:pPr lvl="2">
              <a:buSzPct val="125000"/>
              <a:buFontTx/>
              <a:buChar char="•"/>
            </a:pPr>
            <a:r>
              <a:rPr b="1" dirty="0" sz="1600" i="1" lang="en-US">
                <a:solidFill>
                  <a:srgbClr val="FF33CC"/>
                </a:solidFill>
                <a:latin typeface="Perpetua" pitchFamily="18" charset="0"/>
                <a:sym typeface="Symbol" pitchFamily="18" charset="2"/>
              </a:rPr>
              <a:t>If safe </a:t>
            </a:r>
            <a:r>
              <a:rPr dirty="0" sz="1600" i="1" lang="en-US">
                <a:latin typeface="Perpetua" pitchFamily="18" charset="0"/>
                <a:sym typeface="Symbol" pitchFamily="18" charset="2"/>
              </a:rPr>
              <a:t> the resources are allocated to P</a:t>
            </a:r>
            <a:r>
              <a:rPr baseline="-25000" dirty="0" sz="1600" i="1" lang="en-US">
                <a:latin typeface="Perpetua" pitchFamily="18" charset="0"/>
                <a:sym typeface="Symbol" pitchFamily="18" charset="2"/>
              </a:rPr>
              <a:t>i</a:t>
            </a:r>
            <a:r>
              <a:rPr dirty="0" sz="1600" i="1" lang="en-US">
                <a:latin typeface="Perpetua" pitchFamily="18" charset="0"/>
                <a:sym typeface="Symbol" pitchFamily="18" charset="2"/>
              </a:rPr>
              <a:t>. </a:t>
            </a:r>
            <a:endParaRPr sz="1600"/>
          </a:p>
          <a:p>
            <a:pPr lvl="2">
              <a:buSzPct val="125000"/>
              <a:buFontTx/>
              <a:buChar char="•"/>
            </a:pPr>
            <a:r>
              <a:rPr b="1" dirty="0" sz="1600" i="1" lang="en-US">
                <a:solidFill>
                  <a:srgbClr val="FF33CC"/>
                </a:solidFill>
                <a:latin typeface="Perpetua" pitchFamily="18" charset="0"/>
                <a:sym typeface="Symbol" pitchFamily="18" charset="2"/>
              </a:rPr>
              <a:t>If unsafe </a:t>
            </a:r>
            <a:r>
              <a:rPr dirty="0" sz="1600" i="1" lang="en-US">
                <a:latin typeface="Perpetua" pitchFamily="18" charset="0"/>
                <a:sym typeface="Symbol" pitchFamily="18" charset="2"/>
              </a:rPr>
              <a:t> P</a:t>
            </a:r>
            <a:r>
              <a:rPr baseline="-25000" dirty="0" sz="1600" i="1" lang="en-US">
                <a:latin typeface="Perpetua" pitchFamily="18" charset="0"/>
                <a:sym typeface="Symbol" pitchFamily="18" charset="2"/>
              </a:rPr>
              <a:t>i</a:t>
            </a:r>
            <a:r>
              <a:rPr dirty="0" sz="1600" i="1" lang="en-US">
                <a:latin typeface="Perpetua" pitchFamily="18" charset="0"/>
                <a:sym typeface="Symbol" pitchFamily="18" charset="2"/>
              </a:rPr>
              <a:t> must wait, and the old resource-allocation state is restored</a:t>
            </a:r>
            <a:endParaRPr baseline="-25000" dirty="0" sz="1600" i="1" lang="en-US">
              <a:latin typeface="Perpetua" pitchFamily="18" charset="0"/>
              <a:sym typeface="Symbol" pitchFamily="18" charset="2"/>
            </a:endParaRPr>
          </a:p>
          <a:p>
            <a:endParaRPr dirty="0" sz="1600" i="1" lang="en-US">
              <a:latin typeface="Perpetua"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831" name="Title 1"/>
          <p:cNvSpPr>
            <a:spLocks noGrp="1"/>
          </p:cNvSpPr>
          <p:nvPr>
            <p:ph type="title"/>
          </p:nvPr>
        </p:nvSpPr>
        <p:spPr>
          <a:xfrm>
            <a:off x="1682545" y="-19594"/>
            <a:ext cx="10122310" cy="685800"/>
          </a:xfrm>
        </p:spPr>
        <p:txBody>
          <a:bodyPr>
            <a:noAutofit/>
          </a:bodyPr>
          <a:p>
            <a:r>
              <a:rPr b="1" dirty="0" sz="3200" lang="en-US">
                <a:solidFill>
                  <a:srgbClr val="0000CC"/>
                </a:solidFill>
                <a:latin typeface="+mn-lt"/>
              </a:rPr>
              <a:t>Example of Banker’s Algorithm</a:t>
            </a:r>
          </a:p>
        </p:txBody>
      </p:sp>
      <p:sp>
        <p:nvSpPr>
          <p:cNvPr id="1048832" name="Content Placeholder 2"/>
          <p:cNvSpPr>
            <a:spLocks noGrp="1"/>
          </p:cNvSpPr>
          <p:nvPr>
            <p:ph sz="quarter" idx="1"/>
          </p:nvPr>
        </p:nvSpPr>
        <p:spPr>
          <a:xfrm>
            <a:off x="1371600" y="457200"/>
            <a:ext cx="10668000" cy="6400800"/>
          </a:xfrm>
        </p:spPr>
        <p:txBody>
          <a:bodyPr>
            <a:noAutofit/>
          </a:bodyPr>
          <a:p>
            <a:pPr>
              <a:lnSpc>
                <a:spcPct val="150000"/>
              </a:lnSpc>
              <a:buFont typeface="Wingdings" pitchFamily="2" charset="2"/>
              <a:buChar char="ü"/>
              <a:tabLst>
                <a:tab algn="l" pos="1028700"/>
                <a:tab algn="ctr" pos="1796654"/>
                <a:tab algn="ctr" pos="2695575"/>
                <a:tab algn="ctr" pos="3604022"/>
              </a:tabLst>
            </a:pPr>
            <a:r>
              <a:rPr dirty="0" sz="2000" lang="en-US"/>
              <a:t> 5 processes </a:t>
            </a:r>
            <a:r>
              <a:rPr dirty="0" sz="2000" i="1" lang="en-US"/>
              <a:t>P</a:t>
            </a:r>
            <a:r>
              <a:rPr baseline="-25000" dirty="0" sz="2000" lang="en-US"/>
              <a:t>0 </a:t>
            </a:r>
            <a:r>
              <a:rPr dirty="0" sz="2000" lang="en-US"/>
              <a:t>through </a:t>
            </a:r>
            <a:r>
              <a:rPr dirty="0" sz="2000" i="1" lang="en-US"/>
              <a:t>P</a:t>
            </a:r>
            <a:r>
              <a:rPr baseline="-25000" dirty="0" sz="2000" lang="en-US"/>
              <a:t>4</a:t>
            </a:r>
            <a:r>
              <a:rPr dirty="0" sz="2000" lang="en-US"/>
              <a:t>; 3 resource types </a:t>
            </a:r>
            <a:r>
              <a:rPr dirty="0" sz="2000" i="1" lang="en-US">
                <a:solidFill>
                  <a:srgbClr val="FF00FF"/>
                </a:solidFill>
              </a:rPr>
              <a:t>A</a:t>
            </a:r>
            <a:r>
              <a:rPr dirty="0" sz="2000" lang="en-US">
                <a:solidFill>
                  <a:srgbClr val="FF00FF"/>
                </a:solidFill>
              </a:rPr>
              <a:t> (10 instances),  </a:t>
            </a:r>
            <a:r>
              <a:rPr dirty="0" sz="2000" i="1" lang="en-US">
                <a:solidFill>
                  <a:srgbClr val="000099"/>
                </a:solidFill>
              </a:rPr>
              <a:t>B</a:t>
            </a:r>
            <a:r>
              <a:rPr dirty="0" sz="2000" lang="en-US">
                <a:solidFill>
                  <a:srgbClr val="000099"/>
                </a:solidFill>
              </a:rPr>
              <a:t> (5 instances, </a:t>
            </a:r>
            <a:r>
              <a:rPr dirty="0" sz="2000" lang="en-US"/>
              <a:t>and </a:t>
            </a:r>
            <a:r>
              <a:rPr dirty="0" sz="2000" i="1" lang="en-US">
                <a:solidFill>
                  <a:srgbClr val="00FF00"/>
                </a:solidFill>
              </a:rPr>
              <a:t>C</a:t>
            </a:r>
            <a:r>
              <a:rPr dirty="0" sz="2000" lang="en-US">
                <a:solidFill>
                  <a:srgbClr val="00FF00"/>
                </a:solidFill>
              </a:rPr>
              <a:t> (7 instances).</a:t>
            </a:r>
            <a:endParaRPr sz="2000"/>
          </a:p>
          <a:p>
            <a:pPr>
              <a:lnSpc>
                <a:spcPct val="150000"/>
              </a:lnSpc>
              <a:buFont typeface="Wingdings" pitchFamily="2" charset="2"/>
              <a:buChar char="ü"/>
              <a:tabLst>
                <a:tab algn="l" pos="1028700"/>
                <a:tab algn="ctr" pos="1796654"/>
                <a:tab algn="ctr" pos="2695575"/>
                <a:tab algn="ctr" pos="3604022"/>
              </a:tabLst>
            </a:pPr>
            <a:r>
              <a:rPr dirty="0" sz="2000" lang="en-US"/>
              <a:t> Snapshot at time </a:t>
            </a:r>
            <a:r>
              <a:rPr dirty="0" sz="2000" i="1" lang="en-US"/>
              <a:t>T</a:t>
            </a:r>
            <a:r>
              <a:rPr baseline="-25000" dirty="0" sz="2000" lang="en-US"/>
              <a:t>0</a:t>
            </a:r>
            <a:r>
              <a:rPr dirty="0" sz="2000" lang="en-US"/>
              <a:t>: we have the following resource allocation state.  </a:t>
            </a:r>
            <a:endParaRPr dirty="0" sz="2000" lang="en-US">
              <a:solidFill>
                <a:srgbClr val="9900CC"/>
              </a:solidFill>
            </a:endParaRPr>
          </a:p>
          <a:p>
            <a:pPr>
              <a:buNone/>
              <a:tabLst>
                <a:tab algn="l" pos="1028700"/>
                <a:tab algn="ctr" pos="1796654"/>
                <a:tab algn="ctr" pos="2695575"/>
                <a:tab algn="ctr" pos="3604022"/>
              </a:tabLst>
            </a:pPr>
            <a:r>
              <a:rPr dirty="0" sz="2000" lang="en-US"/>
              <a:t>	        </a:t>
            </a:r>
            <a:r>
              <a:rPr b="1" dirty="0" sz="2000" lang="en-US">
                <a:solidFill>
                  <a:srgbClr val="3333CC"/>
                </a:solidFill>
              </a:rPr>
              <a:t>  		</a:t>
            </a:r>
            <a:r>
              <a:rPr b="1" dirty="0" sz="2000" lang="en-US" u="sng">
                <a:solidFill>
                  <a:srgbClr val="3333CC"/>
                </a:solidFill>
              </a:rPr>
              <a:t>Allocation</a:t>
            </a:r>
            <a:r>
              <a:rPr b="1" dirty="0" sz="2000" lang="en-US">
                <a:solidFill>
                  <a:srgbClr val="3333CC"/>
                </a:solidFill>
              </a:rPr>
              <a:t>	             </a:t>
            </a:r>
            <a:r>
              <a:rPr b="1" dirty="0" sz="2000" lang="en-US" u="sng">
                <a:solidFill>
                  <a:srgbClr val="3333CC"/>
                </a:solidFill>
              </a:rPr>
              <a:t>Max</a:t>
            </a:r>
            <a:r>
              <a:rPr b="1" dirty="0" sz="2000" lang="en-US">
                <a:solidFill>
                  <a:srgbClr val="3333CC"/>
                </a:solidFill>
              </a:rPr>
              <a:t>     		 </a:t>
            </a:r>
            <a:r>
              <a:rPr b="1" dirty="0" sz="2000" lang="en-US" u="sng">
                <a:solidFill>
                  <a:srgbClr val="3333CC"/>
                </a:solidFill>
              </a:rPr>
              <a:t>Available</a:t>
            </a:r>
            <a:endParaRPr b="1" dirty="0" sz="2000" lang="en-US">
              <a:solidFill>
                <a:srgbClr val="3333CC"/>
              </a:solidFill>
            </a:endParaRPr>
          </a:p>
          <a:p>
            <a:pPr>
              <a:buNone/>
              <a:tabLst>
                <a:tab algn="l" pos="1028700"/>
                <a:tab algn="ctr" pos="1796654"/>
                <a:tab algn="ctr" pos="2695575"/>
                <a:tab algn="ctr" pos="3604022"/>
              </a:tabLst>
            </a:pPr>
            <a:r>
              <a:rPr dirty="0" sz="2000" lang="en-US"/>
              <a:t>			      	 </a:t>
            </a:r>
            <a:r>
              <a:rPr dirty="0" sz="2000" lang="en-US">
                <a:solidFill>
                  <a:srgbClr val="FF00FF"/>
                </a:solidFill>
              </a:rPr>
              <a:t>A B C	                A B C 	            A B C</a:t>
            </a:r>
            <a:endParaRPr sz="2000"/>
          </a:p>
          <a:p>
            <a:pPr>
              <a:buNone/>
              <a:tabLst>
                <a:tab algn="l" pos="1028700"/>
                <a:tab algn="ctr" pos="1796654"/>
                <a:tab algn="ctr" pos="2695575"/>
                <a:tab algn="ctr" pos="3604022"/>
              </a:tabLst>
            </a:pPr>
            <a:r>
              <a:rPr dirty="0" sz="2000" lang="en-US"/>
              <a:t>	          </a:t>
            </a:r>
            <a:r>
              <a:rPr dirty="0" sz="2000" lang="en-US">
                <a:solidFill>
                  <a:srgbClr val="00FF00"/>
                </a:solidFill>
              </a:rPr>
              <a:t>P</a:t>
            </a:r>
            <a:r>
              <a:rPr baseline="-25000" dirty="0" sz="2000" lang="en-US">
                <a:solidFill>
                  <a:srgbClr val="00FF00"/>
                </a:solidFill>
              </a:rPr>
              <a:t>0</a:t>
            </a:r>
            <a:r>
              <a:rPr baseline="-25000" dirty="0" sz="2000" lang="en-US"/>
              <a:t>	 	      </a:t>
            </a:r>
            <a:r>
              <a:rPr dirty="0" sz="2000" lang="en-US"/>
              <a:t>0 1 0	                7 5 3 	            3  3 2</a:t>
            </a:r>
            <a:endParaRPr sz="2000"/>
          </a:p>
          <a:p>
            <a:pPr>
              <a:buNone/>
              <a:tabLst>
                <a:tab algn="l" pos="1028700"/>
                <a:tab algn="ctr" pos="1796654"/>
                <a:tab algn="ctr" pos="2695575"/>
                <a:tab algn="ctr" pos="3604022"/>
              </a:tabLst>
            </a:pPr>
            <a:r>
              <a:rPr dirty="0" sz="2000" lang="en-US"/>
              <a:t>		   </a:t>
            </a:r>
            <a:r>
              <a:rPr dirty="0" sz="2000" lang="en-US">
                <a:solidFill>
                  <a:srgbClr val="00FF00"/>
                </a:solidFill>
              </a:rPr>
              <a:t>P</a:t>
            </a:r>
            <a:r>
              <a:rPr baseline="-25000" dirty="0" sz="2000" lang="en-US">
                <a:solidFill>
                  <a:srgbClr val="00FF00"/>
                </a:solidFill>
              </a:rPr>
              <a:t>1</a:t>
            </a:r>
            <a:r>
              <a:rPr baseline="-25000" dirty="0" sz="2000" lang="en-US"/>
              <a:t>		       </a:t>
            </a:r>
            <a:r>
              <a:rPr dirty="0" sz="2000" lang="en-US"/>
              <a:t>2 0 0 	               3 2 2  </a:t>
            </a:r>
            <a:endParaRPr sz="2000"/>
          </a:p>
          <a:p>
            <a:pPr>
              <a:buNone/>
              <a:tabLst>
                <a:tab algn="l" pos="1028700"/>
                <a:tab algn="ctr" pos="1796654"/>
                <a:tab algn="ctr" pos="2695575"/>
                <a:tab algn="ctr" pos="3604022"/>
              </a:tabLst>
            </a:pPr>
            <a:r>
              <a:rPr dirty="0" sz="2000" lang="en-US"/>
              <a:t>		   </a:t>
            </a:r>
            <a:r>
              <a:rPr dirty="0" sz="2000" lang="en-US">
                <a:solidFill>
                  <a:srgbClr val="00FF00"/>
                </a:solidFill>
              </a:rPr>
              <a:t>P</a:t>
            </a:r>
            <a:r>
              <a:rPr baseline="-25000" dirty="0" sz="2000" lang="en-US">
                <a:solidFill>
                  <a:srgbClr val="00FF00"/>
                </a:solidFill>
              </a:rPr>
              <a:t>2	           </a:t>
            </a:r>
            <a:r>
              <a:rPr dirty="0" sz="2000" lang="en-US"/>
              <a:t>	3 0 2 	               9 0 2</a:t>
            </a:r>
            <a:endParaRPr sz="2000"/>
          </a:p>
          <a:p>
            <a:pPr>
              <a:buNone/>
              <a:tabLst>
                <a:tab algn="l" pos="1028700"/>
                <a:tab algn="ctr" pos="1796654"/>
                <a:tab algn="ctr" pos="2695575"/>
                <a:tab algn="ctr" pos="3604022"/>
              </a:tabLst>
            </a:pPr>
            <a:r>
              <a:rPr dirty="0" sz="2000" lang="en-US"/>
              <a:t>		   </a:t>
            </a:r>
            <a:r>
              <a:rPr dirty="0" sz="2000" lang="en-US">
                <a:solidFill>
                  <a:srgbClr val="00FF00"/>
                </a:solidFill>
              </a:rPr>
              <a:t>P</a:t>
            </a:r>
            <a:r>
              <a:rPr baseline="-25000" dirty="0" sz="2000" lang="en-US">
                <a:solidFill>
                  <a:srgbClr val="00FF00"/>
                </a:solidFill>
              </a:rPr>
              <a:t>3</a:t>
            </a:r>
            <a:r>
              <a:rPr dirty="0" sz="2000" lang="en-US"/>
              <a:t>		    2 1 1 	               2 2 2</a:t>
            </a:r>
            <a:endParaRPr sz="2000"/>
          </a:p>
          <a:p>
            <a:pPr>
              <a:buNone/>
              <a:tabLst>
                <a:tab algn="l" pos="1028700"/>
                <a:tab algn="ctr" pos="1796654"/>
                <a:tab algn="ctr" pos="2695575"/>
                <a:tab algn="ctr" pos="3604022"/>
              </a:tabLst>
            </a:pPr>
            <a:r>
              <a:rPr dirty="0" sz="2000" lang="en-US"/>
              <a:t>		   </a:t>
            </a:r>
            <a:r>
              <a:rPr dirty="0" sz="2000" lang="en-US">
                <a:solidFill>
                  <a:srgbClr val="00FF00"/>
                </a:solidFill>
              </a:rPr>
              <a:t>P</a:t>
            </a:r>
            <a:r>
              <a:rPr baseline="-25000" dirty="0" sz="2000" lang="en-US">
                <a:solidFill>
                  <a:srgbClr val="00FF00"/>
                </a:solidFill>
              </a:rPr>
              <a:t>4</a:t>
            </a:r>
            <a:r>
              <a:rPr dirty="0" sz="2000" lang="en-US"/>
              <a:t>		    0 0 2	                4 3 3</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833" name="Title 1"/>
          <p:cNvSpPr>
            <a:spLocks noGrp="1"/>
          </p:cNvSpPr>
          <p:nvPr>
            <p:ph type="title"/>
          </p:nvPr>
        </p:nvSpPr>
        <p:spPr/>
        <p:txBody>
          <a:bodyPr/>
          <a:p>
            <a:r>
              <a:rPr dirty="0" lang="en-US" err="1"/>
              <a:t>Cont</a:t>
            </a:r>
            <a:r>
              <a:rPr dirty="0" lang="en-US"/>
              <a:t>…</a:t>
            </a:r>
          </a:p>
        </p:txBody>
      </p:sp>
      <p:sp>
        <p:nvSpPr>
          <p:cNvPr id="1048834" name="Content Placeholder 2"/>
          <p:cNvSpPr>
            <a:spLocks noGrp="1"/>
          </p:cNvSpPr>
          <p:nvPr>
            <p:ph idx="1"/>
          </p:nvPr>
        </p:nvSpPr>
        <p:spPr/>
        <p:txBody>
          <a:bodyPr/>
          <a:p>
            <a:pPr indent="0" marL="82296">
              <a:buNone/>
            </a:pPr>
            <a:r>
              <a:rPr dirty="0" lang="en-US"/>
              <a:t>Q1: what is the need matrix?</a:t>
            </a:r>
          </a:p>
          <a:p>
            <a:pPr indent="0" marL="82296">
              <a:buNone/>
            </a:pPr>
            <a:r>
              <a:rPr dirty="0" lang="en-US"/>
              <a:t>Q2:  Is the system in safe state?</a:t>
            </a:r>
          </a:p>
          <a:p>
            <a:pPr indent="0" marL="82296">
              <a:buNone/>
            </a:pPr>
            <a:r>
              <a:rPr dirty="0" lang="en-US"/>
              <a:t>Q3: If yes, find the safe sequence.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835" name="Title 1"/>
          <p:cNvSpPr>
            <a:spLocks noGrp="1"/>
          </p:cNvSpPr>
          <p:nvPr>
            <p:ph type="title"/>
          </p:nvPr>
        </p:nvSpPr>
        <p:spPr>
          <a:xfrm>
            <a:off x="1914144" y="274638"/>
            <a:ext cx="9997440" cy="334962"/>
          </a:xfrm>
        </p:spPr>
        <p:txBody>
          <a:bodyPr>
            <a:normAutofit fontScale="90000"/>
          </a:bodyPr>
          <a:p>
            <a:r>
              <a:rPr dirty="0" lang="en-US"/>
              <a:t>Answer </a:t>
            </a:r>
          </a:p>
        </p:txBody>
      </p:sp>
      <p:sp>
        <p:nvSpPr>
          <p:cNvPr id="1048836" name="Content Placeholder 2"/>
          <p:cNvSpPr>
            <a:spLocks noGrp="1"/>
          </p:cNvSpPr>
          <p:nvPr>
            <p:ph idx="1"/>
          </p:nvPr>
        </p:nvSpPr>
        <p:spPr>
          <a:xfrm>
            <a:off x="1914144" y="762000"/>
            <a:ext cx="9997440" cy="5821362"/>
          </a:xfrm>
        </p:spPr>
        <p:txBody>
          <a:bodyPr>
            <a:normAutofit fontScale="89286" lnSpcReduction="10000"/>
          </a:bodyPr>
          <a:p>
            <a:r>
              <a:rPr dirty="0" sz="3200" lang="en-US"/>
              <a:t>Total resource= Total allocation + </a:t>
            </a:r>
            <a:r>
              <a:rPr dirty="0" lang="en-US"/>
              <a:t>A</a:t>
            </a:r>
            <a:r>
              <a:rPr dirty="0" sz="3200" lang="en-US"/>
              <a:t>vailable resource</a:t>
            </a:r>
          </a:p>
          <a:p>
            <a:r>
              <a:rPr dirty="0" sz="3200" lang="en-US"/>
              <a:t>Need is defined to be Max – Allocation </a:t>
            </a:r>
          </a:p>
          <a:p>
            <a:pPr lvl="1"/>
            <a:r>
              <a:rPr dirty="0" lang="en-US"/>
              <a:t>(Need</a:t>
            </a:r>
            <a:r>
              <a:rPr baseline="-25000" dirty="0" lang="en-US"/>
              <a:t> </a:t>
            </a:r>
            <a:r>
              <a:rPr dirty="0" lang="en-US"/>
              <a:t>[n][m]= Max [n][m] – Allocation[n][m])</a:t>
            </a:r>
            <a:r>
              <a:rPr baseline="-25000" dirty="0" lang="en-US"/>
              <a:t>  </a:t>
            </a:r>
          </a:p>
          <a:p>
            <a:pPr>
              <a:buNone/>
              <a:tabLst>
                <a:tab algn="l" pos="1028700"/>
                <a:tab algn="ctr" pos="1796654"/>
                <a:tab algn="ctr" pos="2695575"/>
                <a:tab algn="ctr" pos="3604022"/>
              </a:tabLst>
            </a:pPr>
            <a:r>
              <a:rPr dirty="0" sz="2800" lang="en-US">
                <a:solidFill>
                  <a:srgbClr val="3333CC"/>
                </a:solidFill>
              </a:rPr>
              <a:t>         </a:t>
            </a:r>
            <a:r>
              <a:rPr b="1" dirty="0" sz="2800" lang="en-US" u="sng">
                <a:solidFill>
                  <a:srgbClr val="3333CC"/>
                </a:solidFill>
              </a:rPr>
              <a:t>Allocation</a:t>
            </a:r>
            <a:r>
              <a:rPr b="1" dirty="0" sz="2800" lang="en-US">
                <a:solidFill>
                  <a:srgbClr val="3333CC"/>
                </a:solidFill>
              </a:rPr>
              <a:t>	        </a:t>
            </a:r>
            <a:r>
              <a:rPr b="1" dirty="0" sz="2800" lang="en-US" u="sng">
                <a:solidFill>
                  <a:srgbClr val="3333CC"/>
                </a:solidFill>
              </a:rPr>
              <a:t>Max. R.N</a:t>
            </a:r>
            <a:r>
              <a:rPr b="1" dirty="0" sz="2800" lang="en-US">
                <a:solidFill>
                  <a:srgbClr val="3333CC"/>
                </a:solidFill>
              </a:rPr>
              <a:t>       </a:t>
            </a:r>
            <a:r>
              <a:rPr b="1" dirty="0" sz="2800" lang="en-US" u="sng">
                <a:solidFill>
                  <a:srgbClr val="3333CC"/>
                </a:solidFill>
              </a:rPr>
              <a:t>Available </a:t>
            </a:r>
            <a:r>
              <a:rPr b="1" dirty="0" sz="2800" lang="en-US">
                <a:solidFill>
                  <a:srgbClr val="3333CC"/>
                </a:solidFill>
              </a:rPr>
              <a:t>       </a:t>
            </a:r>
            <a:r>
              <a:rPr b="1" dirty="0" sz="2800" lang="en-US" u="sng">
                <a:solidFill>
                  <a:srgbClr val="3333CC"/>
                </a:solidFill>
              </a:rPr>
              <a:t>Need</a:t>
            </a:r>
          </a:p>
          <a:p>
            <a:pPr>
              <a:buNone/>
              <a:tabLst>
                <a:tab algn="l" pos="1028700"/>
                <a:tab algn="ctr" pos="1796654"/>
                <a:tab algn="ctr" pos="2695575"/>
                <a:tab algn="ctr" pos="3604022"/>
              </a:tabLst>
            </a:pPr>
            <a:r>
              <a:rPr dirty="0" sz="2800" lang="en-US"/>
              <a:t>	     </a:t>
            </a:r>
            <a:r>
              <a:rPr dirty="0" sz="2800" lang="en-US">
                <a:solidFill>
                  <a:srgbClr val="FF00FF"/>
                </a:solidFill>
              </a:rPr>
              <a:t>A B C	                  A B C 	          A B C                A B C</a:t>
            </a:r>
          </a:p>
          <a:p>
            <a:pPr>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0      </a:t>
            </a:r>
            <a:r>
              <a:rPr baseline="-25000" dirty="0" sz="2800" lang="en-US"/>
              <a:t> </a:t>
            </a:r>
            <a:r>
              <a:rPr dirty="0" sz="2800" lang="en-US"/>
              <a:t>0 1 0	                   7 5 3 	          3 3 2                 7 4 3 </a:t>
            </a:r>
          </a:p>
          <a:p>
            <a:pPr>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1       </a:t>
            </a:r>
            <a:r>
              <a:rPr dirty="0" sz="2800" lang="en-US"/>
              <a:t>2 0 0 	                  3 2 2              </a:t>
            </a:r>
            <a:r>
              <a:rPr dirty="0" sz="2800" lang="en-US">
                <a:solidFill>
                  <a:schemeClr val="accent1">
                    <a:lumMod val="60000"/>
                    <a:lumOff val="40000"/>
                  </a:schemeClr>
                </a:solidFill>
              </a:rPr>
              <a:t>5 3 2                </a:t>
            </a:r>
            <a:r>
              <a:rPr dirty="0" sz="2800" lang="en-US"/>
              <a:t>1 2 2 </a:t>
            </a:r>
          </a:p>
          <a:p>
            <a:pPr>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2</a:t>
            </a:r>
            <a:r>
              <a:rPr b="1" dirty="0" sz="2800" lang="en-US">
                <a:solidFill>
                  <a:srgbClr val="00FF00"/>
                </a:solidFill>
              </a:rPr>
              <a:t>     </a:t>
            </a:r>
            <a:r>
              <a:rPr dirty="0" sz="2800" lang="en-US"/>
              <a:t>3 0 2 	                  9 0 2              </a:t>
            </a:r>
            <a:r>
              <a:rPr dirty="0" sz="2800" lang="en-US">
                <a:solidFill>
                  <a:schemeClr val="accent3">
                    <a:lumMod val="60000"/>
                    <a:lumOff val="40000"/>
                  </a:schemeClr>
                </a:solidFill>
              </a:rPr>
              <a:t>7 4 3                </a:t>
            </a:r>
            <a:r>
              <a:rPr dirty="0" sz="2800" lang="en-US"/>
              <a:t>6 0 0 </a:t>
            </a:r>
          </a:p>
          <a:p>
            <a:pPr>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3</a:t>
            </a:r>
            <a:r>
              <a:rPr dirty="0" sz="2800" lang="en-US"/>
              <a:t>     2 1 1 	                  2 2 2              </a:t>
            </a:r>
            <a:r>
              <a:rPr dirty="0" sz="2800" lang="en-US">
                <a:solidFill>
                  <a:srgbClr val="C00000"/>
                </a:solidFill>
              </a:rPr>
              <a:t>7 4 5                 </a:t>
            </a:r>
            <a:r>
              <a:rPr dirty="0" sz="2800" lang="en-US"/>
              <a:t>0 1 1</a:t>
            </a:r>
          </a:p>
          <a:p>
            <a:pPr>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4</a:t>
            </a:r>
            <a:r>
              <a:rPr dirty="0" sz="2800" lang="en-US"/>
              <a:t>     0 0 2	                   4 3 3 	</a:t>
            </a:r>
            <a:r>
              <a:rPr dirty="0" sz="2800" lang="en-US">
                <a:solidFill>
                  <a:srgbClr val="00B0F0"/>
                </a:solidFill>
              </a:rPr>
              <a:t>           7 5 5                 </a:t>
            </a:r>
            <a:r>
              <a:rPr dirty="0" sz="2800" lang="en-US"/>
              <a:t>4 3 1</a:t>
            </a:r>
          </a:p>
          <a:p>
            <a:pPr>
              <a:buNone/>
              <a:tabLst>
                <a:tab algn="l" pos="1028700"/>
                <a:tab algn="ctr" pos="1796654"/>
                <a:tab algn="ctr" pos="2695575"/>
                <a:tab algn="ctr" pos="3604022"/>
              </a:tabLst>
            </a:pPr>
            <a:r>
              <a:rPr dirty="0" sz="2800" lang="en-US"/>
              <a:t>Safe sequence: &lt;P1, </a:t>
            </a:r>
            <a:r>
              <a:rPr dirty="0" sz="2800" lang="en-US">
                <a:solidFill>
                  <a:schemeClr val="accent1">
                    <a:lumMod val="60000"/>
                    <a:lumOff val="40000"/>
                  </a:schemeClr>
                </a:solidFill>
              </a:rPr>
              <a:t>P3</a:t>
            </a:r>
            <a:r>
              <a:rPr dirty="0" sz="2800" lang="en-US"/>
              <a:t> , </a:t>
            </a:r>
            <a:r>
              <a:rPr dirty="0" sz="2800" lang="en-US">
                <a:solidFill>
                  <a:schemeClr val="tx2">
                    <a:lumMod val="60000"/>
                    <a:lumOff val="40000"/>
                  </a:schemeClr>
                </a:solidFill>
              </a:rPr>
              <a:t>P4</a:t>
            </a:r>
            <a:r>
              <a:rPr dirty="0" sz="2800" lang="en-US"/>
              <a:t> , </a:t>
            </a:r>
            <a:r>
              <a:rPr dirty="0" sz="2800" lang="en-US">
                <a:solidFill>
                  <a:srgbClr val="C00000"/>
                </a:solidFill>
              </a:rPr>
              <a:t>P2, </a:t>
            </a:r>
            <a:r>
              <a:rPr dirty="0" sz="2800" lang="en-US">
                <a:solidFill>
                  <a:srgbClr val="00B0F0"/>
                </a:solidFill>
              </a:rPr>
              <a:t>P0&gt;</a:t>
            </a:r>
          </a:p>
          <a:p>
            <a:pPr>
              <a:buNone/>
              <a:tabLst>
                <a:tab algn="l" pos="1028700"/>
                <a:tab algn="ctr" pos="1796654"/>
                <a:tab algn="ctr" pos="2695575"/>
                <a:tab algn="ctr" pos="3604022"/>
              </a:tabLst>
            </a:pPr>
            <a:r>
              <a:rPr dirty="0" sz="2800" lang="en-US">
                <a:solidFill>
                  <a:srgbClr val="00B0F0"/>
                </a:solidFill>
              </a:rPr>
              <a:t>Yes, the system is in a safe state </a:t>
            </a:r>
          </a:p>
          <a:p>
            <a:pPr>
              <a:buNone/>
              <a:tabLst>
                <a:tab algn="l" pos="1028700"/>
                <a:tab algn="ctr" pos="1796654"/>
                <a:tab algn="ctr" pos="2695575"/>
                <a:tab algn="ctr" pos="3604022"/>
              </a:tabLst>
            </a:pPr>
            <a:endParaRPr baseline="-25000" dirty="0" lang="en-US">
              <a:solidFill>
                <a:srgbClr val="00B0F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837" name="Title 1"/>
          <p:cNvSpPr>
            <a:spLocks noGrp="1"/>
          </p:cNvSpPr>
          <p:nvPr>
            <p:ph type="title"/>
          </p:nvPr>
        </p:nvSpPr>
        <p:spPr/>
        <p:txBody>
          <a:bodyPr>
            <a:normAutofit/>
          </a:bodyPr>
          <a:p>
            <a:r>
              <a:rPr dirty="0" sz="4000" lang="en-US"/>
              <a:t>In bankers algorithm inputs are:</a:t>
            </a:r>
          </a:p>
        </p:txBody>
      </p:sp>
      <p:sp>
        <p:nvSpPr>
          <p:cNvPr id="1048838" name="Content Placeholder 2"/>
          <p:cNvSpPr>
            <a:spLocks noGrp="1"/>
          </p:cNvSpPr>
          <p:nvPr>
            <p:ph idx="1"/>
          </p:nvPr>
        </p:nvSpPr>
        <p:spPr/>
        <p:txBody>
          <a:bodyPr/>
          <a:p>
            <a:pPr lvl="1"/>
            <a:r>
              <a:rPr dirty="0" lang="en-US"/>
              <a:t>Processes </a:t>
            </a:r>
          </a:p>
          <a:p>
            <a:pPr lvl="1"/>
            <a:r>
              <a:rPr dirty="0" lang="en-US"/>
              <a:t>Any 2 out of 3(Max, Need, Allocation)</a:t>
            </a:r>
          </a:p>
          <a:p>
            <a:pPr lvl="1"/>
            <a:r>
              <a:rPr dirty="0" lang="en-US"/>
              <a:t>Available or Total no. of resources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839" name="Title 1"/>
          <p:cNvSpPr>
            <a:spLocks noGrp="1"/>
          </p:cNvSpPr>
          <p:nvPr>
            <p:ph type="title"/>
          </p:nvPr>
        </p:nvSpPr>
        <p:spPr/>
        <p:txBody>
          <a:bodyPr/>
          <a:p>
            <a:r>
              <a:rPr dirty="0" lang="en-US"/>
              <a:t>Exercise 1: </a:t>
            </a:r>
          </a:p>
        </p:txBody>
      </p:sp>
      <p:sp>
        <p:nvSpPr>
          <p:cNvPr id="1048840" name="Content Placeholder 2"/>
          <p:cNvSpPr>
            <a:spLocks noGrp="1"/>
          </p:cNvSpPr>
          <p:nvPr>
            <p:ph idx="1"/>
          </p:nvPr>
        </p:nvSpPr>
        <p:spPr>
          <a:xfrm>
            <a:off x="1447800" y="1447800"/>
            <a:ext cx="10463784" cy="5257800"/>
          </a:xfrm>
        </p:spPr>
        <p:txBody>
          <a:bodyPr>
            <a:normAutofit fontScale="85000" lnSpcReduction="10000"/>
          </a:bodyPr>
          <a:p>
            <a:pPr indent="0" marL="82296">
              <a:buNone/>
            </a:pPr>
            <a:r>
              <a:rPr dirty="0" sz="2800" lang="en-US"/>
              <a:t>Q: The following table is given:</a:t>
            </a:r>
          </a:p>
          <a:p>
            <a:pPr lvl="2">
              <a:buNone/>
              <a:tabLst>
                <a:tab algn="l" pos="1028700"/>
                <a:tab algn="ctr" pos="1796654"/>
                <a:tab algn="ctr" pos="2695575"/>
                <a:tab algn="ctr" pos="3604022"/>
              </a:tabLst>
            </a:pPr>
            <a:r>
              <a:rPr dirty="0" sz="2000" lang="en-US">
                <a:solidFill>
                  <a:srgbClr val="3333CC"/>
                </a:solidFill>
              </a:rPr>
              <a:t> </a:t>
            </a:r>
            <a:r>
              <a:rPr b="1" dirty="0" sz="2800" lang="en-US" u="sng">
                <a:solidFill>
                  <a:srgbClr val="3333CC"/>
                </a:solidFill>
              </a:rPr>
              <a:t>Allocation</a:t>
            </a:r>
            <a:r>
              <a:rPr b="1" dirty="0" sz="2800" lang="en-US">
                <a:solidFill>
                  <a:srgbClr val="3333CC"/>
                </a:solidFill>
              </a:rPr>
              <a:t>	          </a:t>
            </a:r>
            <a:r>
              <a:rPr b="1" dirty="0" sz="2800" lang="en-US" u="sng">
                <a:solidFill>
                  <a:srgbClr val="3333CC"/>
                </a:solidFill>
              </a:rPr>
              <a:t>Max</a:t>
            </a:r>
            <a:r>
              <a:rPr b="1" dirty="0" sz="2800" lang="en-US">
                <a:solidFill>
                  <a:srgbClr val="3333CC"/>
                </a:solidFill>
              </a:rPr>
              <a:t>	            </a:t>
            </a:r>
            <a:r>
              <a:rPr b="1" dirty="0" sz="2800" lang="en-US" u="sng">
                <a:solidFill>
                  <a:srgbClr val="3333CC"/>
                </a:solidFill>
              </a:rPr>
              <a:t>Available</a:t>
            </a:r>
          </a:p>
          <a:p>
            <a:pPr lvl="2">
              <a:buNone/>
              <a:tabLst>
                <a:tab algn="l" pos="1028700"/>
                <a:tab algn="ctr" pos="1796654"/>
                <a:tab algn="ctr" pos="2695575"/>
                <a:tab algn="ctr" pos="3604022"/>
              </a:tabLst>
            </a:pPr>
            <a:r>
              <a:rPr dirty="0" sz="2800" lang="en-US"/>
              <a:t>	    </a:t>
            </a:r>
            <a:r>
              <a:rPr dirty="0" sz="2800" lang="en-US">
                <a:solidFill>
                  <a:srgbClr val="FF00FF"/>
                </a:solidFill>
              </a:rPr>
              <a:t>A B C	 D       A B C D 	              A B C D</a:t>
            </a:r>
          </a:p>
          <a:p>
            <a:pPr lvl="2">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0    </a:t>
            </a:r>
            <a:r>
              <a:rPr baseline="-25000" dirty="0" sz="2800" lang="en-US"/>
              <a:t> </a:t>
            </a:r>
            <a:r>
              <a:rPr dirty="0" sz="2800" lang="en-US"/>
              <a:t>0 0 1 2         0 0 1 2 	              1 5   2   0</a:t>
            </a:r>
          </a:p>
          <a:p>
            <a:pPr lvl="2">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1     </a:t>
            </a:r>
            <a:r>
              <a:rPr dirty="0" sz="2800" lang="en-US"/>
              <a:t>1 0 0 	0         1 7 5 0</a:t>
            </a:r>
          </a:p>
          <a:p>
            <a:pPr lvl="2">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2</a:t>
            </a:r>
            <a:r>
              <a:rPr b="1" dirty="0" sz="2800" lang="en-US">
                <a:solidFill>
                  <a:srgbClr val="00FF00"/>
                </a:solidFill>
              </a:rPr>
              <a:t>   </a:t>
            </a:r>
            <a:r>
              <a:rPr dirty="0" sz="2800" lang="en-US"/>
              <a:t>1</a:t>
            </a:r>
            <a:r>
              <a:rPr b="1" dirty="0" sz="2800" lang="en-US">
                <a:solidFill>
                  <a:srgbClr val="00FF00"/>
                </a:solidFill>
              </a:rPr>
              <a:t> </a:t>
            </a:r>
            <a:r>
              <a:rPr dirty="0" sz="2800" lang="en-US"/>
              <a:t>3 5 4 	         2 3 5 6</a:t>
            </a:r>
          </a:p>
          <a:p>
            <a:pPr lvl="2">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3</a:t>
            </a:r>
            <a:r>
              <a:rPr dirty="0" sz="2800" lang="en-US"/>
              <a:t>   0 6 3 2 	         0 6 5 2</a:t>
            </a:r>
          </a:p>
          <a:p>
            <a:pPr lvl="2">
              <a:buNone/>
              <a:tabLst>
                <a:tab algn="l" pos="1028700"/>
                <a:tab algn="ctr" pos="1796654"/>
                <a:tab algn="ctr" pos="2695575"/>
                <a:tab algn="ctr" pos="3604022"/>
              </a:tabLst>
            </a:pPr>
            <a:r>
              <a:rPr b="1" dirty="0" sz="2800" lang="en-US">
                <a:solidFill>
                  <a:srgbClr val="00FF00"/>
                </a:solidFill>
              </a:rPr>
              <a:t>P</a:t>
            </a:r>
            <a:r>
              <a:rPr baseline="-25000" b="1" dirty="0" sz="2800" lang="en-US">
                <a:solidFill>
                  <a:srgbClr val="00FF00"/>
                </a:solidFill>
              </a:rPr>
              <a:t>4</a:t>
            </a:r>
            <a:r>
              <a:rPr dirty="0" sz="2800" lang="en-US"/>
              <a:t>   0 0 1 4          0 6 5 6 	</a:t>
            </a:r>
          </a:p>
          <a:p>
            <a:pPr indent="0" marL="82296">
              <a:buNone/>
            </a:pPr>
            <a:r>
              <a:rPr b="1" dirty="0" sz="2600" lang="en-US"/>
              <a:t>Q1: </a:t>
            </a:r>
            <a:r>
              <a:rPr dirty="0" sz="2600" lang="en-US"/>
              <a:t>Find the total number of resources?</a:t>
            </a:r>
          </a:p>
          <a:p>
            <a:pPr indent="0" marL="82296">
              <a:buNone/>
            </a:pPr>
            <a:r>
              <a:rPr b="1" dirty="0" sz="2600" lang="en-US"/>
              <a:t>Q2: </a:t>
            </a:r>
            <a:r>
              <a:rPr dirty="0" sz="2600" lang="en-US"/>
              <a:t>what is the need matrix?</a:t>
            </a:r>
          </a:p>
          <a:p>
            <a:pPr indent="0" marL="82296">
              <a:buNone/>
            </a:pPr>
            <a:r>
              <a:rPr b="1" dirty="0" sz="2600" lang="en-US"/>
              <a:t>Q3:  </a:t>
            </a:r>
            <a:r>
              <a:rPr dirty="0" sz="2600" lang="en-US"/>
              <a:t>Is the system in safe state?</a:t>
            </a:r>
          </a:p>
          <a:p>
            <a:pPr indent="0" marL="82296">
              <a:buNone/>
            </a:pPr>
            <a:r>
              <a:rPr b="1" dirty="0" sz="2600" lang="en-US"/>
              <a:t>Q4: </a:t>
            </a:r>
            <a:r>
              <a:rPr dirty="0" sz="2600" lang="en-US"/>
              <a:t>If yes, find the safe sequence?</a:t>
            </a:r>
          </a:p>
          <a:p>
            <a:pPr>
              <a:buNone/>
              <a:tabLst>
                <a:tab algn="l" pos="1028700"/>
                <a:tab algn="ctr" pos="1796654"/>
                <a:tab algn="ctr" pos="2695575"/>
                <a:tab algn="ctr" pos="3604022"/>
              </a:tabLst>
            </a:pPr>
            <a:endParaRPr dirty="0" sz="2800"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841" name="Title 1"/>
          <p:cNvSpPr>
            <a:spLocks noGrp="1"/>
          </p:cNvSpPr>
          <p:nvPr>
            <p:ph type="title"/>
          </p:nvPr>
        </p:nvSpPr>
        <p:spPr>
          <a:xfrm>
            <a:off x="1914144" y="274638"/>
            <a:ext cx="9997440" cy="334962"/>
          </a:xfrm>
        </p:spPr>
        <p:txBody>
          <a:bodyPr>
            <a:normAutofit fontScale="90000"/>
          </a:bodyPr>
          <a:p>
            <a:r>
              <a:rPr dirty="0" lang="en-US"/>
              <a:t>Answer </a:t>
            </a:r>
          </a:p>
        </p:txBody>
      </p:sp>
      <p:sp>
        <p:nvSpPr>
          <p:cNvPr id="1048842" name="Content Placeholder 2"/>
          <p:cNvSpPr>
            <a:spLocks noGrp="1"/>
          </p:cNvSpPr>
          <p:nvPr>
            <p:ph idx="1"/>
          </p:nvPr>
        </p:nvSpPr>
        <p:spPr>
          <a:xfrm>
            <a:off x="1914144" y="762000"/>
            <a:ext cx="9997440" cy="5486400"/>
          </a:xfrm>
        </p:spPr>
        <p:txBody>
          <a:bodyPr>
            <a:normAutofit fontScale="96429" lnSpcReduction="20000"/>
          </a:bodyPr>
          <a:p>
            <a:pPr algn="l" defTabSz="914400" eaLnBrk="1" fontAlgn="auto" hangingPunct="1" indent="-283464" latinLnBrk="0" lvl="0" marL="365760" marR="0" rtl="0">
              <a:lnSpc>
                <a:spcPct val="100000"/>
              </a:lnSpc>
              <a:spcBef>
                <a:spcPts val="600"/>
              </a:spcBef>
              <a:spcAft>
                <a:spcPts val="0"/>
              </a:spcAft>
              <a:buClr>
                <a:srgbClr val="3891A7"/>
              </a:buClr>
              <a:buSzPct val="80000"/>
              <a:buFont typeface="Wingdings 2"/>
              <a:buNone/>
              <a:tabLst>
                <a:tab algn="l" pos="1028700"/>
                <a:tab algn="ctr" pos="1796654"/>
                <a:tab algn="ctr" pos="2695575"/>
                <a:tab algn="ctr" pos="3604022"/>
              </a:tabLst>
            </a:pPr>
            <a:r>
              <a:rPr baseline="0" b="1" cap="none" dirty="0" sz="2800" i="0" kern="1200" kumimoji="0" lang="en-US" noProof="0" normalizeH="0" spc="0" strike="noStrike" u="sng">
                <a:ln>
                  <a:noFill/>
                </a:ln>
                <a:solidFill>
                  <a:srgbClr val="3333CC"/>
                </a:solidFill>
                <a:effectLst/>
                <a:uLnTx/>
                <a:uFillTx/>
                <a:latin typeface="Gill Sans MT"/>
                <a:ea typeface="+mn-ea"/>
                <a:cs typeface="+mn-cs"/>
              </a:rPr>
              <a:t>Allocation</a:t>
            </a:r>
            <a:r>
              <a:rPr baseline="0" b="1" cap="none" dirty="0" sz="2800" i="0" kern="1200" kumimoji="0" lang="en-US" noProof="0" normalizeH="0" spc="0" strike="noStrike" u="none">
                <a:ln>
                  <a:noFill/>
                </a:ln>
                <a:solidFill>
                  <a:srgbClr val="3333CC"/>
                </a:solidFill>
                <a:effectLst/>
                <a:uLnTx/>
                <a:uFillTx/>
                <a:latin typeface="Gill Sans MT"/>
                <a:ea typeface="+mn-ea"/>
                <a:cs typeface="+mn-cs"/>
              </a:rPr>
              <a:t>	          </a:t>
            </a:r>
            <a:r>
              <a:rPr baseline="0" b="1" cap="none" dirty="0" sz="2800" i="0" kern="1200" kumimoji="0" lang="en-US" noProof="0" normalizeH="0" spc="0" strike="noStrike" u="sng">
                <a:ln>
                  <a:noFill/>
                </a:ln>
                <a:solidFill>
                  <a:srgbClr val="3333CC"/>
                </a:solidFill>
                <a:effectLst/>
                <a:uLnTx/>
                <a:uFillTx/>
                <a:latin typeface="Gill Sans MT"/>
                <a:ea typeface="+mn-ea"/>
                <a:cs typeface="+mn-cs"/>
              </a:rPr>
              <a:t>Max</a:t>
            </a:r>
            <a:r>
              <a:rPr baseline="0" b="1" cap="none" dirty="0" sz="2800" i="0" kern="1200" kumimoji="0" lang="en-US" noProof="0" normalizeH="0" spc="0" strike="noStrike" u="none">
                <a:ln>
                  <a:noFill/>
                </a:ln>
                <a:solidFill>
                  <a:srgbClr val="3333CC"/>
                </a:solidFill>
                <a:effectLst/>
                <a:uLnTx/>
                <a:uFillTx/>
                <a:latin typeface="Gill Sans MT"/>
                <a:ea typeface="+mn-ea"/>
                <a:cs typeface="+mn-cs"/>
              </a:rPr>
              <a:t>	            </a:t>
            </a:r>
            <a:r>
              <a:rPr baseline="0" b="1" cap="none" dirty="0" sz="2800" i="0" kern="1200" kumimoji="0" lang="en-US" noProof="0" normalizeH="0" spc="0" strike="noStrike" u="sng">
                <a:ln>
                  <a:noFill/>
                </a:ln>
                <a:solidFill>
                  <a:srgbClr val="3333CC"/>
                </a:solidFill>
                <a:effectLst/>
                <a:uLnTx/>
                <a:uFillTx/>
                <a:latin typeface="Gill Sans MT"/>
                <a:ea typeface="+mn-ea"/>
                <a:cs typeface="+mn-cs"/>
              </a:rPr>
              <a:t>Available </a:t>
            </a:r>
            <a:r>
              <a:rPr baseline="0" b="1" cap="none" dirty="0" sz="2800" i="0" kern="1200" kumimoji="0" lang="en-US" noProof="0" normalizeH="0" spc="0" strike="noStrike" u="none">
                <a:ln>
                  <a:noFill/>
                </a:ln>
                <a:solidFill>
                  <a:srgbClr val="3333CC"/>
                </a:solidFill>
                <a:effectLst/>
                <a:uLnTx/>
                <a:uFillTx/>
                <a:latin typeface="Gill Sans MT"/>
                <a:ea typeface="+mn-ea"/>
                <a:cs typeface="+mn-cs"/>
              </a:rPr>
              <a:t>         </a:t>
            </a:r>
            <a:r>
              <a:rPr baseline="0" b="1" cap="none" dirty="0" sz="2800" i="0" kern="1200" kumimoji="0" lang="en-US" noProof="0" normalizeH="0" spc="0" strike="noStrike" u="sng">
                <a:ln>
                  <a:noFill/>
                </a:ln>
                <a:solidFill>
                  <a:srgbClr val="3333CC"/>
                </a:solidFill>
                <a:effectLst/>
                <a:uLnTx/>
                <a:uFillTx/>
                <a:latin typeface="Gill Sans MT"/>
                <a:ea typeface="+mn-ea"/>
                <a:cs typeface="+mn-cs"/>
              </a:rPr>
              <a:t>Need</a:t>
            </a:r>
          </a:p>
          <a:p>
            <a:pPr algn="l" defTabSz="914400" eaLnBrk="1" fontAlgn="auto" hangingPunct="1" indent="-283464" latinLnBrk="0" lvl="0" marL="365760" marR="0" rtl="0">
              <a:lnSpc>
                <a:spcPct val="100000"/>
              </a:lnSpc>
              <a:spcBef>
                <a:spcPts val="600"/>
              </a:spcBef>
              <a:spcAft>
                <a:spcPts val="0"/>
              </a:spcAft>
              <a:buClr>
                <a:srgbClr val="3891A7"/>
              </a:buClr>
              <a:buSzPct val="80000"/>
              <a:buFont typeface="Wingdings 2"/>
              <a:buNone/>
              <a:tabLst>
                <a:tab algn="l" pos="1028700"/>
                <a:tab algn="ctr" pos="1796654"/>
                <a:tab algn="ctr" pos="2695575"/>
                <a:tab algn="ctr" pos="3604022"/>
              </a:tabLst>
            </a:pPr>
            <a:r>
              <a:rPr baseline="0" b="0" cap="none" dirty="0" sz="2800" i="0" kern="1200" kumimoji="0" lang="en-US" noProof="0" normalizeH="0" spc="0" strike="noStrike" u="none">
                <a:ln>
                  <a:noFill/>
                </a:ln>
                <a:solidFill>
                  <a:prstClr val="black"/>
                </a:solidFill>
                <a:effectLst/>
                <a:uLnTx/>
                <a:uFillTx/>
                <a:latin typeface="Gill Sans MT"/>
                <a:ea typeface="+mn-ea"/>
                <a:cs typeface="+mn-cs"/>
              </a:rPr>
              <a:t>	    </a:t>
            </a:r>
            <a:r>
              <a:rPr baseline="0" b="0" cap="none" dirty="0" sz="2800" i="0" kern="1200" kumimoji="0" lang="en-US" noProof="0" normalizeH="0" spc="0" strike="noStrike" u="none">
                <a:ln>
                  <a:noFill/>
                </a:ln>
                <a:solidFill>
                  <a:srgbClr val="FF00FF"/>
                </a:solidFill>
                <a:effectLst/>
                <a:uLnTx/>
                <a:uFillTx/>
                <a:latin typeface="Gill Sans MT"/>
                <a:ea typeface="+mn-ea"/>
                <a:cs typeface="+mn-cs"/>
              </a:rPr>
              <a:t>A B C	 D       A B C D 	   A B C D            A B C D</a:t>
            </a:r>
          </a:p>
          <a:p>
            <a:pPr algn="l" defTabSz="914400" eaLnBrk="1" fontAlgn="auto" hangingPunct="1" indent="-283464" latinLnBrk="0" lvl="0" marL="365760" marR="0" rtl="0">
              <a:lnSpc>
                <a:spcPct val="100000"/>
              </a:lnSpc>
              <a:spcBef>
                <a:spcPts val="600"/>
              </a:spcBef>
              <a:spcAft>
                <a:spcPts val="0"/>
              </a:spcAft>
              <a:buClr>
                <a:srgbClr val="3891A7"/>
              </a:buClr>
              <a:buSzPct val="80000"/>
              <a:buFont typeface="Wingdings 2"/>
              <a:buNone/>
              <a:tabLst>
                <a:tab algn="l" pos="1028700"/>
                <a:tab algn="ctr" pos="1796654"/>
                <a:tab algn="ctr" pos="2695575"/>
                <a:tab algn="ctr" pos="3604022"/>
              </a:tabLst>
            </a:pPr>
            <a:r>
              <a:rPr baseline="0" b="1" cap="none" dirty="0" sz="2800" i="0" kern="1200" kumimoji="0" lang="en-US" noProof="0" normalizeH="0" spc="0" strike="noStrike" u="none">
                <a:ln>
                  <a:noFill/>
                </a:ln>
                <a:solidFill>
                  <a:srgbClr val="00FF00"/>
                </a:solidFill>
                <a:effectLst/>
                <a:uLnTx/>
                <a:uFillTx/>
                <a:latin typeface="Gill Sans MT"/>
                <a:ea typeface="+mn-ea"/>
                <a:cs typeface="+mn-cs"/>
              </a:rPr>
              <a:t>P</a:t>
            </a:r>
            <a:r>
              <a:rPr baseline="-25000" b="1" cap="none" dirty="0" sz="2800" i="0" kern="1200" kumimoji="0" lang="en-US" noProof="0" normalizeH="0" spc="0" strike="noStrike" u="none">
                <a:ln>
                  <a:noFill/>
                </a:ln>
                <a:solidFill>
                  <a:srgbClr val="00FF00"/>
                </a:solidFill>
                <a:effectLst/>
                <a:uLnTx/>
                <a:uFillTx/>
                <a:latin typeface="Gill Sans MT"/>
                <a:ea typeface="+mn-ea"/>
                <a:cs typeface="+mn-cs"/>
              </a:rPr>
              <a:t>0    </a:t>
            </a:r>
            <a:r>
              <a:rPr baseline="-25000" b="0" cap="none" dirty="0" sz="2800" i="0" kern="1200" kumimoji="0" lang="en-US" noProof="0" normalizeH="0" spc="0" strike="noStrike" u="none">
                <a:ln>
                  <a:noFill/>
                </a:ln>
                <a:solidFill>
                  <a:prstClr val="black"/>
                </a:solidFill>
                <a:effectLst/>
                <a:uLnTx/>
                <a:uFillTx/>
                <a:latin typeface="Gill Sans MT"/>
                <a:ea typeface="+mn-ea"/>
                <a:cs typeface="+mn-cs"/>
              </a:rPr>
              <a:t> </a:t>
            </a:r>
            <a:r>
              <a:rPr baseline="0" b="0" cap="none" dirty="0" sz="2800" i="0" kern="1200" kumimoji="0" lang="en-US" noProof="0" normalizeH="0" spc="0" strike="noStrike" u="none">
                <a:ln>
                  <a:noFill/>
                </a:ln>
                <a:solidFill>
                  <a:prstClr val="black"/>
                </a:solidFill>
                <a:effectLst/>
                <a:uLnTx/>
                <a:uFillTx/>
                <a:latin typeface="Gill Sans MT"/>
                <a:ea typeface="+mn-ea"/>
                <a:cs typeface="+mn-cs"/>
              </a:rPr>
              <a:t>0 0 1 2         0 0 1 2 	  1 5   2   0           </a:t>
            </a:r>
            <a:r>
              <a:rPr baseline="0" b="0" cap="none" dirty="0" sz="2800" i="0" kern="1200" kumimoji="0" lang="en-US" noProof="0" normalizeH="0" spc="0" strike="noStrike" u="none">
                <a:ln>
                  <a:noFill/>
                </a:ln>
                <a:solidFill>
                  <a:srgbClr val="0070C0"/>
                </a:solidFill>
                <a:effectLst/>
                <a:uLnTx/>
                <a:uFillTx/>
                <a:latin typeface="Gill Sans MT"/>
                <a:ea typeface="+mn-ea"/>
                <a:cs typeface="+mn-cs"/>
              </a:rPr>
              <a:t>0  0  0  0 </a:t>
            </a:r>
          </a:p>
          <a:p>
            <a:pPr algn="l" defTabSz="914400" eaLnBrk="1" fontAlgn="auto" hangingPunct="1" indent="-283464" latinLnBrk="0" lvl="0" marL="365760" marR="0" rtl="0">
              <a:lnSpc>
                <a:spcPct val="100000"/>
              </a:lnSpc>
              <a:spcBef>
                <a:spcPts val="600"/>
              </a:spcBef>
              <a:spcAft>
                <a:spcPts val="0"/>
              </a:spcAft>
              <a:buClr>
                <a:srgbClr val="3891A7"/>
              </a:buClr>
              <a:buSzPct val="80000"/>
              <a:buFont typeface="Wingdings 2"/>
              <a:buNone/>
              <a:tabLst>
                <a:tab algn="l" pos="1028700"/>
                <a:tab algn="ctr" pos="1796654"/>
                <a:tab algn="ctr" pos="2695575"/>
                <a:tab algn="ctr" pos="3604022"/>
              </a:tabLst>
            </a:pPr>
            <a:r>
              <a:rPr baseline="0" b="1" cap="none" dirty="0" sz="2800" i="0" kern="1200" kumimoji="0" lang="en-US" noProof="0" normalizeH="0" spc="0" strike="noStrike" u="none">
                <a:ln>
                  <a:noFill/>
                </a:ln>
                <a:solidFill>
                  <a:srgbClr val="00FF00"/>
                </a:solidFill>
                <a:effectLst/>
                <a:uLnTx/>
                <a:uFillTx/>
                <a:latin typeface="Gill Sans MT"/>
                <a:ea typeface="+mn-ea"/>
                <a:cs typeface="+mn-cs"/>
              </a:rPr>
              <a:t>P</a:t>
            </a:r>
            <a:r>
              <a:rPr baseline="-25000" b="1" cap="none" dirty="0" sz="2800" i="0" kern="1200" kumimoji="0" lang="en-US" noProof="0" normalizeH="0" spc="0" strike="noStrike" u="none">
                <a:ln>
                  <a:noFill/>
                </a:ln>
                <a:solidFill>
                  <a:srgbClr val="00FF00"/>
                </a:solidFill>
                <a:effectLst/>
                <a:uLnTx/>
                <a:uFillTx/>
                <a:latin typeface="Gill Sans MT"/>
                <a:ea typeface="+mn-ea"/>
                <a:cs typeface="+mn-cs"/>
              </a:rPr>
              <a:t>1     </a:t>
            </a:r>
            <a:r>
              <a:rPr baseline="0" b="0" cap="none" dirty="0" sz="2800" i="0" kern="1200" kumimoji="0" lang="en-US" noProof="0" normalizeH="0" spc="0" strike="noStrike" u="none">
                <a:ln>
                  <a:noFill/>
                </a:ln>
                <a:solidFill>
                  <a:prstClr val="black"/>
                </a:solidFill>
                <a:effectLst/>
                <a:uLnTx/>
                <a:uFillTx/>
                <a:latin typeface="Gill Sans MT"/>
                <a:ea typeface="+mn-ea"/>
                <a:cs typeface="+mn-cs"/>
              </a:rPr>
              <a:t>1 0 0 	0         1 7 5 0           </a:t>
            </a:r>
            <a:r>
              <a:rPr baseline="0" b="0" cap="none" dirty="0" sz="2800" i="0" kern="1200" kumimoji="0" lang="en-US" noProof="0" normalizeH="0" spc="0" strike="noStrike" u="none">
                <a:ln>
                  <a:noFill/>
                </a:ln>
                <a:solidFill>
                  <a:srgbClr val="0070C0"/>
                </a:solidFill>
                <a:effectLst/>
                <a:uLnTx/>
                <a:uFillTx/>
                <a:latin typeface="Gill Sans MT"/>
                <a:ea typeface="+mn-ea"/>
                <a:cs typeface="+mn-cs"/>
              </a:rPr>
              <a:t>1 5   3   2           </a:t>
            </a:r>
            <a:r>
              <a:rPr baseline="0" b="0" cap="none" dirty="0" sz="2800" i="0" kern="1200" kumimoji="0" lang="en-US" noProof="0" normalizeH="0" spc="0" strike="noStrike" u="none">
                <a:ln>
                  <a:noFill/>
                </a:ln>
                <a:solidFill>
                  <a:srgbClr val="3891A7">
                    <a:lumMod val="60000"/>
                    <a:lumOff val="40000"/>
                  </a:srgbClr>
                </a:solidFill>
                <a:effectLst/>
                <a:uLnTx/>
                <a:uFillTx/>
                <a:latin typeface="Gill Sans MT"/>
                <a:ea typeface="+mn-ea"/>
                <a:cs typeface="+mn-cs"/>
              </a:rPr>
              <a:t>0  7  5  0 </a:t>
            </a:r>
            <a:r>
              <a:rPr baseline="0" b="0" cap="none" dirty="0" sz="2800" i="0" kern="1200" kumimoji="0" lang="en-US" noProof="0" normalizeH="0" spc="0" strike="noStrike" u="none">
                <a:ln>
                  <a:noFill/>
                </a:ln>
                <a:solidFill>
                  <a:prstClr val="black"/>
                </a:solidFill>
                <a:effectLst/>
                <a:uLnTx/>
                <a:uFillTx/>
                <a:latin typeface="Gill Sans MT"/>
                <a:ea typeface="+mn-ea"/>
                <a:cs typeface="+mn-cs"/>
              </a:rPr>
              <a:t> </a:t>
            </a:r>
          </a:p>
          <a:p>
            <a:pPr algn="l" defTabSz="914400" eaLnBrk="1" fontAlgn="auto" hangingPunct="1" indent="-283464" latinLnBrk="0" lvl="0" marL="365760" marR="0" rtl="0">
              <a:lnSpc>
                <a:spcPct val="100000"/>
              </a:lnSpc>
              <a:spcBef>
                <a:spcPts val="600"/>
              </a:spcBef>
              <a:spcAft>
                <a:spcPts val="0"/>
              </a:spcAft>
              <a:buClr>
                <a:srgbClr val="3891A7"/>
              </a:buClr>
              <a:buSzPct val="80000"/>
              <a:buFont typeface="Wingdings 2"/>
              <a:buNone/>
              <a:tabLst>
                <a:tab algn="l" pos="1028700"/>
                <a:tab algn="ctr" pos="1796654"/>
                <a:tab algn="ctr" pos="2695575"/>
                <a:tab algn="ctr" pos="3604022"/>
              </a:tabLst>
            </a:pPr>
            <a:r>
              <a:rPr baseline="0" b="1" cap="none" dirty="0" sz="2800" i="0" kern="1200" kumimoji="0" lang="en-US" noProof="0" normalizeH="0" spc="0" strike="noStrike" u="none">
                <a:ln>
                  <a:noFill/>
                </a:ln>
                <a:solidFill>
                  <a:srgbClr val="00FF00"/>
                </a:solidFill>
                <a:effectLst/>
                <a:uLnTx/>
                <a:uFillTx/>
                <a:latin typeface="Gill Sans MT"/>
                <a:ea typeface="+mn-ea"/>
                <a:cs typeface="+mn-cs"/>
              </a:rPr>
              <a:t>P</a:t>
            </a:r>
            <a:r>
              <a:rPr baseline="-25000" b="1" cap="none" dirty="0" sz="2800" i="0" kern="1200" kumimoji="0" lang="en-US" noProof="0" normalizeH="0" spc="0" strike="noStrike" u="none">
                <a:ln>
                  <a:noFill/>
                </a:ln>
                <a:solidFill>
                  <a:srgbClr val="00FF00"/>
                </a:solidFill>
                <a:effectLst/>
                <a:uLnTx/>
                <a:uFillTx/>
                <a:latin typeface="Gill Sans MT"/>
                <a:ea typeface="+mn-ea"/>
                <a:cs typeface="+mn-cs"/>
              </a:rPr>
              <a:t>2</a:t>
            </a:r>
            <a:r>
              <a:rPr baseline="0" b="1" cap="none" dirty="0" sz="2800" i="0" kern="1200" kumimoji="0" lang="en-US" noProof="0" normalizeH="0" spc="0" strike="noStrike" u="none">
                <a:ln>
                  <a:noFill/>
                </a:ln>
                <a:solidFill>
                  <a:srgbClr val="00FF00"/>
                </a:solidFill>
                <a:effectLst/>
                <a:uLnTx/>
                <a:uFillTx/>
                <a:latin typeface="Gill Sans MT"/>
                <a:ea typeface="+mn-ea"/>
                <a:cs typeface="+mn-cs"/>
              </a:rPr>
              <a:t>   </a:t>
            </a:r>
            <a:r>
              <a:rPr baseline="0" b="0" cap="none" dirty="0" sz="2800" i="0" kern="1200" kumimoji="0" lang="en-US" noProof="0" normalizeH="0" spc="0" strike="noStrike" u="none">
                <a:ln>
                  <a:noFill/>
                </a:ln>
                <a:solidFill>
                  <a:prstClr val="black"/>
                </a:solidFill>
                <a:effectLst/>
                <a:uLnTx/>
                <a:uFillTx/>
                <a:latin typeface="Gill Sans MT"/>
                <a:ea typeface="+mn-ea"/>
                <a:cs typeface="+mn-cs"/>
              </a:rPr>
              <a:t>1</a:t>
            </a:r>
            <a:r>
              <a:rPr baseline="0" b="1" cap="none" dirty="0" sz="2800" i="0" kern="1200" kumimoji="0" lang="en-US" noProof="0" normalizeH="0" spc="0" strike="noStrike" u="none">
                <a:ln>
                  <a:noFill/>
                </a:ln>
                <a:solidFill>
                  <a:srgbClr val="00FF00"/>
                </a:solidFill>
                <a:effectLst/>
                <a:uLnTx/>
                <a:uFillTx/>
                <a:latin typeface="Gill Sans MT"/>
                <a:ea typeface="+mn-ea"/>
                <a:cs typeface="+mn-cs"/>
              </a:rPr>
              <a:t> </a:t>
            </a:r>
            <a:r>
              <a:rPr baseline="0" b="0" cap="none" dirty="0" sz="2800" i="0" kern="1200" kumimoji="0" lang="en-US" noProof="0" normalizeH="0" spc="0" strike="noStrike" u="none">
                <a:ln>
                  <a:noFill/>
                </a:ln>
                <a:solidFill>
                  <a:prstClr val="black"/>
                </a:solidFill>
                <a:effectLst/>
                <a:uLnTx/>
                <a:uFillTx/>
                <a:latin typeface="Gill Sans MT"/>
                <a:ea typeface="+mn-ea"/>
                <a:cs typeface="+mn-cs"/>
              </a:rPr>
              <a:t>3 5 4 	         2 3 5 6           </a:t>
            </a:r>
            <a:r>
              <a:rPr baseline="0" b="0" cap="none" dirty="0" sz="2800" i="0" kern="1200" kumimoji="0" lang="en-US" noProof="0" normalizeH="0" spc="0" strike="noStrike" u="none">
                <a:ln>
                  <a:noFill/>
                </a:ln>
                <a:solidFill>
                  <a:srgbClr val="C00000"/>
                </a:solidFill>
                <a:effectLst/>
                <a:uLnTx/>
                <a:uFillTx/>
                <a:latin typeface="Gill Sans MT"/>
                <a:ea typeface="+mn-ea"/>
                <a:cs typeface="+mn-cs"/>
              </a:rPr>
              <a:t>2  8   8  6          </a:t>
            </a:r>
            <a:r>
              <a:rPr baseline="0" b="0" cap="none" dirty="0" sz="2800" i="0" kern="1200" kumimoji="0" lang="en-US" noProof="0" normalizeH="0" spc="0" strike="noStrike" u="none">
                <a:ln>
                  <a:noFill/>
                </a:ln>
                <a:solidFill>
                  <a:srgbClr val="C32D2E">
                    <a:lumMod val="60000"/>
                    <a:lumOff val="40000"/>
                  </a:srgbClr>
                </a:solidFill>
                <a:effectLst/>
                <a:uLnTx/>
                <a:uFillTx/>
                <a:latin typeface="Gill Sans MT"/>
                <a:ea typeface="+mn-ea"/>
                <a:cs typeface="+mn-cs"/>
              </a:rPr>
              <a:t>1  0  0  2</a:t>
            </a:r>
            <a:endParaRPr baseline="0" b="0" cap="none" dirty="0" sz="2800" i="0" kern="1200" kumimoji="0" lang="en-US" noProof="0" normalizeH="0" spc="0" strike="noStrike" u="none">
              <a:ln>
                <a:noFill/>
              </a:ln>
              <a:solidFill>
                <a:prstClr val="black"/>
              </a:solidFill>
              <a:effectLst/>
              <a:uLnTx/>
              <a:uFillTx/>
              <a:latin typeface="Gill Sans MT"/>
              <a:ea typeface="+mn-ea"/>
              <a:cs typeface="+mn-cs"/>
            </a:endParaRPr>
          </a:p>
          <a:p>
            <a:pPr algn="l" defTabSz="914400" eaLnBrk="1" fontAlgn="auto" hangingPunct="1" indent="-283464" latinLnBrk="0" lvl="0" marL="365760" marR="0" rtl="0">
              <a:lnSpc>
                <a:spcPct val="100000"/>
              </a:lnSpc>
              <a:spcBef>
                <a:spcPts val="600"/>
              </a:spcBef>
              <a:spcAft>
                <a:spcPts val="0"/>
              </a:spcAft>
              <a:buClr>
                <a:srgbClr val="3891A7"/>
              </a:buClr>
              <a:buSzPct val="80000"/>
              <a:buFont typeface="Wingdings 2"/>
              <a:buNone/>
              <a:tabLst>
                <a:tab algn="l" pos="1028700"/>
                <a:tab algn="ctr" pos="1796654"/>
                <a:tab algn="ctr" pos="2695575"/>
                <a:tab algn="ctr" pos="3604022"/>
              </a:tabLst>
            </a:pPr>
            <a:r>
              <a:rPr baseline="0" b="1" cap="none" dirty="0" sz="2800" i="0" kern="1200" kumimoji="0" lang="en-US" noProof="0" normalizeH="0" spc="0" strike="noStrike" u="none">
                <a:ln>
                  <a:noFill/>
                </a:ln>
                <a:solidFill>
                  <a:srgbClr val="00FF00"/>
                </a:solidFill>
                <a:effectLst/>
                <a:uLnTx/>
                <a:uFillTx/>
                <a:latin typeface="Gill Sans MT"/>
                <a:ea typeface="+mn-ea"/>
                <a:cs typeface="+mn-cs"/>
              </a:rPr>
              <a:t>P</a:t>
            </a:r>
            <a:r>
              <a:rPr baseline="-25000" b="1" cap="none" dirty="0" sz="2800" i="0" kern="1200" kumimoji="0" lang="en-US" noProof="0" normalizeH="0" spc="0" strike="noStrike" u="none">
                <a:ln>
                  <a:noFill/>
                </a:ln>
                <a:solidFill>
                  <a:srgbClr val="00FF00"/>
                </a:solidFill>
                <a:effectLst/>
                <a:uLnTx/>
                <a:uFillTx/>
                <a:latin typeface="Gill Sans MT"/>
                <a:ea typeface="+mn-ea"/>
                <a:cs typeface="+mn-cs"/>
              </a:rPr>
              <a:t>3</a:t>
            </a:r>
            <a:r>
              <a:rPr baseline="0" b="0" cap="none" dirty="0" sz="2800" i="0" kern="1200" kumimoji="0" lang="en-US" noProof="0" normalizeH="0" spc="0" strike="noStrike" u="none">
                <a:ln>
                  <a:noFill/>
                </a:ln>
                <a:solidFill>
                  <a:prstClr val="black"/>
                </a:solidFill>
                <a:effectLst/>
                <a:uLnTx/>
                <a:uFillTx/>
                <a:latin typeface="Gill Sans MT"/>
                <a:ea typeface="+mn-ea"/>
                <a:cs typeface="+mn-cs"/>
              </a:rPr>
              <a:t>   0 6 3 2 	         0 6 5 2           </a:t>
            </a:r>
            <a:r>
              <a:rPr baseline="0" b="0" cap="none" dirty="0" sz="2800" i="0" kern="1200" kumimoji="0" lang="en-US" noProof="0" normalizeH="0" spc="0" strike="noStrike" u="none">
                <a:ln>
                  <a:noFill/>
                </a:ln>
                <a:solidFill>
                  <a:schemeClr val="accent2">
                    <a:lumMod val="75000"/>
                  </a:schemeClr>
                </a:solidFill>
                <a:effectLst/>
                <a:uLnTx/>
                <a:uFillTx/>
                <a:latin typeface="Gill Sans MT"/>
                <a:ea typeface="+mn-ea"/>
                <a:cs typeface="+mn-cs"/>
              </a:rPr>
              <a:t>2 14 11 8           </a:t>
            </a:r>
            <a:r>
              <a:rPr baseline="0" b="0" cap="none" dirty="0" sz="2800" i="0" kern="1200" kumimoji="0" lang="en-US" noProof="0" normalizeH="0" spc="0" strike="noStrike" u="none">
                <a:ln>
                  <a:noFill/>
                </a:ln>
                <a:solidFill>
                  <a:srgbClr val="C00000"/>
                </a:solidFill>
                <a:effectLst/>
                <a:uLnTx/>
                <a:uFillTx/>
                <a:latin typeface="Gill Sans MT"/>
                <a:ea typeface="+mn-ea"/>
                <a:cs typeface="+mn-cs"/>
              </a:rPr>
              <a:t>0  0  2  0</a:t>
            </a:r>
            <a:endParaRPr baseline="0" b="0" cap="none" dirty="0" sz="2800" i="0" kern="1200" kumimoji="0" lang="en-US" noProof="0" normalizeH="0" spc="0" strike="noStrike" u="none">
              <a:ln>
                <a:noFill/>
              </a:ln>
              <a:solidFill>
                <a:prstClr val="black"/>
              </a:solidFill>
              <a:effectLst/>
              <a:uLnTx/>
              <a:uFillTx/>
              <a:latin typeface="Gill Sans MT"/>
              <a:ea typeface="+mn-ea"/>
              <a:cs typeface="+mn-cs"/>
            </a:endParaRPr>
          </a:p>
          <a:p>
            <a:pPr algn="l" defTabSz="914400" eaLnBrk="1" fontAlgn="auto" hangingPunct="1" indent="-283464" latinLnBrk="0" lvl="0" marL="365760" marR="0" rtl="0">
              <a:lnSpc>
                <a:spcPct val="100000"/>
              </a:lnSpc>
              <a:spcBef>
                <a:spcPts val="600"/>
              </a:spcBef>
              <a:spcAft>
                <a:spcPts val="0"/>
              </a:spcAft>
              <a:buClr>
                <a:srgbClr val="3891A7"/>
              </a:buClr>
              <a:buSzPct val="80000"/>
              <a:buFont typeface="Wingdings 2"/>
              <a:buNone/>
              <a:tabLst>
                <a:tab algn="l" pos="1028700"/>
                <a:tab algn="ctr" pos="1796654"/>
                <a:tab algn="ctr" pos="2695575"/>
                <a:tab algn="ctr" pos="3604022"/>
              </a:tabLst>
            </a:pPr>
            <a:r>
              <a:rPr baseline="0" b="1" cap="none" dirty="0" sz="2800" i="0" kern="1200" kumimoji="0" lang="en-US" noProof="0" normalizeH="0" spc="0" strike="noStrike" u="none">
                <a:ln>
                  <a:noFill/>
                </a:ln>
                <a:solidFill>
                  <a:srgbClr val="00FF00"/>
                </a:solidFill>
                <a:effectLst/>
                <a:uLnTx/>
                <a:uFillTx/>
                <a:latin typeface="Gill Sans MT"/>
                <a:ea typeface="+mn-ea"/>
                <a:cs typeface="+mn-cs"/>
              </a:rPr>
              <a:t>P</a:t>
            </a:r>
            <a:r>
              <a:rPr baseline="-25000" b="1" cap="none" dirty="0" sz="2800" i="0" kern="1200" kumimoji="0" lang="en-US" noProof="0" normalizeH="0" spc="0" strike="noStrike" u="none">
                <a:ln>
                  <a:noFill/>
                </a:ln>
                <a:solidFill>
                  <a:srgbClr val="00FF00"/>
                </a:solidFill>
                <a:effectLst/>
                <a:uLnTx/>
                <a:uFillTx/>
                <a:latin typeface="Gill Sans MT"/>
                <a:ea typeface="+mn-ea"/>
                <a:cs typeface="+mn-cs"/>
              </a:rPr>
              <a:t>4</a:t>
            </a:r>
            <a:r>
              <a:rPr baseline="0" b="0" cap="none" dirty="0" sz="2800" i="0" kern="1200" kumimoji="0" lang="en-US" noProof="0" normalizeH="0" spc="0" strike="noStrike" u="none">
                <a:ln>
                  <a:noFill/>
                </a:ln>
                <a:solidFill>
                  <a:prstClr val="black"/>
                </a:solidFill>
                <a:effectLst/>
                <a:uLnTx/>
                <a:uFillTx/>
                <a:latin typeface="Gill Sans MT"/>
                <a:ea typeface="+mn-ea"/>
                <a:cs typeface="+mn-cs"/>
              </a:rPr>
              <a:t>   0 0 1 4          0 6 5 6 	</a:t>
            </a:r>
            <a:r>
              <a:rPr baseline="0" b="0" cap="none" dirty="0" sz="2800" i="0" kern="1200" kumimoji="0" lang="en-US" noProof="0" normalizeH="0" spc="0" strike="noStrike" u="none">
                <a:ln>
                  <a:noFill/>
                </a:ln>
                <a:solidFill>
                  <a:srgbClr val="00B0F0"/>
                </a:solidFill>
                <a:effectLst/>
                <a:uLnTx/>
                <a:uFillTx/>
                <a:latin typeface="Gill Sans MT"/>
                <a:ea typeface="+mn-ea"/>
                <a:cs typeface="+mn-cs"/>
              </a:rPr>
              <a:t>  2  14 12 12         0  6  4  2</a:t>
            </a:r>
            <a:endParaRPr baseline="0" b="0" cap="none" dirty="0" sz="2800" i="0" kern="1200" kumimoji="0" lang="en-US" noProof="0" normalizeH="0" spc="0" strike="noStrike" u="none">
              <a:ln>
                <a:noFill/>
              </a:ln>
              <a:solidFill>
                <a:prstClr val="black"/>
              </a:solidFill>
              <a:effectLst/>
              <a:uLnTx/>
              <a:uFillTx/>
              <a:latin typeface="Gill Sans MT"/>
              <a:ea typeface="+mn-ea"/>
              <a:cs typeface="+mn-cs"/>
            </a:endParaRPr>
          </a:p>
          <a:p>
            <a:r>
              <a:rPr dirty="0" lang="en-US"/>
              <a:t>Total no of resource: </a:t>
            </a:r>
            <a:r>
              <a:rPr dirty="0" lang="en-US">
                <a:solidFill>
                  <a:schemeClr val="accent5">
                    <a:lumMod val="75000"/>
                  </a:schemeClr>
                </a:solidFill>
              </a:rPr>
              <a:t>3  14  12  12</a:t>
            </a:r>
          </a:p>
          <a:p>
            <a:r>
              <a:rPr dirty="0" lang="en-US"/>
              <a:t>System is in a </a:t>
            </a:r>
            <a:r>
              <a:rPr dirty="0" lang="en-US">
                <a:solidFill>
                  <a:schemeClr val="accent5">
                    <a:lumMod val="75000"/>
                  </a:schemeClr>
                </a:solidFill>
              </a:rPr>
              <a:t>Safe state</a:t>
            </a:r>
          </a:p>
          <a:p>
            <a:r>
              <a:rPr dirty="0" lang="en-US"/>
              <a:t>Safe sequence is: </a:t>
            </a:r>
            <a:r>
              <a:rPr dirty="0" lang="en-US">
                <a:solidFill>
                  <a:schemeClr val="accent5">
                    <a:lumMod val="75000"/>
                  </a:schemeClr>
                </a:solidFill>
              </a:rPr>
              <a:t>&lt;P0, P2, P3, P4,P1&gt;</a:t>
            </a:r>
          </a:p>
          <a:p>
            <a:endParaRPr dirty="0" lang="en-US">
              <a:solidFill>
                <a:schemeClr val="accent5">
                  <a:lumMod val="75000"/>
                </a:schemeClr>
              </a:solidFill>
            </a:endParaRPr>
          </a:p>
          <a:p>
            <a:endParaRPr dirty="0" lang="en-US">
              <a:solidFill>
                <a:schemeClr val="accent5">
                  <a:lumMod val="75000"/>
                </a:scheme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843" name="Title 1"/>
          <p:cNvSpPr>
            <a:spLocks noGrp="1"/>
          </p:cNvSpPr>
          <p:nvPr>
            <p:ph type="title"/>
          </p:nvPr>
        </p:nvSpPr>
        <p:spPr>
          <a:xfrm>
            <a:off x="1676400" y="228600"/>
            <a:ext cx="10287000" cy="533400"/>
          </a:xfrm>
        </p:spPr>
        <p:txBody>
          <a:bodyPr>
            <a:noAutofit/>
          </a:bodyPr>
          <a:p>
            <a:r>
              <a:rPr b="1" dirty="0" sz="3200" lang="en-US">
                <a:solidFill>
                  <a:srgbClr val="3333CC"/>
                </a:solidFill>
                <a:latin typeface="+mn-lt"/>
              </a:rPr>
              <a:t>Example </a:t>
            </a:r>
            <a:r>
              <a:rPr b="1" dirty="0" sz="3200" i="1" lang="en-US">
                <a:solidFill>
                  <a:srgbClr val="3333CC"/>
                </a:solidFill>
                <a:latin typeface="+mn-lt"/>
              </a:rPr>
              <a:t>P</a:t>
            </a:r>
            <a:r>
              <a:rPr baseline="-25000" b="1" dirty="0" sz="3200" lang="en-US">
                <a:solidFill>
                  <a:srgbClr val="3333CC"/>
                </a:solidFill>
                <a:latin typeface="+mn-lt"/>
              </a:rPr>
              <a:t>1</a:t>
            </a:r>
            <a:r>
              <a:rPr b="1" dirty="0" sz="3200" lang="en-US">
                <a:solidFill>
                  <a:srgbClr val="3333CC"/>
                </a:solidFill>
                <a:latin typeface="+mn-lt"/>
              </a:rPr>
              <a:t> Request </a:t>
            </a:r>
            <a:r>
              <a:rPr b="1" dirty="0" sz="3200" lang="en-US">
                <a:solidFill>
                  <a:srgbClr val="FF33CC"/>
                </a:solidFill>
                <a:latin typeface="+mn-lt"/>
              </a:rPr>
              <a:t>(1,0,2)                          </a:t>
            </a:r>
            <a:r>
              <a:rPr b="1" dirty="0" sz="3200" lang="en-US">
                <a:solidFill>
                  <a:srgbClr val="3333CC"/>
                </a:solidFill>
                <a:latin typeface="+mn-lt"/>
              </a:rPr>
              <a:t>Con’t.</a:t>
            </a:r>
          </a:p>
        </p:txBody>
      </p:sp>
      <p:sp>
        <p:nvSpPr>
          <p:cNvPr id="1048844" name="Content Placeholder 2"/>
          <p:cNvSpPr>
            <a:spLocks noGrp="1"/>
          </p:cNvSpPr>
          <p:nvPr>
            <p:ph sz="quarter" idx="1"/>
          </p:nvPr>
        </p:nvSpPr>
        <p:spPr>
          <a:xfrm>
            <a:off x="1379561" y="762000"/>
            <a:ext cx="10820400" cy="5867400"/>
          </a:xfrm>
        </p:spPr>
        <p:txBody>
          <a:bodyPr>
            <a:noAutofit/>
          </a:bodyPr>
          <a:p>
            <a:pPr>
              <a:buClr>
                <a:srgbClr val="3333CC"/>
              </a:buClr>
              <a:buFont typeface="Wingdings" pitchFamily="2" charset="2"/>
              <a:buChar char="ü"/>
              <a:tabLst>
                <a:tab algn="l" pos="1158479"/>
                <a:tab algn="ctr" pos="1839516"/>
                <a:tab algn="ctr" pos="2825354"/>
                <a:tab algn="ctr" pos="3767138"/>
              </a:tabLst>
            </a:pPr>
            <a:r>
              <a:rPr dirty="0" sz="2800" lang="en-US"/>
              <a:t> </a:t>
            </a:r>
            <a:r>
              <a:rPr dirty="0" sz="2400" lang="en-US"/>
              <a:t>Check that Request </a:t>
            </a:r>
            <a:r>
              <a:rPr dirty="0" sz="2400" lang="en-US">
                <a:sym typeface="Symbol" pitchFamily="18" charset="2"/>
              </a:rPr>
              <a:t> Available (that is, (1,0,2)  (3,3,2)  </a:t>
            </a:r>
            <a:r>
              <a:rPr dirty="0" sz="2400" i="1" lang="en-US">
                <a:sym typeface="Symbol" pitchFamily="18" charset="2"/>
              </a:rPr>
              <a:t>true</a:t>
            </a:r>
            <a:r>
              <a:rPr dirty="0" sz="2800" i="1" lang="en-US">
                <a:sym typeface="Symbol" pitchFamily="18" charset="2"/>
              </a:rPr>
              <a:t>.</a:t>
            </a:r>
          </a:p>
          <a:p>
            <a:pPr>
              <a:buNone/>
              <a:tabLst>
                <a:tab algn="l" pos="1028700"/>
                <a:tab algn="ctr" pos="1796654"/>
                <a:tab algn="ctr" pos="2695575"/>
                <a:tab algn="ctr" pos="3604022"/>
              </a:tabLst>
            </a:pPr>
            <a:r>
              <a:rPr dirty="0" sz="2800" i="1" lang="en-US"/>
              <a:t>	</a:t>
            </a:r>
            <a:r>
              <a:rPr b="1" dirty="0" sz="2400" lang="en-US" u="sng">
                <a:solidFill>
                  <a:srgbClr val="3333CC"/>
                </a:solidFill>
              </a:rPr>
              <a:t>Allocation</a:t>
            </a:r>
            <a:r>
              <a:rPr b="1" dirty="0" sz="2400" lang="en-US">
                <a:solidFill>
                  <a:srgbClr val="3333CC"/>
                </a:solidFill>
              </a:rPr>
              <a:t>	         </a:t>
            </a:r>
            <a:r>
              <a:rPr b="1" dirty="0" sz="2400" lang="en-US" u="sng">
                <a:solidFill>
                  <a:srgbClr val="3333CC"/>
                </a:solidFill>
              </a:rPr>
              <a:t>Max</a:t>
            </a:r>
            <a:r>
              <a:rPr b="1" dirty="0" sz="2400" lang="en-US">
                <a:solidFill>
                  <a:srgbClr val="3333CC"/>
                </a:solidFill>
              </a:rPr>
              <a:t>	  </a:t>
            </a:r>
            <a:r>
              <a:rPr b="1" dirty="0" sz="2400" lang="en-US" u="sng">
                <a:solidFill>
                  <a:srgbClr val="3333CC"/>
                </a:solidFill>
              </a:rPr>
              <a:t>Available </a:t>
            </a:r>
            <a:r>
              <a:rPr b="1" dirty="0" sz="2400" lang="en-US">
                <a:solidFill>
                  <a:srgbClr val="3333CC"/>
                </a:solidFill>
              </a:rPr>
              <a:t>        </a:t>
            </a:r>
            <a:r>
              <a:rPr b="1" dirty="0" sz="2400" lang="en-US" u="sng">
                <a:solidFill>
                  <a:srgbClr val="3333CC"/>
                </a:solidFill>
              </a:rPr>
              <a:t>Need</a:t>
            </a:r>
            <a:r>
              <a:rPr b="1" dirty="0" sz="2400" lang="en-US">
                <a:solidFill>
                  <a:srgbClr val="3333CC"/>
                </a:solidFill>
              </a:rPr>
              <a:t>     </a:t>
            </a:r>
            <a:r>
              <a:rPr b="1" dirty="0" sz="2400" lang="en-US" u="sng">
                <a:solidFill>
                  <a:srgbClr val="3333CC"/>
                </a:solidFill>
              </a:rPr>
              <a:t>Available after </a:t>
            </a:r>
            <a:r>
              <a:rPr b="1" dirty="0" sz="2400" lang="en-US" err="1" u="sng">
                <a:solidFill>
                  <a:srgbClr val="3333CC"/>
                </a:solidFill>
              </a:rPr>
              <a:t>relase</a:t>
            </a:r>
            <a:r>
              <a:rPr b="1" dirty="0" sz="2400" lang="en-US" u="sng">
                <a:solidFill>
                  <a:srgbClr val="3333CC"/>
                </a:solidFill>
              </a:rPr>
              <a:t> </a:t>
            </a:r>
          </a:p>
          <a:p>
            <a:pPr>
              <a:buNone/>
              <a:tabLst>
                <a:tab algn="l" pos="1028700"/>
                <a:tab algn="ctr" pos="1796654"/>
                <a:tab algn="ctr" pos="2695575"/>
                <a:tab algn="ctr" pos="3604022"/>
              </a:tabLst>
            </a:pPr>
            <a:r>
              <a:rPr dirty="0" sz="2400" lang="en-US"/>
              <a:t>	 </a:t>
            </a:r>
            <a:r>
              <a:rPr dirty="0" sz="2400" lang="en-US">
                <a:solidFill>
                  <a:srgbClr val="FF00FF"/>
                </a:solidFill>
              </a:rPr>
              <a:t>A B C	                A B C 	     A B C               A B C       A B C</a:t>
            </a:r>
          </a:p>
          <a:p>
            <a:pPr>
              <a:buNone/>
              <a:tabLst>
                <a:tab algn="l" pos="1028700"/>
                <a:tab algn="ctr" pos="1796654"/>
                <a:tab algn="ctr" pos="2695575"/>
                <a:tab algn="ctr" pos="3604022"/>
              </a:tabLst>
            </a:pPr>
            <a:r>
              <a:rPr dirty="0" sz="2400" lang="en-US"/>
              <a:t>P</a:t>
            </a:r>
            <a:r>
              <a:rPr baseline="-25000" dirty="0" sz="2400" lang="en-US"/>
              <a:t>0</a:t>
            </a:r>
            <a:r>
              <a:rPr dirty="0" sz="2400" lang="en-US"/>
              <a:t> 0 1 0	                  7 5 3 	     </a:t>
            </a:r>
            <a:r>
              <a:rPr dirty="0" sz="2400" lang="en-US">
                <a:solidFill>
                  <a:srgbClr val="00FF00"/>
                </a:solidFill>
              </a:rPr>
              <a:t>2  3  0              </a:t>
            </a:r>
            <a:r>
              <a:rPr dirty="0" sz="2400" lang="en-US"/>
              <a:t>7  4 3        7 5 5 </a:t>
            </a:r>
          </a:p>
          <a:p>
            <a:pPr>
              <a:buNone/>
              <a:tabLst>
                <a:tab algn="l" pos="1028700"/>
                <a:tab algn="ctr" pos="1796654"/>
                <a:tab algn="ctr" pos="2695575"/>
                <a:tab algn="ctr" pos="3604022"/>
              </a:tabLst>
            </a:pPr>
            <a:r>
              <a:rPr dirty="0" sz="2400" lang="en-US">
                <a:solidFill>
                  <a:srgbClr val="00FF00"/>
                </a:solidFill>
              </a:rPr>
              <a:t>P</a:t>
            </a:r>
            <a:r>
              <a:rPr baseline="-25000" dirty="0" sz="2400" lang="en-US">
                <a:solidFill>
                  <a:srgbClr val="00FF00"/>
                </a:solidFill>
              </a:rPr>
              <a:t>1 </a:t>
            </a:r>
            <a:r>
              <a:rPr dirty="0" sz="2400" lang="en-US">
                <a:solidFill>
                  <a:srgbClr val="00FF00"/>
                </a:solidFill>
              </a:rPr>
              <a:t>3 0 2 	                  3 2 2      0 2 0                5 3 2 </a:t>
            </a:r>
          </a:p>
          <a:p>
            <a:pPr>
              <a:buNone/>
              <a:tabLst>
                <a:tab algn="l" pos="1028700"/>
                <a:tab algn="ctr" pos="1796654"/>
                <a:tab algn="ctr" pos="2695575"/>
                <a:tab algn="ctr" pos="3604022"/>
              </a:tabLst>
            </a:pPr>
            <a:r>
              <a:rPr dirty="0" sz="2400" lang="en-US"/>
              <a:t>P</a:t>
            </a:r>
            <a:r>
              <a:rPr baseline="-25000" dirty="0" sz="2400" lang="en-US"/>
              <a:t>2</a:t>
            </a:r>
            <a:r>
              <a:rPr dirty="0" sz="2400" lang="en-US"/>
              <a:t> 3 0 2 	                  9 0 2      6 0 0               </a:t>
            </a:r>
            <a:r>
              <a:rPr dirty="0" sz="2400" lang="en-US">
                <a:solidFill>
                  <a:srgbClr val="FF0000"/>
                </a:solidFill>
              </a:rPr>
              <a:t>10 5 7 </a:t>
            </a:r>
          </a:p>
          <a:p>
            <a:pPr>
              <a:buNone/>
              <a:tabLst>
                <a:tab algn="l" pos="1028700"/>
                <a:tab algn="ctr" pos="1796654"/>
                <a:tab algn="ctr" pos="2695575"/>
                <a:tab algn="ctr" pos="3604022"/>
              </a:tabLst>
            </a:pPr>
            <a:r>
              <a:rPr dirty="0" sz="2400" lang="en-US"/>
              <a:t>P</a:t>
            </a:r>
            <a:r>
              <a:rPr baseline="-25000" dirty="0" sz="2400" lang="en-US"/>
              <a:t>3</a:t>
            </a:r>
            <a:r>
              <a:rPr dirty="0" sz="2400" lang="en-US"/>
              <a:t> 2 1 1 	                  2 2 2      0 1 1                7 4 3 </a:t>
            </a:r>
          </a:p>
          <a:p>
            <a:pPr>
              <a:buNone/>
              <a:tabLst>
                <a:tab algn="l" pos="1028700"/>
                <a:tab algn="ctr" pos="1796654"/>
                <a:tab algn="ctr" pos="2695575"/>
                <a:tab algn="ctr" pos="3604022"/>
              </a:tabLst>
            </a:pPr>
            <a:r>
              <a:rPr dirty="0" sz="2400" lang="en-US"/>
              <a:t>P</a:t>
            </a:r>
            <a:r>
              <a:rPr baseline="-25000" dirty="0" sz="2400" lang="en-US"/>
              <a:t>4</a:t>
            </a:r>
            <a:r>
              <a:rPr dirty="0" sz="2400" lang="en-US"/>
              <a:t> 0 0 2	                   4 3 3 	      4 3 1                7 4 5 </a:t>
            </a:r>
          </a:p>
          <a:p>
            <a:pPr>
              <a:lnSpc>
                <a:spcPct val="150000"/>
              </a:lnSpc>
              <a:buNone/>
              <a:tabLst>
                <a:tab algn="l" pos="1028700"/>
                <a:tab algn="ctr" pos="1796654"/>
                <a:tab algn="ctr" pos="2695575"/>
                <a:tab algn="ctr" pos="3604022"/>
              </a:tabLst>
            </a:pPr>
            <a:r>
              <a:rPr dirty="0" sz="2800" lang="en-US"/>
              <a:t> </a:t>
            </a:r>
            <a:r>
              <a:rPr dirty="0" sz="2400" lang="en-US"/>
              <a:t>Executing safety algorithm shows that sequence &lt;</a:t>
            </a:r>
            <a:r>
              <a:rPr dirty="0" sz="2400" i="1" lang="en-US"/>
              <a:t>P</a:t>
            </a:r>
            <a:r>
              <a:rPr baseline="-25000" dirty="0" sz="2400" lang="en-US"/>
              <a:t>1</a:t>
            </a:r>
            <a:r>
              <a:rPr dirty="0" sz="2400" lang="en-US"/>
              <a:t>, </a:t>
            </a:r>
            <a:r>
              <a:rPr dirty="0" sz="2400" i="1" lang="en-US"/>
              <a:t>P</a:t>
            </a:r>
            <a:r>
              <a:rPr baseline="-25000" dirty="0" sz="2400" lang="en-US"/>
              <a:t>3</a:t>
            </a:r>
            <a:r>
              <a:rPr dirty="0" sz="2400" lang="en-US"/>
              <a:t>, </a:t>
            </a:r>
            <a:r>
              <a:rPr dirty="0" sz="2400" i="1" lang="en-US"/>
              <a:t>P</a:t>
            </a:r>
            <a:r>
              <a:rPr baseline="-25000" dirty="0" sz="2400" lang="en-US"/>
              <a:t>4</a:t>
            </a:r>
            <a:r>
              <a:rPr dirty="0" sz="2400" lang="en-US"/>
              <a:t>, </a:t>
            </a:r>
            <a:r>
              <a:rPr dirty="0" sz="2400" i="1" lang="en-US"/>
              <a:t>P</a:t>
            </a:r>
            <a:r>
              <a:rPr baseline="-25000" dirty="0" sz="2400" lang="en-US"/>
              <a:t>0</a:t>
            </a:r>
            <a:r>
              <a:rPr dirty="0" sz="2400" lang="en-US"/>
              <a:t>, </a:t>
            </a:r>
            <a:r>
              <a:rPr dirty="0" sz="2400" i="1" lang="en-US"/>
              <a:t>P</a:t>
            </a:r>
            <a:r>
              <a:rPr baseline="-25000" dirty="0" sz="2400" lang="en-US"/>
              <a:t>2</a:t>
            </a:r>
            <a:r>
              <a:rPr dirty="0" sz="2400" lang="en-US"/>
              <a:t>&gt; satisfies safety requirement. </a:t>
            </a:r>
          </a:p>
          <a:p>
            <a:pPr lvl="1">
              <a:lnSpc>
                <a:spcPct val="150000"/>
              </a:lnSpc>
              <a:buClr>
                <a:srgbClr val="3333CC"/>
              </a:buClr>
              <a:buFont typeface="Wingdings" pitchFamily="2" charset="2"/>
              <a:buChar char="ü"/>
              <a:tabLst>
                <a:tab algn="l" pos="1158479"/>
                <a:tab algn="ctr" pos="1839516"/>
                <a:tab algn="ctr" pos="2825354"/>
                <a:tab algn="ctr" pos="3767138"/>
              </a:tabLst>
            </a:pPr>
            <a:r>
              <a:rPr dirty="0" sz="2250" lang="en-US"/>
              <a:t> </a:t>
            </a:r>
            <a:r>
              <a:rPr dirty="0" sz="2400" lang="en-US">
                <a:solidFill>
                  <a:srgbClr val="9900CC"/>
                </a:solidFill>
              </a:rPr>
              <a:t>Can request for (3,3,0) by </a:t>
            </a:r>
            <a:r>
              <a:rPr dirty="0" sz="2400" i="1" lang="en-US">
                <a:solidFill>
                  <a:srgbClr val="9900CC"/>
                </a:solidFill>
              </a:rPr>
              <a:t>P</a:t>
            </a:r>
            <a:r>
              <a:rPr baseline="-25000" dirty="0" sz="2400" lang="en-US">
                <a:solidFill>
                  <a:srgbClr val="9900CC"/>
                </a:solidFill>
              </a:rPr>
              <a:t>4</a:t>
            </a:r>
            <a:r>
              <a:rPr dirty="0" sz="2400" lang="en-US">
                <a:solidFill>
                  <a:srgbClr val="9900CC"/>
                </a:solidFill>
              </a:rPr>
              <a:t> be granted?</a:t>
            </a:r>
          </a:p>
          <a:p>
            <a:pPr lvl="1">
              <a:lnSpc>
                <a:spcPct val="150000"/>
              </a:lnSpc>
              <a:buClr>
                <a:srgbClr val="3333CC"/>
              </a:buClr>
              <a:buFont typeface="Wingdings" pitchFamily="2" charset="2"/>
              <a:buChar char="ü"/>
              <a:tabLst>
                <a:tab algn="l" pos="1158479"/>
                <a:tab algn="ctr" pos="1839516"/>
                <a:tab algn="ctr" pos="2825354"/>
                <a:tab algn="ctr" pos="3767138"/>
              </a:tabLst>
            </a:pPr>
            <a:r>
              <a:rPr dirty="0" sz="2250" lang="en-US">
                <a:solidFill>
                  <a:srgbClr val="9900CC"/>
                </a:solidFill>
              </a:rPr>
              <a:t> </a:t>
            </a:r>
            <a:r>
              <a:rPr dirty="0" sz="2400" lang="en-US">
                <a:solidFill>
                  <a:srgbClr val="9900CC"/>
                </a:solidFill>
              </a:rPr>
              <a:t>Can request for (0,2,0) by </a:t>
            </a:r>
            <a:r>
              <a:rPr dirty="0" sz="2400" i="1" lang="en-US">
                <a:solidFill>
                  <a:srgbClr val="9900CC"/>
                </a:solidFill>
              </a:rPr>
              <a:t>P</a:t>
            </a:r>
            <a:r>
              <a:rPr baseline="-25000" dirty="0" sz="2400" lang="en-US">
                <a:solidFill>
                  <a:srgbClr val="9900CC"/>
                </a:solidFill>
              </a:rPr>
              <a:t>0 </a:t>
            </a:r>
            <a:r>
              <a:rPr dirty="0" sz="2400" lang="en-US">
                <a:solidFill>
                  <a:srgbClr val="9900CC"/>
                </a:solidFill>
              </a:rPr>
              <a:t>be granted?</a:t>
            </a:r>
            <a:endParaRPr baseline="-25000" dirty="0" sz="2400" lang="en-US">
              <a:solidFill>
                <a:srgbClr val="9900CC"/>
              </a:solidFill>
            </a:endParaRPr>
          </a:p>
          <a:p>
            <a:pPr>
              <a:buNone/>
            </a:pPr>
            <a:endParaRPr dirty="0" sz="2800"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845" name="Title 1"/>
          <p:cNvSpPr>
            <a:spLocks noGrp="1"/>
          </p:cNvSpPr>
          <p:nvPr>
            <p:ph type="title"/>
          </p:nvPr>
        </p:nvSpPr>
        <p:spPr>
          <a:xfrm>
            <a:off x="2057400" y="15922"/>
            <a:ext cx="8534400" cy="533400"/>
          </a:xfrm>
        </p:spPr>
        <p:txBody>
          <a:bodyPr>
            <a:noAutofit/>
          </a:bodyPr>
          <a:p>
            <a:r>
              <a:rPr b="1" sz="3600" lang="en-US">
                <a:solidFill>
                  <a:srgbClr val="0000CC"/>
                </a:solidFill>
                <a:latin typeface="+mn-lt"/>
              </a:rPr>
              <a:t>       </a:t>
            </a:r>
            <a:r>
              <a:rPr b="1" dirty="0" sz="3600" lang="en-US">
                <a:solidFill>
                  <a:srgbClr val="0000CC"/>
                </a:solidFill>
                <a:latin typeface="+mn-lt"/>
              </a:rPr>
              <a:t>Deadlock Detection</a:t>
            </a:r>
          </a:p>
        </p:txBody>
      </p:sp>
      <p:sp>
        <p:nvSpPr>
          <p:cNvPr id="1048846" name="Content Placeholder 2"/>
          <p:cNvSpPr>
            <a:spLocks noGrp="1"/>
          </p:cNvSpPr>
          <p:nvPr>
            <p:ph sz="quarter" idx="1"/>
          </p:nvPr>
        </p:nvSpPr>
        <p:spPr>
          <a:xfrm>
            <a:off x="1447800" y="555009"/>
            <a:ext cx="10591800" cy="6019800"/>
          </a:xfrm>
        </p:spPr>
        <p:txBody>
          <a:bodyPr>
            <a:noAutofit/>
          </a:bodyPr>
          <a:p>
            <a:pPr>
              <a:lnSpc>
                <a:spcPct val="150000"/>
              </a:lnSpc>
              <a:buClr>
                <a:srgbClr val="3333CC"/>
              </a:buClr>
              <a:buFont typeface="Wingdings" pitchFamily="2" charset="2"/>
              <a:buChar char="ü"/>
            </a:pPr>
            <a:r>
              <a:rPr dirty="0" sz="1800" lang="en-US"/>
              <a:t> If a system does not employ a </a:t>
            </a:r>
            <a:r>
              <a:rPr dirty="0" sz="1800" lang="en-US">
                <a:solidFill>
                  <a:srgbClr val="3333CC"/>
                </a:solidFill>
              </a:rPr>
              <a:t>deadlock prevention </a:t>
            </a:r>
            <a:r>
              <a:rPr dirty="0" sz="1800" lang="en-US"/>
              <a:t>algorithm or a </a:t>
            </a:r>
            <a:r>
              <a:rPr dirty="0" sz="1800" lang="en-US">
                <a:solidFill>
                  <a:srgbClr val="3333CC"/>
                </a:solidFill>
              </a:rPr>
              <a:t>deadlock avoidance   </a:t>
            </a:r>
            <a:r>
              <a:rPr dirty="0" sz="1800" lang="en-US"/>
              <a:t>algorithm, then a deadlock situation may occur.</a:t>
            </a:r>
            <a:endParaRPr sz="1800"/>
          </a:p>
          <a:p>
            <a:pPr>
              <a:lnSpc>
                <a:spcPct val="150000"/>
              </a:lnSpc>
              <a:buNone/>
            </a:pPr>
            <a:r>
              <a:rPr dirty="0" sz="1800" lang="en-US"/>
              <a:t>• Therefore, the system must provide: </a:t>
            </a:r>
            <a:endParaRPr sz="1800"/>
          </a:p>
          <a:p>
            <a:pPr>
              <a:buNone/>
            </a:pPr>
            <a:r>
              <a:rPr dirty="0" sz="1800" lang="en-US"/>
              <a:t>– </a:t>
            </a:r>
            <a:r>
              <a:rPr dirty="0" sz="1800" lang="en-US">
                <a:solidFill>
                  <a:srgbClr val="FF00FF"/>
                </a:solidFill>
              </a:rPr>
              <a:t>Detection: </a:t>
            </a:r>
            <a:r>
              <a:rPr dirty="0" sz="1800" lang="en-US"/>
              <a:t>an algorithm that examines the state of the system to determine whether a deadlock has </a:t>
            </a:r>
            <a:r>
              <a:rPr dirty="0" sz="1800" lang="en-US">
                <a:solidFill>
                  <a:srgbClr val="FF0000"/>
                </a:solidFill>
              </a:rPr>
              <a:t>occurred.</a:t>
            </a:r>
            <a:endParaRPr sz="1800"/>
          </a:p>
          <a:p>
            <a:pPr>
              <a:lnSpc>
                <a:spcPct val="150000"/>
              </a:lnSpc>
              <a:buNone/>
            </a:pPr>
            <a:r>
              <a:rPr dirty="0" sz="1800" lang="en-US"/>
              <a:t>– </a:t>
            </a:r>
            <a:r>
              <a:rPr dirty="0" sz="1800" lang="en-US">
                <a:solidFill>
                  <a:srgbClr val="FF00FF"/>
                </a:solidFill>
              </a:rPr>
              <a:t>Recovery: </a:t>
            </a:r>
            <a:r>
              <a:rPr dirty="0" sz="1800" lang="en-US"/>
              <a:t>an algorithm to recover from the deadlock.</a:t>
            </a:r>
            <a:endParaRPr sz="1800"/>
          </a:p>
          <a:p>
            <a:pPr>
              <a:lnSpc>
                <a:spcPct val="150000"/>
              </a:lnSpc>
              <a:buNone/>
            </a:pPr>
            <a:r>
              <a:rPr dirty="0" sz="1800" lang="en-US">
                <a:solidFill>
                  <a:srgbClr val="00B0F0"/>
                </a:solidFill>
              </a:rPr>
              <a:t>A detection and recovery scheme requires overhead that includes:</a:t>
            </a:r>
            <a:br>
              <a:rPr dirty="0" sz="1800" lang="en-US">
                <a:solidFill>
                  <a:srgbClr val="00B0F0"/>
                </a:solidFill>
              </a:rPr>
            </a:br>
            <a:r>
              <a:rPr dirty="0" sz="1800" lang="en-US"/>
              <a:t>     – Run-time costs of maintaining the necessary information.</a:t>
            </a:r>
            <a:br>
              <a:rPr dirty="0" sz="1800" lang="en-US"/>
            </a:br>
            <a:r>
              <a:rPr dirty="0" sz="1800" lang="en-US"/>
              <a:t>     – Executing the detection algorithm.</a:t>
            </a:r>
            <a:br>
              <a:rPr dirty="0" sz="1800" lang="en-US"/>
            </a:br>
            <a:r>
              <a:rPr dirty="0" sz="1800" lang="en-US"/>
              <a:t>     – The potential losses inherent in recovering from a deadlock. </a:t>
            </a:r>
            <a:br>
              <a:rPr dirty="0" sz="1800" lang="en-US"/>
            </a:br>
            <a:endParaRPr dirty="0" sz="1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43" name="Title 1"/>
          <p:cNvSpPr>
            <a:spLocks noGrp="1"/>
          </p:cNvSpPr>
          <p:nvPr>
            <p:ph type="title"/>
          </p:nvPr>
        </p:nvSpPr>
        <p:spPr>
          <a:xfrm>
            <a:off x="2743200" y="152400"/>
            <a:ext cx="9220200" cy="838200"/>
          </a:xfrm>
        </p:spPr>
        <p:txBody>
          <a:bodyPr>
            <a:noAutofit/>
          </a:bodyPr>
          <a:p>
            <a:pPr algn="r"/>
            <a:r>
              <a:rPr b="1" dirty="0" sz="4400" lang="en-US">
                <a:solidFill>
                  <a:srgbClr val="3333CC"/>
                </a:solidFill>
                <a:latin typeface="Perpetua" pitchFamily="18" charset="0"/>
              </a:rPr>
              <a:t>Con’t…</a:t>
            </a:r>
          </a:p>
        </p:txBody>
      </p:sp>
      <p:sp>
        <p:nvSpPr>
          <p:cNvPr id="1048644" name="Content Placeholder 2"/>
          <p:cNvSpPr>
            <a:spLocks noGrp="1"/>
          </p:cNvSpPr>
          <p:nvPr>
            <p:ph sz="quarter" idx="1"/>
          </p:nvPr>
        </p:nvSpPr>
        <p:spPr>
          <a:xfrm>
            <a:off x="1524000" y="838200"/>
            <a:ext cx="10439400" cy="5829300"/>
          </a:xfrm>
        </p:spPr>
        <p:txBody>
          <a:bodyPr>
            <a:noAutofit/>
          </a:bodyPr>
          <a:p>
            <a:pPr algn="just">
              <a:lnSpc>
                <a:spcPct val="160000"/>
              </a:lnSpc>
              <a:buClr>
                <a:srgbClr val="3333CC"/>
              </a:buClr>
              <a:buSzPct val="85000"/>
              <a:buFont typeface="Wingdings" pitchFamily="2" charset="2"/>
              <a:buChar char="Ø"/>
            </a:pPr>
            <a:r>
              <a:rPr dirty="0" sz="2400" lang="en-US">
                <a:latin typeface="Perpetua" pitchFamily="18" charset="0"/>
              </a:rPr>
              <a:t> A process must </a:t>
            </a:r>
            <a:r>
              <a:rPr dirty="0" sz="2400" lang="en-US">
                <a:solidFill>
                  <a:srgbClr val="3333CC"/>
                </a:solidFill>
                <a:latin typeface="Perpetua" pitchFamily="18" charset="0"/>
              </a:rPr>
              <a:t>request</a:t>
            </a:r>
            <a:r>
              <a:rPr dirty="0" sz="2400" lang="en-US">
                <a:latin typeface="Perpetua" pitchFamily="18" charset="0"/>
              </a:rPr>
              <a:t> a resource </a:t>
            </a:r>
            <a:r>
              <a:rPr dirty="0" sz="2400" lang="en-US">
                <a:solidFill>
                  <a:srgbClr val="FF00FF"/>
                </a:solidFill>
                <a:latin typeface="Perpetua" pitchFamily="18" charset="0"/>
              </a:rPr>
              <a:t>before</a:t>
            </a:r>
            <a:r>
              <a:rPr dirty="0" sz="2400" lang="en-US">
                <a:latin typeface="Perpetua" pitchFamily="18" charset="0"/>
              </a:rPr>
              <a:t> using it, and must </a:t>
            </a:r>
            <a:r>
              <a:rPr dirty="0" sz="2400" lang="en-US">
                <a:solidFill>
                  <a:srgbClr val="3333CC"/>
                </a:solidFill>
                <a:latin typeface="Perpetua" pitchFamily="18" charset="0"/>
              </a:rPr>
              <a:t>release</a:t>
            </a:r>
            <a:r>
              <a:rPr dirty="0" sz="2400" lang="en-US">
                <a:latin typeface="Perpetua" pitchFamily="18" charset="0"/>
              </a:rPr>
              <a:t> the resource </a:t>
            </a:r>
            <a:r>
              <a:rPr dirty="0" sz="2400" lang="en-US">
                <a:solidFill>
                  <a:srgbClr val="FF00FF"/>
                </a:solidFill>
                <a:latin typeface="Perpetua" pitchFamily="18" charset="0"/>
              </a:rPr>
              <a:t>after</a:t>
            </a:r>
            <a:r>
              <a:rPr dirty="0" sz="2400" lang="en-US">
                <a:latin typeface="Perpetua" pitchFamily="18" charset="0"/>
              </a:rPr>
              <a:t> using it.</a:t>
            </a:r>
            <a:endParaRPr sz="2400"/>
          </a:p>
          <a:p>
            <a:pPr algn="just">
              <a:lnSpc>
                <a:spcPct val="160000"/>
              </a:lnSpc>
              <a:buClr>
                <a:srgbClr val="3333CC"/>
              </a:buClr>
              <a:buSzPct val="85000"/>
              <a:buFont typeface="Wingdings" pitchFamily="2" charset="2"/>
              <a:buChar char="Ø"/>
            </a:pPr>
            <a:r>
              <a:rPr dirty="0" sz="2400" lang="en-US">
                <a:latin typeface="Perpetua" pitchFamily="18" charset="0"/>
              </a:rPr>
              <a:t> A process may </a:t>
            </a:r>
            <a:r>
              <a:rPr dirty="0" sz="2400" lang="en-US">
                <a:solidFill>
                  <a:srgbClr val="FF00FF"/>
                </a:solidFill>
                <a:latin typeface="Perpetua" pitchFamily="18" charset="0"/>
              </a:rPr>
              <a:t>utilize</a:t>
            </a:r>
            <a:r>
              <a:rPr dirty="0" sz="2400" lang="en-US">
                <a:latin typeface="Perpetua" pitchFamily="18" charset="0"/>
              </a:rPr>
              <a:t> a resource in only the following sequence:</a:t>
            </a:r>
            <a:endParaRPr sz="2400"/>
          </a:p>
          <a:p>
            <a:pPr algn="just">
              <a:lnSpc>
                <a:spcPct val="160000"/>
              </a:lnSpc>
              <a:buClr>
                <a:srgbClr val="3333CC"/>
              </a:buClr>
              <a:buSzPct val="85000"/>
              <a:buNone/>
            </a:pPr>
            <a:r>
              <a:rPr b="1" dirty="0" sz="2400" lang="en-US">
                <a:solidFill>
                  <a:srgbClr val="3333CC"/>
                </a:solidFill>
                <a:latin typeface="Perpetua" pitchFamily="18" charset="0"/>
              </a:rPr>
              <a:t>1. </a:t>
            </a:r>
            <a:r>
              <a:rPr b="1" dirty="0" sz="2400" lang="en-US">
                <a:solidFill>
                  <a:srgbClr val="FF0000"/>
                </a:solidFill>
                <a:latin typeface="Perpetua" pitchFamily="18" charset="0"/>
              </a:rPr>
              <a:t>Request: </a:t>
            </a:r>
            <a:r>
              <a:rPr b="1" dirty="0" sz="2400" lang="en-US">
                <a:latin typeface="Perpetua" pitchFamily="18" charset="0"/>
              </a:rPr>
              <a:t> </a:t>
            </a:r>
            <a:r>
              <a:rPr dirty="0" sz="2400" lang="en-US">
                <a:latin typeface="Perpetua" pitchFamily="18" charset="0"/>
              </a:rPr>
              <a:t>If the request cannot be granted immediately, then the requesting process must wait until it can acquire the resource.</a:t>
            </a:r>
            <a:endParaRPr sz="2400"/>
          </a:p>
          <a:p>
            <a:pPr algn="just">
              <a:lnSpc>
                <a:spcPct val="160000"/>
              </a:lnSpc>
              <a:buClr>
                <a:srgbClr val="3333CC"/>
              </a:buClr>
              <a:buSzPct val="85000"/>
              <a:buNone/>
            </a:pPr>
            <a:r>
              <a:rPr b="1" dirty="0" sz="2400" lang="en-US">
                <a:solidFill>
                  <a:srgbClr val="3333CC"/>
                </a:solidFill>
                <a:latin typeface="Perpetua" pitchFamily="18" charset="0"/>
              </a:rPr>
              <a:t>2. </a:t>
            </a:r>
            <a:r>
              <a:rPr b="1" dirty="0" sz="2400" lang="en-US">
                <a:solidFill>
                  <a:srgbClr val="FF0000"/>
                </a:solidFill>
                <a:latin typeface="Perpetua" pitchFamily="18" charset="0"/>
              </a:rPr>
              <a:t>Use: </a:t>
            </a:r>
            <a:r>
              <a:rPr dirty="0" sz="2400" lang="en-US">
                <a:latin typeface="Perpetua" pitchFamily="18" charset="0"/>
              </a:rPr>
              <a:t> The process can operate on the resource </a:t>
            </a:r>
            <a:r>
              <a:rPr dirty="0" sz="2400" lang="en-US">
                <a:solidFill>
                  <a:srgbClr val="0070C0"/>
                </a:solidFill>
                <a:latin typeface="Perpetua" pitchFamily="18" charset="0"/>
              </a:rPr>
              <a:t>(example, print on printer).</a:t>
            </a:r>
            <a:r>
              <a:rPr dirty="0" sz="2400" lang="en-US">
                <a:latin typeface="Perpetua" pitchFamily="18" charset="0"/>
              </a:rPr>
              <a:t> </a:t>
            </a:r>
            <a:endParaRPr sz="2400"/>
          </a:p>
          <a:p>
            <a:pPr algn="just">
              <a:lnSpc>
                <a:spcPct val="160000"/>
              </a:lnSpc>
              <a:buClr>
                <a:srgbClr val="3333CC"/>
              </a:buClr>
              <a:buSzPct val="85000"/>
              <a:buNone/>
            </a:pPr>
            <a:r>
              <a:rPr b="1" dirty="0" sz="2400" lang="en-US">
                <a:solidFill>
                  <a:srgbClr val="3333CC"/>
                </a:solidFill>
                <a:latin typeface="Perpetua" pitchFamily="18" charset="0"/>
              </a:rPr>
              <a:t>3. </a:t>
            </a:r>
            <a:r>
              <a:rPr b="1" dirty="0" sz="2400" lang="en-US">
                <a:solidFill>
                  <a:srgbClr val="FF0000"/>
                </a:solidFill>
                <a:latin typeface="Perpetua" pitchFamily="18" charset="0"/>
              </a:rPr>
              <a:t>Release: </a:t>
            </a:r>
            <a:r>
              <a:rPr dirty="0" sz="2400" lang="en-US">
                <a:latin typeface="Perpetua" pitchFamily="18" charset="0"/>
              </a:rPr>
              <a:t>The process releases the resource.</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pic>
        <p:nvPicPr>
          <p:cNvPr id="2097164" name="Content Placeholder 4"/>
          <p:cNvPicPr>
            <a:picLocks noChangeAspect="1" noGrp="1"/>
          </p:cNvPicPr>
          <p:nvPr>
            <p:ph idx="1"/>
          </p:nvPr>
        </p:nvPicPr>
        <p:blipFill>
          <a:blip xmlns:r="http://schemas.openxmlformats.org/officeDocument/2006/relationships" r:embed="rId1"/>
          <a:stretch>
            <a:fillRect/>
          </a:stretch>
        </p:blipFill>
        <p:spPr>
          <a:xfrm>
            <a:off x="3581400" y="143581"/>
            <a:ext cx="5489891" cy="6104819"/>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850" name="Title 1"/>
          <p:cNvSpPr>
            <a:spLocks noGrp="1"/>
          </p:cNvSpPr>
          <p:nvPr>
            <p:ph type="title"/>
          </p:nvPr>
        </p:nvSpPr>
        <p:spPr>
          <a:xfrm>
            <a:off x="1371600" y="152400"/>
            <a:ext cx="9372600" cy="685800"/>
          </a:xfrm>
        </p:spPr>
        <p:txBody>
          <a:bodyPr>
            <a:noAutofit/>
          </a:bodyPr>
          <a:p>
            <a:r>
              <a:rPr b="1" dirty="0" sz="3600" lang="en-US">
                <a:solidFill>
                  <a:srgbClr val="3333CC"/>
                </a:solidFill>
                <a:latin typeface="+mn-lt"/>
              </a:rPr>
              <a:t>Single Instance of Each Resource Type</a:t>
            </a:r>
          </a:p>
        </p:txBody>
      </p:sp>
      <p:sp>
        <p:nvSpPr>
          <p:cNvPr id="1048851" name="Content Placeholder 3"/>
          <p:cNvSpPr>
            <a:spLocks noGrp="1"/>
          </p:cNvSpPr>
          <p:nvPr>
            <p:ph sz="quarter" idx="1"/>
          </p:nvPr>
        </p:nvSpPr>
        <p:spPr>
          <a:xfrm>
            <a:off x="1219200" y="952500"/>
            <a:ext cx="10777728" cy="5905500"/>
          </a:xfrm>
        </p:spPr>
        <p:txBody>
          <a:bodyPr>
            <a:noAutofit/>
          </a:bodyPr>
          <a:p>
            <a:pPr>
              <a:lnSpc>
                <a:spcPct val="150000"/>
              </a:lnSpc>
              <a:buClr>
                <a:srgbClr val="3333CC"/>
              </a:buClr>
              <a:buFont typeface="Wingdings" pitchFamily="2" charset="2"/>
              <a:buChar char="ü"/>
            </a:pPr>
            <a:r>
              <a:rPr dirty="0" sz="2000" lang="en-US"/>
              <a:t> A deadlock detection algorithm uses a variant of the resource allocation graph called </a:t>
            </a:r>
            <a:r>
              <a:rPr b="1" dirty="0" sz="2000" lang="en-US">
                <a:solidFill>
                  <a:srgbClr val="FF00FF"/>
                </a:solidFill>
              </a:rPr>
              <a:t>wait-for graph</a:t>
            </a:r>
            <a:r>
              <a:rPr dirty="0" sz="2000" lang="en-US">
                <a:solidFill>
                  <a:srgbClr val="FF00FF"/>
                </a:solidFill>
              </a:rPr>
              <a:t>.</a:t>
            </a:r>
            <a:endParaRPr sz="2000"/>
          </a:p>
          <a:p>
            <a:pPr>
              <a:lnSpc>
                <a:spcPct val="150000"/>
              </a:lnSpc>
              <a:buClr>
                <a:srgbClr val="3333CC"/>
              </a:buClr>
              <a:buFont typeface="Wingdings" pitchFamily="2" charset="2"/>
              <a:buChar char="ü"/>
            </a:pPr>
            <a:r>
              <a:rPr dirty="0" sz="2000" lang="en-US"/>
              <a:t> An edge from </a:t>
            </a:r>
            <a:r>
              <a:rPr dirty="0" sz="2000" lang="en-US">
                <a:solidFill>
                  <a:srgbClr val="0000CC"/>
                </a:solidFill>
              </a:rPr>
              <a:t>Pi </a:t>
            </a:r>
            <a:r>
              <a:rPr dirty="0" sz="2000" lang="en-US"/>
              <a:t>to</a:t>
            </a:r>
            <a:r>
              <a:rPr dirty="0" sz="2000" lang="en-US">
                <a:solidFill>
                  <a:srgbClr val="0000CC"/>
                </a:solidFill>
              </a:rPr>
              <a:t> Pj </a:t>
            </a:r>
            <a:r>
              <a:rPr dirty="0" sz="2000" lang="en-US"/>
              <a:t>in a wait-for graph implies that process </a:t>
            </a:r>
            <a:r>
              <a:rPr dirty="0" sz="2000" lang="en-US">
                <a:solidFill>
                  <a:srgbClr val="0000CC"/>
                </a:solidFill>
              </a:rPr>
              <a:t>Pi</a:t>
            </a:r>
            <a:r>
              <a:rPr dirty="0" sz="2000" lang="en-US"/>
              <a:t> is waiting for process </a:t>
            </a:r>
            <a:r>
              <a:rPr dirty="0" sz="2000" lang="en-US">
                <a:solidFill>
                  <a:srgbClr val="0000CC"/>
                </a:solidFill>
              </a:rPr>
              <a:t>Pj</a:t>
            </a:r>
            <a:r>
              <a:rPr dirty="0" sz="2000" lang="en-US"/>
              <a:t> to release a resource that </a:t>
            </a:r>
            <a:r>
              <a:rPr dirty="0" sz="2000" lang="en-US">
                <a:solidFill>
                  <a:srgbClr val="0000CC"/>
                </a:solidFill>
              </a:rPr>
              <a:t>Pi</a:t>
            </a:r>
            <a:r>
              <a:rPr dirty="0" sz="2000" lang="en-US"/>
              <a:t> needs.  </a:t>
            </a:r>
            <a:endParaRPr sz="2000"/>
          </a:p>
          <a:p>
            <a:pPr>
              <a:lnSpc>
                <a:spcPct val="150000"/>
              </a:lnSpc>
              <a:buClr>
                <a:srgbClr val="3333CC"/>
              </a:buClr>
              <a:buFont typeface="Wingdings" pitchFamily="2" charset="2"/>
              <a:buChar char="ü"/>
            </a:pPr>
            <a:r>
              <a:rPr dirty="0" sz="2000" lang="en-US"/>
              <a:t> An edge </a:t>
            </a:r>
            <a:r>
              <a:rPr dirty="0" sz="2000" lang="en-US">
                <a:solidFill>
                  <a:srgbClr val="0000CC"/>
                </a:solidFill>
              </a:rPr>
              <a:t>Pi     Pj </a:t>
            </a:r>
            <a:r>
              <a:rPr dirty="0" sz="2000" lang="en-US"/>
              <a:t>exists in a wait-for graph if and only if the corresponding resource-allocation graph contains two edges </a:t>
            </a:r>
            <a:r>
              <a:rPr dirty="0" sz="2000" lang="en-US">
                <a:solidFill>
                  <a:srgbClr val="0000CC"/>
                </a:solidFill>
              </a:rPr>
              <a:t>Pi    </a:t>
            </a:r>
            <a:r>
              <a:rPr dirty="0" sz="2000" lang="en-US" err="1">
                <a:solidFill>
                  <a:srgbClr val="0000CC"/>
                </a:solidFill>
              </a:rPr>
              <a:t>Rq</a:t>
            </a:r>
            <a:r>
              <a:rPr dirty="0" sz="2000" lang="en-US">
                <a:solidFill>
                  <a:srgbClr val="0000CC"/>
                </a:solidFill>
              </a:rPr>
              <a:t> </a:t>
            </a:r>
            <a:r>
              <a:rPr dirty="0" sz="2000" lang="en-US"/>
              <a:t>and </a:t>
            </a:r>
            <a:r>
              <a:rPr dirty="0" sz="2000" lang="en-US" err="1">
                <a:solidFill>
                  <a:srgbClr val="0000CC"/>
                </a:solidFill>
              </a:rPr>
              <a:t>Rq</a:t>
            </a:r>
            <a:r>
              <a:rPr dirty="0" sz="2000" lang="en-US">
                <a:solidFill>
                  <a:srgbClr val="0000CC"/>
                </a:solidFill>
              </a:rPr>
              <a:t>    </a:t>
            </a:r>
            <a:r>
              <a:rPr dirty="0" sz="2000" lang="en-US" err="1">
                <a:solidFill>
                  <a:srgbClr val="0000CC"/>
                </a:solidFill>
              </a:rPr>
              <a:t>Pj</a:t>
            </a:r>
            <a:r>
              <a:rPr dirty="0" sz="2000" lang="en-US">
                <a:solidFill>
                  <a:srgbClr val="0000CC"/>
                </a:solidFill>
              </a:rPr>
              <a:t> </a:t>
            </a:r>
            <a:r>
              <a:rPr dirty="0" sz="2000" lang="en-US"/>
              <a:t>for some resource </a:t>
            </a:r>
            <a:r>
              <a:rPr dirty="0" sz="2000" lang="en-US">
                <a:solidFill>
                  <a:srgbClr val="0000CC"/>
                </a:solidFill>
              </a:rPr>
              <a:t>Rq</a:t>
            </a:r>
            <a:r>
              <a:rPr dirty="0" sz="2000" lang="en-US"/>
              <a:t>.</a:t>
            </a:r>
            <a:endParaRPr sz="2000"/>
          </a:p>
          <a:p>
            <a:pPr>
              <a:lnSpc>
                <a:spcPct val="150000"/>
              </a:lnSpc>
              <a:buClr>
                <a:srgbClr val="3333CC"/>
              </a:buClr>
              <a:buFont typeface="Wingdings" pitchFamily="2" charset="2"/>
              <a:buChar char="ü"/>
            </a:pPr>
            <a:r>
              <a:rPr dirty="0" sz="2000" lang="en-US"/>
              <a:t> A deadlock exists in the system if and only if the wait-for graph contains </a:t>
            </a:r>
            <a:r>
              <a:rPr b="1" dirty="0" sz="2000" lang="en-US">
                <a:solidFill>
                  <a:srgbClr val="FF0000"/>
                </a:solidFill>
              </a:rPr>
              <a:t>a cycle.</a:t>
            </a:r>
            <a:br>
              <a:rPr b="1" dirty="0" sz="2000" lang="en-US">
                <a:solidFill>
                  <a:srgbClr val="FF0000"/>
                </a:solidFill>
              </a:rPr>
            </a:br>
            <a:endParaRPr b="1" dirty="0" sz="2000" lang="en-US">
              <a:solidFill>
                <a:srgbClr val="FF0000"/>
              </a:solidFill>
            </a:endParaRPr>
          </a:p>
          <a:p>
            <a:pPr>
              <a:lnSpc>
                <a:spcPct val="150000"/>
              </a:lnSpc>
            </a:pPr>
            <a:endParaRPr dirty="0" sz="2000" lang="en-US"/>
          </a:p>
        </p:txBody>
      </p:sp>
      <p:cxnSp>
        <p:nvCxnSpPr>
          <p:cNvPr id="3145728" name="Straight Arrow Connector 5"/>
          <p:cNvCxnSpPr>
            <a:cxnSpLocks/>
          </p:cNvCxnSpPr>
          <p:nvPr/>
        </p:nvCxnSpPr>
        <p:spPr>
          <a:xfrm>
            <a:off x="3352800" y="4114800"/>
            <a:ext cx="381000" cy="0"/>
          </a:xfrm>
          <a:prstGeom prst="straightConnector1"/>
          <a:ln>
            <a:solidFill>
              <a:schemeClr val="tx1"/>
            </a:solidFill>
            <a:tailEnd type="triangle"/>
          </a:ln>
        </p:spPr>
        <p:style>
          <a:lnRef idx="1">
            <a:schemeClr val="accent3"/>
          </a:lnRef>
          <a:fillRef idx="0">
            <a:schemeClr val="accent3"/>
          </a:fillRef>
          <a:effectRef idx="0">
            <a:schemeClr val="accent3"/>
          </a:effectRef>
          <a:fontRef idx="minor">
            <a:schemeClr val="tx1"/>
          </a:fontRef>
        </p:style>
      </p:cxnSp>
      <p:cxnSp>
        <p:nvCxnSpPr>
          <p:cNvPr id="3145729" name="Straight Arrow Connector 9"/>
          <p:cNvCxnSpPr>
            <a:cxnSpLocks/>
          </p:cNvCxnSpPr>
          <p:nvPr/>
        </p:nvCxnSpPr>
        <p:spPr>
          <a:xfrm>
            <a:off x="10744200" y="4724400"/>
            <a:ext cx="381000" cy="0"/>
          </a:xfrm>
          <a:prstGeom prst="straightConnector1"/>
          <a:ln>
            <a:solidFill>
              <a:schemeClr val="tx1"/>
            </a:solidFill>
            <a:tailEnd type="triangle"/>
          </a:ln>
        </p:spPr>
        <p:style>
          <a:lnRef idx="1">
            <a:schemeClr val="accent3"/>
          </a:lnRef>
          <a:fillRef idx="0">
            <a:schemeClr val="accent3"/>
          </a:fillRef>
          <a:effectRef idx="0">
            <a:schemeClr val="accent3"/>
          </a:effectRef>
          <a:fontRef idx="minor">
            <a:schemeClr val="tx1"/>
          </a:fontRef>
        </p:style>
      </p:cxnSp>
      <p:cxnSp>
        <p:nvCxnSpPr>
          <p:cNvPr id="3145730" name="Straight Arrow Connector 10"/>
          <p:cNvCxnSpPr>
            <a:cxnSpLocks/>
          </p:cNvCxnSpPr>
          <p:nvPr/>
        </p:nvCxnSpPr>
        <p:spPr>
          <a:xfrm>
            <a:off x="2667000" y="5410200"/>
            <a:ext cx="381000" cy="0"/>
          </a:xfrm>
          <a:prstGeom prst="straightConnector1"/>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852" name="Title 1"/>
          <p:cNvSpPr>
            <a:spLocks noGrp="1"/>
          </p:cNvSpPr>
          <p:nvPr>
            <p:ph type="title"/>
          </p:nvPr>
        </p:nvSpPr>
        <p:spPr/>
        <p:txBody>
          <a:bodyPr>
            <a:normAutofit/>
          </a:bodyPr>
          <a:p>
            <a:pPr algn="r"/>
            <a:r>
              <a:rPr b="1" dirty="0" sz="4000" lang="en-US">
                <a:solidFill>
                  <a:srgbClr val="3333CC"/>
                </a:solidFill>
                <a:latin typeface="+mn-lt"/>
              </a:rPr>
              <a:t>Con’t…</a:t>
            </a:r>
            <a:endParaRPr dirty="0" sz="4000" lang="en-US">
              <a:latin typeface="+mn-lt"/>
            </a:endParaRPr>
          </a:p>
        </p:txBody>
      </p:sp>
      <p:sp>
        <p:nvSpPr>
          <p:cNvPr id="1048853" name="Content Placeholder 3"/>
          <p:cNvSpPr>
            <a:spLocks noGrp="1"/>
          </p:cNvSpPr>
          <p:nvPr>
            <p:ph sz="quarter" idx="1"/>
          </p:nvPr>
        </p:nvSpPr>
        <p:spPr>
          <a:xfrm>
            <a:off x="1371600" y="1524000"/>
            <a:ext cx="10591800" cy="5143500"/>
          </a:xfrm>
        </p:spPr>
        <p:txBody>
          <a:bodyPr>
            <a:noAutofit/>
          </a:bodyPr>
          <a:p>
            <a:pPr>
              <a:lnSpc>
                <a:spcPct val="150000"/>
              </a:lnSpc>
              <a:buClr>
                <a:srgbClr val="3333CC"/>
              </a:buClr>
              <a:buSzPct val="100000"/>
              <a:buFont typeface="Wingdings" panose="05000000000000000000" pitchFamily="2" charset="2"/>
              <a:buChar char="ü"/>
            </a:pPr>
            <a:r>
              <a:rPr dirty="0" sz="2800" lang="en-US"/>
              <a:t> To detect deadlocks, the system needs to:-</a:t>
            </a:r>
            <a:br>
              <a:rPr dirty="0" sz="2800" lang="en-US"/>
            </a:br>
            <a:r>
              <a:rPr dirty="0" sz="2800" lang="en-US"/>
              <a:t>– Maintain the wait-for graph.</a:t>
            </a:r>
            <a:br>
              <a:rPr dirty="0" sz="2800" lang="en-US"/>
            </a:br>
            <a:r>
              <a:rPr dirty="0" sz="2800" lang="en-US"/>
              <a:t>– Periodically invoke an algorithm that searches for a cycle in the graph.</a:t>
            </a:r>
            <a:endParaRPr sz="2800"/>
          </a:p>
          <a:p>
            <a:pPr>
              <a:lnSpc>
                <a:spcPct val="150000"/>
              </a:lnSpc>
              <a:buClr>
                <a:srgbClr val="3333CC"/>
              </a:buClr>
              <a:buSzPct val="100000"/>
              <a:buFont typeface="Wingdings" panose="05000000000000000000" pitchFamily="2" charset="2"/>
              <a:buChar char="ü"/>
            </a:pPr>
            <a:r>
              <a:rPr dirty="0" sz="2800" lang="en-US"/>
              <a:t> An algorithm to detect a cycle in a graph requires an order of </a:t>
            </a:r>
            <a:r>
              <a:rPr b="1" dirty="0" sz="2800" i="1" lang="en-US">
                <a:solidFill>
                  <a:srgbClr val="FF0000"/>
                </a:solidFill>
              </a:rPr>
              <a:t>n</a:t>
            </a:r>
            <a:r>
              <a:rPr baseline="30000" b="1" dirty="0" sz="2800" lang="en-US">
                <a:solidFill>
                  <a:srgbClr val="FF0000"/>
                </a:solidFill>
              </a:rPr>
              <a:t>2</a:t>
            </a:r>
            <a:r>
              <a:rPr b="1" dirty="0" sz="2800" lang="en-US">
                <a:solidFill>
                  <a:srgbClr val="FF0000"/>
                </a:solidFill>
              </a:rPr>
              <a:t> </a:t>
            </a:r>
            <a:r>
              <a:rPr dirty="0" sz="2800" lang="en-US"/>
              <a:t>operations, where </a:t>
            </a:r>
            <a:r>
              <a:rPr b="1" dirty="0" sz="2800" i="1" lang="en-US">
                <a:solidFill>
                  <a:srgbClr val="FF0000"/>
                </a:solidFill>
              </a:rPr>
              <a:t>n</a:t>
            </a:r>
            <a:r>
              <a:rPr dirty="0" sz="2800" i="1" lang="en-US"/>
              <a:t> </a:t>
            </a:r>
            <a:r>
              <a:rPr dirty="0" sz="2800" lang="en-US"/>
              <a:t>is the number of </a:t>
            </a:r>
            <a:r>
              <a:rPr b="1" dirty="0" sz="2800" lang="en-US">
                <a:solidFill>
                  <a:srgbClr val="FF00FF"/>
                </a:solidFill>
              </a:rPr>
              <a:t>vertices</a:t>
            </a:r>
            <a:r>
              <a:rPr dirty="0" sz="2800" lang="en-US"/>
              <a:t> in the graph. </a:t>
            </a:r>
            <a:br>
              <a:rPr dirty="0" sz="2800" lang="en-US"/>
            </a:br>
            <a:endParaRPr dirty="0" sz="2800"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854" name="Title 1"/>
          <p:cNvSpPr>
            <a:spLocks noGrp="1"/>
          </p:cNvSpPr>
          <p:nvPr>
            <p:ph type="title"/>
          </p:nvPr>
        </p:nvSpPr>
        <p:spPr>
          <a:xfrm>
            <a:off x="1676400" y="304800"/>
            <a:ext cx="8382000" cy="628650"/>
          </a:xfrm>
        </p:spPr>
        <p:txBody>
          <a:bodyPr>
            <a:noAutofit/>
          </a:bodyPr>
          <a:p>
            <a:r>
              <a:rPr b="1" dirty="0" sz="3200" lang="en-US">
                <a:solidFill>
                  <a:srgbClr val="3333CC"/>
                </a:solidFill>
                <a:latin typeface="+mn-lt"/>
              </a:rPr>
              <a:t>Resource-Allocation Graph and Wait-for Graph</a:t>
            </a:r>
          </a:p>
        </p:txBody>
      </p:sp>
      <p:sp>
        <p:nvSpPr>
          <p:cNvPr id="1048855" name="Content Placeholder 3"/>
          <p:cNvSpPr>
            <a:spLocks noGrp="1"/>
          </p:cNvSpPr>
          <p:nvPr>
            <p:ph sz="quarter" idx="1"/>
          </p:nvPr>
        </p:nvSpPr>
        <p:spPr>
          <a:xfrm>
            <a:off x="1371600" y="5029200"/>
            <a:ext cx="10210800" cy="1295400"/>
          </a:xfrm>
        </p:spPr>
        <p:txBody>
          <a:bodyPr>
            <a:noAutofit/>
          </a:bodyPr>
          <a:p>
            <a:pPr>
              <a:lnSpc>
                <a:spcPct val="150000"/>
              </a:lnSpc>
              <a:buFont typeface="Wingdings" pitchFamily="2" charset="2"/>
              <a:buChar char="ü"/>
            </a:pPr>
            <a:endParaRPr dirty="0" sz="2800" lang="en-US">
              <a:solidFill>
                <a:srgbClr val="3333CC"/>
              </a:solidFill>
            </a:endParaRPr>
          </a:p>
        </p:txBody>
      </p:sp>
      <p:pic>
        <p:nvPicPr>
          <p:cNvPr id="2097165" name="Picture 2"/>
          <p:cNvPicPr>
            <a:picLocks noChangeAspect="1" noGrp="1" noChangeArrowheads="1"/>
          </p:cNvPicPr>
          <p:nvPr>
            <p:ph sz="quarter" idx="2"/>
          </p:nvPr>
        </p:nvPicPr>
        <p:blipFill>
          <a:blip xmlns:r="http://schemas.openxmlformats.org/officeDocument/2006/relationships" r:embed="rId1"/>
          <a:srcRect/>
          <a:stretch>
            <a:fillRect/>
          </a:stretch>
        </p:blipFill>
        <p:spPr bwMode="auto">
          <a:xfrm>
            <a:off x="1676400" y="1295400"/>
            <a:ext cx="8686800" cy="2990850"/>
          </a:xfrm>
          <a:prstGeom prst="rect"/>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856" name="Title 1"/>
          <p:cNvSpPr>
            <a:spLocks noGrp="1"/>
          </p:cNvSpPr>
          <p:nvPr>
            <p:ph type="title"/>
          </p:nvPr>
        </p:nvSpPr>
        <p:spPr/>
        <p:txBody>
          <a:bodyPr/>
          <a:p>
            <a:r>
              <a:rPr dirty="0" lang="en-US"/>
              <a:t>RAG					 Wait for graph </a:t>
            </a:r>
          </a:p>
        </p:txBody>
      </p:sp>
      <p:sp>
        <p:nvSpPr>
          <p:cNvPr id="1048857" name="Content Placeholder 2"/>
          <p:cNvSpPr>
            <a:spLocks noGrp="1"/>
          </p:cNvSpPr>
          <p:nvPr>
            <p:ph idx="1"/>
          </p:nvPr>
        </p:nvSpPr>
        <p:spPr/>
        <p:txBody>
          <a:bodyPr>
            <a:normAutofit fontScale="95833" lnSpcReduction="20000"/>
          </a:bodyPr>
          <a:p>
            <a:endParaRPr dirty="0" sz="2400" lang="en-US"/>
          </a:p>
          <a:p>
            <a:endParaRPr dirty="0" sz="2400" lang="en-US"/>
          </a:p>
          <a:p>
            <a:endParaRPr dirty="0" sz="2400" lang="en-US"/>
          </a:p>
          <a:p>
            <a:endParaRPr dirty="0" sz="2400" lang="en-US"/>
          </a:p>
          <a:p>
            <a:endParaRPr dirty="0" sz="2400" lang="en-US"/>
          </a:p>
          <a:p>
            <a:endParaRPr dirty="0" sz="2400" lang="en-US"/>
          </a:p>
          <a:p>
            <a:endParaRPr dirty="0" sz="2400" lang="en-US"/>
          </a:p>
          <a:p>
            <a:endParaRPr dirty="0" sz="2400" lang="en-US"/>
          </a:p>
          <a:p>
            <a:endParaRPr dirty="0" sz="2400" lang="en-US"/>
          </a:p>
          <a:p>
            <a:r>
              <a:rPr dirty="0" sz="2400" lang="en-US"/>
              <a:t>There is no cycle in this wait for graph so that there is no deadlock </a:t>
            </a:r>
          </a:p>
        </p:txBody>
      </p:sp>
      <p:pic>
        <p:nvPicPr>
          <p:cNvPr id="2097166" name="Picture 10"/>
          <p:cNvPicPr>
            <a:picLocks noChangeAspect="1"/>
          </p:cNvPicPr>
          <p:nvPr/>
        </p:nvPicPr>
        <p:blipFill>
          <a:blip xmlns:r="http://schemas.openxmlformats.org/officeDocument/2006/relationships" r:embed="rId1"/>
          <a:stretch>
            <a:fillRect/>
          </a:stretch>
        </p:blipFill>
        <p:spPr>
          <a:xfrm>
            <a:off x="7410831" y="2131585"/>
            <a:ext cx="3409569" cy="3069745"/>
          </a:xfrm>
          <a:prstGeom prst="rect"/>
        </p:spPr>
      </p:pic>
      <p:pic>
        <p:nvPicPr>
          <p:cNvPr id="2097167" name="Picture 12"/>
          <p:cNvPicPr>
            <a:picLocks noChangeAspect="1"/>
          </p:cNvPicPr>
          <p:nvPr/>
        </p:nvPicPr>
        <p:blipFill>
          <a:blip xmlns:r="http://schemas.openxmlformats.org/officeDocument/2006/relationships" r:embed="rId2"/>
          <a:stretch>
            <a:fillRect/>
          </a:stretch>
        </p:blipFill>
        <p:spPr>
          <a:xfrm>
            <a:off x="1914144" y="1971675"/>
            <a:ext cx="4181856" cy="3515516"/>
          </a:xfrm>
          <a:prstGeom prst="rec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858" name="Title 1"/>
          <p:cNvSpPr>
            <a:spLocks noGrp="1"/>
          </p:cNvSpPr>
          <p:nvPr>
            <p:ph type="title"/>
          </p:nvPr>
        </p:nvSpPr>
        <p:spPr/>
        <p:txBody>
          <a:bodyPr/>
          <a:p>
            <a:r>
              <a:rPr dirty="0" lang="en-US"/>
              <a:t>RAG					wait for graph</a:t>
            </a:r>
          </a:p>
        </p:txBody>
      </p:sp>
      <p:sp>
        <p:nvSpPr>
          <p:cNvPr id="1048859" name="Content Placeholder 2"/>
          <p:cNvSpPr>
            <a:spLocks noGrp="1"/>
          </p:cNvSpPr>
          <p:nvPr>
            <p:ph idx="1"/>
          </p:nvPr>
        </p:nvSpPr>
        <p:spPr>
          <a:xfrm>
            <a:off x="1219200" y="1447800"/>
            <a:ext cx="10692384" cy="5410200"/>
          </a:xfrm>
        </p:spPr>
        <p:txBody>
          <a:bodyPr>
            <a:normAutofit fontScale="78571" lnSpcReduction="10000"/>
          </a:bodyPr>
          <a:p>
            <a:endParaRPr dirty="0" lang="en-US"/>
          </a:p>
          <a:p>
            <a:endParaRPr dirty="0" lang="en-US"/>
          </a:p>
          <a:p>
            <a:endParaRPr dirty="0" lang="en-US"/>
          </a:p>
          <a:p>
            <a:endParaRPr dirty="0" lang="en-US"/>
          </a:p>
          <a:p>
            <a:endParaRPr dirty="0" lang="en-US"/>
          </a:p>
          <a:p>
            <a:endParaRPr dirty="0" lang="en-US"/>
          </a:p>
          <a:p>
            <a:endParaRPr dirty="0" lang="en-US"/>
          </a:p>
          <a:p>
            <a:endParaRPr dirty="0" lang="en-US"/>
          </a:p>
          <a:p>
            <a:r>
              <a:rPr dirty="0" lang="en-US"/>
              <a:t>There is a deadlock, so now deadlock detection mechanism called.</a:t>
            </a:r>
          </a:p>
          <a:p>
            <a:r>
              <a:rPr dirty="0" lang="en-US"/>
              <a:t>How frequently this deadlock detection algorithm would be called?</a:t>
            </a:r>
          </a:p>
          <a:p>
            <a:pPr lvl="1"/>
            <a:r>
              <a:rPr dirty="0" lang="en-US"/>
              <a:t>Whenever a deadlock happens, Deadlock detection algorithm will be invoked. </a:t>
            </a:r>
          </a:p>
        </p:txBody>
      </p:sp>
      <p:pic>
        <p:nvPicPr>
          <p:cNvPr id="2097168" name="Picture 4"/>
          <p:cNvPicPr>
            <a:picLocks noChangeAspect="1"/>
          </p:cNvPicPr>
          <p:nvPr/>
        </p:nvPicPr>
        <p:blipFill>
          <a:blip xmlns:r="http://schemas.openxmlformats.org/officeDocument/2006/relationships" r:embed="rId1"/>
          <a:stretch>
            <a:fillRect/>
          </a:stretch>
        </p:blipFill>
        <p:spPr>
          <a:xfrm>
            <a:off x="1904618" y="2033587"/>
            <a:ext cx="3657981" cy="3044854"/>
          </a:xfrm>
          <a:prstGeom prst="rect"/>
        </p:spPr>
      </p:pic>
      <p:pic>
        <p:nvPicPr>
          <p:cNvPr id="2097169" name="Picture 6"/>
          <p:cNvPicPr>
            <a:picLocks noChangeAspect="1"/>
          </p:cNvPicPr>
          <p:nvPr/>
        </p:nvPicPr>
        <p:blipFill>
          <a:blip xmlns:r="http://schemas.openxmlformats.org/officeDocument/2006/relationships" r:embed="rId2"/>
          <a:stretch>
            <a:fillRect/>
          </a:stretch>
        </p:blipFill>
        <p:spPr>
          <a:xfrm>
            <a:off x="7217854" y="2033587"/>
            <a:ext cx="3373946" cy="2739348"/>
          </a:xfrm>
          <a:prstGeom prst="rec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860" name="Title 1"/>
          <p:cNvSpPr>
            <a:spLocks noGrp="1"/>
          </p:cNvSpPr>
          <p:nvPr>
            <p:ph type="title"/>
          </p:nvPr>
        </p:nvSpPr>
        <p:spPr/>
        <p:txBody>
          <a:bodyPr/>
          <a:p>
            <a:r>
              <a:rPr dirty="0" lang="en-US" err="1"/>
              <a:t>Cont</a:t>
            </a:r>
            <a:r>
              <a:rPr dirty="0" lang="en-US"/>
              <a:t>…</a:t>
            </a:r>
          </a:p>
        </p:txBody>
      </p:sp>
      <p:sp>
        <p:nvSpPr>
          <p:cNvPr id="1048861" name="Content Placeholder 2"/>
          <p:cNvSpPr>
            <a:spLocks noGrp="1"/>
          </p:cNvSpPr>
          <p:nvPr>
            <p:ph idx="1"/>
          </p:nvPr>
        </p:nvSpPr>
        <p:spPr/>
        <p:txBody>
          <a:bodyPr/>
          <a:p>
            <a:r>
              <a:rPr dirty="0" sz="3200" lang="en-US">
                <a:solidFill>
                  <a:srgbClr val="3333CC"/>
                </a:solidFill>
              </a:rPr>
              <a:t> The wait-for graph scheme is not applicable to a resource allocation system with </a:t>
            </a:r>
            <a:r>
              <a:rPr dirty="0" sz="3200" lang="en-US">
                <a:solidFill>
                  <a:srgbClr val="FF0000"/>
                </a:solidFill>
              </a:rPr>
              <a:t>multiple instances </a:t>
            </a:r>
            <a:r>
              <a:rPr dirty="0" sz="3200" lang="en-US">
                <a:solidFill>
                  <a:srgbClr val="3333CC"/>
                </a:solidFill>
              </a:rPr>
              <a:t>of each resource type.</a:t>
            </a:r>
            <a:endParaRPr dirty="0"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862" name="Title 1"/>
          <p:cNvSpPr>
            <a:spLocks noGrp="1"/>
          </p:cNvSpPr>
          <p:nvPr>
            <p:ph type="title"/>
          </p:nvPr>
        </p:nvSpPr>
        <p:spPr>
          <a:xfrm>
            <a:off x="1345442" y="26158"/>
            <a:ext cx="10210800" cy="457200"/>
          </a:xfrm>
        </p:spPr>
        <p:txBody>
          <a:bodyPr>
            <a:noAutofit/>
          </a:bodyPr>
          <a:p>
            <a:r>
              <a:rPr b="1" dirty="0" sz="3600" lang="en-US">
                <a:solidFill>
                  <a:srgbClr val="3333CC"/>
                </a:solidFill>
                <a:latin typeface="+mn-lt"/>
              </a:rPr>
              <a:t>Several Instances of a Resource Type</a:t>
            </a:r>
          </a:p>
        </p:txBody>
      </p:sp>
      <p:sp>
        <p:nvSpPr>
          <p:cNvPr id="1048863" name="Content Placeholder 3"/>
          <p:cNvSpPr>
            <a:spLocks noGrp="1"/>
          </p:cNvSpPr>
          <p:nvPr>
            <p:ph sz="quarter" idx="1"/>
          </p:nvPr>
        </p:nvSpPr>
        <p:spPr>
          <a:xfrm>
            <a:off x="1400033" y="483358"/>
            <a:ext cx="10513325" cy="5600700"/>
          </a:xfrm>
        </p:spPr>
        <p:txBody>
          <a:bodyPr>
            <a:noAutofit/>
          </a:bodyPr>
          <a:p>
            <a:pPr algn="just">
              <a:lnSpc>
                <a:spcPct val="150000"/>
              </a:lnSpc>
              <a:buClr>
                <a:srgbClr val="3333CC"/>
              </a:buClr>
              <a:buFont typeface="Wingdings" pitchFamily="2" charset="2"/>
              <a:buChar char="ü"/>
            </a:pPr>
            <a:r>
              <a:rPr dirty="0" sz="2000" lang="en-US"/>
              <a:t>  The algorithm employs several time-varying data structures that are similar to those used in the banker’s algorithm:</a:t>
            </a:r>
            <a:endParaRPr sz="2000"/>
          </a:p>
          <a:p>
            <a:pPr algn="just">
              <a:lnSpc>
                <a:spcPct val="150000"/>
              </a:lnSpc>
              <a:buNone/>
            </a:pPr>
            <a:r>
              <a:rPr b="1" dirty="0" sz="2000" lang="en-US">
                <a:solidFill>
                  <a:srgbClr val="FF0000"/>
                </a:solidFill>
              </a:rPr>
              <a:t>Note: “</a:t>
            </a:r>
            <a:r>
              <a:rPr dirty="0" sz="2000" lang="en-US">
                <a:solidFill>
                  <a:srgbClr val="FF00FF"/>
                </a:solidFill>
              </a:rPr>
              <a:t>n”</a:t>
            </a:r>
            <a:r>
              <a:rPr dirty="0" sz="2000" lang="en-US"/>
              <a:t> is number of processes in the system and </a:t>
            </a:r>
            <a:r>
              <a:rPr dirty="0" sz="2000" lang="en-US">
                <a:solidFill>
                  <a:srgbClr val="FF00FF"/>
                </a:solidFill>
              </a:rPr>
              <a:t>“m”</a:t>
            </a:r>
            <a:r>
              <a:rPr dirty="0" sz="2000" lang="en-US"/>
              <a:t> is the number of resource types.</a:t>
            </a:r>
            <a:endParaRPr sz="2000"/>
          </a:p>
          <a:p>
            <a:pPr algn="just">
              <a:lnSpc>
                <a:spcPct val="150000"/>
              </a:lnSpc>
              <a:buNone/>
            </a:pPr>
            <a:r>
              <a:rPr b="1" dirty="0" sz="2000" lang="en-US">
                <a:solidFill>
                  <a:srgbClr val="3333CC"/>
                </a:solidFill>
              </a:rPr>
              <a:t>Available: </a:t>
            </a:r>
            <a:r>
              <a:rPr dirty="0" sz="2000" lang="en-US"/>
              <a:t>A vector of length </a:t>
            </a:r>
            <a:r>
              <a:rPr dirty="0" sz="2000" lang="en-US">
                <a:solidFill>
                  <a:srgbClr val="FF00FF"/>
                </a:solidFill>
              </a:rPr>
              <a:t>“m”</a:t>
            </a:r>
            <a:r>
              <a:rPr dirty="0" sz="2000" lang="en-US"/>
              <a:t> indicates the number of </a:t>
            </a:r>
            <a:r>
              <a:rPr dirty="0" sz="2000" lang="en-US">
                <a:solidFill>
                  <a:srgbClr val="00FF00"/>
                </a:solidFill>
              </a:rPr>
              <a:t>available resources </a:t>
            </a:r>
            <a:r>
              <a:rPr dirty="0" sz="2000" lang="en-US"/>
              <a:t>of each type.</a:t>
            </a:r>
            <a:endParaRPr sz="2000"/>
          </a:p>
          <a:p>
            <a:pPr algn="just">
              <a:lnSpc>
                <a:spcPct val="150000"/>
              </a:lnSpc>
              <a:buNone/>
            </a:pPr>
            <a:r>
              <a:rPr b="1" dirty="0" sz="2000" lang="en-US">
                <a:solidFill>
                  <a:srgbClr val="3333CC"/>
                </a:solidFill>
              </a:rPr>
              <a:t>Allocation: </a:t>
            </a:r>
            <a:r>
              <a:rPr dirty="0" sz="2000" lang="en-US"/>
              <a:t>An </a:t>
            </a:r>
            <a:r>
              <a:rPr dirty="0" sz="2000" lang="en-US">
                <a:solidFill>
                  <a:srgbClr val="FF00FF"/>
                </a:solidFill>
              </a:rPr>
              <a:t>“n</a:t>
            </a:r>
            <a:r>
              <a:rPr dirty="0" sz="2000" lang="en-US"/>
              <a:t>*</a:t>
            </a:r>
            <a:r>
              <a:rPr dirty="0" sz="2000" lang="en-US">
                <a:solidFill>
                  <a:srgbClr val="FF00FF"/>
                </a:solidFill>
              </a:rPr>
              <a:t>m” </a:t>
            </a:r>
            <a:r>
              <a:rPr dirty="0" sz="2000" lang="en-US"/>
              <a:t>matrix defines the number of resources of each type </a:t>
            </a:r>
            <a:r>
              <a:rPr dirty="0" sz="2000" lang="en-US">
                <a:solidFill>
                  <a:srgbClr val="00FF00"/>
                </a:solidFill>
              </a:rPr>
              <a:t>currently allocated</a:t>
            </a:r>
            <a:r>
              <a:rPr dirty="0" sz="2000" lang="en-US"/>
              <a:t> to each process.</a:t>
            </a:r>
            <a:endParaRPr sz="2000"/>
          </a:p>
          <a:p>
            <a:pPr algn="just">
              <a:lnSpc>
                <a:spcPct val="150000"/>
              </a:lnSpc>
              <a:buNone/>
            </a:pPr>
            <a:r>
              <a:rPr b="1" dirty="0" sz="2000" lang="en-US">
                <a:solidFill>
                  <a:srgbClr val="3333CC"/>
                </a:solidFill>
              </a:rPr>
              <a:t>Request: </a:t>
            </a:r>
            <a:r>
              <a:rPr dirty="0" sz="2000" lang="en-US"/>
              <a:t>An </a:t>
            </a:r>
            <a:r>
              <a:rPr dirty="0" sz="2000" lang="en-US">
                <a:solidFill>
                  <a:srgbClr val="FF00FF"/>
                </a:solidFill>
              </a:rPr>
              <a:t>“n</a:t>
            </a:r>
            <a:r>
              <a:rPr dirty="0" sz="2000" lang="en-US"/>
              <a:t>*</a:t>
            </a:r>
            <a:r>
              <a:rPr dirty="0" sz="2000" lang="en-US">
                <a:solidFill>
                  <a:srgbClr val="FF00FF"/>
                </a:solidFill>
              </a:rPr>
              <a:t>m” </a:t>
            </a:r>
            <a:r>
              <a:rPr dirty="0" sz="2000" lang="en-US"/>
              <a:t>matrix indicates the </a:t>
            </a:r>
            <a:r>
              <a:rPr dirty="0" sz="2000" lang="en-US">
                <a:solidFill>
                  <a:srgbClr val="00FF00"/>
                </a:solidFill>
              </a:rPr>
              <a:t>current request </a:t>
            </a:r>
            <a:r>
              <a:rPr dirty="0" sz="2000" lang="en-US"/>
              <a:t>of each process. If Request [i,j] = k, then process Pi is requesting k more instances of resource type Rj.</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864" name="Title 1"/>
          <p:cNvSpPr>
            <a:spLocks noGrp="1"/>
          </p:cNvSpPr>
          <p:nvPr>
            <p:ph type="title"/>
          </p:nvPr>
        </p:nvSpPr>
        <p:spPr>
          <a:xfrm>
            <a:off x="1447800" y="152400"/>
            <a:ext cx="7734300" cy="685800"/>
          </a:xfrm>
        </p:spPr>
        <p:txBody>
          <a:bodyPr>
            <a:noAutofit/>
          </a:bodyPr>
          <a:p>
            <a:r>
              <a:rPr b="1" dirty="0" sz="4000" lang="en-US">
                <a:solidFill>
                  <a:srgbClr val="3333CC"/>
                </a:solidFill>
                <a:latin typeface="+mn-lt"/>
              </a:rPr>
              <a:t>       Detection Algorithm</a:t>
            </a:r>
          </a:p>
        </p:txBody>
      </p:sp>
      <p:sp>
        <p:nvSpPr>
          <p:cNvPr id="1048865" name="Content Placeholder 3"/>
          <p:cNvSpPr>
            <a:spLocks noGrp="1"/>
          </p:cNvSpPr>
          <p:nvPr>
            <p:ph sz="quarter" idx="1"/>
          </p:nvPr>
        </p:nvSpPr>
        <p:spPr>
          <a:xfrm>
            <a:off x="1447800" y="762000"/>
            <a:ext cx="10515600" cy="5410200"/>
          </a:xfrm>
        </p:spPr>
        <p:txBody>
          <a:bodyPr>
            <a:noAutofit/>
          </a:bodyPr>
          <a:p>
            <a:pPr>
              <a:lnSpc>
                <a:spcPct val="150000"/>
              </a:lnSpc>
              <a:buFont typeface="Monotype Sorts" pitchFamily="2" charset="2"/>
              <a:buNone/>
            </a:pPr>
            <a:r>
              <a:rPr b="1" dirty="0" sz="2400" lang="en-US">
                <a:solidFill>
                  <a:srgbClr val="3333CC"/>
                </a:solidFill>
              </a:rPr>
              <a:t>Step-1: </a:t>
            </a:r>
            <a:r>
              <a:rPr dirty="0" sz="2400" lang="en-US"/>
              <a:t>Let Work and Finish be vectors of length </a:t>
            </a:r>
            <a:r>
              <a:rPr dirty="0" sz="2400" lang="en-US">
                <a:solidFill>
                  <a:srgbClr val="FF33CC"/>
                </a:solidFill>
              </a:rPr>
              <a:t>m </a:t>
            </a:r>
            <a:r>
              <a:rPr dirty="0" sz="2400" lang="en-US"/>
              <a:t>and</a:t>
            </a:r>
            <a:r>
              <a:rPr dirty="0" sz="2400" lang="en-US">
                <a:solidFill>
                  <a:srgbClr val="FF33CC"/>
                </a:solidFill>
              </a:rPr>
              <a:t> n</a:t>
            </a:r>
            <a:r>
              <a:rPr dirty="0" sz="2400" lang="en-US"/>
              <a:t>, respectively Initialize: Work = Available, For i = 1,2, …, n, if Allocation i </a:t>
            </a:r>
            <a:r>
              <a:rPr dirty="0" sz="2400" lang="en-US">
                <a:sym typeface="Symbol" pitchFamily="18" charset="2"/>
              </a:rPr>
              <a:t> 0, then ,Finish[i] = false; otherwise, Finish[i] = true.</a:t>
            </a:r>
            <a:endParaRPr sz="2400"/>
          </a:p>
          <a:p>
            <a:pPr>
              <a:lnSpc>
                <a:spcPct val="150000"/>
              </a:lnSpc>
              <a:buFont typeface="Monotype Sorts" pitchFamily="2" charset="2"/>
              <a:buNone/>
            </a:pPr>
            <a:r>
              <a:rPr b="1" dirty="0" sz="2400" lang="en-US">
                <a:solidFill>
                  <a:srgbClr val="3333CC"/>
                </a:solidFill>
              </a:rPr>
              <a:t>Step-2: </a:t>
            </a:r>
            <a:r>
              <a:rPr dirty="0" sz="2400" lang="en-US"/>
              <a:t>Find an index </a:t>
            </a:r>
            <a:r>
              <a:rPr dirty="0" sz="2400" lang="en-US" err="1"/>
              <a:t>i</a:t>
            </a:r>
            <a:r>
              <a:rPr dirty="0" sz="2400" lang="en-US"/>
              <a:t> such that both:</a:t>
            </a:r>
            <a:endParaRPr sz="2400"/>
          </a:p>
          <a:p>
            <a:pPr indent="-295275" lvl="1" marL="638175">
              <a:lnSpc>
                <a:spcPct val="150000"/>
              </a:lnSpc>
              <a:buNone/>
            </a:pPr>
            <a:r>
              <a:rPr dirty="0" sz="2400" lang="en-US"/>
              <a:t>           (a)	 Finish[i] = false</a:t>
            </a:r>
            <a:endParaRPr sz="2400"/>
          </a:p>
          <a:p>
            <a:pPr indent="-295275" lvl="1" marL="638175">
              <a:lnSpc>
                <a:spcPct val="150000"/>
              </a:lnSpc>
              <a:buNone/>
            </a:pPr>
            <a:r>
              <a:rPr dirty="0" sz="2400" lang="en-US"/>
              <a:t>           (b)	 Request</a:t>
            </a:r>
            <a:r>
              <a:rPr baseline="-25000" dirty="0" sz="2400" lang="en-US"/>
              <a:t>i</a:t>
            </a:r>
            <a:r>
              <a:rPr dirty="0" sz="2400" lang="en-US"/>
              <a:t> </a:t>
            </a:r>
            <a:r>
              <a:rPr dirty="0" sz="2400" lang="en-US">
                <a:sym typeface="Symbol" pitchFamily="18" charset="2"/>
              </a:rPr>
              <a:t> Work</a:t>
            </a:r>
            <a:br>
              <a:rPr dirty="0" sz="2400" lang="en-US">
                <a:sym typeface="Symbol" pitchFamily="18" charset="2"/>
              </a:rPr>
            </a:br>
            <a:r>
              <a:rPr dirty="0" sz="2400" lang="en-US">
                <a:sym typeface="Symbol" pitchFamily="18" charset="2"/>
              </a:rPr>
              <a:t>                If no such i exists, go to step 4. </a:t>
            </a:r>
            <a:endParaRPr dirty="0" sz="2400" lang="en-US"/>
          </a:p>
          <a:p>
            <a:pPr>
              <a:lnSpc>
                <a:spcPct val="150000"/>
              </a:lnSpc>
            </a:pPr>
            <a:endParaRPr dirty="0" sz="2400"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866" name="Title 1"/>
          <p:cNvSpPr>
            <a:spLocks noGrp="1"/>
          </p:cNvSpPr>
          <p:nvPr>
            <p:ph type="title"/>
          </p:nvPr>
        </p:nvSpPr>
        <p:spPr>
          <a:xfrm>
            <a:off x="2905125" y="12510"/>
            <a:ext cx="8677275" cy="571500"/>
          </a:xfrm>
        </p:spPr>
        <p:txBody>
          <a:bodyPr>
            <a:noAutofit/>
          </a:bodyPr>
          <a:p>
            <a:pPr algn="r"/>
            <a:r>
              <a:rPr b="1" dirty="0" sz="4000" lang="en-US">
                <a:solidFill>
                  <a:srgbClr val="3333CC"/>
                </a:solidFill>
                <a:latin typeface="+mn-lt"/>
              </a:rPr>
              <a:t>Con't…</a:t>
            </a:r>
            <a:endParaRPr b="1" dirty="0" sz="4000" lang="en-US">
              <a:latin typeface="+mn-lt"/>
            </a:endParaRPr>
          </a:p>
        </p:txBody>
      </p:sp>
      <p:sp>
        <p:nvSpPr>
          <p:cNvPr id="1048867" name="Content Placeholder 3"/>
          <p:cNvSpPr>
            <a:spLocks noGrp="1"/>
          </p:cNvSpPr>
          <p:nvPr>
            <p:ph sz="quarter" idx="1"/>
          </p:nvPr>
        </p:nvSpPr>
        <p:spPr>
          <a:xfrm>
            <a:off x="1502664" y="693334"/>
            <a:ext cx="10591800" cy="5448300"/>
          </a:xfrm>
        </p:spPr>
        <p:txBody>
          <a:bodyPr>
            <a:noAutofit/>
          </a:bodyPr>
          <a:p>
            <a:pPr>
              <a:lnSpc>
                <a:spcPct val="150000"/>
              </a:lnSpc>
              <a:buFont typeface="Monotype Sorts" pitchFamily="2" charset="2"/>
              <a:buNone/>
            </a:pPr>
            <a:r>
              <a:rPr b="1" dirty="0" sz="2000" lang="en-US">
                <a:solidFill>
                  <a:srgbClr val="3333CC"/>
                </a:solidFill>
              </a:rPr>
              <a:t>Step-3:  </a:t>
            </a:r>
            <a:r>
              <a:rPr dirty="0" sz="2000" lang="en-US"/>
              <a:t>Work = Work + Allocation</a:t>
            </a:r>
            <a:r>
              <a:rPr baseline="-25000" dirty="0" sz="2000" lang="en-US"/>
              <a:t>i</a:t>
            </a:r>
            <a:br>
              <a:rPr dirty="0" sz="2000" lang="en-US"/>
            </a:br>
            <a:r>
              <a:rPr dirty="0" sz="2000" lang="en-US"/>
              <a:t>		Finish[i] = true</a:t>
            </a:r>
            <a:br>
              <a:rPr dirty="0" sz="2000" lang="en-US"/>
            </a:br>
            <a:r>
              <a:rPr dirty="0" sz="2000" lang="en-US"/>
              <a:t>		go to step 2.</a:t>
            </a:r>
            <a:endParaRPr sz="2000"/>
          </a:p>
          <a:p>
            <a:pPr indent="-385763" marL="385763">
              <a:lnSpc>
                <a:spcPct val="150000"/>
              </a:lnSpc>
              <a:buNone/>
            </a:pPr>
            <a:r>
              <a:rPr b="1" dirty="0" sz="2000" lang="en-US">
                <a:solidFill>
                  <a:srgbClr val="3333CC"/>
                </a:solidFill>
              </a:rPr>
              <a:t>Step-4:</a:t>
            </a:r>
            <a:r>
              <a:rPr dirty="0" sz="2000" lang="en-US"/>
              <a:t> If Finish[</a:t>
            </a:r>
            <a:r>
              <a:rPr dirty="0" sz="2000" lang="en-US" err="1"/>
              <a:t>i</a:t>
            </a:r>
            <a:r>
              <a:rPr dirty="0" sz="2000" lang="en-US"/>
              <a:t>] = false, for some </a:t>
            </a:r>
            <a:r>
              <a:rPr dirty="0" sz="2000" lang="en-US" err="1"/>
              <a:t>i</a:t>
            </a:r>
            <a:r>
              <a:rPr dirty="0" sz="2000" lang="en-US"/>
              <a:t>, 1 </a:t>
            </a:r>
            <a:r>
              <a:rPr dirty="0" sz="2000" lang="en-US">
                <a:sym typeface="Symbol" pitchFamily="18" charset="2"/>
              </a:rPr>
              <a:t> </a:t>
            </a:r>
            <a:r>
              <a:rPr dirty="0" sz="2000" lang="en-US" err="1">
                <a:sym typeface="Symbol" pitchFamily="18" charset="2"/>
              </a:rPr>
              <a:t>i</a:t>
            </a:r>
            <a:r>
              <a:rPr dirty="0" sz="2000" lang="en-US">
                <a:sym typeface="Symbol" pitchFamily="18" charset="2"/>
              </a:rPr>
              <a:t>   n, then the system is in deadlock state. Moreover, if Finish[</a:t>
            </a:r>
            <a:r>
              <a:rPr dirty="0" sz="2000" lang="en-US" err="1">
                <a:sym typeface="Symbol" pitchFamily="18" charset="2"/>
              </a:rPr>
              <a:t>i</a:t>
            </a:r>
            <a:r>
              <a:rPr dirty="0" sz="2000" lang="en-US">
                <a:sym typeface="Symbol" pitchFamily="18" charset="2"/>
              </a:rPr>
              <a:t>] = false, then P</a:t>
            </a:r>
            <a:r>
              <a:rPr baseline="-25000" dirty="0" sz="2000" lang="en-US">
                <a:sym typeface="Symbol" pitchFamily="18" charset="2"/>
              </a:rPr>
              <a:t>i</a:t>
            </a:r>
            <a:r>
              <a:rPr dirty="0" sz="2000" lang="en-US">
                <a:sym typeface="Symbol" pitchFamily="18" charset="2"/>
              </a:rPr>
              <a:t> is deadlocked.</a:t>
            </a:r>
            <a:endParaRPr sz="2000"/>
          </a:p>
          <a:p>
            <a:pPr indent="-385763" marL="385763">
              <a:lnSpc>
                <a:spcPct val="150000"/>
              </a:lnSpc>
              <a:buClr>
                <a:srgbClr val="3333CC"/>
              </a:buClr>
              <a:buFont typeface="Wingdings" pitchFamily="2" charset="2"/>
              <a:buChar char="ü"/>
            </a:pPr>
            <a:r>
              <a:rPr dirty="0" sz="2000" lang="en-US">
                <a:sym typeface="Symbol" pitchFamily="18" charset="2"/>
              </a:rPr>
              <a:t>  </a:t>
            </a:r>
            <a:r>
              <a:rPr dirty="0" sz="2000" lang="en-US">
                <a:solidFill>
                  <a:srgbClr val="9900CC"/>
                </a:solidFill>
                <a:sym typeface="Symbol" pitchFamily="18" charset="2"/>
              </a:rPr>
              <a:t>Algorithm requires an order of </a:t>
            </a:r>
            <a:r>
              <a:rPr b="1" dirty="0" sz="2000" lang="en-US">
                <a:solidFill>
                  <a:srgbClr val="00B050"/>
                </a:solidFill>
                <a:sym typeface="Symbol" pitchFamily="18" charset="2"/>
              </a:rPr>
              <a:t>m x </a:t>
            </a:r>
            <a:r>
              <a:rPr b="1" dirty="0" sz="2000" lang="en-US">
                <a:solidFill>
                  <a:srgbClr val="00B050"/>
                </a:solidFill>
              </a:rPr>
              <a:t>n</a:t>
            </a:r>
            <a:r>
              <a:rPr baseline="30000" b="1" dirty="0" sz="2000" lang="en-US">
                <a:solidFill>
                  <a:srgbClr val="FF0000"/>
                </a:solidFill>
              </a:rPr>
              <a:t>2</a:t>
            </a:r>
            <a:r>
              <a:rPr b="1" dirty="0" sz="2000" lang="en-US">
                <a:solidFill>
                  <a:srgbClr val="00B050"/>
                </a:solidFill>
                <a:sym typeface="Symbol" pitchFamily="18" charset="2"/>
              </a:rPr>
              <a:t> </a:t>
            </a:r>
            <a:r>
              <a:rPr dirty="0" sz="2000" lang="en-US">
                <a:solidFill>
                  <a:srgbClr val="9900CC"/>
                </a:solidFill>
                <a:sym typeface="Symbol" pitchFamily="18" charset="2"/>
              </a:rPr>
              <a:t>operations to detect whether the system is in deadlocked state.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48" name="Title 1"/>
          <p:cNvSpPr>
            <a:spLocks noGrp="1"/>
          </p:cNvSpPr>
          <p:nvPr>
            <p:ph type="title"/>
          </p:nvPr>
        </p:nvSpPr>
        <p:spPr>
          <a:xfrm>
            <a:off x="3352800" y="228600"/>
            <a:ext cx="8458200" cy="914400"/>
          </a:xfrm>
        </p:spPr>
        <p:txBody>
          <a:bodyPr>
            <a:noAutofit/>
          </a:bodyPr>
          <a:p>
            <a:pPr algn="r"/>
            <a:r>
              <a:rPr b="1" dirty="0" sz="4400" lang="en-US">
                <a:solidFill>
                  <a:srgbClr val="3333CC"/>
                </a:solidFill>
                <a:latin typeface="Perpetua" pitchFamily="18" charset="0"/>
              </a:rPr>
              <a:t>Con’t…</a:t>
            </a:r>
          </a:p>
        </p:txBody>
      </p:sp>
      <p:sp>
        <p:nvSpPr>
          <p:cNvPr id="1048649" name="Content Placeholder 2"/>
          <p:cNvSpPr>
            <a:spLocks noGrp="1"/>
          </p:cNvSpPr>
          <p:nvPr>
            <p:ph sz="quarter" idx="1"/>
          </p:nvPr>
        </p:nvSpPr>
        <p:spPr>
          <a:xfrm>
            <a:off x="1371600" y="1371600"/>
            <a:ext cx="10591800" cy="5181600"/>
          </a:xfrm>
        </p:spPr>
        <p:txBody>
          <a:bodyPr>
            <a:normAutofit fontScale="88889" lnSpcReduction="20000"/>
          </a:bodyPr>
          <a:p>
            <a:pPr algn="just">
              <a:lnSpc>
                <a:spcPct val="150000"/>
              </a:lnSpc>
              <a:buClr>
                <a:srgbClr val="3333CC"/>
              </a:buClr>
              <a:buSzPct val="85000"/>
              <a:buFont typeface="Wingdings" pitchFamily="2" charset="2"/>
              <a:buChar char="Ø"/>
            </a:pPr>
            <a:r>
              <a:rPr dirty="0" sz="3600" lang="en-US">
                <a:latin typeface="Perpetua" pitchFamily="18" charset="0"/>
              </a:rPr>
              <a:t> The </a:t>
            </a:r>
            <a:r>
              <a:rPr dirty="0" sz="3600" lang="en-US">
                <a:solidFill>
                  <a:srgbClr val="FF00FF"/>
                </a:solidFill>
                <a:latin typeface="Perpetua" pitchFamily="18" charset="0"/>
              </a:rPr>
              <a:t>request and release </a:t>
            </a:r>
            <a:r>
              <a:rPr dirty="0" sz="3600" lang="en-US">
                <a:latin typeface="Perpetua" pitchFamily="18" charset="0"/>
              </a:rPr>
              <a:t>of resources are system calls (Examples: request and release device, open and close file, and allocate and free memory system calls).</a:t>
            </a:r>
          </a:p>
          <a:p>
            <a:pPr algn="just">
              <a:lnSpc>
                <a:spcPct val="150000"/>
              </a:lnSpc>
              <a:buClr>
                <a:srgbClr val="3333CC"/>
              </a:buClr>
              <a:buSzPct val="85000"/>
              <a:buFont typeface="Wingdings" pitchFamily="2" charset="2"/>
              <a:buChar char="Ø"/>
            </a:pPr>
            <a:r>
              <a:rPr dirty="0" sz="3600" lang="en-US">
                <a:latin typeface="Perpetua" pitchFamily="18" charset="0"/>
              </a:rPr>
              <a:t> </a:t>
            </a:r>
            <a:r>
              <a:rPr dirty="0" sz="3600" lang="en-US">
                <a:solidFill>
                  <a:srgbClr val="3333CC"/>
                </a:solidFill>
                <a:latin typeface="Perpetua" pitchFamily="18" charset="0"/>
              </a:rPr>
              <a:t>Request and release </a:t>
            </a:r>
            <a:r>
              <a:rPr dirty="0" sz="3600" lang="en-US">
                <a:latin typeface="Perpetua" pitchFamily="18" charset="0"/>
              </a:rPr>
              <a:t>of other resources can be accomplished through the </a:t>
            </a:r>
            <a:r>
              <a:rPr dirty="0" sz="3600" lang="en-US">
                <a:solidFill>
                  <a:srgbClr val="FF00FF"/>
                </a:solidFill>
                <a:latin typeface="Perpetua" pitchFamily="18" charset="0"/>
              </a:rPr>
              <a:t>wait </a:t>
            </a:r>
            <a:r>
              <a:rPr dirty="0" sz="3600" lang="en-US">
                <a:latin typeface="Perpetua" pitchFamily="18" charset="0"/>
              </a:rPr>
              <a:t>and</a:t>
            </a:r>
            <a:r>
              <a:rPr dirty="0" sz="3600" lang="en-US">
                <a:solidFill>
                  <a:srgbClr val="FF00FF"/>
                </a:solidFill>
                <a:latin typeface="Perpetua" pitchFamily="18" charset="0"/>
              </a:rPr>
              <a:t> signal operations </a:t>
            </a:r>
            <a:r>
              <a:rPr dirty="0" sz="3600" lang="en-US">
                <a:latin typeface="Perpetua" pitchFamily="18" charset="0"/>
              </a:rPr>
              <a:t>on semaphores.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868" name="Title 1"/>
          <p:cNvSpPr>
            <a:spLocks noGrp="1"/>
          </p:cNvSpPr>
          <p:nvPr>
            <p:ph type="title"/>
          </p:nvPr>
        </p:nvSpPr>
        <p:spPr>
          <a:xfrm>
            <a:off x="1447800" y="0"/>
            <a:ext cx="9067800" cy="533400"/>
          </a:xfrm>
        </p:spPr>
        <p:txBody>
          <a:bodyPr>
            <a:noAutofit/>
          </a:bodyPr>
          <a:p>
            <a:r>
              <a:rPr b="1" dirty="0" sz="3600" lang="en-US">
                <a:solidFill>
                  <a:srgbClr val="3333CC"/>
                </a:solidFill>
                <a:latin typeface="+mn-lt"/>
              </a:rPr>
              <a:t>Example of Detection Algorithm</a:t>
            </a:r>
          </a:p>
        </p:txBody>
      </p:sp>
      <p:sp>
        <p:nvSpPr>
          <p:cNvPr id="1048869" name="Content Placeholder 3"/>
          <p:cNvSpPr>
            <a:spLocks noGrp="1"/>
          </p:cNvSpPr>
          <p:nvPr>
            <p:ph sz="quarter" idx="1"/>
          </p:nvPr>
        </p:nvSpPr>
        <p:spPr>
          <a:xfrm>
            <a:off x="1427328" y="533400"/>
            <a:ext cx="10287000" cy="5943600"/>
          </a:xfrm>
        </p:spPr>
        <p:txBody>
          <a:bodyPr>
            <a:noAutofit/>
          </a:bodyPr>
          <a:p>
            <a:pPr>
              <a:lnSpc>
                <a:spcPct val="150000"/>
              </a:lnSpc>
              <a:buClr>
                <a:srgbClr val="3333CC"/>
              </a:buClr>
              <a:buFont typeface="Wingdings" pitchFamily="2" charset="2"/>
              <a:buChar char="ü"/>
              <a:tabLst>
                <a:tab algn="l" pos="1071563"/>
                <a:tab algn="ctr" pos="1753791"/>
                <a:tab algn="ctr" pos="2695575"/>
                <a:tab algn="ctr" pos="3690938"/>
              </a:tabLst>
            </a:pPr>
            <a:r>
              <a:rPr dirty="0" sz="2000" lang="en-US">
                <a:latin typeface="Perpetua" pitchFamily="18" charset="0"/>
              </a:rPr>
              <a:t> Five processes P</a:t>
            </a:r>
            <a:r>
              <a:rPr baseline="-25000" dirty="0" sz="2000" lang="en-US">
                <a:latin typeface="Perpetua" pitchFamily="18" charset="0"/>
              </a:rPr>
              <a:t>0</a:t>
            </a:r>
            <a:r>
              <a:rPr dirty="0" sz="2000" lang="en-US">
                <a:latin typeface="Perpetua" pitchFamily="18" charset="0"/>
              </a:rPr>
              <a:t> through P</a:t>
            </a:r>
            <a:r>
              <a:rPr baseline="-25000" dirty="0" sz="2000" lang="en-US">
                <a:latin typeface="Perpetua" pitchFamily="18" charset="0"/>
              </a:rPr>
              <a:t>4</a:t>
            </a:r>
            <a:r>
              <a:rPr dirty="0" sz="2000" lang="en-US">
                <a:latin typeface="Perpetua" pitchFamily="18" charset="0"/>
              </a:rPr>
              <a:t>;</a:t>
            </a:r>
            <a:r>
              <a:rPr baseline="-25000" dirty="0" sz="2000" lang="en-US">
                <a:latin typeface="Perpetua" pitchFamily="18" charset="0"/>
              </a:rPr>
              <a:t> </a:t>
            </a:r>
            <a:r>
              <a:rPr dirty="0" sz="2000" lang="en-US">
                <a:latin typeface="Perpetua" pitchFamily="18" charset="0"/>
              </a:rPr>
              <a:t>three resource types  </a:t>
            </a:r>
            <a:r>
              <a:rPr dirty="0" sz="2000" lang="en-US">
                <a:solidFill>
                  <a:srgbClr val="FF00FF"/>
                </a:solidFill>
                <a:latin typeface="Perpetua" pitchFamily="18" charset="0"/>
              </a:rPr>
              <a:t>A (7 instances), B (2 instances), and C (6 instances).</a:t>
            </a:r>
            <a:endParaRPr sz="2000"/>
          </a:p>
          <a:p>
            <a:pPr>
              <a:lnSpc>
                <a:spcPct val="150000"/>
              </a:lnSpc>
              <a:buClr>
                <a:srgbClr val="3333CC"/>
              </a:buClr>
              <a:buFont typeface="Wingdings" pitchFamily="2" charset="2"/>
              <a:buChar char="ü"/>
              <a:tabLst>
                <a:tab algn="l" pos="1071563"/>
                <a:tab algn="ctr" pos="1753791"/>
                <a:tab algn="ctr" pos="2695575"/>
                <a:tab algn="ctr" pos="3690938"/>
              </a:tabLst>
            </a:pPr>
            <a:r>
              <a:rPr dirty="0" sz="2000" lang="en-US">
                <a:latin typeface="Perpetua" pitchFamily="18" charset="0"/>
              </a:rPr>
              <a:t> Snapshot at time T</a:t>
            </a:r>
            <a:r>
              <a:rPr baseline="-25000" dirty="0" sz="2000" lang="en-US">
                <a:latin typeface="Perpetua" pitchFamily="18" charset="0"/>
              </a:rPr>
              <a:t>0</a:t>
            </a:r>
            <a:r>
              <a:rPr dirty="0" sz="2000" lang="en-US">
                <a:latin typeface="Perpetua" pitchFamily="18" charset="0"/>
              </a:rPr>
              <a:t>: we have the following resource allocation state:</a:t>
            </a:r>
            <a:endParaRPr sz="2000"/>
          </a:p>
          <a:p>
            <a:pPr>
              <a:buNone/>
              <a:tabLst>
                <a:tab algn="l" pos="1071563"/>
                <a:tab algn="ctr" pos="1753791"/>
                <a:tab algn="ctr" pos="2695575"/>
                <a:tab algn="ctr" pos="3690938"/>
              </a:tabLst>
            </a:pPr>
            <a:r>
              <a:rPr dirty="0" sz="2000" lang="en-US">
                <a:latin typeface="Perpetua" pitchFamily="18" charset="0"/>
              </a:rPr>
              <a:t>		  	</a:t>
            </a:r>
            <a:r>
              <a:rPr dirty="0" sz="2000" lang="en-US" u="sng">
                <a:solidFill>
                  <a:srgbClr val="3333CC"/>
                </a:solidFill>
                <a:latin typeface="Perpetua" pitchFamily="18" charset="0"/>
              </a:rPr>
              <a:t>Allocation</a:t>
            </a:r>
            <a:r>
              <a:rPr dirty="0" sz="2000" lang="en-US">
                <a:solidFill>
                  <a:srgbClr val="3333CC"/>
                </a:solidFill>
                <a:latin typeface="Perpetua" pitchFamily="18" charset="0"/>
              </a:rPr>
              <a:t>	                  </a:t>
            </a:r>
            <a:r>
              <a:rPr dirty="0" sz="2000" lang="en-US" u="sng">
                <a:solidFill>
                  <a:srgbClr val="3333CC"/>
                </a:solidFill>
                <a:latin typeface="Perpetua" pitchFamily="18" charset="0"/>
              </a:rPr>
              <a:t>Request</a:t>
            </a:r>
            <a:r>
              <a:rPr dirty="0" sz="2000" lang="en-US">
                <a:solidFill>
                  <a:srgbClr val="3333CC"/>
                </a:solidFill>
                <a:latin typeface="Perpetua" pitchFamily="18" charset="0"/>
              </a:rPr>
              <a:t>	             </a:t>
            </a:r>
            <a:r>
              <a:rPr dirty="0" sz="2000" lang="en-US" u="sng">
                <a:solidFill>
                  <a:srgbClr val="3333CC"/>
                </a:solidFill>
                <a:latin typeface="Perpetua" pitchFamily="18" charset="0"/>
              </a:rPr>
              <a:t>Available</a:t>
            </a:r>
            <a:endParaRPr dirty="0" sz="2000" lang="en-US">
              <a:solidFill>
                <a:srgbClr val="3333CC"/>
              </a:solidFill>
              <a:latin typeface="Perpetua" pitchFamily="18" charset="0"/>
            </a:endParaRPr>
          </a:p>
          <a:p>
            <a:pPr>
              <a:buNone/>
              <a:tabLst>
                <a:tab algn="l" pos="1071563"/>
                <a:tab algn="ctr" pos="1753791"/>
                <a:tab algn="ctr" pos="2695575"/>
                <a:tab algn="ctr" pos="3690938"/>
              </a:tabLst>
            </a:pPr>
            <a:r>
              <a:rPr dirty="0" sz="2000" lang="en-US">
                <a:latin typeface="Perpetua" pitchFamily="18" charset="0"/>
              </a:rPr>
              <a:t>			    </a:t>
            </a:r>
            <a:r>
              <a:rPr dirty="0" sz="2000" lang="en-US">
                <a:solidFill>
                  <a:srgbClr val="FF00FF"/>
                </a:solidFill>
                <a:latin typeface="Perpetua" pitchFamily="18" charset="0"/>
              </a:rPr>
              <a:t>A B C 	                      A B C 	               A B C</a:t>
            </a:r>
            <a:endParaRPr sz="2000"/>
          </a:p>
          <a:p>
            <a:pPr>
              <a:buNone/>
              <a:tabLst>
                <a:tab algn="l" pos="1071563"/>
                <a:tab algn="ctr" pos="1753791"/>
                <a:tab algn="ctr" pos="2695575"/>
                <a:tab algn="ctr" pos="3690938"/>
              </a:tabLst>
            </a:pPr>
            <a:r>
              <a:rPr dirty="0" sz="2000" lang="en-US">
                <a:latin typeface="Perpetua" pitchFamily="18" charset="0"/>
              </a:rPr>
              <a:t>	           </a:t>
            </a:r>
            <a:r>
              <a:rPr b="1" dirty="0" sz="2000" lang="en-US">
                <a:solidFill>
                  <a:srgbClr val="00FF00"/>
                </a:solidFill>
                <a:latin typeface="Perpetua" pitchFamily="18" charset="0"/>
              </a:rPr>
              <a:t>P</a:t>
            </a:r>
            <a:r>
              <a:rPr baseline="-25000" b="1" dirty="0" sz="2000" lang="en-US">
                <a:solidFill>
                  <a:srgbClr val="00FF00"/>
                </a:solidFill>
                <a:latin typeface="Perpetua" pitchFamily="18" charset="0"/>
              </a:rPr>
              <a:t>0</a:t>
            </a:r>
            <a:r>
              <a:rPr baseline="-25000" dirty="0" sz="2000" lang="en-US">
                <a:latin typeface="Perpetua" pitchFamily="18" charset="0"/>
              </a:rPr>
              <a:t>   </a:t>
            </a:r>
            <a:r>
              <a:rPr dirty="0" sz="2000" lang="en-US">
                <a:latin typeface="Perpetua" pitchFamily="18" charset="0"/>
              </a:rPr>
              <a:t>	0 1 0 	                      0 0 0 	                0 0 0</a:t>
            </a:r>
            <a:endParaRPr sz="2000"/>
          </a:p>
          <a:p>
            <a:pPr>
              <a:buNone/>
              <a:tabLst>
                <a:tab algn="l" pos="1071563"/>
                <a:tab algn="ctr" pos="1753791"/>
                <a:tab algn="ctr" pos="2695575"/>
                <a:tab algn="ctr" pos="3690938"/>
              </a:tabLst>
            </a:pPr>
            <a:r>
              <a:rPr dirty="0" sz="2000" lang="en-US">
                <a:latin typeface="Perpetua" pitchFamily="18" charset="0"/>
              </a:rPr>
              <a:t>		  </a:t>
            </a:r>
            <a:r>
              <a:rPr b="1" dirty="0" sz="2000" lang="en-US">
                <a:solidFill>
                  <a:srgbClr val="00FF00"/>
                </a:solidFill>
                <a:latin typeface="Perpetua" pitchFamily="18" charset="0"/>
              </a:rPr>
              <a:t>P</a:t>
            </a:r>
            <a:r>
              <a:rPr baseline="-25000" b="1" dirty="0" sz="2000" lang="en-US">
                <a:solidFill>
                  <a:srgbClr val="00FF00"/>
                </a:solidFill>
                <a:latin typeface="Perpetua" pitchFamily="18" charset="0"/>
              </a:rPr>
              <a:t>1</a:t>
            </a:r>
            <a:r>
              <a:rPr b="1" dirty="0" sz="2000" lang="en-US">
                <a:solidFill>
                  <a:srgbClr val="00FF00"/>
                </a:solidFill>
                <a:latin typeface="Perpetua" pitchFamily="18" charset="0"/>
              </a:rPr>
              <a:t>	</a:t>
            </a:r>
            <a:r>
              <a:rPr dirty="0" sz="2000" lang="en-US">
                <a:latin typeface="Perpetua" pitchFamily="18" charset="0"/>
              </a:rPr>
              <a:t>  2 0 0 	                      2 0 2</a:t>
            </a:r>
            <a:endParaRPr sz="2000"/>
          </a:p>
          <a:p>
            <a:pPr>
              <a:buNone/>
              <a:tabLst>
                <a:tab algn="l" pos="1071563"/>
                <a:tab algn="ctr" pos="1753791"/>
                <a:tab algn="ctr" pos="2695575"/>
                <a:tab algn="ctr" pos="3690938"/>
              </a:tabLst>
            </a:pPr>
            <a:r>
              <a:rPr dirty="0" sz="2000" lang="en-US">
                <a:latin typeface="Perpetua" pitchFamily="18" charset="0"/>
              </a:rPr>
              <a:t>		  </a:t>
            </a:r>
            <a:r>
              <a:rPr b="1" dirty="0" sz="2000" lang="en-US">
                <a:solidFill>
                  <a:srgbClr val="00FF00"/>
                </a:solidFill>
                <a:latin typeface="Perpetua" pitchFamily="18" charset="0"/>
              </a:rPr>
              <a:t>P</a:t>
            </a:r>
            <a:r>
              <a:rPr baseline="-25000" b="1" dirty="0" sz="2000" lang="en-US">
                <a:solidFill>
                  <a:srgbClr val="00FF00"/>
                </a:solidFill>
                <a:latin typeface="Perpetua" pitchFamily="18" charset="0"/>
              </a:rPr>
              <a:t>2</a:t>
            </a:r>
            <a:r>
              <a:rPr dirty="0" sz="2000" lang="en-US">
                <a:latin typeface="Perpetua" pitchFamily="18" charset="0"/>
              </a:rPr>
              <a:t>	  3 0 3	                        0 0 0 </a:t>
            </a:r>
            <a:endParaRPr sz="2000"/>
          </a:p>
          <a:p>
            <a:pPr>
              <a:buNone/>
              <a:tabLst>
                <a:tab algn="l" pos="1071563"/>
                <a:tab algn="ctr" pos="1753791"/>
                <a:tab algn="ctr" pos="2695575"/>
                <a:tab algn="ctr" pos="3690938"/>
              </a:tabLst>
            </a:pPr>
            <a:r>
              <a:rPr dirty="0" sz="2000" lang="en-US">
                <a:latin typeface="Perpetua" pitchFamily="18" charset="0"/>
              </a:rPr>
              <a:t>		  </a:t>
            </a:r>
            <a:r>
              <a:rPr b="1" dirty="0" sz="2000" lang="en-US">
                <a:solidFill>
                  <a:srgbClr val="00FF00"/>
                </a:solidFill>
                <a:latin typeface="Perpetua" pitchFamily="18" charset="0"/>
              </a:rPr>
              <a:t>P</a:t>
            </a:r>
            <a:r>
              <a:rPr baseline="-25000" b="1" dirty="0" sz="2000" lang="en-US">
                <a:solidFill>
                  <a:srgbClr val="00FF00"/>
                </a:solidFill>
                <a:latin typeface="Perpetua" pitchFamily="18" charset="0"/>
              </a:rPr>
              <a:t>3</a:t>
            </a:r>
            <a:r>
              <a:rPr dirty="0" sz="2000" lang="en-US">
                <a:latin typeface="Perpetua" pitchFamily="18" charset="0"/>
              </a:rPr>
              <a:t>	  2 1 1 	                       1 0 0 </a:t>
            </a:r>
            <a:endParaRPr sz="2000"/>
          </a:p>
          <a:p>
            <a:pPr>
              <a:buNone/>
              <a:tabLst>
                <a:tab algn="l" pos="1071563"/>
                <a:tab algn="ctr" pos="1753791"/>
                <a:tab algn="ctr" pos="2695575"/>
                <a:tab algn="ctr" pos="3690938"/>
              </a:tabLst>
            </a:pPr>
            <a:r>
              <a:rPr dirty="0" sz="2000" lang="en-US">
                <a:latin typeface="Perpetua" pitchFamily="18" charset="0"/>
              </a:rPr>
              <a:t>		  </a:t>
            </a:r>
            <a:r>
              <a:rPr b="1" dirty="0" sz="2000" lang="en-US">
                <a:solidFill>
                  <a:srgbClr val="00FF00"/>
                </a:solidFill>
                <a:latin typeface="Perpetua" pitchFamily="18" charset="0"/>
              </a:rPr>
              <a:t>P</a:t>
            </a:r>
            <a:r>
              <a:rPr baseline="-25000" b="1" dirty="0" sz="2000" lang="en-US">
                <a:solidFill>
                  <a:srgbClr val="00FF00"/>
                </a:solidFill>
                <a:latin typeface="Perpetua" pitchFamily="18" charset="0"/>
              </a:rPr>
              <a:t>4</a:t>
            </a:r>
            <a:r>
              <a:rPr dirty="0" sz="2000" lang="en-US">
                <a:latin typeface="Perpetua" pitchFamily="18" charset="0"/>
              </a:rPr>
              <a:t>	  0 0 2 	                       0 0 2</a:t>
            </a:r>
            <a:endParaRPr sz="2000"/>
          </a:p>
          <a:p>
            <a:pPr>
              <a:buFont typeface="Wingdings" pitchFamily="2" charset="2"/>
              <a:buChar char="ü"/>
              <a:tabLst>
                <a:tab algn="l" pos="1071563"/>
                <a:tab algn="ctr" pos="1753791"/>
                <a:tab algn="ctr" pos="2695575"/>
                <a:tab algn="ctr" pos="3690938"/>
              </a:tabLst>
            </a:pPr>
            <a:r>
              <a:rPr dirty="0" sz="2000" lang="en-US">
                <a:latin typeface="Perpetua" pitchFamily="18" charset="0"/>
              </a:rPr>
              <a:t>  Sequence &lt;P</a:t>
            </a:r>
            <a:r>
              <a:rPr baseline="-25000" dirty="0" sz="2000" lang="en-US">
                <a:latin typeface="Perpetua" pitchFamily="18" charset="0"/>
              </a:rPr>
              <a:t>0</a:t>
            </a:r>
            <a:r>
              <a:rPr dirty="0" sz="2000" lang="en-US">
                <a:latin typeface="Perpetua" pitchFamily="18" charset="0"/>
              </a:rPr>
              <a:t>, P</a:t>
            </a:r>
            <a:r>
              <a:rPr baseline="-25000" dirty="0" sz="2000" lang="en-US">
                <a:latin typeface="Perpetua" pitchFamily="18" charset="0"/>
              </a:rPr>
              <a:t>2</a:t>
            </a:r>
            <a:r>
              <a:rPr dirty="0" sz="2000" lang="en-US">
                <a:latin typeface="Perpetua" pitchFamily="18" charset="0"/>
              </a:rPr>
              <a:t>, P</a:t>
            </a:r>
            <a:r>
              <a:rPr baseline="-25000" dirty="0" sz="2000" lang="en-US">
                <a:latin typeface="Perpetua" pitchFamily="18" charset="0"/>
              </a:rPr>
              <a:t>3</a:t>
            </a:r>
            <a:r>
              <a:rPr dirty="0" sz="2000" lang="en-US">
                <a:latin typeface="Perpetua" pitchFamily="18" charset="0"/>
              </a:rPr>
              <a:t>, P</a:t>
            </a:r>
            <a:r>
              <a:rPr baseline="-25000" dirty="0" sz="2000" lang="en-US">
                <a:latin typeface="Perpetua" pitchFamily="18" charset="0"/>
              </a:rPr>
              <a:t>1</a:t>
            </a:r>
            <a:r>
              <a:rPr dirty="0" sz="2000" lang="en-US">
                <a:latin typeface="Perpetua" pitchFamily="18" charset="0"/>
              </a:rPr>
              <a:t>, P</a:t>
            </a:r>
            <a:r>
              <a:rPr baseline="-25000" dirty="0" sz="2000" lang="en-US">
                <a:latin typeface="Perpetua" pitchFamily="18" charset="0"/>
              </a:rPr>
              <a:t>4</a:t>
            </a:r>
            <a:r>
              <a:rPr dirty="0" sz="2000" lang="en-US">
                <a:latin typeface="Perpetua" pitchFamily="18" charset="0"/>
              </a:rPr>
              <a:t>&gt; will result in Finish [i] = true for all i. </a:t>
            </a:r>
            <a:endParaRPr sz="2000"/>
          </a:p>
          <a:p>
            <a:endParaRPr dirty="0" sz="2000" lang="en-US">
              <a:latin typeface="Perpetua"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870" name="Title 1"/>
          <p:cNvSpPr>
            <a:spLocks noGrp="1"/>
          </p:cNvSpPr>
          <p:nvPr>
            <p:ph type="title"/>
          </p:nvPr>
        </p:nvSpPr>
        <p:spPr>
          <a:xfrm>
            <a:off x="2362200" y="228600"/>
            <a:ext cx="9448800" cy="914400"/>
          </a:xfrm>
        </p:spPr>
        <p:txBody>
          <a:bodyPr>
            <a:normAutofit/>
          </a:bodyPr>
          <a:p>
            <a:pPr algn="r"/>
            <a:r>
              <a:rPr b="1" dirty="0" sz="4000" lang="en-US">
                <a:solidFill>
                  <a:srgbClr val="3333CC"/>
                </a:solidFill>
                <a:latin typeface="+mn-lt"/>
              </a:rPr>
              <a:t>Con't…</a:t>
            </a:r>
            <a:endParaRPr dirty="0" sz="4000" lang="en-US">
              <a:latin typeface="+mn-lt"/>
            </a:endParaRPr>
          </a:p>
        </p:txBody>
      </p:sp>
      <p:sp>
        <p:nvSpPr>
          <p:cNvPr id="1048871" name="Content Placeholder 3"/>
          <p:cNvSpPr>
            <a:spLocks noGrp="1"/>
          </p:cNvSpPr>
          <p:nvPr>
            <p:ph sz="quarter" idx="1"/>
          </p:nvPr>
        </p:nvSpPr>
        <p:spPr>
          <a:xfrm>
            <a:off x="1371600" y="990600"/>
            <a:ext cx="10591800" cy="5676900"/>
          </a:xfrm>
        </p:spPr>
        <p:txBody>
          <a:bodyPr>
            <a:normAutofit/>
          </a:bodyPr>
          <a:p>
            <a:pPr>
              <a:buClr>
                <a:srgbClr val="3333CC"/>
              </a:buClr>
              <a:buFont typeface="Wingdings" pitchFamily="2" charset="2"/>
              <a:buChar char="ü"/>
              <a:tabLst>
                <a:tab algn="l" pos="2100263"/>
                <a:tab algn="ctr" pos="2781300"/>
              </a:tabLst>
            </a:pPr>
            <a:r>
              <a:rPr dirty="0" sz="1600" lang="en-US"/>
              <a:t> </a:t>
            </a:r>
            <a:r>
              <a:rPr dirty="0" sz="1600" lang="en-US"/>
              <a:t>P</a:t>
            </a:r>
            <a:r>
              <a:rPr baseline="-25000" dirty="0" sz="1600" lang="en-US"/>
              <a:t>2</a:t>
            </a:r>
            <a:r>
              <a:rPr dirty="0" sz="1600" lang="en-US"/>
              <a:t> requests an additional instance of type C.</a:t>
            </a:r>
            <a:endParaRPr dirty="0" sz="1600" lang="en-US"/>
          </a:p>
          <a:p>
            <a:pPr>
              <a:buNone/>
              <a:tabLst>
                <a:tab algn="l" pos="2100263"/>
                <a:tab algn="ctr" pos="2781300"/>
              </a:tabLst>
            </a:pPr>
            <a:r>
              <a:rPr dirty="0" sz="1600" lang="en-US"/>
              <a:t>			        </a:t>
            </a:r>
            <a:r>
              <a:rPr b="1" dirty="0" sz="1600" lang="en-US" u="sng">
                <a:solidFill>
                  <a:srgbClr val="3333CC"/>
                </a:solidFill>
              </a:rPr>
              <a:t>Request</a:t>
            </a:r>
            <a:endParaRPr b="1" dirty="0" sz="1600" lang="en-US">
              <a:solidFill>
                <a:srgbClr val="3333CC"/>
              </a:solidFill>
            </a:endParaRPr>
          </a:p>
          <a:p>
            <a:pPr>
              <a:buNone/>
              <a:tabLst>
                <a:tab algn="l" pos="2100263"/>
                <a:tab algn="ctr" pos="2781300"/>
              </a:tabLst>
            </a:pPr>
            <a:r>
              <a:rPr dirty="0" sz="1600" lang="en-US"/>
              <a:t>			</a:t>
            </a:r>
            <a:r>
              <a:rPr dirty="0" sz="1600" lang="en-US"/>
              <a:t>            </a:t>
            </a:r>
            <a:r>
              <a:rPr dirty="0" sz="1600" lang="en-US">
                <a:solidFill>
                  <a:srgbClr val="FF00FF"/>
                </a:solidFill>
              </a:rPr>
              <a:t>A B C</a:t>
            </a:r>
            <a:endParaRPr sz="1600"/>
          </a:p>
          <a:p>
            <a:pPr>
              <a:buNone/>
              <a:tabLst>
                <a:tab algn="l" pos="2100263"/>
                <a:tab algn="ctr" pos="2781300"/>
              </a:tabLst>
            </a:pPr>
            <a:r>
              <a:rPr dirty="0" sz="1600" lang="en-US"/>
              <a:t>		P</a:t>
            </a:r>
            <a:r>
              <a:rPr baseline="-25000" dirty="0" sz="1600" lang="en-US"/>
              <a:t>0</a:t>
            </a:r>
            <a:r>
              <a:rPr dirty="0" sz="1600" lang="en-US"/>
              <a:t>	         0 0 0</a:t>
            </a:r>
            <a:endParaRPr sz="1600"/>
          </a:p>
          <a:p>
            <a:pPr>
              <a:buNone/>
              <a:tabLst>
                <a:tab algn="l" pos="2100263"/>
                <a:tab algn="ctr" pos="2781300"/>
              </a:tabLst>
            </a:pPr>
            <a:r>
              <a:rPr dirty="0" sz="1600" lang="en-US"/>
              <a:t>		P</a:t>
            </a:r>
            <a:r>
              <a:rPr baseline="-25000" dirty="0" sz="1600" lang="en-US"/>
              <a:t>1</a:t>
            </a:r>
            <a:r>
              <a:rPr dirty="0" sz="1600" lang="en-US"/>
              <a:t>	         2 0 2</a:t>
            </a:r>
            <a:endParaRPr sz="1600"/>
          </a:p>
          <a:p>
            <a:pPr>
              <a:buNone/>
              <a:tabLst>
                <a:tab algn="l" pos="2100263"/>
                <a:tab algn="ctr" pos="2781300"/>
              </a:tabLst>
            </a:pPr>
            <a:r>
              <a:rPr dirty="0" sz="1600" lang="en-US"/>
              <a:t>		</a:t>
            </a:r>
            <a:r>
              <a:rPr b="1" dirty="0" sz="1600" lang="en-US">
                <a:solidFill>
                  <a:srgbClr val="00FF00"/>
                </a:solidFill>
              </a:rPr>
              <a:t>P</a:t>
            </a:r>
            <a:r>
              <a:rPr baseline="-25000" b="1" dirty="0" sz="1600" lang="en-US">
                <a:solidFill>
                  <a:srgbClr val="00FF00"/>
                </a:solidFill>
              </a:rPr>
              <a:t>2</a:t>
            </a:r>
            <a:r>
              <a:rPr b="1" dirty="0" sz="1600" lang="en-US">
                <a:solidFill>
                  <a:srgbClr val="00FF00"/>
                </a:solidFill>
              </a:rPr>
              <a:t>	         0 0 1</a:t>
            </a:r>
            <a:endParaRPr sz="1600"/>
          </a:p>
          <a:p>
            <a:pPr>
              <a:buNone/>
              <a:tabLst>
                <a:tab algn="l" pos="2100263"/>
                <a:tab algn="ctr" pos="2781300"/>
              </a:tabLst>
            </a:pPr>
            <a:r>
              <a:rPr dirty="0" sz="1600" lang="en-US"/>
              <a:t>		P</a:t>
            </a:r>
            <a:r>
              <a:rPr baseline="-25000" dirty="0" sz="1600" lang="en-US"/>
              <a:t>3</a:t>
            </a:r>
            <a:r>
              <a:rPr dirty="0" sz="1600" lang="en-US"/>
              <a:t>	         1 0 0 </a:t>
            </a:r>
            <a:endParaRPr sz="1600"/>
          </a:p>
          <a:p>
            <a:pPr>
              <a:buNone/>
              <a:tabLst>
                <a:tab algn="l" pos="2100263"/>
                <a:tab algn="ctr" pos="2781300"/>
              </a:tabLst>
            </a:pPr>
            <a:r>
              <a:rPr dirty="0" sz="1600" lang="en-US"/>
              <a:t>		P</a:t>
            </a:r>
            <a:r>
              <a:rPr baseline="-25000" dirty="0" sz="1600" lang="en-US"/>
              <a:t>4</a:t>
            </a:r>
            <a:r>
              <a:rPr dirty="0" sz="1600" lang="en-US"/>
              <a:t>	         0 0 2</a:t>
            </a:r>
            <a:endParaRPr sz="1600"/>
          </a:p>
          <a:p>
            <a:pPr>
              <a:buClr>
                <a:srgbClr val="3333CC"/>
              </a:buClr>
              <a:buFont typeface="Wingdings" pitchFamily="2" charset="2"/>
              <a:buChar char="ü"/>
              <a:tabLst>
                <a:tab algn="l" pos="2100263"/>
                <a:tab algn="ctr" pos="2781300"/>
              </a:tabLst>
            </a:pPr>
            <a:r>
              <a:rPr dirty="0" sz="1600" lang="en-US"/>
              <a:t> </a:t>
            </a:r>
            <a:r>
              <a:rPr dirty="0" sz="1600" lang="en-US"/>
              <a:t>State of system? </a:t>
            </a:r>
            <a:endParaRPr sz="1600"/>
          </a:p>
          <a:p>
            <a:pPr lvl="1">
              <a:lnSpc>
                <a:spcPct val="150000"/>
              </a:lnSpc>
              <a:tabLst>
                <a:tab algn="l" pos="2100263"/>
                <a:tab algn="ctr" pos="2781300"/>
              </a:tabLst>
            </a:pPr>
            <a:r>
              <a:rPr dirty="0" sz="1600" lang="en-US"/>
              <a:t> Can reclaim resources held by process P</a:t>
            </a:r>
            <a:r>
              <a:rPr baseline="-25000" dirty="0" sz="1600" lang="en-US"/>
              <a:t>0</a:t>
            </a:r>
            <a:r>
              <a:rPr dirty="0" sz="1600" lang="en-US"/>
              <a:t>, but </a:t>
            </a:r>
            <a:r>
              <a:rPr b="1" dirty="0" sz="1600" lang="en-US">
                <a:solidFill>
                  <a:srgbClr val="FF0000"/>
                </a:solidFill>
              </a:rPr>
              <a:t>insufficient </a:t>
            </a:r>
            <a:r>
              <a:rPr dirty="0" sz="1600" lang="en-US"/>
              <a:t>resources to fulfill other processes; requests.</a:t>
            </a:r>
            <a:endParaRPr sz="1600"/>
          </a:p>
          <a:p>
            <a:pPr lvl="1">
              <a:tabLst>
                <a:tab algn="l" pos="2100263"/>
                <a:tab algn="ctr" pos="2781300"/>
              </a:tabLst>
            </a:pPr>
            <a:r>
              <a:rPr dirty="0" sz="1600" lang="en-US"/>
              <a:t> Deadlock exists, consisting of processes P</a:t>
            </a:r>
            <a:r>
              <a:rPr baseline="-25000" dirty="0" sz="1600" lang="en-US"/>
              <a:t>1</a:t>
            </a:r>
            <a:r>
              <a:rPr dirty="0" sz="1600" lang="en-US"/>
              <a:t>, </a:t>
            </a:r>
            <a:r>
              <a:rPr baseline="-25000" dirty="0" sz="1600" lang="en-US"/>
              <a:t> </a:t>
            </a:r>
            <a:r>
              <a:rPr dirty="0" sz="1600" lang="en-US"/>
              <a:t>P</a:t>
            </a:r>
            <a:r>
              <a:rPr baseline="-25000" dirty="0" sz="1600" lang="en-US"/>
              <a:t>2</a:t>
            </a:r>
            <a:r>
              <a:rPr dirty="0" sz="1600" lang="en-US"/>
              <a:t>, P</a:t>
            </a:r>
            <a:r>
              <a:rPr baseline="-25000" dirty="0" sz="1600" lang="en-US"/>
              <a:t>3</a:t>
            </a:r>
            <a:r>
              <a:rPr dirty="0" sz="1600" lang="en-US"/>
              <a:t>, and P</a:t>
            </a:r>
            <a:r>
              <a:rPr baseline="-25000" dirty="0" sz="1600" lang="en-US"/>
              <a:t>4</a:t>
            </a:r>
            <a:r>
              <a:rPr dirty="0" sz="1600" lang="en-US"/>
              <a:t>.</a:t>
            </a:r>
            <a:endParaRPr sz="1600"/>
          </a:p>
          <a:p>
            <a:pPr>
              <a:buNone/>
            </a:pPr>
            <a:endParaRPr dirty="0" sz="1600"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872" name="Title 1"/>
          <p:cNvSpPr>
            <a:spLocks noGrp="1"/>
          </p:cNvSpPr>
          <p:nvPr>
            <p:ph type="title"/>
          </p:nvPr>
        </p:nvSpPr>
        <p:spPr>
          <a:xfrm>
            <a:off x="1219200" y="76200"/>
            <a:ext cx="10744200" cy="457200"/>
          </a:xfrm>
        </p:spPr>
        <p:txBody>
          <a:bodyPr>
            <a:normAutofit fontScale="90000"/>
          </a:bodyPr>
          <a:p>
            <a:pPr algn="ctr"/>
            <a:r>
              <a:rPr b="1" dirty="0" sz="3200" lang="en-US">
                <a:solidFill>
                  <a:srgbClr val="0000CC"/>
                </a:solidFill>
                <a:latin typeface="+mn-lt"/>
              </a:rPr>
              <a:t>Detection-Algorithm Usage</a:t>
            </a:r>
          </a:p>
        </p:txBody>
      </p:sp>
      <p:sp>
        <p:nvSpPr>
          <p:cNvPr id="1048873" name="Content Placeholder 3"/>
          <p:cNvSpPr>
            <a:spLocks noGrp="1"/>
          </p:cNvSpPr>
          <p:nvPr>
            <p:ph sz="quarter" idx="1"/>
          </p:nvPr>
        </p:nvSpPr>
        <p:spPr>
          <a:xfrm>
            <a:off x="1447800" y="552450"/>
            <a:ext cx="10515600" cy="5753100"/>
          </a:xfrm>
        </p:spPr>
        <p:txBody>
          <a:bodyPr>
            <a:noAutofit/>
          </a:bodyPr>
          <a:p>
            <a:pPr>
              <a:lnSpc>
                <a:spcPct val="150000"/>
              </a:lnSpc>
            </a:pPr>
            <a:r>
              <a:rPr dirty="0" sz="2000" lang="en-US"/>
              <a:t> When should we invoke the detection algorithm? The answer depends on two factors:</a:t>
            </a:r>
            <a:endParaRPr sz="2000"/>
          </a:p>
          <a:p>
            <a:pPr indent="0" marL="0">
              <a:buNone/>
            </a:pPr>
            <a:r>
              <a:rPr b="1" dirty="0" sz="2000" lang="en-US"/>
              <a:t>   </a:t>
            </a:r>
            <a:r>
              <a:rPr b="1" dirty="0" sz="2000" lang="en-US">
                <a:solidFill>
                  <a:srgbClr val="9900CC"/>
                </a:solidFill>
              </a:rPr>
              <a:t>    1. </a:t>
            </a:r>
            <a:r>
              <a:rPr dirty="0" sz="2000" lang="en-US">
                <a:solidFill>
                  <a:srgbClr val="9900CC"/>
                </a:solidFill>
              </a:rPr>
              <a:t>How </a:t>
            </a:r>
            <a:r>
              <a:rPr b="1" dirty="0" sz="2000" i="1" lang="en-US">
                <a:solidFill>
                  <a:srgbClr val="9900CC"/>
                </a:solidFill>
              </a:rPr>
              <a:t>often </a:t>
            </a:r>
            <a:r>
              <a:rPr dirty="0" sz="2000" lang="en-US">
                <a:solidFill>
                  <a:srgbClr val="9900CC"/>
                </a:solidFill>
              </a:rPr>
              <a:t>is a deadlock likely to occur?</a:t>
            </a:r>
            <a:endParaRPr sz="2000"/>
          </a:p>
          <a:p>
            <a:pPr indent="0" marL="0">
              <a:buNone/>
            </a:pPr>
            <a:r>
              <a:rPr b="1" dirty="0" sz="2000" lang="en-US">
                <a:solidFill>
                  <a:srgbClr val="9900CC"/>
                </a:solidFill>
              </a:rPr>
              <a:t>       2. </a:t>
            </a:r>
            <a:r>
              <a:rPr dirty="0" sz="2000" lang="en-US">
                <a:solidFill>
                  <a:srgbClr val="9900CC"/>
                </a:solidFill>
              </a:rPr>
              <a:t>How </a:t>
            </a:r>
            <a:r>
              <a:rPr b="1" dirty="0" sz="2000" i="1" lang="en-US">
                <a:solidFill>
                  <a:srgbClr val="9900CC"/>
                </a:solidFill>
              </a:rPr>
              <a:t>many </a:t>
            </a:r>
            <a:r>
              <a:rPr dirty="0" sz="2000" lang="en-US">
                <a:solidFill>
                  <a:srgbClr val="9900CC"/>
                </a:solidFill>
              </a:rPr>
              <a:t>processes will be affected by deadlock when it happens?</a:t>
            </a:r>
            <a:endParaRPr sz="2000"/>
          </a:p>
          <a:p>
            <a:pPr>
              <a:lnSpc>
                <a:spcPct val="150000"/>
              </a:lnSpc>
              <a:buClr>
                <a:srgbClr val="0000CC"/>
              </a:buClr>
              <a:buFont typeface="Wingdings" panose="05000000000000000000" pitchFamily="2" charset="2"/>
              <a:buChar char="ü"/>
            </a:pPr>
            <a:r>
              <a:rPr dirty="0" sz="2000" lang="en-US"/>
              <a:t> If deadlocks occur frequently, then the detection algorithm should be invoked frequently. </a:t>
            </a:r>
            <a:endParaRPr sz="2000"/>
          </a:p>
          <a:p>
            <a:pPr algn="just">
              <a:lnSpc>
                <a:spcPct val="150000"/>
              </a:lnSpc>
              <a:buClr>
                <a:srgbClr val="0000CC"/>
              </a:buClr>
              <a:buFont typeface="Wingdings" panose="05000000000000000000" pitchFamily="2" charset="2"/>
              <a:buChar char="ü"/>
            </a:pPr>
            <a:r>
              <a:rPr dirty="0" sz="2000" lang="en-US"/>
              <a:t> Resources allocated to deadlocked processes will be idle until the deadlock can be broken.</a:t>
            </a:r>
            <a:endParaRPr sz="2000"/>
          </a:p>
          <a:p>
            <a:pPr algn="just">
              <a:lnSpc>
                <a:spcPct val="150000"/>
              </a:lnSpc>
              <a:buClr>
                <a:srgbClr val="0000CC"/>
              </a:buClr>
              <a:buFont typeface="Wingdings" panose="05000000000000000000" pitchFamily="2" charset="2"/>
              <a:buChar char="ü"/>
            </a:pPr>
            <a:r>
              <a:rPr dirty="0" sz="2000" lang="en-US"/>
              <a:t> In addition, the number of processes involved in the deadlock cycle may grow.</a:t>
            </a:r>
            <a:endParaRPr sz="2000"/>
          </a:p>
          <a:p>
            <a:pPr algn="just">
              <a:lnSpc>
                <a:spcPct val="150000"/>
              </a:lnSpc>
              <a:buClr>
                <a:srgbClr val="0000CC"/>
              </a:buClr>
              <a:buFont typeface="Wingdings" panose="05000000000000000000" pitchFamily="2" charset="2"/>
              <a:buChar char="ü"/>
            </a:pPr>
            <a:r>
              <a:rPr dirty="0" sz="2000" lang="en-US"/>
              <a:t> Deadlocks occur only when some process makes a request that cannot be granted immediately.</a:t>
            </a:r>
            <a:endParaRPr dirty="0" sz="2000" lang="en-US">
              <a:solidFill>
                <a:srgbClr val="9900CC"/>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874" name="Title 1"/>
          <p:cNvSpPr>
            <a:spLocks noGrp="1"/>
          </p:cNvSpPr>
          <p:nvPr>
            <p:ph type="title"/>
          </p:nvPr>
        </p:nvSpPr>
        <p:spPr>
          <a:xfrm>
            <a:off x="1828800" y="76200"/>
            <a:ext cx="6896100" cy="457200"/>
          </a:xfrm>
        </p:spPr>
        <p:txBody>
          <a:bodyPr>
            <a:normAutofit fontScale="90000"/>
          </a:bodyPr>
          <a:p>
            <a:r>
              <a:rPr b="1" dirty="0" sz="3200" lang="en-US">
                <a:solidFill>
                  <a:srgbClr val="3333CC"/>
                </a:solidFill>
                <a:latin typeface="+mn-lt"/>
              </a:rPr>
              <a:t>4.4.4. Recovery from Deadlock</a:t>
            </a:r>
          </a:p>
        </p:txBody>
      </p:sp>
      <p:sp>
        <p:nvSpPr>
          <p:cNvPr id="1048875" name="Content Placeholder 3"/>
          <p:cNvSpPr>
            <a:spLocks noGrp="1"/>
          </p:cNvSpPr>
          <p:nvPr>
            <p:ph sz="quarter" idx="1"/>
          </p:nvPr>
        </p:nvSpPr>
        <p:spPr>
          <a:xfrm>
            <a:off x="1426464" y="533400"/>
            <a:ext cx="10668000" cy="6096000"/>
          </a:xfrm>
        </p:spPr>
        <p:txBody>
          <a:bodyPr>
            <a:noAutofit/>
          </a:bodyPr>
          <a:p>
            <a:pPr>
              <a:lnSpc>
                <a:spcPct val="150000"/>
              </a:lnSpc>
              <a:buClr>
                <a:srgbClr val="0000CC"/>
              </a:buClr>
              <a:buFont typeface="Wingdings" panose="05000000000000000000" pitchFamily="2" charset="2"/>
              <a:buChar char="ü"/>
            </a:pPr>
            <a:r>
              <a:rPr dirty="0" sz="2000" lang="en-US"/>
              <a:t> </a:t>
            </a:r>
            <a:r>
              <a:rPr dirty="0" sz="2000" lang="en-US"/>
              <a:t>When a detection algorithm determines that a deadlock exists, several alternatives are available. </a:t>
            </a:r>
            <a:endParaRPr sz="2000"/>
          </a:p>
          <a:p>
            <a:pPr>
              <a:lnSpc>
                <a:spcPct val="150000"/>
              </a:lnSpc>
              <a:buClr>
                <a:srgbClr val="0000CC"/>
              </a:buClr>
              <a:buFont typeface="Wingdings" panose="05000000000000000000" pitchFamily="2" charset="2"/>
              <a:buChar char="ü"/>
            </a:pPr>
            <a:r>
              <a:rPr dirty="0" sz="2000" lang="en-US"/>
              <a:t> One possibility is to </a:t>
            </a:r>
            <a:r>
              <a:rPr dirty="0" sz="2000" lang="en-US">
                <a:solidFill>
                  <a:srgbClr val="3333CC"/>
                </a:solidFill>
              </a:rPr>
              <a:t>inform the operator </a:t>
            </a:r>
            <a:r>
              <a:rPr dirty="0" sz="2000" lang="en-US"/>
              <a:t>that a deadlock has </a:t>
            </a:r>
            <a:r>
              <a:rPr b="1" dirty="0" sz="2000" lang="en-US">
                <a:solidFill>
                  <a:srgbClr val="FF0000"/>
                </a:solidFill>
              </a:rPr>
              <a:t>occurred</a:t>
            </a:r>
            <a:r>
              <a:rPr dirty="0" sz="2000" lang="en-US"/>
              <a:t> and to let the operator deal with the deadlock manually. </a:t>
            </a:r>
            <a:endParaRPr sz="2000"/>
          </a:p>
          <a:p>
            <a:pPr>
              <a:lnSpc>
                <a:spcPct val="150000"/>
              </a:lnSpc>
              <a:buClr>
                <a:srgbClr val="0000CC"/>
              </a:buClr>
              <a:buFont typeface="Wingdings" panose="05000000000000000000" pitchFamily="2" charset="2"/>
              <a:buChar char="ü"/>
            </a:pPr>
            <a:r>
              <a:rPr dirty="0" sz="2000" lang="en-US"/>
              <a:t> Another possibility is to let the system </a:t>
            </a:r>
            <a:r>
              <a:rPr b="1" dirty="0" sz="2000" lang="en-US">
                <a:solidFill>
                  <a:srgbClr val="FF0000"/>
                </a:solidFill>
              </a:rPr>
              <a:t>recover</a:t>
            </a:r>
            <a:r>
              <a:rPr b="1" dirty="0" sz="2000" lang="en-US"/>
              <a:t> </a:t>
            </a:r>
            <a:r>
              <a:rPr dirty="0" sz="2000" lang="en-US"/>
              <a:t>from the deadlock automatically.</a:t>
            </a:r>
            <a:endParaRPr sz="2000"/>
          </a:p>
          <a:p>
            <a:pPr>
              <a:lnSpc>
                <a:spcPct val="150000"/>
              </a:lnSpc>
              <a:buClr>
                <a:srgbClr val="FF00FF"/>
              </a:buClr>
            </a:pPr>
            <a:r>
              <a:rPr dirty="0" sz="2000" i="1" lang="en-US">
                <a:solidFill>
                  <a:srgbClr val="0000CC"/>
                </a:solidFill>
              </a:rPr>
              <a:t> There are two options for breaking a deadlock:</a:t>
            </a:r>
            <a:endParaRPr sz="2000"/>
          </a:p>
          <a:p>
            <a:pPr>
              <a:buNone/>
            </a:pPr>
            <a:r>
              <a:rPr dirty="0" sz="2000" lang="en-US">
                <a:solidFill>
                  <a:srgbClr val="9900CC"/>
                </a:solidFill>
              </a:rPr>
              <a:t>     </a:t>
            </a:r>
            <a:r>
              <a:rPr dirty="0" sz="2000" lang="en-US">
                <a:solidFill>
                  <a:srgbClr val="00B050"/>
                </a:solidFill>
              </a:rPr>
              <a:t>– To abort one or more processes to break the circular wait </a:t>
            </a:r>
            <a:r>
              <a:rPr dirty="0" sz="2000" lang="en-US">
                <a:solidFill>
                  <a:srgbClr val="FF0000"/>
                </a:solidFill>
              </a:rPr>
              <a:t>(Process Termination).</a:t>
            </a:r>
            <a:endParaRPr sz="2000"/>
          </a:p>
          <a:p>
            <a:pPr>
              <a:lnSpc>
                <a:spcPct val="150000"/>
              </a:lnSpc>
              <a:buNone/>
            </a:pPr>
            <a:r>
              <a:rPr dirty="0" sz="2000" lang="en-US">
                <a:solidFill>
                  <a:srgbClr val="00B050"/>
                </a:solidFill>
              </a:rPr>
              <a:t>     – To preempt some resources from one or more of deadlock processes </a:t>
            </a:r>
            <a:r>
              <a:rPr dirty="0" sz="2000" lang="en-US">
                <a:solidFill>
                  <a:srgbClr val="FF0000"/>
                </a:solidFill>
              </a:rPr>
              <a:t>(Resource Preemption).</a:t>
            </a:r>
            <a:endParaRPr dirty="0" sz="2000" lang="en-US">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pic>
        <p:nvPicPr>
          <p:cNvPr id="2097170" name="Content Placeholder 4"/>
          <p:cNvPicPr>
            <a:picLocks noChangeAspect="1" noGrp="1"/>
          </p:cNvPicPr>
          <p:nvPr>
            <p:ph idx="1"/>
          </p:nvPr>
        </p:nvPicPr>
        <p:blipFill>
          <a:blip xmlns:r="http://schemas.openxmlformats.org/officeDocument/2006/relationships" r:embed="rId1"/>
          <a:stretch>
            <a:fillRect/>
          </a:stretch>
        </p:blipFill>
        <p:spPr>
          <a:xfrm>
            <a:off x="1956421" y="457200"/>
            <a:ext cx="8464773" cy="5791200"/>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882" name="Title 1"/>
          <p:cNvSpPr>
            <a:spLocks noGrp="1"/>
          </p:cNvSpPr>
          <p:nvPr>
            <p:ph type="title"/>
          </p:nvPr>
        </p:nvSpPr>
        <p:spPr>
          <a:xfrm>
            <a:off x="1371600" y="152400"/>
            <a:ext cx="10287000" cy="533400"/>
          </a:xfrm>
        </p:spPr>
        <p:txBody>
          <a:bodyPr>
            <a:noAutofit/>
          </a:bodyPr>
          <a:p>
            <a:r>
              <a:rPr b="1" dirty="0" sz="2800" lang="en-US">
                <a:solidFill>
                  <a:srgbClr val="3333CC"/>
                </a:solidFill>
                <a:latin typeface="+mn-lt"/>
              </a:rPr>
              <a:t>Recovery from Deadlock:  </a:t>
            </a:r>
            <a:r>
              <a:rPr b="1" dirty="0" sz="2800" lang="en-US">
                <a:solidFill>
                  <a:srgbClr val="FF00FF"/>
                </a:solidFill>
                <a:latin typeface="+mn-lt"/>
              </a:rPr>
              <a:t>Process Termination</a:t>
            </a:r>
          </a:p>
        </p:txBody>
      </p:sp>
      <p:sp>
        <p:nvSpPr>
          <p:cNvPr id="1048883" name="Content Placeholder 3"/>
          <p:cNvSpPr>
            <a:spLocks noGrp="1"/>
          </p:cNvSpPr>
          <p:nvPr>
            <p:ph sz="quarter" idx="1"/>
          </p:nvPr>
        </p:nvSpPr>
        <p:spPr>
          <a:xfrm>
            <a:off x="1371600" y="685800"/>
            <a:ext cx="10668000" cy="5867400"/>
          </a:xfrm>
        </p:spPr>
        <p:txBody>
          <a:bodyPr>
            <a:noAutofit/>
          </a:bodyPr>
          <a:p>
            <a:pPr algn="just">
              <a:lnSpc>
                <a:spcPct val="150000"/>
              </a:lnSpc>
            </a:pPr>
            <a:r>
              <a:rPr dirty="0" sz="2000" lang="en-US"/>
              <a:t> </a:t>
            </a:r>
            <a:r>
              <a:rPr dirty="0" sz="2000" lang="en-US"/>
              <a:t>Two methods to eliminate deadlocks by aborting a process. In both methods, the system reclaims all resources allocated to the terminated processes:</a:t>
            </a:r>
            <a:endParaRPr sz="2000"/>
          </a:p>
          <a:p>
            <a:pPr algn="just" indent="0" marL="0">
              <a:lnSpc>
                <a:spcPct val="150000"/>
              </a:lnSpc>
              <a:buNone/>
            </a:pPr>
            <a:r>
              <a:rPr b="1" dirty="0" sz="2000" lang="en-US">
                <a:solidFill>
                  <a:srgbClr val="0000CC"/>
                </a:solidFill>
              </a:rPr>
              <a:t>A. Abort all deadlocked processes: </a:t>
            </a:r>
            <a:r>
              <a:rPr dirty="0" sz="2000" lang="en-US"/>
              <a:t>Clearly will break the deadlock cycle, </a:t>
            </a:r>
            <a:r>
              <a:rPr dirty="0" sz="2000" lang="en-US">
                <a:solidFill>
                  <a:srgbClr val="FF00FF"/>
                </a:solidFill>
              </a:rPr>
              <a:t>but at great expense.</a:t>
            </a:r>
            <a:endParaRPr sz="2000"/>
          </a:p>
          <a:p>
            <a:pPr algn="just">
              <a:lnSpc>
                <a:spcPct val="150000"/>
              </a:lnSpc>
              <a:buFont typeface="Wingdings" panose="05000000000000000000" pitchFamily="2" charset="2"/>
              <a:buChar char="ü"/>
            </a:pPr>
            <a:r>
              <a:rPr dirty="0" sz="2000" lang="en-US"/>
              <a:t>  The deadlocked processes may have computed for a long time, and the results of these partial computations must be discarded and probably will have to be recomputed later.</a:t>
            </a:r>
            <a:endParaRPr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887" name="Content Placeholder 2"/>
          <p:cNvSpPr>
            <a:spLocks noGrp="1"/>
          </p:cNvSpPr>
          <p:nvPr>
            <p:ph idx="1"/>
          </p:nvPr>
        </p:nvSpPr>
        <p:spPr>
          <a:xfrm>
            <a:off x="1600200" y="762000"/>
            <a:ext cx="9997440" cy="4800600"/>
          </a:xfrm>
        </p:spPr>
        <p:txBody>
          <a:bodyPr>
            <a:normAutofit fontScale="78125" lnSpcReduction="20000"/>
          </a:bodyPr>
          <a:p>
            <a:pPr algn="just" indent="0" marL="0">
              <a:lnSpc>
                <a:spcPct val="150000"/>
              </a:lnSpc>
              <a:buNone/>
            </a:pPr>
            <a:r>
              <a:rPr b="1" dirty="0" lang="en-US">
                <a:solidFill>
                  <a:srgbClr val="0000CC"/>
                </a:solidFill>
              </a:rPr>
              <a:t>B. Abort one process at a time until the deadlock cycle is eliminated: </a:t>
            </a:r>
          </a:p>
          <a:p>
            <a:pPr algn="just">
              <a:lnSpc>
                <a:spcPct val="150000"/>
              </a:lnSpc>
              <a:buFont typeface="Wingdings" panose="05000000000000000000" pitchFamily="2" charset="2"/>
              <a:buChar char="ü"/>
            </a:pPr>
            <a:r>
              <a:rPr dirty="0" lang="en-US"/>
              <a:t>  This method incurs considerable overhead, since after each process is aborted, a deadlock-detection algorithm must be invoked to determine whether any processes are still deadlocked.</a:t>
            </a:r>
          </a:p>
          <a:p>
            <a:pPr algn="just">
              <a:lnSpc>
                <a:spcPct val="150000"/>
              </a:lnSpc>
            </a:pPr>
            <a:r>
              <a:rPr dirty="0" lang="en-US">
                <a:solidFill>
                  <a:srgbClr val="FF00FF"/>
                </a:solidFill>
              </a:rPr>
              <a:t>Aborting a process may not be easy</a:t>
            </a:r>
            <a:r>
              <a:rPr dirty="0" lang="en-US"/>
              <a:t>. If the process was in the midst of updating a file, terminating it will leave that file in an incorrect state. </a:t>
            </a:r>
          </a:p>
          <a:p>
            <a:endParaRPr dirty="0"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254" name=""/>
        <p:cNvGrpSpPr/>
        <p:nvPr/>
      </p:nvGrpSpPr>
      <p:grpSpPr>
        <a:xfrm>
          <a:off x="0" y="0"/>
          <a:ext cx="0" cy="0"/>
          <a:chOff x="0" y="0"/>
          <a:chExt cx="0" cy="0"/>
        </a:xfrm>
      </p:grpSpPr>
      <p:sp>
        <p:nvSpPr>
          <p:cNvPr id="1048891" name="Title 1"/>
          <p:cNvSpPr>
            <a:spLocks noGrp="1"/>
          </p:cNvSpPr>
          <p:nvPr>
            <p:ph type="title"/>
          </p:nvPr>
        </p:nvSpPr>
        <p:spPr>
          <a:xfrm>
            <a:off x="1219200" y="152400"/>
            <a:ext cx="10668000" cy="228600"/>
          </a:xfrm>
        </p:spPr>
        <p:txBody>
          <a:bodyPr>
            <a:noAutofit/>
          </a:bodyPr>
          <a:p>
            <a:pPr algn="r"/>
            <a:r>
              <a:rPr b="1" dirty="0" sz="3200" lang="en-US" err="1">
                <a:solidFill>
                  <a:srgbClr val="0000CC"/>
                </a:solidFill>
                <a:latin typeface="+mn-lt"/>
              </a:rPr>
              <a:t>Con’t</a:t>
            </a:r>
            <a:r>
              <a:rPr b="1" dirty="0" sz="3200" lang="en-US">
                <a:solidFill>
                  <a:srgbClr val="0000CC"/>
                </a:solidFill>
                <a:latin typeface="+mn-lt"/>
              </a:rPr>
              <a:t>…</a:t>
            </a:r>
          </a:p>
        </p:txBody>
      </p:sp>
      <p:sp>
        <p:nvSpPr>
          <p:cNvPr id="1048892" name="Content Placeholder 3"/>
          <p:cNvSpPr>
            <a:spLocks noGrp="1"/>
          </p:cNvSpPr>
          <p:nvPr>
            <p:ph sz="quarter" idx="1"/>
          </p:nvPr>
        </p:nvSpPr>
        <p:spPr>
          <a:xfrm>
            <a:off x="1396894" y="476251"/>
            <a:ext cx="10668000" cy="5829299"/>
          </a:xfrm>
        </p:spPr>
        <p:txBody>
          <a:bodyPr>
            <a:noAutofit/>
          </a:bodyPr>
          <a:p>
            <a:pPr algn="just">
              <a:lnSpc>
                <a:spcPct val="150000"/>
              </a:lnSpc>
            </a:pPr>
            <a:r>
              <a:rPr dirty="0" sz="1400" lang="en-US"/>
              <a:t> If the partial termination method is used, then we must determine which deadlocked process (or processes) should be terminated. This determination is a policy decision, similar to CPU-scheduling decisions. </a:t>
            </a:r>
            <a:endParaRPr sz="1400"/>
          </a:p>
          <a:p>
            <a:pPr algn="just">
              <a:lnSpc>
                <a:spcPct val="150000"/>
              </a:lnSpc>
            </a:pPr>
            <a:r>
              <a:rPr dirty="0" sz="1400" lang="en-US"/>
              <a:t> The question is basically </a:t>
            </a:r>
            <a:r>
              <a:rPr dirty="0" sz="1400" lang="en-US">
                <a:solidFill>
                  <a:srgbClr val="FF00FF"/>
                </a:solidFill>
              </a:rPr>
              <a:t>an economic one</a:t>
            </a:r>
            <a:r>
              <a:rPr dirty="0" sz="1400" lang="en-US"/>
              <a:t>; we should abort those processes whose termination will incur the minimum cost.</a:t>
            </a:r>
            <a:endParaRPr sz="1400"/>
          </a:p>
          <a:p>
            <a:pPr>
              <a:lnSpc>
                <a:spcPct val="150000"/>
              </a:lnSpc>
              <a:buClr>
                <a:srgbClr val="FF00FF"/>
              </a:buClr>
              <a:buFont typeface="Wingdings" pitchFamily="2" charset="2"/>
              <a:buChar char="ü"/>
            </a:pPr>
            <a:r>
              <a:rPr dirty="0" sz="1400" lang="en-US"/>
              <a:t> Many factors may affect which process is chosen to abort? </a:t>
            </a:r>
            <a:endParaRPr sz="1400"/>
          </a:p>
          <a:p>
            <a:pPr indent="0" marL="0">
              <a:buNone/>
            </a:pPr>
            <a:r>
              <a:rPr b="1" dirty="0" sz="1400" lang="en-US">
                <a:solidFill>
                  <a:srgbClr val="0000CC"/>
                </a:solidFill>
              </a:rPr>
              <a:t>         1</a:t>
            </a:r>
            <a:r>
              <a:rPr b="1" dirty="0" sz="1400" lang="en-US">
                <a:solidFill>
                  <a:srgbClr val="0000CC"/>
                </a:solidFill>
              </a:rPr>
              <a:t>. </a:t>
            </a:r>
            <a:r>
              <a:rPr dirty="0" sz="1400" lang="en-US">
                <a:solidFill>
                  <a:srgbClr val="0000CC"/>
                </a:solidFill>
              </a:rPr>
              <a:t>What the priority of the process is?</a:t>
            </a:r>
            <a:endParaRPr sz="1400"/>
          </a:p>
          <a:p>
            <a:pPr indent="0" marL="0">
              <a:buNone/>
            </a:pPr>
            <a:r>
              <a:rPr b="1" dirty="0" sz="1400" lang="en-US">
                <a:solidFill>
                  <a:srgbClr val="0000CC"/>
                </a:solidFill>
              </a:rPr>
              <a:t>         2. </a:t>
            </a:r>
            <a:r>
              <a:rPr dirty="0" sz="1400" lang="en-US">
                <a:solidFill>
                  <a:srgbClr val="0000CC"/>
                </a:solidFill>
              </a:rPr>
              <a:t>How long the process has computed and how much longer the process will compute before completing its designated task?</a:t>
            </a:r>
            <a:endParaRPr sz="1400"/>
          </a:p>
          <a:p>
            <a:pPr indent="0" marL="0">
              <a:buNone/>
            </a:pPr>
            <a:r>
              <a:rPr b="1" dirty="0" sz="1400" lang="en-US">
                <a:solidFill>
                  <a:srgbClr val="0000CC"/>
                </a:solidFill>
              </a:rPr>
              <a:t>         3. </a:t>
            </a:r>
            <a:r>
              <a:rPr dirty="0" sz="1400" lang="en-US">
                <a:solidFill>
                  <a:srgbClr val="0000CC"/>
                </a:solidFill>
              </a:rPr>
              <a:t>How many and what types of resources the process has used (for example: whether the resources are simple to preempt)</a:t>
            </a:r>
            <a:endParaRPr sz="1400"/>
          </a:p>
          <a:p>
            <a:pPr indent="0" marL="0">
              <a:buNone/>
            </a:pPr>
            <a:r>
              <a:rPr b="1" dirty="0" sz="1400" lang="en-US">
                <a:solidFill>
                  <a:srgbClr val="0000CC"/>
                </a:solidFill>
              </a:rPr>
              <a:t>         4. </a:t>
            </a:r>
            <a:r>
              <a:rPr dirty="0" sz="1400" lang="en-US">
                <a:solidFill>
                  <a:srgbClr val="0000CC"/>
                </a:solidFill>
              </a:rPr>
              <a:t>How many more resources the process needs in order to complete?</a:t>
            </a:r>
            <a:endParaRPr sz="1400"/>
          </a:p>
          <a:p>
            <a:pPr indent="0" marL="0">
              <a:buNone/>
            </a:pPr>
            <a:r>
              <a:rPr b="1" dirty="0" sz="1400" lang="en-US">
                <a:solidFill>
                  <a:srgbClr val="0000CC"/>
                </a:solidFill>
              </a:rPr>
              <a:t>         5. </a:t>
            </a:r>
            <a:r>
              <a:rPr dirty="0" sz="1400" lang="en-US">
                <a:solidFill>
                  <a:srgbClr val="0000CC"/>
                </a:solidFill>
              </a:rPr>
              <a:t>How many processes will need to be terminated</a:t>
            </a:r>
            <a:endParaRPr sz="1400"/>
          </a:p>
          <a:p>
            <a:pPr indent="0" marL="0">
              <a:buNone/>
            </a:pPr>
            <a:r>
              <a:rPr b="1" dirty="0" sz="1400" lang="en-US">
                <a:solidFill>
                  <a:srgbClr val="0000CC"/>
                </a:solidFill>
              </a:rPr>
              <a:t>         6. </a:t>
            </a:r>
            <a:r>
              <a:rPr dirty="0" sz="1400" lang="en-US">
                <a:solidFill>
                  <a:srgbClr val="0000CC"/>
                </a:solidFill>
              </a:rPr>
              <a:t>Whether the process is interactive or batch</a:t>
            </a:r>
            <a:endParaRPr sz="1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896" name="Title 1"/>
          <p:cNvSpPr>
            <a:spLocks noGrp="1"/>
          </p:cNvSpPr>
          <p:nvPr>
            <p:ph type="title"/>
          </p:nvPr>
        </p:nvSpPr>
        <p:spPr>
          <a:xfrm rot="10800000" flipV="1">
            <a:off x="1219200" y="304800"/>
            <a:ext cx="10875264" cy="685800"/>
          </a:xfrm>
        </p:spPr>
        <p:txBody>
          <a:bodyPr>
            <a:noAutofit/>
          </a:bodyPr>
          <a:p>
            <a:r>
              <a:rPr b="1" dirty="0" sz="3600" lang="en-US">
                <a:solidFill>
                  <a:srgbClr val="3333CC"/>
                </a:solidFill>
                <a:latin typeface="+mn-lt"/>
              </a:rPr>
              <a:t> Recovery from Deadlock: </a:t>
            </a:r>
            <a:r>
              <a:rPr b="1" dirty="0" sz="3600" lang="en-US">
                <a:solidFill>
                  <a:srgbClr val="FF00FF"/>
                </a:solidFill>
                <a:latin typeface="+mn-lt"/>
              </a:rPr>
              <a:t>Resource Preemption</a:t>
            </a:r>
          </a:p>
        </p:txBody>
      </p:sp>
      <p:sp>
        <p:nvSpPr>
          <p:cNvPr id="1048897" name="Content Placeholder 3"/>
          <p:cNvSpPr>
            <a:spLocks noGrp="1"/>
          </p:cNvSpPr>
          <p:nvPr>
            <p:ph sz="quarter" idx="1"/>
          </p:nvPr>
        </p:nvSpPr>
        <p:spPr>
          <a:xfrm>
            <a:off x="1371600" y="857253"/>
            <a:ext cx="10591800" cy="5810249"/>
          </a:xfrm>
        </p:spPr>
        <p:txBody>
          <a:bodyPr>
            <a:noAutofit/>
          </a:bodyPr>
          <a:p>
            <a:pPr algn="just">
              <a:lnSpc>
                <a:spcPct val="150000"/>
              </a:lnSpc>
              <a:buClr>
                <a:srgbClr val="3333CC"/>
              </a:buClr>
              <a:buFont typeface="Wingdings" pitchFamily="2" charset="2"/>
              <a:buChar char="ü"/>
            </a:pPr>
            <a:r>
              <a:rPr dirty="0" sz="1800" lang="en-US"/>
              <a:t> </a:t>
            </a:r>
            <a:r>
              <a:rPr dirty="0" sz="1800" lang="en-US"/>
              <a:t>If preemption is required to deal with deadlocks, then </a:t>
            </a:r>
            <a:r>
              <a:rPr b="1" dirty="0" sz="1800" lang="en-US">
                <a:solidFill>
                  <a:srgbClr val="00FF00"/>
                </a:solidFill>
              </a:rPr>
              <a:t>three</a:t>
            </a:r>
            <a:r>
              <a:rPr dirty="0" sz="1800" lang="en-US"/>
              <a:t> issues need to be addressed:</a:t>
            </a:r>
            <a:endParaRPr sz="1800"/>
          </a:p>
          <a:p>
            <a:pPr algn="just">
              <a:lnSpc>
                <a:spcPct val="150000"/>
              </a:lnSpc>
              <a:buNone/>
            </a:pPr>
            <a:r>
              <a:rPr b="1" dirty="0" sz="1800" lang="en-US">
                <a:solidFill>
                  <a:srgbClr val="3333CC"/>
                </a:solidFill>
              </a:rPr>
              <a:t>Selecting a victim: </a:t>
            </a:r>
            <a:r>
              <a:rPr dirty="0" sz="1800" lang="en-US"/>
              <a:t>which resources and which processes are to be preempted? (minimize cost)</a:t>
            </a:r>
            <a:endParaRPr sz="1800"/>
          </a:p>
          <a:p>
            <a:pPr algn="just">
              <a:lnSpc>
                <a:spcPct val="150000"/>
              </a:lnSpc>
              <a:buNone/>
            </a:pPr>
            <a:r>
              <a:rPr b="1" dirty="0" sz="1800" lang="en-US">
                <a:solidFill>
                  <a:srgbClr val="3333CC"/>
                </a:solidFill>
              </a:rPr>
              <a:t>Rollback: </a:t>
            </a:r>
            <a:r>
              <a:rPr dirty="0" sz="1800" lang="en-US"/>
              <a:t>If we preempt a resource from a process, what should be done with that process?  We must roll back the process to some safe state, and restart it from that state.</a:t>
            </a:r>
            <a:endParaRPr sz="1800"/>
          </a:p>
          <a:p>
            <a:pPr algn="just">
              <a:lnSpc>
                <a:spcPct val="150000"/>
              </a:lnSpc>
              <a:buNone/>
            </a:pPr>
            <a:r>
              <a:rPr b="1" dirty="0" sz="1800" lang="en-US">
                <a:solidFill>
                  <a:srgbClr val="3333CC"/>
                </a:solidFill>
              </a:rPr>
              <a:t>Starvation: </a:t>
            </a:r>
            <a:r>
              <a:rPr dirty="0" sz="1800" lang="en-US"/>
              <a:t>Same process may always be picked as victim, include number of rollback in cost factor. </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901" name="Title 1"/>
          <p:cNvSpPr>
            <a:spLocks noGrp="1"/>
          </p:cNvSpPr>
          <p:nvPr>
            <p:ph type="title"/>
          </p:nvPr>
        </p:nvSpPr>
        <p:spPr>
          <a:xfrm>
            <a:off x="1356815" y="0"/>
            <a:ext cx="9829800" cy="609600"/>
          </a:xfrm>
        </p:spPr>
        <p:txBody>
          <a:bodyPr>
            <a:normAutofit fontScale="90000"/>
          </a:bodyPr>
          <a:p>
            <a:r>
              <a:rPr b="1" dirty="0" sz="3600" lang="en-US">
                <a:solidFill>
                  <a:srgbClr val="3333CC"/>
                </a:solidFill>
                <a:latin typeface="+mn-lt"/>
              </a:rPr>
              <a:t>Combined Approach to Deadlock Handling</a:t>
            </a:r>
          </a:p>
        </p:txBody>
      </p:sp>
      <p:sp>
        <p:nvSpPr>
          <p:cNvPr id="1048902" name="Content Placeholder 3"/>
          <p:cNvSpPr>
            <a:spLocks noGrp="1"/>
          </p:cNvSpPr>
          <p:nvPr>
            <p:ph sz="quarter" idx="1"/>
          </p:nvPr>
        </p:nvSpPr>
        <p:spPr>
          <a:xfrm>
            <a:off x="1379560" y="619836"/>
            <a:ext cx="10714903" cy="4591050"/>
          </a:xfrm>
        </p:spPr>
        <p:txBody>
          <a:bodyPr>
            <a:noAutofit/>
          </a:bodyPr>
          <a:p>
            <a:pPr>
              <a:lnSpc>
                <a:spcPct val="150000"/>
              </a:lnSpc>
              <a:buClr>
                <a:srgbClr val="3333CC"/>
              </a:buClr>
              <a:buFont typeface="Wingdings" pitchFamily="2" charset="2"/>
              <a:buChar char="ü"/>
            </a:pPr>
            <a:r>
              <a:rPr dirty="0" sz="2000" lang="en-US"/>
              <a:t> Combine the three basic approaches</a:t>
            </a:r>
            <a:endParaRPr sz="2000"/>
          </a:p>
          <a:p>
            <a:pPr>
              <a:lnSpc>
                <a:spcPct val="110000"/>
              </a:lnSpc>
              <a:buNone/>
            </a:pPr>
            <a:r>
              <a:rPr dirty="0" sz="2000" lang="en-US">
                <a:solidFill>
                  <a:srgbClr val="FF00FF"/>
                </a:solidFill>
              </a:rPr>
              <a:t>        – prevention</a:t>
            </a:r>
            <a:endParaRPr sz="2000"/>
          </a:p>
          <a:p>
            <a:pPr>
              <a:lnSpc>
                <a:spcPct val="110000"/>
              </a:lnSpc>
              <a:buNone/>
            </a:pPr>
            <a:r>
              <a:rPr dirty="0" sz="2000" lang="en-US">
                <a:solidFill>
                  <a:srgbClr val="FF00FF"/>
                </a:solidFill>
              </a:rPr>
              <a:t>        – avoidance</a:t>
            </a:r>
            <a:endParaRPr sz="2000"/>
          </a:p>
          <a:p>
            <a:pPr>
              <a:lnSpc>
                <a:spcPct val="110000"/>
              </a:lnSpc>
              <a:buNone/>
            </a:pPr>
            <a:r>
              <a:rPr dirty="0" sz="2000" lang="en-US">
                <a:solidFill>
                  <a:srgbClr val="FF00FF"/>
                </a:solidFill>
              </a:rPr>
              <a:t>        – detection</a:t>
            </a:r>
            <a:endParaRPr sz="2000"/>
          </a:p>
          <a:p>
            <a:pPr>
              <a:lnSpc>
                <a:spcPct val="150000"/>
              </a:lnSpc>
              <a:buNone/>
            </a:pPr>
            <a:r>
              <a:rPr dirty="0" sz="2000" lang="en-US"/>
              <a:t>  allowing the use of the optimal approach for each of resources in the system.</a:t>
            </a:r>
            <a:endParaRPr sz="2000"/>
          </a:p>
          <a:p>
            <a:pPr>
              <a:lnSpc>
                <a:spcPct val="150000"/>
              </a:lnSpc>
              <a:buClr>
                <a:srgbClr val="3333CC"/>
              </a:buClr>
              <a:buFont typeface="Wingdings" pitchFamily="2" charset="2"/>
              <a:buChar char="ü"/>
            </a:pPr>
            <a:r>
              <a:rPr dirty="0" sz="2000" lang="en-US"/>
              <a:t> Partition resources into hierarchically ordered classes.</a:t>
            </a:r>
            <a:endParaRPr sz="2000"/>
          </a:p>
          <a:p>
            <a:pPr>
              <a:lnSpc>
                <a:spcPct val="150000"/>
              </a:lnSpc>
              <a:buClr>
                <a:srgbClr val="3333CC"/>
              </a:buClr>
              <a:buFont typeface="Wingdings" pitchFamily="2" charset="2"/>
              <a:buChar char="ü"/>
            </a:pPr>
            <a:r>
              <a:rPr dirty="0" sz="2000" lang="en-US"/>
              <a:t> Use most appropriate technique for handling deadlocks within each class.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53" name="Title 1"/>
          <p:cNvSpPr>
            <a:spLocks noGrp="1"/>
          </p:cNvSpPr>
          <p:nvPr>
            <p:ph type="title"/>
          </p:nvPr>
        </p:nvSpPr>
        <p:spPr>
          <a:xfrm>
            <a:off x="1600200" y="552450"/>
            <a:ext cx="7124700" cy="457200"/>
          </a:xfrm>
        </p:spPr>
        <p:txBody>
          <a:bodyPr>
            <a:noAutofit/>
          </a:bodyPr>
          <a:p>
            <a:r>
              <a:rPr b="1" dirty="0" sz="3200" lang="en-US">
                <a:solidFill>
                  <a:srgbClr val="0000CC"/>
                </a:solidFill>
                <a:latin typeface="+mn-lt"/>
                <a:cs typeface="Times New Roman" panose="02020603050405020304" pitchFamily="18" charset="0"/>
              </a:rPr>
              <a:t> Deadlock characterization</a:t>
            </a:r>
          </a:p>
        </p:txBody>
      </p:sp>
      <p:sp>
        <p:nvSpPr>
          <p:cNvPr id="1048654" name="Content Placeholder 2"/>
          <p:cNvSpPr>
            <a:spLocks noGrp="1"/>
          </p:cNvSpPr>
          <p:nvPr>
            <p:ph sz="quarter" idx="1"/>
          </p:nvPr>
        </p:nvSpPr>
        <p:spPr>
          <a:xfrm>
            <a:off x="1295400" y="1295400"/>
            <a:ext cx="10799064" cy="5010150"/>
          </a:xfrm>
        </p:spPr>
        <p:txBody>
          <a:bodyPr>
            <a:noAutofit/>
          </a:bodyPr>
          <a:p>
            <a:pPr algn="just">
              <a:buClr>
                <a:srgbClr val="0000CC"/>
              </a:buClr>
              <a:buFont typeface="Wingdings" panose="05000000000000000000" pitchFamily="2" charset="2"/>
              <a:buChar char="ü"/>
            </a:pPr>
            <a:r>
              <a:rPr dirty="0" sz="2800" lang="en-US">
                <a:latin typeface="Times New Roman" panose="02020603050405020304" pitchFamily="18" charset="0"/>
                <a:cs typeface="Times New Roman" panose="02020603050405020304" pitchFamily="18" charset="0"/>
              </a:rPr>
              <a:t> A deadlock situation can </a:t>
            </a:r>
            <a:r>
              <a:rPr b="1" dirty="0" sz="2800" lang="en-US">
                <a:solidFill>
                  <a:srgbClr val="00CC00"/>
                </a:solidFill>
                <a:latin typeface="Times New Roman" panose="02020603050405020304" pitchFamily="18" charset="0"/>
                <a:cs typeface="Times New Roman" panose="02020603050405020304" pitchFamily="18" charset="0"/>
              </a:rPr>
              <a:t>arise</a:t>
            </a:r>
            <a:r>
              <a:rPr dirty="0" sz="2800" lang="en-US">
                <a:latin typeface="Times New Roman" panose="02020603050405020304" pitchFamily="18" charset="0"/>
                <a:cs typeface="Times New Roman" panose="02020603050405020304" pitchFamily="18" charset="0"/>
              </a:rPr>
              <a:t> if the following </a:t>
            </a:r>
            <a:r>
              <a:rPr dirty="0" sz="2800" lang="en-US">
                <a:solidFill>
                  <a:srgbClr val="FF33CC"/>
                </a:solidFill>
                <a:latin typeface="Times New Roman" panose="02020603050405020304" pitchFamily="18" charset="0"/>
                <a:cs typeface="Times New Roman" panose="02020603050405020304" pitchFamily="18" charset="0"/>
              </a:rPr>
              <a:t>four conditions hold simultaneously </a:t>
            </a:r>
            <a:r>
              <a:rPr dirty="0" sz="2800" lang="en-US">
                <a:latin typeface="Times New Roman" panose="02020603050405020304" pitchFamily="18" charset="0"/>
                <a:cs typeface="Times New Roman" panose="02020603050405020304" pitchFamily="18" charset="0"/>
              </a:rPr>
              <a:t>in a system:</a:t>
            </a:r>
            <a:endParaRPr b="1" dirty="0" sz="2800" lang="en-US">
              <a:solidFill>
                <a:srgbClr val="FF00FF"/>
              </a:solidFill>
              <a:latin typeface="Times New Roman" panose="02020603050405020304" pitchFamily="18" charset="0"/>
              <a:cs typeface="Times New Roman" panose="02020603050405020304" pitchFamily="18" charset="0"/>
            </a:endParaRPr>
          </a:p>
          <a:p>
            <a:pPr algn="just" lvl="2">
              <a:lnSpc>
                <a:spcPct val="150000"/>
              </a:lnSpc>
              <a:buClr>
                <a:srgbClr val="FF00FF"/>
              </a:buClr>
              <a:buFont typeface="Wingdings" panose="05000000000000000000" pitchFamily="2" charset="2"/>
              <a:buChar char=""/>
            </a:pPr>
            <a:r>
              <a:rPr dirty="0" sz="2800" lang="en-US">
                <a:latin typeface="Perpetua" pitchFamily="18" charset="0"/>
              </a:rPr>
              <a:t>Mutual execution</a:t>
            </a:r>
          </a:p>
          <a:p>
            <a:pPr algn="just" lvl="2">
              <a:lnSpc>
                <a:spcPct val="150000"/>
              </a:lnSpc>
              <a:buClr>
                <a:srgbClr val="FF00FF"/>
              </a:buClr>
              <a:buFont typeface="Wingdings" panose="05000000000000000000" pitchFamily="2" charset="2"/>
              <a:buChar char=""/>
            </a:pPr>
            <a:r>
              <a:rPr dirty="0" sz="2800" lang="en-US">
                <a:latin typeface="Perpetua" pitchFamily="18" charset="0"/>
              </a:rPr>
              <a:t>Hold and wait </a:t>
            </a:r>
          </a:p>
          <a:p>
            <a:pPr algn="just" lvl="2">
              <a:lnSpc>
                <a:spcPct val="150000"/>
              </a:lnSpc>
              <a:buClr>
                <a:srgbClr val="FF00FF"/>
              </a:buClr>
              <a:buFont typeface="Wingdings" panose="05000000000000000000" pitchFamily="2" charset="2"/>
              <a:buChar char=""/>
            </a:pPr>
            <a:r>
              <a:rPr dirty="0" sz="2800" lang="en-US">
                <a:latin typeface="Perpetua" pitchFamily="18" charset="0"/>
              </a:rPr>
              <a:t>No preemption</a:t>
            </a:r>
          </a:p>
          <a:p>
            <a:pPr algn="just" lvl="2">
              <a:lnSpc>
                <a:spcPct val="150000"/>
              </a:lnSpc>
              <a:buClr>
                <a:srgbClr val="FF00FF"/>
              </a:buClr>
              <a:buFont typeface="Wingdings" panose="05000000000000000000" pitchFamily="2" charset="2"/>
              <a:buChar char=""/>
            </a:pPr>
            <a:r>
              <a:rPr dirty="0" sz="2800" lang="en-US">
                <a:latin typeface="Perpetua" pitchFamily="18" charset="0"/>
              </a:rPr>
              <a:t>Circular wait  </a:t>
            </a:r>
          </a:p>
          <a:p>
            <a:pPr algn="just" lvl="2">
              <a:lnSpc>
                <a:spcPct val="150000"/>
              </a:lnSpc>
              <a:buClr>
                <a:srgbClr val="FF00FF"/>
              </a:buClr>
              <a:buFont typeface="Wingdings" panose="05000000000000000000" pitchFamily="2" charset="2"/>
              <a:buChar char=""/>
            </a:pPr>
            <a:endParaRPr dirty="0" sz="2800" lang="en-US">
              <a:latin typeface="Perpetua" pitchFamily="18" charset="0"/>
            </a:endParaRPr>
          </a:p>
          <a:p>
            <a:pPr algn="just">
              <a:lnSpc>
                <a:spcPct val="150000"/>
              </a:lnSpc>
              <a:buClr>
                <a:srgbClr val="FF00FF"/>
              </a:buClr>
              <a:buFont typeface="Wingdings" panose="05000000000000000000" pitchFamily="2" charset="2"/>
              <a:buChar char=""/>
            </a:pPr>
            <a:endParaRPr dirty="0" sz="2800" lang="en-US">
              <a:latin typeface="Perpetua" pitchFamily="18" charset="0"/>
            </a:endParaRPr>
          </a:p>
          <a:p>
            <a:pPr algn="just">
              <a:lnSpc>
                <a:spcPct val="150000"/>
              </a:lnSpc>
              <a:buClr>
                <a:srgbClr val="3333CC"/>
              </a:buClr>
              <a:buSzPct val="85000"/>
              <a:buNone/>
            </a:pPr>
            <a:endParaRPr dirty="0" sz="2800" lang="en-US">
              <a:latin typeface="Perpetua"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906" name="Content Placeholder 2"/>
          <p:cNvSpPr>
            <a:spLocks noGrp="1"/>
          </p:cNvSpPr>
          <p:nvPr>
            <p:ph idx="1"/>
          </p:nvPr>
        </p:nvSpPr>
        <p:spPr>
          <a:xfrm>
            <a:off x="3276600" y="1828800"/>
            <a:ext cx="6553200" cy="4800600"/>
          </a:xfrm>
        </p:spPr>
        <p:txBody>
          <a:bodyPr>
            <a:normAutofit/>
          </a:bodyPr>
          <a:p>
            <a:pPr indent="0" marL="82296">
              <a:buNone/>
            </a:pPr>
            <a:r>
              <a:rPr dirty="0" sz="6600" lang="en-US"/>
              <a:t>THANK YOU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58" name="Title 1"/>
          <p:cNvSpPr>
            <a:spLocks noGrp="1"/>
          </p:cNvSpPr>
          <p:nvPr>
            <p:ph type="title"/>
          </p:nvPr>
        </p:nvSpPr>
        <p:spPr>
          <a:xfrm>
            <a:off x="1914144" y="274638"/>
            <a:ext cx="9997440" cy="334962"/>
          </a:xfrm>
        </p:spPr>
        <p:txBody>
          <a:bodyPr>
            <a:normAutofit fontScale="90000"/>
          </a:bodyPr>
          <a:p>
            <a:r>
              <a:rPr dirty="0" lang="en-US" err="1"/>
              <a:t>Cont</a:t>
            </a:r>
            <a:r>
              <a:rPr dirty="0" lang="en-US"/>
              <a:t>…</a:t>
            </a:r>
          </a:p>
        </p:txBody>
      </p:sp>
      <p:sp>
        <p:nvSpPr>
          <p:cNvPr id="1048659" name="Content Placeholder 2"/>
          <p:cNvSpPr>
            <a:spLocks noGrp="1"/>
          </p:cNvSpPr>
          <p:nvPr>
            <p:ph idx="1"/>
          </p:nvPr>
        </p:nvSpPr>
        <p:spPr>
          <a:xfrm>
            <a:off x="1914144" y="762000"/>
            <a:ext cx="9997440" cy="5486400"/>
          </a:xfrm>
        </p:spPr>
        <p:txBody>
          <a:bodyPr>
            <a:normAutofit fontScale="87500" lnSpcReduction="10000"/>
          </a:bodyPr>
          <a:p>
            <a:pPr algn="just">
              <a:lnSpc>
                <a:spcPct val="150000"/>
              </a:lnSpc>
              <a:spcAft>
                <a:spcPts val="600"/>
              </a:spcAft>
              <a:buClr>
                <a:srgbClr val="FF00FF"/>
              </a:buClr>
              <a:buFont typeface="Wingdings" panose="05000000000000000000" pitchFamily="2" charset="2"/>
              <a:buChar char="@"/>
            </a:pPr>
            <a:r>
              <a:rPr b="1" dirty="0" sz="2400" lang="en-US">
                <a:solidFill>
                  <a:srgbClr val="3333CC"/>
                </a:solidFill>
                <a:latin typeface="Times New Roman" panose="02020603050405020304" pitchFamily="18" charset="0"/>
                <a:cs typeface="Times New Roman" panose="02020603050405020304" pitchFamily="18" charset="0"/>
              </a:rPr>
              <a:t>Mutual exclusion-</a:t>
            </a:r>
            <a:r>
              <a:rPr dirty="0" sz="2400" lang="en-US">
                <a:solidFill>
                  <a:srgbClr val="FF99FF"/>
                </a:solidFill>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only one process at a time can use a resource. If another process requests that resource, the requesting process must be delayed until the resource has been released.</a:t>
            </a:r>
          </a:p>
          <a:p>
            <a:pPr algn="just">
              <a:lnSpc>
                <a:spcPct val="150000"/>
              </a:lnSpc>
              <a:spcAft>
                <a:spcPts val="600"/>
              </a:spcAft>
              <a:buClr>
                <a:srgbClr val="FF00FF"/>
              </a:buClr>
              <a:buFont typeface="Wingdings" panose="05000000000000000000" pitchFamily="2" charset="2"/>
              <a:buChar char="@"/>
            </a:pPr>
            <a:r>
              <a:rPr b="1" dirty="0" sz="2400" lang="en-US">
                <a:solidFill>
                  <a:srgbClr val="3333CC"/>
                </a:solidFill>
                <a:latin typeface="Times New Roman" panose="02020603050405020304" pitchFamily="18" charset="0"/>
                <a:cs typeface="Times New Roman" panose="02020603050405020304" pitchFamily="18" charset="0"/>
              </a:rPr>
              <a:t> Hold and wait</a:t>
            </a:r>
            <a:r>
              <a:rPr dirty="0" sz="2400"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dirty="0" sz="24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process must be simultaneously holding at least one resource and waiting for at least one resource that is currently being held by some other process.</a:t>
            </a:r>
          </a:p>
          <a:p>
            <a:pPr algn="just">
              <a:lnSpc>
                <a:spcPct val="150000"/>
              </a:lnSpc>
              <a:spcAft>
                <a:spcPts val="600"/>
              </a:spcAft>
              <a:buClr>
                <a:srgbClr val="FF00FF"/>
              </a:buClr>
              <a:buFont typeface="Wingdings" panose="05000000000000000000" pitchFamily="2" charset="2"/>
              <a:buChar char="@"/>
            </a:pPr>
            <a:r>
              <a:rPr b="1" dirty="0" sz="2400" lang="en-US">
                <a:solidFill>
                  <a:srgbClr val="3333CC"/>
                </a:solidFill>
                <a:latin typeface="Times New Roman" panose="02020603050405020304" pitchFamily="18" charset="0"/>
                <a:cs typeface="Times New Roman" panose="02020603050405020304" pitchFamily="18" charset="0"/>
              </a:rPr>
              <a:t>No preemption-  </a:t>
            </a:r>
            <a:r>
              <a:rPr dirty="0" sz="2400" lang="en-US">
                <a:latin typeface="Times New Roman" panose="02020603050405020304" pitchFamily="18" charset="0"/>
                <a:cs typeface="Times New Roman" panose="02020603050405020304" pitchFamily="18" charset="0"/>
              </a:rPr>
              <a:t>Resources cannot be preempted; that is a resource can be released only voluntarily by the process holding it, after that process has completed its task.</a:t>
            </a:r>
          </a:p>
          <a:p>
            <a:pPr algn="just">
              <a:lnSpc>
                <a:spcPct val="150000"/>
              </a:lnSpc>
              <a:spcAft>
                <a:spcPts val="600"/>
              </a:spcAft>
              <a:buClr>
                <a:srgbClr val="FF00FF"/>
              </a:buClr>
              <a:buFont typeface="Wingdings" panose="05000000000000000000" pitchFamily="2" charset="2"/>
              <a:buChar char="@"/>
            </a:pPr>
            <a:r>
              <a:rPr b="1" dirty="0" sz="2400" lang="en-US">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Circular Wait</a:t>
            </a:r>
            <a:r>
              <a:rPr dirty="0" sz="2400" lang="en-US">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r>
              <a:rPr dirty="0" sz="2400" lang="en-US">
                <a:effectLst/>
                <a:latin typeface="Times New Roman" panose="02020603050405020304" pitchFamily="18" charset="0"/>
                <a:ea typeface="Calibri" panose="020F0502020204030204" pitchFamily="34" charset="0"/>
                <a:cs typeface="Times New Roman" panose="02020603050405020304" pitchFamily="18" charset="0"/>
              </a:rPr>
              <a:t>There must be a circular chain of two or more processes, each of which is waiting for a resource held by the next member of the chain</a:t>
            </a:r>
            <a:r>
              <a:rPr dirty="0" sz="2400" lang="en-US">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Chapter -4</dc:title>
  <dc:creator>user</dc:creator>
  <cp:lastModifiedBy>marti.yab@gmail.com</cp:lastModifiedBy>
  <dcterms:created xsi:type="dcterms:W3CDTF">2020-02-21T07:02:08Z</dcterms:created>
  <dcterms:modified xsi:type="dcterms:W3CDTF">2021-06-10T17:51:03Z</dcterms:modified>
</cp:coreProperties>
</file>